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7" r:id="rId3"/>
    <p:sldId id="266" r:id="rId4"/>
    <p:sldId id="268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FF8F4-94F3-4437-B51A-4B74CC78F04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F823A-8235-47C0-B8B7-0AD80877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0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8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2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3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4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8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9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3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5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8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3684-9E94-4139-960E-298733C7B629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8E593-DCFF-4828-AC1E-417CACE8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3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970"/>
            <a:ext cx="11308976" cy="468593"/>
          </a:xfrm>
        </p:spPr>
        <p:txBody>
          <a:bodyPr>
            <a:normAutofit fontScale="90000"/>
          </a:bodyPr>
          <a:lstStyle/>
          <a:p>
            <a:r>
              <a:rPr lang="tr-TR" sz="2800" b="1" dirty="0" err="1" smtClean="0"/>
              <a:t>Absorpsiyon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Beer</a:t>
            </a:r>
            <a:r>
              <a:rPr lang="tr-TR" sz="2800" b="1" dirty="0" smtClean="0"/>
              <a:t> Lambert Yasası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1563"/>
            <a:ext cx="11308976" cy="5499847"/>
          </a:xfrm>
        </p:spPr>
        <p:txBody>
          <a:bodyPr>
            <a:normAutofit/>
          </a:bodyPr>
          <a:lstStyle/>
          <a:p>
            <a:r>
              <a:rPr lang="tr-TR" altLang="en-US" sz="2000" dirty="0" err="1">
                <a:latin typeface="Times New Roman" panose="02020603050405020304" pitchFamily="18" charset="0"/>
              </a:rPr>
              <a:t>Absorplanan</a:t>
            </a:r>
            <a:r>
              <a:rPr lang="tr-TR" altLang="en-US" sz="2000" dirty="0">
                <a:latin typeface="Times New Roman" panose="02020603050405020304" pitchFamily="18" charset="0"/>
              </a:rPr>
              <a:t> fotonların sayısı, ortamdaki </a:t>
            </a:r>
            <a:r>
              <a:rPr lang="tr-TR" altLang="en-US" sz="2000" dirty="0" err="1">
                <a:latin typeface="Times New Roman" panose="02020603050405020304" pitchFamily="18" charset="0"/>
              </a:rPr>
              <a:t>absorpsiyon</a:t>
            </a:r>
            <a:r>
              <a:rPr lang="tr-TR" altLang="en-US" sz="2000" dirty="0">
                <a:latin typeface="Times New Roman" panose="02020603050405020304" pitchFamily="18" charset="0"/>
              </a:rPr>
              <a:t> yapan türlerin sayısı ile orantılıdır. Monokromatik ve I</a:t>
            </a:r>
            <a:r>
              <a:rPr lang="tr-TR" altLang="en-US" sz="2000" baseline="-25000" dirty="0">
                <a:latin typeface="Times New Roman" panose="02020603050405020304" pitchFamily="18" charset="0"/>
              </a:rPr>
              <a:t>0</a:t>
            </a:r>
            <a:r>
              <a:rPr lang="tr-TR" altLang="en-US" sz="2000" dirty="0">
                <a:latin typeface="Times New Roman" panose="02020603050405020304" pitchFamily="18" charset="0"/>
              </a:rPr>
              <a:t> şiddetinde ışıma, ortamı daha küçük olan I şiddetinde terk eder. </a:t>
            </a:r>
          </a:p>
          <a:p>
            <a:r>
              <a:rPr lang="tr-TR" altLang="en-US" sz="2000" b="1" dirty="0" smtClean="0">
                <a:latin typeface="Times New Roman" panose="02020603050405020304" pitchFamily="18" charset="0"/>
              </a:rPr>
              <a:t>Lambert-</a:t>
            </a:r>
            <a:r>
              <a:rPr lang="tr-TR" altLang="en-US" sz="2000" b="1" dirty="0" err="1" smtClean="0">
                <a:latin typeface="Times New Roman" panose="02020603050405020304" pitchFamily="18" charset="0"/>
              </a:rPr>
              <a:t>Beer</a:t>
            </a:r>
            <a:r>
              <a:rPr lang="tr-TR" alt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tr-TR" altLang="en-US" sz="2000" b="1" dirty="0">
                <a:latin typeface="Times New Roman" panose="02020603050405020304" pitchFamily="18" charset="0"/>
              </a:rPr>
              <a:t>kanunu:</a:t>
            </a:r>
            <a:r>
              <a:rPr lang="tr-TR" altLang="en-US" sz="2000" dirty="0">
                <a:latin typeface="Times New Roman" panose="02020603050405020304" pitchFamily="18" charset="0"/>
              </a:rPr>
              <a:t> Bir çözeltiden geçen ışık miktarı, ışığın çözelti içinde </a:t>
            </a:r>
            <a:r>
              <a:rPr lang="tr-TR" altLang="en-US" sz="2000" dirty="0" err="1">
                <a:latin typeface="Times New Roman" panose="02020603050405020304" pitchFamily="18" charset="0"/>
              </a:rPr>
              <a:t>katettiği</a:t>
            </a:r>
            <a:r>
              <a:rPr lang="tr-TR" altLang="en-US" sz="2000" dirty="0">
                <a:latin typeface="Times New Roman" panose="02020603050405020304" pitchFamily="18" charset="0"/>
              </a:rPr>
              <a:t> yol ve çözelti konsantrasyonu ile logaritmik olarak ters orantılı, emilen ışık miktarı ise doğru orantılıdır</a:t>
            </a:r>
            <a:r>
              <a:rPr lang="tr-TR" altLang="en-US" sz="2000" dirty="0" smtClean="0">
                <a:latin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altLang="en-US" sz="1600" dirty="0" err="1">
                <a:latin typeface="Times New Roman" panose="02020603050405020304" pitchFamily="18" charset="0"/>
              </a:rPr>
              <a:t>Transmittans</a:t>
            </a:r>
            <a:r>
              <a:rPr lang="tr-TR" altLang="en-US" sz="1600" dirty="0">
                <a:latin typeface="Times New Roman" panose="02020603050405020304" pitchFamily="18" charset="0"/>
              </a:rPr>
              <a:t> (</a:t>
            </a:r>
            <a:r>
              <a:rPr lang="tr-T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altLang="en-US" sz="1600" dirty="0">
                <a:latin typeface="Times New Roman" panose="02020603050405020304" pitchFamily="18" charset="0"/>
              </a:rPr>
              <a:t>)</a:t>
            </a:r>
            <a:r>
              <a:rPr lang="tr-T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tr-TR" altLang="en-US" sz="1600" dirty="0">
                <a:latin typeface="Times New Roman" panose="02020603050405020304" pitchFamily="18" charset="0"/>
              </a:rPr>
              <a:t> I/I</a:t>
            </a:r>
            <a:r>
              <a:rPr lang="tr-TR" altLang="en-US" sz="1600" baseline="-25000" dirty="0">
                <a:latin typeface="Times New Roman" panose="02020603050405020304" pitchFamily="18" charset="0"/>
              </a:rPr>
              <a:t>0</a:t>
            </a:r>
            <a:endParaRPr lang="tr-TR" altLang="en-US" sz="1600" dirty="0">
              <a:latin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tr-TR" altLang="en-US" sz="1600" dirty="0">
                <a:latin typeface="Times New Roman" panose="02020603050405020304" pitchFamily="18" charset="0"/>
              </a:rPr>
              <a:t>%</a:t>
            </a:r>
            <a:r>
              <a:rPr lang="tr-TR" altLang="en-US" sz="1600" dirty="0" err="1">
                <a:latin typeface="Times New Roman" panose="02020603050405020304" pitchFamily="18" charset="0"/>
              </a:rPr>
              <a:t>Transmittans</a:t>
            </a:r>
            <a:r>
              <a:rPr lang="tr-TR" altLang="en-US" sz="1600" dirty="0">
                <a:latin typeface="Times New Roman" panose="02020603050405020304" pitchFamily="18" charset="0"/>
              </a:rPr>
              <a:t> (%T)=100 T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altLang="en-US" sz="1600" dirty="0" err="1">
                <a:latin typeface="Times New Roman" panose="02020603050405020304" pitchFamily="18" charset="0"/>
              </a:rPr>
              <a:t>Absorbans</a:t>
            </a:r>
            <a:r>
              <a:rPr lang="tr-TR" altLang="en-US" sz="1600" dirty="0">
                <a:latin typeface="Times New Roman" panose="02020603050405020304" pitchFamily="18" charset="0"/>
              </a:rPr>
              <a:t> (optik </a:t>
            </a:r>
            <a:r>
              <a:rPr lang="tr-TR" altLang="en-US" sz="1600" dirty="0" err="1">
                <a:latin typeface="Times New Roman" panose="02020603050405020304" pitchFamily="18" charset="0"/>
              </a:rPr>
              <a:t>dansite</a:t>
            </a:r>
            <a:r>
              <a:rPr lang="tr-TR" altLang="en-US" sz="1600" dirty="0">
                <a:latin typeface="Times New Roman" panose="02020603050405020304" pitchFamily="18" charset="0"/>
              </a:rPr>
              <a:t>, O.D.)= -</a:t>
            </a:r>
            <a:r>
              <a:rPr lang="tr-TR" altLang="en-US" sz="1600" dirty="0" smtClean="0">
                <a:latin typeface="Times New Roman" panose="02020603050405020304" pitchFamily="18" charset="0"/>
              </a:rPr>
              <a:t>log</a:t>
            </a:r>
            <a:r>
              <a:rPr lang="tr-TR" altLang="en-US" sz="1600" baseline="-25000" dirty="0" smtClean="0">
                <a:latin typeface="Times New Roman" panose="02020603050405020304" pitchFamily="18" charset="0"/>
              </a:rPr>
              <a:t>10</a:t>
            </a:r>
            <a:r>
              <a:rPr lang="tr-TR" altLang="en-US" sz="1600" dirty="0" smtClean="0">
                <a:latin typeface="Times New Roman" panose="02020603050405020304" pitchFamily="18" charset="0"/>
              </a:rPr>
              <a:t>T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altLang="en-US" sz="1600" b="1" dirty="0" err="1" smtClean="0">
                <a:latin typeface="Times New Roman" panose="02020603050405020304" pitchFamily="18" charset="0"/>
              </a:rPr>
              <a:t>Absorbans</a:t>
            </a:r>
            <a:r>
              <a:rPr lang="tr-TR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tr-TR" altLang="en-US" sz="1600" b="1" dirty="0">
                <a:latin typeface="Times New Roman" panose="02020603050405020304" pitchFamily="18" charset="0"/>
              </a:rPr>
              <a:t>(A)=</a:t>
            </a:r>
            <a:r>
              <a:rPr lang="tr-T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tr-T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tr-T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tr-T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tr-T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endParaRPr lang="tr-TR" altLang="en-US" sz="1600" b="1" dirty="0">
              <a:latin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tr-TR" altLang="en-US" sz="1600" b="1" dirty="0" err="1">
                <a:latin typeface="Times New Roman" panose="02020603050405020304" pitchFamily="18" charset="0"/>
              </a:rPr>
              <a:t>c</a:t>
            </a:r>
            <a:r>
              <a:rPr lang="tr-TR" altLang="en-US" sz="16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çözelti</a:t>
            </a:r>
            <a:r>
              <a:rPr lang="tr-TR" altLang="en-US" sz="1600" dirty="0">
                <a:latin typeface="Times New Roman" panose="02020603050405020304" pitchFamily="18" charset="0"/>
                <a:sym typeface="Symbol" panose="05050102010706020507" pitchFamily="18" charset="2"/>
              </a:rPr>
              <a:t> konsantrasyonu (</a:t>
            </a:r>
            <a:r>
              <a:rPr lang="tr-TR" altLang="en-US" sz="16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mol</a:t>
            </a:r>
            <a:r>
              <a:rPr lang="tr-TR" altLang="en-US" sz="1600" dirty="0">
                <a:latin typeface="Times New Roman" panose="02020603050405020304" pitchFamily="18" charset="0"/>
                <a:sym typeface="Symbol" panose="05050102010706020507" pitchFamily="18" charset="2"/>
              </a:rPr>
              <a:t>/L)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altLang="en-US" sz="1600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tr-TR" altLang="en-US" sz="16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ışığın</a:t>
            </a:r>
            <a:r>
              <a:rPr lang="tr-TR" altLang="en-US" sz="1600" dirty="0">
                <a:latin typeface="Times New Roman" panose="02020603050405020304" pitchFamily="18" charset="0"/>
                <a:sym typeface="Symbol" panose="05050102010706020507" pitchFamily="18" charset="2"/>
              </a:rPr>
              <a:t> çözelti içinde </a:t>
            </a:r>
            <a:r>
              <a:rPr lang="tr-TR" altLang="en-US" sz="16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kattetiği</a:t>
            </a:r>
            <a:r>
              <a:rPr lang="tr-TR" altLang="en-US" sz="1600" dirty="0">
                <a:latin typeface="Times New Roman" panose="02020603050405020304" pitchFamily="18" charset="0"/>
                <a:sym typeface="Symbol" panose="05050102010706020507" pitchFamily="18" charset="2"/>
              </a:rPr>
              <a:t> yol (cm)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tr-TR" altLang="en-US" sz="1600" dirty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tr-TR" altLang="en-US" sz="16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molar</a:t>
            </a:r>
            <a:r>
              <a:rPr lang="tr-TR" altLang="en-US" sz="16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tr-TR" altLang="en-US" sz="16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absorpsiyon</a:t>
            </a:r>
            <a:r>
              <a:rPr lang="tr-TR" altLang="en-US" sz="1600" dirty="0">
                <a:latin typeface="Times New Roman" panose="02020603050405020304" pitchFamily="18" charset="0"/>
                <a:sym typeface="Symbol" panose="05050102010706020507" pitchFamily="18" charset="2"/>
              </a:rPr>
              <a:t> katsayısı (L/</a:t>
            </a:r>
            <a:r>
              <a:rPr lang="tr-TR" altLang="en-US" sz="16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mol</a:t>
            </a:r>
            <a:r>
              <a:rPr lang="tr-TR" altLang="en-US" sz="1600" dirty="0">
                <a:latin typeface="Times New Roman" panose="02020603050405020304" pitchFamily="18" charset="0"/>
                <a:sym typeface="Symbol" panose="05050102010706020507" pitchFamily="18" charset="2"/>
              </a:rPr>
              <a:t>/cm)</a:t>
            </a:r>
          </a:p>
          <a:p>
            <a:endParaRPr lang="tr-TR" altLang="en-US" sz="2000" dirty="0">
              <a:latin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0351" y="6356350"/>
            <a:ext cx="10064190" cy="365125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74602"/>
            <a:ext cx="1771020" cy="1082674"/>
          </a:xfrm>
          <a:prstGeom prst="rect">
            <a:avLst/>
          </a:prstGeom>
        </p:spPr>
      </p:pic>
      <p:pic>
        <p:nvPicPr>
          <p:cNvPr id="4100" name="Picture 4" descr="Image result for colorimetry 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168" y="2245483"/>
            <a:ext cx="6290008" cy="393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308976" cy="468593"/>
          </a:xfrm>
        </p:spPr>
        <p:txBody>
          <a:bodyPr>
            <a:normAutofit fontScale="90000"/>
          </a:bodyPr>
          <a:lstStyle/>
          <a:p>
            <a:r>
              <a:rPr lang="tr-TR" altLang="en-US" sz="2800" dirty="0" smtClean="0">
                <a:latin typeface="Times New Roman" panose="02020603050405020304" pitchFamily="18" charset="0"/>
              </a:rPr>
              <a:t>Kolorimetri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740"/>
            <a:ext cx="11308976" cy="549984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tr-TR" altLang="en-US" sz="2000" dirty="0">
                <a:latin typeface="Times New Roman" panose="02020603050405020304" pitchFamily="18" charset="0"/>
              </a:rPr>
              <a:t>Çözelti içindeki madde miktarını çözeltinin renginden faydalanarak ölçme işlemine </a:t>
            </a:r>
            <a:r>
              <a:rPr lang="tr-TR" altLang="en-US" sz="2000" b="1" dirty="0">
                <a:latin typeface="Times New Roman" panose="02020603050405020304" pitchFamily="18" charset="0"/>
              </a:rPr>
              <a:t>kolorimetri</a:t>
            </a:r>
            <a:r>
              <a:rPr lang="tr-TR" altLang="en-US" sz="2000" dirty="0">
                <a:latin typeface="Times New Roman" panose="02020603050405020304" pitchFamily="18" charset="0"/>
              </a:rPr>
              <a:t>, bu tip ölçümde kullanılan cihazlara da </a:t>
            </a:r>
            <a:r>
              <a:rPr lang="tr-TR" altLang="en-US" sz="2000" b="1" dirty="0">
                <a:latin typeface="Times New Roman" panose="02020603050405020304" pitchFamily="18" charset="0"/>
              </a:rPr>
              <a:t>kolorimetre</a:t>
            </a:r>
            <a:r>
              <a:rPr lang="tr-TR" altLang="en-US" sz="2000" dirty="0">
                <a:latin typeface="Times New Roman" panose="02020603050405020304" pitchFamily="18" charset="0"/>
              </a:rPr>
              <a:t> denir.</a:t>
            </a:r>
          </a:p>
          <a:p>
            <a:pPr>
              <a:spcBef>
                <a:spcPct val="50000"/>
              </a:spcBef>
            </a:pPr>
            <a:r>
              <a:rPr lang="tr-TR" altLang="en-US" sz="2000" b="1" dirty="0" err="1">
                <a:latin typeface="Times New Roman" panose="02020603050405020304" pitchFamily="18" charset="0"/>
              </a:rPr>
              <a:t>Kolorimetrik</a:t>
            </a:r>
            <a:r>
              <a:rPr lang="tr-TR" altLang="en-US" sz="2000" b="1" dirty="0">
                <a:latin typeface="Times New Roman" panose="02020603050405020304" pitchFamily="18" charset="0"/>
              </a:rPr>
              <a:t> ölçümde</a:t>
            </a:r>
            <a:r>
              <a:rPr lang="tr-TR" altLang="en-US" sz="2000" dirty="0">
                <a:latin typeface="Times New Roman" panose="02020603050405020304" pitchFamily="18" charset="0"/>
              </a:rPr>
              <a:t>, konsantrasyonu ölçülecek çözeltinin rengi değişik konsantrasyonlardaki standartların rengiyle karşılaştırılarak değerlendirilir</a:t>
            </a:r>
            <a:r>
              <a:rPr lang="tr-TR" altLang="en-US" sz="2000" dirty="0" smtClean="0">
                <a:latin typeface="Times New Roman" panose="02020603050405020304" pitchFamily="18" charset="0"/>
              </a:rPr>
              <a:t>.</a:t>
            </a:r>
            <a:endParaRPr lang="tr-TR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650"/>
          <a:stretch/>
        </p:blipFill>
        <p:spPr>
          <a:xfrm>
            <a:off x="2734796" y="3025588"/>
            <a:ext cx="6076950" cy="26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25" y="283069"/>
            <a:ext cx="11650710" cy="540151"/>
          </a:xfrm>
        </p:spPr>
        <p:txBody>
          <a:bodyPr>
            <a:noAutofit/>
          </a:bodyPr>
          <a:lstStyle/>
          <a:p>
            <a:pPr algn="just"/>
            <a:r>
              <a:rPr lang="tr-TR" altLang="en-US" sz="1800" i="1" dirty="0" smtClean="0">
                <a:latin typeface="Times New Roman" panose="02020603050405020304" pitchFamily="18" charset="0"/>
              </a:rPr>
              <a:t>Maddelerin rengi, maddelerin tuttuğu ışının (</a:t>
            </a:r>
            <a:r>
              <a:rPr lang="tr-TR" altLang="en-US" sz="1800" i="1" dirty="0" err="1" smtClean="0">
                <a:latin typeface="Times New Roman" panose="02020603050405020304" pitchFamily="18" charset="0"/>
              </a:rPr>
              <a:t>absorbladığı</a:t>
            </a:r>
            <a:r>
              <a:rPr lang="tr-TR" altLang="en-US" sz="1800" i="1" dirty="0" smtClean="0">
                <a:latin typeface="Times New Roman" panose="02020603050405020304" pitchFamily="18" charset="0"/>
              </a:rPr>
              <a:t> dalga boyuna ait rengin) </a:t>
            </a:r>
            <a:r>
              <a:rPr lang="tr-TR" altLang="en-US" sz="1800" i="1" dirty="0">
                <a:latin typeface="Times New Roman" panose="02020603050405020304" pitchFamily="18" charset="0"/>
              </a:rPr>
              <a:t>tamamlayıcısı olan ışının </a:t>
            </a:r>
            <a:r>
              <a:rPr lang="tr-TR" altLang="en-US" sz="1800" i="1" dirty="0" smtClean="0">
                <a:latin typeface="Times New Roman" panose="02020603050405020304" pitchFamily="18" charset="0"/>
              </a:rPr>
              <a:t>(dalga boyunun) rengidir. </a:t>
            </a:r>
            <a:r>
              <a:rPr lang="tr-TR" altLang="en-US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Kırmızı</a:t>
            </a:r>
            <a:r>
              <a:rPr lang="tr-TR" altLang="en-US" sz="1800" i="1" dirty="0" smtClean="0">
                <a:latin typeface="Times New Roman" panose="02020603050405020304" pitchFamily="18" charset="0"/>
              </a:rPr>
              <a:t> renk gözleniyorsa maddenin </a:t>
            </a:r>
            <a:r>
              <a:rPr lang="tr-TR" altLang="en-US" sz="1800" b="1" i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yeşil</a:t>
            </a:r>
            <a:r>
              <a:rPr lang="tr-TR" altLang="en-US" sz="1800" i="1" dirty="0" smtClean="0">
                <a:latin typeface="Times New Roman" panose="02020603050405020304" pitchFamily="18" charset="0"/>
              </a:rPr>
              <a:t> rengi </a:t>
            </a:r>
            <a:r>
              <a:rPr lang="tr-TR" altLang="en-US" sz="1800" i="1" dirty="0" err="1" smtClean="0">
                <a:latin typeface="Times New Roman" panose="02020603050405020304" pitchFamily="18" charset="0"/>
              </a:rPr>
              <a:t>absorbladığı</a:t>
            </a:r>
            <a:r>
              <a:rPr lang="tr-TR" altLang="en-US" sz="1800" i="1" dirty="0" smtClean="0">
                <a:latin typeface="Times New Roman" panose="02020603050405020304" pitchFamily="18" charset="0"/>
              </a:rPr>
              <a:t> bilinir.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08295" y="6356350"/>
            <a:ext cx="6845105" cy="365125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  <a:endParaRPr lang="en-US" dirty="0"/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extLst/>
          </p:nvPr>
        </p:nvGraphicFramePr>
        <p:xfrm>
          <a:off x="457200" y="1342495"/>
          <a:ext cx="3993777" cy="4576636"/>
        </p:xfrm>
        <a:graphic>
          <a:graphicData uri="http://schemas.openxmlformats.org/drawingml/2006/table">
            <a:tbl>
              <a:tblPr/>
              <a:tblGrid>
                <a:gridCol w="1331259"/>
                <a:gridCol w="1331259"/>
                <a:gridCol w="1331259"/>
              </a:tblGrid>
              <a:tr h="698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Işık </a:t>
                      </a: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 (</a:t>
                      </a:r>
                      <a:r>
                        <a:rPr kumimoji="0" lang="tr-T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nm</a:t>
                      </a: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)</a:t>
                      </a:r>
                      <a:endParaRPr kumimoji="0" lang="tr-T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Absorblanan</a:t>
                      </a: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renk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Görünen renk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220-380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380-440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Menekşe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Sarı-yeşil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440-475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Mavi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Sarı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475-495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Yeşil-mavi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Portakal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495-505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Mavi-yeşil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Kırmızı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505-555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Yeşil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555-575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Sarı-yeşil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Menekşe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575-600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Sarı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Mavi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600-620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Portakal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Yeşil-mavi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620-700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Kırmızı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Mavi-yeşil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2" descr="tay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57" y="5627915"/>
            <a:ext cx="621254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888" y="1097492"/>
            <a:ext cx="1704431" cy="14187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42" y="2706022"/>
            <a:ext cx="2882456" cy="28970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3" t="18628" r="32070" b="35686"/>
          <a:stretch/>
        </p:blipFill>
        <p:spPr>
          <a:xfrm>
            <a:off x="5481862" y="2938263"/>
            <a:ext cx="2443795" cy="228676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626457" y="1095281"/>
            <a:ext cx="2214282" cy="1949658"/>
            <a:chOff x="6096000" y="1656652"/>
            <a:chExt cx="5036228" cy="42195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/>
            <a:srcRect l="70452" t="5319" r="3456" b="63569"/>
            <a:stretch/>
          </p:blipFill>
          <p:spPr>
            <a:xfrm>
              <a:off x="6096000" y="1656652"/>
              <a:ext cx="5036228" cy="4219547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7421880" y="2736663"/>
              <a:ext cx="2051534" cy="1946979"/>
              <a:chOff x="7407813" y="2726812"/>
              <a:chExt cx="2051534" cy="1946979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7863839" y="2859058"/>
                <a:ext cx="1139483" cy="181473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7407813" y="3700301"/>
                <a:ext cx="2051534" cy="6896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7807569" y="2726812"/>
                <a:ext cx="1195753" cy="194697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186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308976" cy="468593"/>
          </a:xfrm>
        </p:spPr>
        <p:txBody>
          <a:bodyPr>
            <a:normAutofit fontScale="90000"/>
          </a:bodyPr>
          <a:lstStyle/>
          <a:p>
            <a:r>
              <a:rPr lang="en-US" sz="2800" b="1" dirty="0" err="1"/>
              <a:t>Spektroskopik</a:t>
            </a:r>
            <a:r>
              <a:rPr lang="en-US" sz="2800" b="1" dirty="0"/>
              <a:t> </a:t>
            </a:r>
            <a:r>
              <a:rPr lang="en-US" sz="2800" b="1" dirty="0" err="1"/>
              <a:t>yöntemler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740"/>
            <a:ext cx="11308976" cy="5499847"/>
          </a:xfrm>
        </p:spPr>
        <p:txBody>
          <a:bodyPr>
            <a:normAutofit/>
          </a:bodyPr>
          <a:lstStyle/>
          <a:p>
            <a:r>
              <a:rPr lang="tr-TR" altLang="en-US" sz="2000" dirty="0"/>
              <a:t>Ultraviyole-görünür bölge </a:t>
            </a:r>
            <a:r>
              <a:rPr lang="tr-TR" altLang="en-US" sz="2000" dirty="0" err="1"/>
              <a:t>absorpsiyon</a:t>
            </a:r>
            <a:r>
              <a:rPr lang="tr-TR" altLang="en-US" sz="2000" dirty="0"/>
              <a:t> spektroskopisi</a:t>
            </a:r>
          </a:p>
          <a:p>
            <a:r>
              <a:rPr lang="tr-TR" altLang="en-US" sz="2000" dirty="0" err="1"/>
              <a:t>Floresans</a:t>
            </a:r>
            <a:r>
              <a:rPr lang="tr-TR" altLang="en-US" sz="2000" dirty="0"/>
              <a:t> ve </a:t>
            </a:r>
            <a:r>
              <a:rPr lang="tr-TR" altLang="en-US" sz="2000" dirty="0" err="1"/>
              <a:t>fosforesans</a:t>
            </a:r>
            <a:r>
              <a:rPr lang="tr-TR" altLang="en-US" sz="2000" dirty="0"/>
              <a:t> spektroskopisi</a:t>
            </a:r>
          </a:p>
          <a:p>
            <a:r>
              <a:rPr lang="tr-TR" altLang="en-US" sz="2000" dirty="0"/>
              <a:t>Atomik </a:t>
            </a:r>
            <a:r>
              <a:rPr lang="tr-TR" altLang="en-US" sz="2000" dirty="0" err="1"/>
              <a:t>absorpsiyon</a:t>
            </a:r>
            <a:r>
              <a:rPr lang="tr-TR" altLang="en-US" sz="2000" dirty="0"/>
              <a:t> spektroskopisi</a:t>
            </a:r>
          </a:p>
          <a:p>
            <a:r>
              <a:rPr lang="tr-TR" altLang="en-US" sz="2000" dirty="0"/>
              <a:t>Atomik emisyon ve atomik </a:t>
            </a:r>
            <a:r>
              <a:rPr lang="tr-TR" altLang="en-US" sz="2000" dirty="0" err="1"/>
              <a:t>floresans</a:t>
            </a:r>
            <a:r>
              <a:rPr lang="tr-TR" altLang="en-US" sz="2000" dirty="0"/>
              <a:t> spektroskopisi</a:t>
            </a:r>
          </a:p>
          <a:p>
            <a:r>
              <a:rPr lang="tr-TR" altLang="en-US" sz="2000" dirty="0" err="1"/>
              <a:t>İnfrared</a:t>
            </a:r>
            <a:r>
              <a:rPr lang="tr-TR" altLang="en-US" sz="2000" dirty="0"/>
              <a:t> (IR)spektroskopisi</a:t>
            </a:r>
          </a:p>
          <a:p>
            <a:r>
              <a:rPr lang="tr-TR" altLang="en-US" sz="2000" dirty="0"/>
              <a:t>Nükleer manyetik rezonans (NMR) spektroskopisi</a:t>
            </a:r>
          </a:p>
          <a:p>
            <a:r>
              <a:rPr lang="tr-TR" altLang="en-US" sz="2000" dirty="0"/>
              <a:t>Kütle </a:t>
            </a:r>
            <a:r>
              <a:rPr lang="tr-TR" altLang="en-US" sz="2000" dirty="0" err="1"/>
              <a:t>spektrometrisi</a:t>
            </a:r>
            <a:endParaRPr lang="tr-TR" alt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65125"/>
            <a:ext cx="6508376" cy="468593"/>
          </a:xfrm>
        </p:spPr>
        <p:txBody>
          <a:bodyPr>
            <a:normAutofit fontScale="90000"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954740"/>
            <a:ext cx="6508376" cy="5499847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96456" y="172245"/>
            <a:ext cx="5061344" cy="6123594"/>
            <a:chOff x="6427694" y="138091"/>
            <a:chExt cx="5061344" cy="61235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7694" y="365125"/>
              <a:ext cx="5061344" cy="58965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27694" y="138091"/>
              <a:ext cx="28575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 err="1" smtClean="0"/>
                <a:t>Absorbsiyon</a:t>
              </a:r>
              <a:r>
                <a:rPr lang="tr-TR" b="1" dirty="0" smtClean="0"/>
                <a:t> </a:t>
              </a:r>
              <a:r>
                <a:rPr lang="tr-TR" b="1" dirty="0"/>
                <a:t>Spektroskopisi </a:t>
              </a:r>
              <a:endParaRPr lang="en-US" b="1" dirty="0"/>
            </a:p>
            <a:p>
              <a:r>
                <a:rPr lang="tr-TR" b="1" dirty="0" smtClean="0"/>
                <a:t> 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27694" y="1801907"/>
              <a:ext cx="2484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 smtClean="0"/>
                <a:t>Floresan Spektroskopisi 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27694" y="4200872"/>
              <a:ext cx="2473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 smtClean="0"/>
                <a:t>Emisyon Spektroskopisi </a:t>
              </a:r>
              <a:endParaRPr lang="en-US" b="1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298" y="4126856"/>
            <a:ext cx="7221849" cy="220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87306" y="6356350"/>
            <a:ext cx="4901419" cy="365125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44" y="268887"/>
            <a:ext cx="6633663" cy="64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9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259" y="-163760"/>
            <a:ext cx="6683482" cy="67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7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" y="249661"/>
            <a:ext cx="6545282" cy="5839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308976" cy="468593"/>
          </a:xfrm>
        </p:spPr>
        <p:txBody>
          <a:bodyPr>
            <a:normAutofit fontScale="90000"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740"/>
            <a:ext cx="11308976" cy="5499847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395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Office Theme</vt:lpstr>
      <vt:lpstr>Absorpsiyon ve Beer Lambert Yasası</vt:lpstr>
      <vt:lpstr>Kolorimetri</vt:lpstr>
      <vt:lpstr>PowerPoint Presentation</vt:lpstr>
      <vt:lpstr>Spektroskopik yöntemler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Reviewer-x</dc:creator>
  <cp:lastModifiedBy>Reviewer-x</cp:lastModifiedBy>
  <cp:revision>4</cp:revision>
  <dcterms:created xsi:type="dcterms:W3CDTF">2018-02-20T12:43:12Z</dcterms:created>
  <dcterms:modified xsi:type="dcterms:W3CDTF">2018-02-20T12:46:30Z</dcterms:modified>
</cp:coreProperties>
</file>