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450" r:id="rId3"/>
    <p:sldId id="438" r:id="rId4"/>
    <p:sldId id="474" r:id="rId5"/>
    <p:sldId id="475" r:id="rId6"/>
    <p:sldId id="476" r:id="rId7"/>
    <p:sldId id="477" r:id="rId8"/>
    <p:sldId id="451" r:id="rId9"/>
    <p:sldId id="452" r:id="rId10"/>
    <p:sldId id="472" r:id="rId11"/>
    <p:sldId id="473" r:id="rId12"/>
    <p:sldId id="454"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p:cViewPr varScale="1">
        <p:scale>
          <a:sx n="83" d="100"/>
          <a:sy n="83" d="100"/>
        </p:scale>
        <p:origin x="1608" y="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4F2C25-9F31-4DE7-92C6-2E46CDB39899}" type="datetimeFigureOut">
              <a:rPr lang="en-US" smtClean="0"/>
              <a:t>5/10/2020</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0AD6E1-4F3E-408A-861C-892B694F90D3}" type="slidenum">
              <a:rPr lang="en-US" smtClean="0"/>
              <a:t>‹#›</a:t>
            </a:fld>
            <a:endParaRPr lang="en-US"/>
          </a:p>
        </p:txBody>
      </p:sp>
    </p:spTree>
    <p:extLst>
      <p:ext uri="{BB962C8B-B14F-4D97-AF65-F5344CB8AC3E}">
        <p14:creationId xmlns:p14="http://schemas.microsoft.com/office/powerpoint/2010/main" val="3294980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en-US"/>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78CB4FA2-8726-4D26-89D2-19EF43D893F1}" type="datetimeFigureOut">
              <a:rPr lang="en-US" smtClean="0"/>
              <a:t>5/10/2020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pic>
        <p:nvPicPr>
          <p:cNvPr id="1027"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19645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8CB4FA2-8726-4D26-89D2-19EF43D893F1}" type="datetimeFigureOut">
              <a:rPr lang="en-US" smtClean="0"/>
              <a:t>5/10/2020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211136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8CB4FA2-8726-4D26-89D2-19EF43D893F1}" type="datetimeFigureOut">
              <a:rPr lang="en-US" smtClean="0"/>
              <a:t>5/10/2020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3248662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spTree>
    <p:extLst>
      <p:ext uri="{BB962C8B-B14F-4D97-AF65-F5344CB8AC3E}">
        <p14:creationId xmlns:p14="http://schemas.microsoft.com/office/powerpoint/2010/main" val="30277675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8AB722E-B095-40C0-A4D4-63B30D58DCE4}"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spTree>
    <p:extLst>
      <p:ext uri="{BB962C8B-B14F-4D97-AF65-F5344CB8AC3E}">
        <p14:creationId xmlns:p14="http://schemas.microsoft.com/office/powerpoint/2010/main" val="11873010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8AB722E-B095-40C0-A4D4-63B30D58DCE4}" type="datetimeFigureOut">
              <a:rPr lang="tr-TR" smtClean="0"/>
              <a:t>10.05.2020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0793A65-4217-47B8-87DD-95638C800204}" type="slidenum">
              <a:rPr lang="tr-TR" smtClean="0"/>
              <a:t>‹#›</a:t>
            </a:fld>
            <a:endParaRPr lang="tr-TR"/>
          </a:p>
        </p:txBody>
      </p:sp>
    </p:spTree>
    <p:extLst>
      <p:ext uri="{BB962C8B-B14F-4D97-AF65-F5344CB8AC3E}">
        <p14:creationId xmlns:p14="http://schemas.microsoft.com/office/powerpoint/2010/main" val="19945171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8AB722E-B095-40C0-A4D4-63B30D58DCE4}" type="datetimeFigureOut">
              <a:rPr lang="tr-TR" smtClean="0"/>
              <a:t>10.05.2020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0793A65-4217-47B8-87DD-95638C800204}" type="slidenum">
              <a:rPr lang="tr-TR" smtClean="0"/>
              <a:t>‹#›</a:t>
            </a:fld>
            <a:endParaRPr lang="tr-TR"/>
          </a:p>
        </p:txBody>
      </p:sp>
    </p:spTree>
    <p:extLst>
      <p:ext uri="{BB962C8B-B14F-4D97-AF65-F5344CB8AC3E}">
        <p14:creationId xmlns:p14="http://schemas.microsoft.com/office/powerpoint/2010/main" val="27270389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8AB722E-B095-40C0-A4D4-63B30D58DCE4}" type="datetimeFigureOut">
              <a:rPr lang="tr-TR" smtClean="0"/>
              <a:t>10.05.2020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0793A65-4217-47B8-87DD-95638C800204}" type="slidenum">
              <a:rPr lang="tr-TR" smtClean="0"/>
              <a:t>‹#›</a:t>
            </a:fld>
            <a:endParaRPr lang="tr-TR"/>
          </a:p>
        </p:txBody>
      </p:sp>
    </p:spTree>
    <p:extLst>
      <p:ext uri="{BB962C8B-B14F-4D97-AF65-F5344CB8AC3E}">
        <p14:creationId xmlns:p14="http://schemas.microsoft.com/office/powerpoint/2010/main" val="23510254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8AB722E-B095-40C0-A4D4-63B30D58DCE4}"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spTree>
    <p:extLst>
      <p:ext uri="{BB962C8B-B14F-4D97-AF65-F5344CB8AC3E}">
        <p14:creationId xmlns:p14="http://schemas.microsoft.com/office/powerpoint/2010/main" val="20245278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8AB722E-B095-40C0-A4D4-63B30D58DCE4}"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spTree>
    <p:extLst>
      <p:ext uri="{BB962C8B-B14F-4D97-AF65-F5344CB8AC3E}">
        <p14:creationId xmlns:p14="http://schemas.microsoft.com/office/powerpoint/2010/main" val="38192766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spTree>
    <p:extLst>
      <p:ext uri="{BB962C8B-B14F-4D97-AF65-F5344CB8AC3E}">
        <p14:creationId xmlns:p14="http://schemas.microsoft.com/office/powerpoint/2010/main" val="182620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8CB4FA2-8726-4D26-89D2-19EF43D893F1}" type="datetimeFigureOut">
              <a:rPr lang="en-US" smtClean="0"/>
              <a:t>5/10/2020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0763347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spTree>
    <p:extLst>
      <p:ext uri="{BB962C8B-B14F-4D97-AF65-F5344CB8AC3E}">
        <p14:creationId xmlns:p14="http://schemas.microsoft.com/office/powerpoint/2010/main" val="5691689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BB9B52C6-B80C-4D20-A172-B2791C8C6E50}" type="datetime1">
              <a:rPr lang="en-US"/>
              <a:pPr/>
              <a:t>5/10/2020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EE8FD72-AB4B-47D7-AFC5-6FCAE27E8C42}" type="slidenum">
              <a:rPr lang="en-US"/>
              <a:pPr/>
              <a:t>‹#›</a:t>
            </a:fld>
            <a:endParaRPr lang="en-US"/>
          </a:p>
        </p:txBody>
      </p:sp>
    </p:spTree>
    <p:extLst>
      <p:ext uri="{BB962C8B-B14F-4D97-AF65-F5344CB8AC3E}">
        <p14:creationId xmlns:p14="http://schemas.microsoft.com/office/powerpoint/2010/main" val="8602994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752600"/>
            <a:ext cx="38100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752600"/>
            <a:ext cx="3810000" cy="4191000"/>
          </a:xfrm>
        </p:spPr>
        <p:txBody>
          <a:bodyPr/>
          <a:lstStyle/>
          <a:p>
            <a:pPr lvl="0"/>
            <a:endParaRPr lang="en-US" noProof="0" smtClean="0"/>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B5787AAC-6ACE-407D-8D18-52D0C5850811}" type="slidenum">
              <a:rPr lang="en-US"/>
              <a:pPr>
                <a:defRPr/>
              </a:pPr>
              <a:t>‹#›</a:t>
            </a:fld>
            <a:endParaRPr lang="en-US"/>
          </a:p>
        </p:txBody>
      </p:sp>
    </p:spTree>
    <p:extLst>
      <p:ext uri="{BB962C8B-B14F-4D97-AF65-F5344CB8AC3E}">
        <p14:creationId xmlns:p14="http://schemas.microsoft.com/office/powerpoint/2010/main" val="1665854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8CB4FA2-8726-4D26-89D2-19EF43D893F1}" type="datetimeFigureOut">
              <a:rPr lang="en-US" smtClean="0"/>
              <a:t>5/10/2020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2481578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78CB4FA2-8726-4D26-89D2-19EF43D893F1}" type="datetimeFigureOut">
              <a:rPr lang="en-US" smtClean="0"/>
              <a:t>5/10/2020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37848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en-US"/>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78CB4FA2-8726-4D26-89D2-19EF43D893F1}" type="datetimeFigureOut">
              <a:rPr lang="en-US" smtClean="0"/>
              <a:t>5/10/2020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0011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78CB4FA2-8726-4D26-89D2-19EF43D893F1}" type="datetimeFigureOut">
              <a:rPr lang="en-US" smtClean="0"/>
              <a:t>5/10/2020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819071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8CB4FA2-8726-4D26-89D2-19EF43D893F1}" type="datetimeFigureOut">
              <a:rPr lang="en-US" smtClean="0"/>
              <a:t>5/10/2020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468804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8CB4FA2-8726-4D26-89D2-19EF43D893F1}" type="datetimeFigureOut">
              <a:rPr lang="en-US" smtClean="0"/>
              <a:t>5/10/2020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608889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8CB4FA2-8726-4D26-89D2-19EF43D893F1}" type="datetimeFigureOut">
              <a:rPr lang="en-US" smtClean="0"/>
              <a:t>5/10/2020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057769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CB4FA2-8726-4D26-89D2-19EF43D893F1}" type="datetimeFigureOut">
              <a:rPr lang="en-US" smtClean="0"/>
              <a:t>5/10/2020</a:t>
            </a:fld>
            <a:endParaRPr lang="en-US"/>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A9A7FF-4BD6-41FF-92B7-8C668263C7A0}" type="slidenum">
              <a:rPr lang="en-US" smtClean="0"/>
              <a:t>‹#›</a:t>
            </a:fld>
            <a:endParaRPr lang="en-US"/>
          </a:p>
        </p:txBody>
      </p:sp>
      <p:pic>
        <p:nvPicPr>
          <p:cNvPr id="7" name="Picture 3"/>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47669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8AB722E-B095-40C0-A4D4-63B30D58DCE4}" type="datetimeFigureOut">
              <a:rPr lang="tr-TR" smtClean="0"/>
              <a:t>10.05.2020</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0793A65-4217-47B8-87DD-95638C800204}" type="slidenum">
              <a:rPr lang="tr-TR" smtClean="0"/>
              <a:t>‹#›</a:t>
            </a:fld>
            <a:endParaRPr lang="tr-TR"/>
          </a:p>
        </p:txBody>
      </p:sp>
      <p:pic>
        <p:nvPicPr>
          <p:cNvPr id="1027" name="Picture 3" descr="C:\Users\SINIF\Desktop\Adsız.pn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 y="7938"/>
            <a:ext cx="9143999" cy="68500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57759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hyperlink" Target="https://www.ted.com/talks/wendy_woods_the_business_benefits_of_doing_good#t-657454"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businessinsider.com/adidas-sneakers-plastic-bottles-ocean-waste-recycle-pollution-2019-8" TargetMode="External"/><Relationship Id="rId2" Type="http://schemas.openxmlformats.org/officeDocument/2006/relationships/hyperlink" Target="https://www.prweek.com/article/1590466/museum-public-relations-opens-harold-burson-exhibit"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467544" y="2132856"/>
            <a:ext cx="7772400" cy="1470025"/>
          </a:xfrm>
        </p:spPr>
        <p:txBody>
          <a:bodyPr/>
          <a:lstStyle/>
          <a:p>
            <a:r>
              <a:rPr lang="tr-TR" b="1" dirty="0" err="1" smtClean="0">
                <a:solidFill>
                  <a:srgbClr val="FF0000"/>
                </a:solidFill>
              </a:rPr>
              <a:t>Social</a:t>
            </a:r>
            <a:r>
              <a:rPr lang="tr-TR" b="1" dirty="0" smtClean="0">
                <a:solidFill>
                  <a:srgbClr val="FF0000"/>
                </a:solidFill>
              </a:rPr>
              <a:t> </a:t>
            </a:r>
            <a:r>
              <a:rPr lang="tr-TR" b="1" dirty="0" err="1" smtClean="0">
                <a:solidFill>
                  <a:srgbClr val="FF0000"/>
                </a:solidFill>
              </a:rPr>
              <a:t>Responsibility</a:t>
            </a:r>
            <a:endParaRPr lang="en-US" b="1" dirty="0">
              <a:solidFill>
                <a:srgbClr val="FF0000"/>
              </a:solidFill>
            </a:endParaRPr>
          </a:p>
        </p:txBody>
      </p:sp>
    </p:spTree>
    <p:extLst>
      <p:ext uri="{BB962C8B-B14F-4D97-AF65-F5344CB8AC3E}">
        <p14:creationId xmlns:p14="http://schemas.microsoft.com/office/powerpoint/2010/main" val="37022507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4" descr="kahoot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kahoot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kahoot ile ilgili gö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Dikdörtgen 8"/>
          <p:cNvSpPr/>
          <p:nvPr/>
        </p:nvSpPr>
        <p:spPr>
          <a:xfrm>
            <a:off x="804155" y="1396636"/>
            <a:ext cx="1455527" cy="388696"/>
          </a:xfrm>
          <a:prstGeom prst="rect">
            <a:avLst/>
          </a:prstGeom>
        </p:spPr>
        <p:txBody>
          <a:bodyPr wrap="none">
            <a:spAutoFit/>
          </a:bodyPr>
          <a:lstStyle/>
          <a:p>
            <a:pPr algn="ctr">
              <a:lnSpc>
                <a:spcPct val="107000"/>
              </a:lnSpc>
              <a:spcAft>
                <a:spcPts val="800"/>
              </a:spcAft>
            </a:pPr>
            <a:r>
              <a:rPr lang="tr-TR" dirty="0" smtClean="0">
                <a:ea typeface="Calibri" panose="020F0502020204030204" pitchFamily="34" charset="0"/>
                <a:cs typeface="Times New Roman" panose="02020603050405020304" pitchFamily="18" charset="0"/>
              </a:rPr>
              <a:t>- </a:t>
            </a:r>
            <a:r>
              <a:rPr lang="tr-TR" dirty="0"/>
              <a:t>I</a:t>
            </a:r>
            <a:r>
              <a:rPr lang="tr-TR" dirty="0" smtClean="0"/>
              <a:t>ntercepted</a:t>
            </a:r>
            <a:r>
              <a:rPr lang="tr-TR" dirty="0" smtClean="0">
                <a:ea typeface="Calibri" panose="020F0502020204030204" pitchFamily="34" charset="0"/>
                <a:cs typeface="Times New Roman" panose="02020603050405020304" pitchFamily="18" charset="0"/>
              </a:rPr>
              <a:t>:</a:t>
            </a:r>
            <a:endParaRPr lang="tr-TR" sz="1100" dirty="0">
              <a:effectLst/>
              <a:ea typeface="Calibri" panose="020F0502020204030204" pitchFamily="34" charset="0"/>
              <a:cs typeface="Times New Roman" panose="02020603050405020304" pitchFamily="18" charset="0"/>
            </a:endParaRPr>
          </a:p>
        </p:txBody>
      </p:sp>
      <p:sp>
        <p:nvSpPr>
          <p:cNvPr id="10" name="Dikdörtgen 9"/>
          <p:cNvSpPr/>
          <p:nvPr/>
        </p:nvSpPr>
        <p:spPr>
          <a:xfrm>
            <a:off x="833366" y="3230871"/>
            <a:ext cx="1298946" cy="388696"/>
          </a:xfrm>
          <a:prstGeom prst="rect">
            <a:avLst/>
          </a:prstGeom>
        </p:spPr>
        <p:txBody>
          <a:bodyPr wrap="none">
            <a:spAutoFit/>
          </a:bodyPr>
          <a:lstStyle/>
          <a:p>
            <a:pPr algn="ctr">
              <a:lnSpc>
                <a:spcPct val="107000"/>
              </a:lnSpc>
              <a:spcAft>
                <a:spcPts val="800"/>
              </a:spcAft>
            </a:pPr>
            <a:r>
              <a:rPr lang="tr-TR" dirty="0" smtClean="0">
                <a:ea typeface="Calibri" panose="020F0502020204030204" pitchFamily="34" charset="0"/>
                <a:cs typeface="Times New Roman" panose="02020603050405020304" pitchFamily="18" charset="0"/>
              </a:rPr>
              <a:t>- </a:t>
            </a:r>
            <a:r>
              <a:rPr lang="tr-TR" dirty="0" err="1"/>
              <a:t>E</a:t>
            </a:r>
            <a:r>
              <a:rPr lang="tr-TR" dirty="0" err="1" smtClean="0"/>
              <a:t>liminate</a:t>
            </a:r>
            <a:r>
              <a:rPr lang="tr-TR" dirty="0" smtClean="0">
                <a:ea typeface="Calibri" panose="020F0502020204030204" pitchFamily="34" charset="0"/>
                <a:cs typeface="Times New Roman" panose="02020603050405020304" pitchFamily="18" charset="0"/>
              </a:rPr>
              <a:t>: </a:t>
            </a:r>
            <a:endParaRPr lang="tr-TR" sz="1100" dirty="0">
              <a:effectLst/>
              <a:ea typeface="Calibri" panose="020F0502020204030204" pitchFamily="34" charset="0"/>
              <a:cs typeface="Times New Roman" panose="02020603050405020304" pitchFamily="18" charset="0"/>
            </a:endParaRPr>
          </a:p>
        </p:txBody>
      </p:sp>
      <p:sp>
        <p:nvSpPr>
          <p:cNvPr id="13" name="Dikdörtgen 12"/>
          <p:cNvSpPr/>
          <p:nvPr/>
        </p:nvSpPr>
        <p:spPr>
          <a:xfrm>
            <a:off x="831763" y="2321293"/>
            <a:ext cx="7848872" cy="369332"/>
          </a:xfrm>
          <a:prstGeom prst="rect">
            <a:avLst/>
          </a:prstGeom>
        </p:spPr>
        <p:txBody>
          <a:bodyPr wrap="square">
            <a:spAutoFit/>
          </a:bodyPr>
          <a:lstStyle/>
          <a:p>
            <a:r>
              <a:rPr lang="tr-TR" dirty="0" smtClean="0"/>
              <a:t>- </a:t>
            </a:r>
            <a:r>
              <a:rPr lang="tr-TR" dirty="0" err="1"/>
              <a:t>A</a:t>
            </a:r>
            <a:r>
              <a:rPr lang="tr-TR" dirty="0" err="1" smtClean="0"/>
              <a:t>pparel</a:t>
            </a:r>
            <a:r>
              <a:rPr lang="tr-TR" dirty="0" smtClean="0"/>
              <a:t>:</a:t>
            </a:r>
            <a:endParaRPr lang="en-US" dirty="0"/>
          </a:p>
        </p:txBody>
      </p:sp>
      <p:sp>
        <p:nvSpPr>
          <p:cNvPr id="7" name="Metin kutusu 6"/>
          <p:cNvSpPr txBox="1"/>
          <p:nvPr/>
        </p:nvSpPr>
        <p:spPr>
          <a:xfrm>
            <a:off x="723114" y="565790"/>
            <a:ext cx="5433061" cy="584775"/>
          </a:xfrm>
          <a:prstGeom prst="rect">
            <a:avLst/>
          </a:prstGeom>
          <a:noFill/>
        </p:spPr>
        <p:txBody>
          <a:bodyPr wrap="square" rtlCol="0">
            <a:spAutoFit/>
          </a:bodyPr>
          <a:lstStyle/>
          <a:p>
            <a:r>
              <a:rPr lang="tr-TR" sz="3200" b="1" dirty="0" err="1" smtClean="0">
                <a:solidFill>
                  <a:srgbClr val="FF0000"/>
                </a:solidFill>
              </a:rPr>
              <a:t>Vocabulary</a:t>
            </a:r>
            <a:r>
              <a:rPr lang="tr-TR" sz="3200" b="1" dirty="0" smtClean="0">
                <a:solidFill>
                  <a:srgbClr val="FF0000"/>
                </a:solidFill>
              </a:rPr>
              <a:t> </a:t>
            </a:r>
            <a:r>
              <a:rPr lang="tr-TR" sz="3200" b="1" dirty="0" err="1" smtClean="0">
                <a:solidFill>
                  <a:srgbClr val="FF0000"/>
                </a:solidFill>
              </a:rPr>
              <a:t>for</a:t>
            </a:r>
            <a:r>
              <a:rPr lang="tr-TR" sz="3200" b="1" dirty="0" smtClean="0">
                <a:solidFill>
                  <a:srgbClr val="FF0000"/>
                </a:solidFill>
              </a:rPr>
              <a:t> Reading:</a:t>
            </a:r>
            <a:endParaRPr lang="en-US" sz="3200" b="1" dirty="0">
              <a:solidFill>
                <a:srgbClr val="FF0000"/>
              </a:solidFill>
            </a:endParaRPr>
          </a:p>
        </p:txBody>
      </p:sp>
      <p:sp>
        <p:nvSpPr>
          <p:cNvPr id="2" name="Dikdörtgen 1"/>
          <p:cNvSpPr/>
          <p:nvPr/>
        </p:nvSpPr>
        <p:spPr>
          <a:xfrm>
            <a:off x="1120593" y="1850941"/>
            <a:ext cx="7272808" cy="369332"/>
          </a:xfrm>
          <a:prstGeom prst="rect">
            <a:avLst/>
          </a:prstGeom>
        </p:spPr>
        <p:txBody>
          <a:bodyPr wrap="square">
            <a:spAutoFit/>
          </a:bodyPr>
          <a:lstStyle/>
          <a:p>
            <a:pPr fontAlgn="base"/>
            <a:r>
              <a:rPr lang="tr-TR" dirty="0"/>
              <a:t>T</a:t>
            </a:r>
            <a:r>
              <a:rPr lang="en-US" dirty="0" smtClean="0"/>
              <a:t>o </a:t>
            </a:r>
            <a:r>
              <a:rPr lang="en-US" dirty="0"/>
              <a:t>stop, seize, </a:t>
            </a:r>
            <a:r>
              <a:rPr lang="en-US" dirty="0" smtClean="0"/>
              <a:t>or</a:t>
            </a:r>
            <a:r>
              <a:rPr lang="tr-TR" dirty="0" smtClean="0"/>
              <a:t> </a:t>
            </a:r>
            <a:r>
              <a:rPr lang="tr-TR" dirty="0" err="1" smtClean="0"/>
              <a:t>interrupt</a:t>
            </a:r>
            <a:r>
              <a:rPr lang="tr-TR" dirty="0" smtClean="0"/>
              <a:t> </a:t>
            </a:r>
            <a:r>
              <a:rPr lang="en-US" dirty="0" smtClean="0"/>
              <a:t>in </a:t>
            </a:r>
            <a:r>
              <a:rPr lang="en-US" dirty="0"/>
              <a:t>progress or course or before </a:t>
            </a:r>
            <a:r>
              <a:rPr lang="en-US" dirty="0" smtClean="0"/>
              <a:t>arrival</a:t>
            </a:r>
            <a:r>
              <a:rPr lang="tr-TR" dirty="0" smtClean="0"/>
              <a:t>.</a:t>
            </a:r>
            <a:endParaRPr lang="en-US" dirty="0"/>
          </a:p>
        </p:txBody>
      </p:sp>
      <p:sp>
        <p:nvSpPr>
          <p:cNvPr id="6" name="Dikdörtgen 5"/>
          <p:cNvSpPr/>
          <p:nvPr/>
        </p:nvSpPr>
        <p:spPr>
          <a:xfrm>
            <a:off x="1096074" y="2764658"/>
            <a:ext cx="7908335" cy="369332"/>
          </a:xfrm>
          <a:prstGeom prst="rect">
            <a:avLst/>
          </a:prstGeom>
        </p:spPr>
        <p:txBody>
          <a:bodyPr wrap="square">
            <a:spAutoFit/>
          </a:bodyPr>
          <a:lstStyle/>
          <a:p>
            <a:r>
              <a:rPr lang="tr-TR" dirty="0"/>
              <a:t>P</a:t>
            </a:r>
            <a:r>
              <a:rPr lang="en-US" dirty="0" err="1" smtClean="0"/>
              <a:t>ersonal</a:t>
            </a:r>
            <a:r>
              <a:rPr lang="en-US" dirty="0" smtClean="0"/>
              <a:t> attire</a:t>
            </a:r>
            <a:r>
              <a:rPr lang="tr-TR" dirty="0" smtClean="0"/>
              <a:t>, </a:t>
            </a:r>
            <a:r>
              <a:rPr lang="en-US" dirty="0" smtClean="0"/>
              <a:t>clothing </a:t>
            </a:r>
            <a:r>
              <a:rPr lang="en-US" dirty="0"/>
              <a:t>of a particular </a:t>
            </a:r>
            <a:r>
              <a:rPr lang="en-US" dirty="0" smtClean="0"/>
              <a:t>kind</a:t>
            </a:r>
            <a:r>
              <a:rPr lang="tr-TR" dirty="0" smtClean="0"/>
              <a:t>.</a:t>
            </a:r>
            <a:endParaRPr lang="en-US" dirty="0"/>
          </a:p>
        </p:txBody>
      </p:sp>
      <p:sp>
        <p:nvSpPr>
          <p:cNvPr id="8" name="Dikdörtgen 7"/>
          <p:cNvSpPr/>
          <p:nvPr/>
        </p:nvSpPr>
        <p:spPr>
          <a:xfrm>
            <a:off x="1107769" y="3674236"/>
            <a:ext cx="7588193" cy="369332"/>
          </a:xfrm>
          <a:prstGeom prst="rect">
            <a:avLst/>
          </a:prstGeom>
        </p:spPr>
        <p:txBody>
          <a:bodyPr wrap="square">
            <a:spAutoFit/>
          </a:bodyPr>
          <a:lstStyle/>
          <a:p>
            <a:r>
              <a:rPr lang="tr-TR" dirty="0"/>
              <a:t>T</a:t>
            </a:r>
            <a:r>
              <a:rPr lang="en-US" dirty="0" smtClean="0"/>
              <a:t>o </a:t>
            </a:r>
            <a:r>
              <a:rPr lang="en-US" dirty="0"/>
              <a:t>put an end to or get rid </a:t>
            </a:r>
            <a:r>
              <a:rPr lang="en-US" dirty="0" smtClean="0"/>
              <a:t>of</a:t>
            </a:r>
            <a:r>
              <a:rPr lang="tr-TR" dirty="0" smtClean="0"/>
              <a:t>.</a:t>
            </a:r>
            <a:endParaRPr lang="en-US" dirty="0"/>
          </a:p>
        </p:txBody>
      </p:sp>
      <p:sp>
        <p:nvSpPr>
          <p:cNvPr id="15" name="Dikdörtgen 14"/>
          <p:cNvSpPr/>
          <p:nvPr/>
        </p:nvSpPr>
        <p:spPr>
          <a:xfrm>
            <a:off x="859193" y="4065203"/>
            <a:ext cx="1463349" cy="388696"/>
          </a:xfrm>
          <a:prstGeom prst="rect">
            <a:avLst/>
          </a:prstGeom>
        </p:spPr>
        <p:txBody>
          <a:bodyPr wrap="none">
            <a:spAutoFit/>
          </a:bodyPr>
          <a:lstStyle/>
          <a:p>
            <a:pPr algn="ctr">
              <a:lnSpc>
                <a:spcPct val="107000"/>
              </a:lnSpc>
              <a:spcAft>
                <a:spcPts val="800"/>
              </a:spcAft>
            </a:pPr>
            <a:r>
              <a:rPr lang="tr-TR" dirty="0" smtClean="0">
                <a:ea typeface="Calibri" panose="020F0502020204030204" pitchFamily="34" charset="0"/>
                <a:cs typeface="Times New Roman" panose="02020603050405020304" pitchFamily="18" charset="0"/>
              </a:rPr>
              <a:t>- </a:t>
            </a:r>
            <a:r>
              <a:rPr lang="tr-TR" dirty="0"/>
              <a:t> </a:t>
            </a:r>
            <a:r>
              <a:rPr lang="tr-TR" dirty="0" err="1"/>
              <a:t>M</a:t>
            </a:r>
            <a:r>
              <a:rPr lang="tr-TR" dirty="0" err="1" smtClean="0"/>
              <a:t>icrofiber</a:t>
            </a:r>
            <a:r>
              <a:rPr lang="tr-TR" dirty="0" smtClean="0">
                <a:ea typeface="Calibri" panose="020F0502020204030204" pitchFamily="34" charset="0"/>
                <a:cs typeface="Times New Roman" panose="02020603050405020304" pitchFamily="18" charset="0"/>
              </a:rPr>
              <a:t>: </a:t>
            </a:r>
            <a:endParaRPr lang="tr-TR" sz="1100" dirty="0">
              <a:effectLst/>
              <a:ea typeface="Calibri" panose="020F0502020204030204" pitchFamily="34" charset="0"/>
              <a:cs typeface="Times New Roman" panose="02020603050405020304" pitchFamily="18" charset="0"/>
            </a:endParaRPr>
          </a:p>
        </p:txBody>
      </p:sp>
      <p:sp>
        <p:nvSpPr>
          <p:cNvPr id="11" name="Dikdörtgen 10"/>
          <p:cNvSpPr/>
          <p:nvPr/>
        </p:nvSpPr>
        <p:spPr>
          <a:xfrm>
            <a:off x="1079246" y="4510590"/>
            <a:ext cx="7454126" cy="369332"/>
          </a:xfrm>
          <a:prstGeom prst="rect">
            <a:avLst/>
          </a:prstGeom>
        </p:spPr>
        <p:txBody>
          <a:bodyPr wrap="square">
            <a:spAutoFit/>
          </a:bodyPr>
          <a:lstStyle/>
          <a:p>
            <a:r>
              <a:rPr lang="tr-TR" dirty="0"/>
              <a:t>A</a:t>
            </a:r>
            <a:r>
              <a:rPr lang="en-US" dirty="0" smtClean="0"/>
              <a:t> </a:t>
            </a:r>
            <a:r>
              <a:rPr lang="en-US" dirty="0"/>
              <a:t>fine usually soft polyester </a:t>
            </a:r>
            <a:r>
              <a:rPr lang="en-US" dirty="0" smtClean="0"/>
              <a:t>fiber</a:t>
            </a:r>
            <a:r>
              <a:rPr lang="tr-TR" dirty="0" smtClean="0"/>
              <a:t>.</a:t>
            </a:r>
            <a:endParaRPr lang="en-US" dirty="0"/>
          </a:p>
        </p:txBody>
      </p:sp>
    </p:spTree>
    <p:extLst>
      <p:ext uri="{BB962C8B-B14F-4D97-AF65-F5344CB8AC3E}">
        <p14:creationId xmlns:p14="http://schemas.microsoft.com/office/powerpoint/2010/main" val="33712602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460375" y="345768"/>
            <a:ext cx="7772400" cy="1470025"/>
          </a:xfrm>
        </p:spPr>
        <p:txBody>
          <a:bodyPr>
            <a:normAutofit/>
          </a:bodyPr>
          <a:lstStyle/>
          <a:p>
            <a:pPr algn="l"/>
            <a:r>
              <a:rPr lang="tr-TR" sz="3200" dirty="0" err="1" smtClean="0">
                <a:solidFill>
                  <a:srgbClr val="FF0000"/>
                </a:solidFill>
              </a:rPr>
              <a:t>Listening</a:t>
            </a:r>
            <a:r>
              <a:rPr lang="tr-TR" sz="3200" dirty="0" smtClean="0">
                <a:solidFill>
                  <a:srgbClr val="FF0000"/>
                </a:solidFill>
              </a:rPr>
              <a:t>: </a:t>
            </a:r>
            <a:r>
              <a:rPr lang="tr-TR" sz="3200" dirty="0" err="1" smtClean="0">
                <a:solidFill>
                  <a:srgbClr val="FF0000"/>
                </a:solidFill>
              </a:rPr>
              <a:t>Social</a:t>
            </a:r>
            <a:r>
              <a:rPr lang="tr-TR" sz="3200" dirty="0" smtClean="0">
                <a:solidFill>
                  <a:srgbClr val="FF0000"/>
                </a:solidFill>
              </a:rPr>
              <a:t> </a:t>
            </a:r>
            <a:r>
              <a:rPr lang="tr-TR" sz="3200" dirty="0" err="1" smtClean="0">
                <a:solidFill>
                  <a:srgbClr val="FF0000"/>
                </a:solidFill>
              </a:rPr>
              <a:t>Responsibility</a:t>
            </a:r>
            <a:endParaRPr lang="en-US" sz="3200" dirty="0">
              <a:solidFill>
                <a:srgbClr val="FF0000"/>
              </a:solidFill>
            </a:endParaRPr>
          </a:p>
        </p:txBody>
      </p:sp>
      <p:sp>
        <p:nvSpPr>
          <p:cNvPr id="3" name="AutoShape 4" descr="kahoot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kahoot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kahoot ile ilgili gö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Dikdörtgen 5"/>
          <p:cNvSpPr/>
          <p:nvPr/>
        </p:nvSpPr>
        <p:spPr>
          <a:xfrm>
            <a:off x="548666" y="1815793"/>
            <a:ext cx="7772400" cy="388696"/>
          </a:xfrm>
          <a:prstGeom prst="rect">
            <a:avLst/>
          </a:prstGeom>
        </p:spPr>
        <p:txBody>
          <a:bodyPr wrap="square">
            <a:spAutoFit/>
          </a:bodyPr>
          <a:lstStyle/>
          <a:p>
            <a:pPr>
              <a:lnSpc>
                <a:spcPct val="107000"/>
              </a:lnSpc>
              <a:spcAft>
                <a:spcPts val="800"/>
              </a:spcAft>
            </a:pPr>
            <a:r>
              <a:rPr lang="tr-TR" dirty="0" smtClean="0">
                <a:effectLst/>
                <a:ea typeface="Calibri" panose="020F0502020204030204" pitchFamily="34" charset="0"/>
                <a:cs typeface="Times New Roman" panose="02020603050405020304" pitchFamily="18" charset="0"/>
              </a:rPr>
              <a:t>Source: </a:t>
            </a:r>
            <a:r>
              <a:rPr lang="tr-TR" dirty="0" smtClean="0">
                <a:effectLst/>
                <a:ea typeface="Calibri" panose="020F0502020204030204" pitchFamily="34" charset="0"/>
                <a:cs typeface="Times New Roman" panose="02020603050405020304" pitchFamily="18" charset="0"/>
              </a:rPr>
              <a:t>«</a:t>
            </a:r>
            <a:r>
              <a:rPr lang="tr-TR" dirty="0" err="1"/>
              <a:t>The</a:t>
            </a:r>
            <a:r>
              <a:rPr lang="tr-TR" dirty="0"/>
              <a:t> Business </a:t>
            </a:r>
            <a:r>
              <a:rPr lang="tr-TR" dirty="0" err="1"/>
              <a:t>Benefits</a:t>
            </a:r>
            <a:r>
              <a:rPr lang="tr-TR" dirty="0"/>
              <a:t> of </a:t>
            </a:r>
            <a:r>
              <a:rPr lang="tr-TR" dirty="0" err="1"/>
              <a:t>Doing</a:t>
            </a:r>
            <a:r>
              <a:rPr lang="tr-TR" dirty="0"/>
              <a:t> </a:t>
            </a:r>
            <a:r>
              <a:rPr lang="tr-TR" dirty="0" err="1"/>
              <a:t>Good</a:t>
            </a:r>
            <a:r>
              <a:rPr lang="tr-TR" dirty="0" smtClean="0"/>
              <a:t>”</a:t>
            </a:r>
            <a:endParaRPr lang="tr-TR" dirty="0">
              <a:effectLst/>
              <a:ea typeface="Calibri" panose="020F0502020204030204" pitchFamily="34" charset="0"/>
              <a:cs typeface="Times New Roman" panose="02020603050405020304" pitchFamily="18" charset="0"/>
            </a:endParaRPr>
          </a:p>
        </p:txBody>
      </p:sp>
      <p:sp>
        <p:nvSpPr>
          <p:cNvPr id="7" name="Dikdörtgen 6"/>
          <p:cNvSpPr/>
          <p:nvPr/>
        </p:nvSpPr>
        <p:spPr>
          <a:xfrm>
            <a:off x="620664" y="2456922"/>
            <a:ext cx="7612112" cy="646331"/>
          </a:xfrm>
          <a:prstGeom prst="rect">
            <a:avLst/>
          </a:prstGeom>
        </p:spPr>
        <p:txBody>
          <a:bodyPr wrap="square">
            <a:spAutoFit/>
          </a:bodyPr>
          <a:lstStyle/>
          <a:p>
            <a:r>
              <a:rPr lang="tr-TR" u="sng" dirty="0">
                <a:hlinkClick r:id="rId2"/>
              </a:rPr>
              <a:t>https://www.ted.com/talks/wendy_woods_the_business_benefits_of_doing_good#t-657454</a:t>
            </a:r>
            <a:endParaRPr lang="tr-TR" dirty="0"/>
          </a:p>
        </p:txBody>
      </p:sp>
      <p:sp>
        <p:nvSpPr>
          <p:cNvPr id="12" name="Dikdörtgen 11"/>
          <p:cNvSpPr/>
          <p:nvPr/>
        </p:nvSpPr>
        <p:spPr>
          <a:xfrm>
            <a:off x="460375" y="3356112"/>
            <a:ext cx="8225368" cy="369332"/>
          </a:xfrm>
          <a:prstGeom prst="rect">
            <a:avLst/>
          </a:prstGeom>
        </p:spPr>
        <p:txBody>
          <a:bodyPr wrap="square">
            <a:spAutoFit/>
          </a:bodyPr>
          <a:lstStyle/>
          <a:p>
            <a:r>
              <a:rPr lang="tr-TR" dirty="0" err="1" smtClean="0"/>
              <a:t>Discussion</a:t>
            </a:r>
            <a:r>
              <a:rPr lang="tr-TR" dirty="0" smtClean="0"/>
              <a:t> </a:t>
            </a:r>
            <a:r>
              <a:rPr lang="tr-TR" dirty="0" err="1" smtClean="0"/>
              <a:t>about</a:t>
            </a:r>
            <a:r>
              <a:rPr lang="tr-TR" dirty="0" smtClean="0"/>
              <a:t> </a:t>
            </a:r>
            <a:r>
              <a:rPr lang="tr-TR" dirty="0" err="1" smtClean="0"/>
              <a:t>the</a:t>
            </a:r>
            <a:r>
              <a:rPr lang="tr-TR" dirty="0" smtClean="0"/>
              <a:t> </a:t>
            </a:r>
            <a:r>
              <a:rPr lang="tr-TR" dirty="0" err="1" smtClean="0"/>
              <a:t>listening</a:t>
            </a:r>
            <a:r>
              <a:rPr lang="tr-TR" dirty="0" smtClean="0"/>
              <a:t>:</a:t>
            </a:r>
            <a:endParaRPr lang="en-US" dirty="0"/>
          </a:p>
        </p:txBody>
      </p:sp>
      <p:sp>
        <p:nvSpPr>
          <p:cNvPr id="9" name="Dikdörtgen 8"/>
          <p:cNvSpPr/>
          <p:nvPr/>
        </p:nvSpPr>
        <p:spPr>
          <a:xfrm>
            <a:off x="460375" y="3869341"/>
            <a:ext cx="8225368" cy="369332"/>
          </a:xfrm>
          <a:prstGeom prst="rect">
            <a:avLst/>
          </a:prstGeom>
        </p:spPr>
        <p:txBody>
          <a:bodyPr wrap="square">
            <a:spAutoFit/>
          </a:bodyPr>
          <a:lstStyle/>
          <a:p>
            <a:r>
              <a:rPr lang="tr-TR" dirty="0" err="1" smtClean="0"/>
              <a:t>What</a:t>
            </a:r>
            <a:r>
              <a:rPr lang="tr-TR" dirty="0" smtClean="0"/>
              <a:t> is </a:t>
            </a:r>
            <a:r>
              <a:rPr lang="tr-TR" dirty="0" err="1" smtClean="0"/>
              <a:t>the</a:t>
            </a:r>
            <a:r>
              <a:rPr lang="tr-TR" dirty="0" smtClean="0"/>
              <a:t> main </a:t>
            </a:r>
            <a:r>
              <a:rPr lang="tr-TR" dirty="0" err="1" smtClean="0"/>
              <a:t>point</a:t>
            </a:r>
            <a:r>
              <a:rPr lang="tr-TR" dirty="0" smtClean="0"/>
              <a:t> of </a:t>
            </a:r>
            <a:r>
              <a:rPr lang="tr-TR" dirty="0" err="1" smtClean="0"/>
              <a:t>the</a:t>
            </a:r>
            <a:r>
              <a:rPr lang="tr-TR" dirty="0" smtClean="0"/>
              <a:t> </a:t>
            </a:r>
            <a:r>
              <a:rPr lang="tr-TR" dirty="0" err="1" smtClean="0"/>
              <a:t>speech</a:t>
            </a:r>
            <a:r>
              <a:rPr lang="tr-TR" dirty="0" smtClean="0"/>
              <a:t>?</a:t>
            </a:r>
            <a:endParaRPr lang="en-US" dirty="0"/>
          </a:p>
        </p:txBody>
      </p:sp>
      <p:sp>
        <p:nvSpPr>
          <p:cNvPr id="10" name="Dikdörtgen 9"/>
          <p:cNvSpPr/>
          <p:nvPr/>
        </p:nvSpPr>
        <p:spPr>
          <a:xfrm>
            <a:off x="460375" y="4351801"/>
            <a:ext cx="8225368" cy="369332"/>
          </a:xfrm>
          <a:prstGeom prst="rect">
            <a:avLst/>
          </a:prstGeom>
        </p:spPr>
        <p:txBody>
          <a:bodyPr wrap="square">
            <a:spAutoFit/>
          </a:bodyPr>
          <a:lstStyle/>
          <a:p>
            <a:r>
              <a:rPr lang="tr-TR" dirty="0" smtClean="0"/>
              <a:t>Do </a:t>
            </a:r>
            <a:r>
              <a:rPr lang="tr-TR" dirty="0" err="1" smtClean="0"/>
              <a:t>you</a:t>
            </a:r>
            <a:r>
              <a:rPr lang="tr-TR" dirty="0" smtClean="0"/>
              <a:t> </a:t>
            </a:r>
            <a:r>
              <a:rPr lang="tr-TR" dirty="0" err="1" smtClean="0"/>
              <a:t>agree</a:t>
            </a:r>
            <a:r>
              <a:rPr lang="tr-TR" dirty="0" smtClean="0"/>
              <a:t> </a:t>
            </a:r>
            <a:r>
              <a:rPr lang="tr-TR" dirty="0" err="1" smtClean="0"/>
              <a:t>or</a:t>
            </a:r>
            <a:r>
              <a:rPr lang="tr-TR" dirty="0" smtClean="0"/>
              <a:t> </a:t>
            </a:r>
            <a:r>
              <a:rPr lang="tr-TR" dirty="0" err="1" smtClean="0"/>
              <a:t>disagree</a:t>
            </a:r>
            <a:r>
              <a:rPr lang="tr-TR" dirty="0" smtClean="0"/>
              <a:t> </a:t>
            </a:r>
            <a:r>
              <a:rPr lang="tr-TR" dirty="0" err="1" smtClean="0"/>
              <a:t>with</a:t>
            </a:r>
            <a:r>
              <a:rPr lang="tr-TR" dirty="0" smtClean="0"/>
              <a:t> </a:t>
            </a:r>
            <a:r>
              <a:rPr lang="tr-TR" dirty="0" err="1" smtClean="0"/>
              <a:t>the</a:t>
            </a:r>
            <a:r>
              <a:rPr lang="tr-TR" dirty="0" smtClean="0"/>
              <a:t> </a:t>
            </a:r>
            <a:r>
              <a:rPr lang="tr-TR" dirty="0" err="1" smtClean="0"/>
              <a:t>speaker</a:t>
            </a:r>
            <a:r>
              <a:rPr lang="tr-TR" dirty="0" smtClean="0"/>
              <a:t>? </a:t>
            </a:r>
            <a:r>
              <a:rPr lang="tr-TR" dirty="0" err="1" smtClean="0"/>
              <a:t>Why</a:t>
            </a:r>
            <a:r>
              <a:rPr lang="tr-TR" dirty="0" smtClean="0"/>
              <a:t>?</a:t>
            </a:r>
            <a:endParaRPr lang="en-US" dirty="0"/>
          </a:p>
        </p:txBody>
      </p:sp>
    </p:spTree>
    <p:extLst>
      <p:ext uri="{BB962C8B-B14F-4D97-AF65-F5344CB8AC3E}">
        <p14:creationId xmlns:p14="http://schemas.microsoft.com/office/powerpoint/2010/main" val="29498067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460375" y="173105"/>
            <a:ext cx="7772400" cy="1470025"/>
          </a:xfrm>
        </p:spPr>
        <p:txBody>
          <a:bodyPr>
            <a:normAutofit/>
          </a:bodyPr>
          <a:lstStyle/>
          <a:p>
            <a:pPr algn="l"/>
            <a:r>
              <a:rPr lang="tr-TR" sz="3200" dirty="0" smtClean="0">
                <a:solidFill>
                  <a:srgbClr val="FF0000"/>
                </a:solidFill>
              </a:rPr>
              <a:t>Reading: </a:t>
            </a:r>
            <a:r>
              <a:rPr lang="tr-TR" sz="3200" dirty="0" err="1" smtClean="0">
                <a:solidFill>
                  <a:srgbClr val="FF0000"/>
                </a:solidFill>
              </a:rPr>
              <a:t>Social</a:t>
            </a:r>
            <a:r>
              <a:rPr lang="tr-TR" sz="3200" dirty="0" smtClean="0">
                <a:solidFill>
                  <a:srgbClr val="FF0000"/>
                </a:solidFill>
              </a:rPr>
              <a:t> </a:t>
            </a:r>
            <a:r>
              <a:rPr lang="tr-TR" sz="3200" dirty="0" err="1" smtClean="0">
                <a:solidFill>
                  <a:srgbClr val="FF0000"/>
                </a:solidFill>
              </a:rPr>
              <a:t>Responbility</a:t>
            </a:r>
            <a:endParaRPr lang="en-US" sz="3200" dirty="0">
              <a:solidFill>
                <a:srgbClr val="FF0000"/>
              </a:solidFill>
            </a:endParaRPr>
          </a:p>
        </p:txBody>
      </p:sp>
      <p:sp>
        <p:nvSpPr>
          <p:cNvPr id="3" name="AutoShape 4" descr="kahoot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kahoot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kahoot ile ilgili gö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Dikdörtgen 5"/>
          <p:cNvSpPr/>
          <p:nvPr/>
        </p:nvSpPr>
        <p:spPr>
          <a:xfrm>
            <a:off x="612775" y="2157531"/>
            <a:ext cx="7772400" cy="685059"/>
          </a:xfrm>
          <a:prstGeom prst="rect">
            <a:avLst/>
          </a:prstGeom>
        </p:spPr>
        <p:txBody>
          <a:bodyPr wrap="square">
            <a:spAutoFit/>
          </a:bodyPr>
          <a:lstStyle/>
          <a:p>
            <a:pPr>
              <a:lnSpc>
                <a:spcPct val="107000"/>
              </a:lnSpc>
              <a:spcAft>
                <a:spcPts val="800"/>
              </a:spcAft>
            </a:pPr>
            <a:r>
              <a:rPr lang="tr-TR" dirty="0" smtClean="0">
                <a:effectLst/>
                <a:ea typeface="Calibri" panose="020F0502020204030204" pitchFamily="34" charset="0"/>
                <a:cs typeface="Times New Roman" panose="02020603050405020304" pitchFamily="18" charset="0"/>
              </a:rPr>
              <a:t>Source:  </a:t>
            </a:r>
            <a:r>
              <a:rPr lang="tr-TR" dirty="0" smtClean="0">
                <a:hlinkClick r:id="rId2"/>
              </a:rPr>
              <a:t>h</a:t>
            </a:r>
            <a:r>
              <a:rPr lang="tr-TR" dirty="0">
                <a:hlinkClick r:id="rId3"/>
              </a:rPr>
              <a:t>https://</a:t>
            </a:r>
            <a:r>
              <a:rPr lang="tr-TR" dirty="0" smtClean="0">
                <a:hlinkClick r:id="rId3"/>
              </a:rPr>
              <a:t>www.businessinsider.com/adidas-sneakers-plastic-bottles-ocean-waste-recycle-pollution-2019-8</a:t>
            </a:r>
            <a:endParaRPr lang="tr-TR" dirty="0">
              <a:effectLst/>
              <a:ea typeface="Calibri" panose="020F0502020204030204" pitchFamily="34" charset="0"/>
              <a:cs typeface="Times New Roman" panose="02020603050405020304" pitchFamily="18" charset="0"/>
            </a:endParaRPr>
          </a:p>
        </p:txBody>
      </p:sp>
      <p:sp>
        <p:nvSpPr>
          <p:cNvPr id="12" name="Dikdörtgen 11"/>
          <p:cNvSpPr/>
          <p:nvPr/>
        </p:nvSpPr>
        <p:spPr>
          <a:xfrm>
            <a:off x="612775" y="3182986"/>
            <a:ext cx="2591073" cy="369332"/>
          </a:xfrm>
          <a:prstGeom prst="rect">
            <a:avLst/>
          </a:prstGeom>
        </p:spPr>
        <p:txBody>
          <a:bodyPr wrap="square">
            <a:spAutoFit/>
          </a:bodyPr>
          <a:lstStyle/>
          <a:p>
            <a:r>
              <a:rPr lang="tr-TR" dirty="0" err="1" smtClean="0"/>
              <a:t>Pre-reading</a:t>
            </a:r>
            <a:r>
              <a:rPr lang="tr-TR" dirty="0" smtClean="0"/>
              <a:t> </a:t>
            </a:r>
            <a:r>
              <a:rPr lang="tr-TR" dirty="0" err="1" smtClean="0"/>
              <a:t>Discussion</a:t>
            </a:r>
            <a:r>
              <a:rPr lang="tr-TR" dirty="0" smtClean="0"/>
              <a:t>:</a:t>
            </a:r>
            <a:endParaRPr lang="en-US" dirty="0"/>
          </a:p>
        </p:txBody>
      </p:sp>
      <p:sp>
        <p:nvSpPr>
          <p:cNvPr id="9" name="Dikdörtgen 8"/>
          <p:cNvSpPr/>
          <p:nvPr/>
        </p:nvSpPr>
        <p:spPr>
          <a:xfrm>
            <a:off x="747771" y="3708048"/>
            <a:ext cx="3384376" cy="369332"/>
          </a:xfrm>
          <a:prstGeom prst="rect">
            <a:avLst/>
          </a:prstGeom>
        </p:spPr>
        <p:txBody>
          <a:bodyPr wrap="square">
            <a:spAutoFit/>
          </a:bodyPr>
          <a:lstStyle/>
          <a:p>
            <a:r>
              <a:rPr lang="tr-TR" dirty="0" err="1" smtClean="0"/>
              <a:t>What</a:t>
            </a:r>
            <a:r>
              <a:rPr lang="tr-TR" dirty="0" smtClean="0"/>
              <a:t> is </a:t>
            </a:r>
            <a:r>
              <a:rPr lang="tr-TR" dirty="0" err="1" smtClean="0"/>
              <a:t>social</a:t>
            </a:r>
            <a:r>
              <a:rPr lang="tr-TR" dirty="0" smtClean="0"/>
              <a:t> </a:t>
            </a:r>
            <a:r>
              <a:rPr lang="tr-TR" dirty="0" err="1" smtClean="0"/>
              <a:t>responsibility</a:t>
            </a:r>
            <a:r>
              <a:rPr lang="tr-TR" dirty="0" smtClean="0"/>
              <a:t>?</a:t>
            </a:r>
            <a:endParaRPr lang="en-US" dirty="0"/>
          </a:p>
        </p:txBody>
      </p:sp>
      <p:sp>
        <p:nvSpPr>
          <p:cNvPr id="10" name="Dikdörtgen 9"/>
          <p:cNvSpPr/>
          <p:nvPr/>
        </p:nvSpPr>
        <p:spPr>
          <a:xfrm>
            <a:off x="460375" y="1511896"/>
            <a:ext cx="6774996" cy="369332"/>
          </a:xfrm>
          <a:prstGeom prst="rect">
            <a:avLst/>
          </a:prstGeom>
        </p:spPr>
        <p:txBody>
          <a:bodyPr wrap="none">
            <a:spAutoFit/>
          </a:bodyPr>
          <a:lstStyle/>
          <a:p>
            <a:r>
              <a:rPr lang="tr-TR" dirty="0" smtClean="0"/>
              <a:t>«</a:t>
            </a:r>
            <a:r>
              <a:rPr lang="en-US" dirty="0" smtClean="0"/>
              <a:t>Adidas </a:t>
            </a:r>
            <a:r>
              <a:rPr lang="en-US" dirty="0"/>
              <a:t>is turning plastic ocean waste into sneakers and </a:t>
            </a:r>
            <a:r>
              <a:rPr lang="en-US" dirty="0" smtClean="0"/>
              <a:t>sportswear</a:t>
            </a:r>
            <a:r>
              <a:rPr lang="tr-TR" dirty="0" smtClean="0"/>
              <a:t>»</a:t>
            </a:r>
            <a:endParaRPr lang="en-US" dirty="0"/>
          </a:p>
        </p:txBody>
      </p:sp>
      <p:sp>
        <p:nvSpPr>
          <p:cNvPr id="11" name="Dikdörtgen 10"/>
          <p:cNvSpPr/>
          <p:nvPr/>
        </p:nvSpPr>
        <p:spPr>
          <a:xfrm>
            <a:off x="793774" y="4233110"/>
            <a:ext cx="7018585" cy="369332"/>
          </a:xfrm>
          <a:prstGeom prst="rect">
            <a:avLst/>
          </a:prstGeom>
        </p:spPr>
        <p:txBody>
          <a:bodyPr wrap="square">
            <a:spAutoFit/>
          </a:bodyPr>
          <a:lstStyle/>
          <a:p>
            <a:r>
              <a:rPr lang="tr-TR" dirty="0" err="1" smtClean="0"/>
              <a:t>Think</a:t>
            </a:r>
            <a:r>
              <a:rPr lang="tr-TR" dirty="0" smtClean="0"/>
              <a:t> </a:t>
            </a:r>
            <a:r>
              <a:rPr lang="tr-TR" dirty="0" err="1" smtClean="0"/>
              <a:t>about</a:t>
            </a:r>
            <a:r>
              <a:rPr lang="tr-TR" dirty="0" smtClean="0"/>
              <a:t> </a:t>
            </a:r>
            <a:r>
              <a:rPr lang="tr-TR" dirty="0" err="1" smtClean="0"/>
              <a:t>social</a:t>
            </a:r>
            <a:r>
              <a:rPr lang="tr-TR" dirty="0" smtClean="0"/>
              <a:t> </a:t>
            </a:r>
            <a:r>
              <a:rPr lang="tr-TR" dirty="0" err="1" smtClean="0"/>
              <a:t>responsibility</a:t>
            </a:r>
            <a:r>
              <a:rPr lang="tr-TR" dirty="0" smtClean="0"/>
              <a:t> </a:t>
            </a:r>
            <a:r>
              <a:rPr lang="tr-TR" dirty="0" err="1" smtClean="0"/>
              <a:t>campaign</a:t>
            </a:r>
            <a:r>
              <a:rPr lang="tr-TR" dirty="0" smtClean="0"/>
              <a:t> </a:t>
            </a:r>
            <a:r>
              <a:rPr lang="tr-TR" dirty="0" err="1" smtClean="0"/>
              <a:t>and</a:t>
            </a:r>
            <a:r>
              <a:rPr lang="tr-TR" dirty="0" smtClean="0"/>
              <a:t> </a:t>
            </a:r>
            <a:r>
              <a:rPr lang="tr-TR" dirty="0" err="1" smtClean="0"/>
              <a:t>describe</a:t>
            </a:r>
            <a:r>
              <a:rPr lang="tr-TR" dirty="0" smtClean="0"/>
              <a:t> it.</a:t>
            </a:r>
            <a:endParaRPr lang="en-US" dirty="0"/>
          </a:p>
        </p:txBody>
      </p:sp>
    </p:spTree>
    <p:extLst>
      <p:ext uri="{BB962C8B-B14F-4D97-AF65-F5344CB8AC3E}">
        <p14:creationId xmlns:p14="http://schemas.microsoft.com/office/powerpoint/2010/main" val="22856805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1"/>
          <p:cNvSpPr txBox="1">
            <a:spLocks/>
          </p:cNvSpPr>
          <p:nvPr/>
        </p:nvSpPr>
        <p:spPr bwMode="auto">
          <a:xfrm>
            <a:off x="683568" y="836712"/>
            <a:ext cx="2971800"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sz="2800">
                <a:solidFill>
                  <a:schemeClr val="tx1"/>
                </a:solidFill>
                <a:latin typeface="Calibri" pitchFamily="34" charset="0"/>
              </a:defRPr>
            </a:lvl1pPr>
            <a:lvl2pPr marL="742950" indent="-285750" defTabSz="457200">
              <a:defRPr sz="2400">
                <a:solidFill>
                  <a:schemeClr val="tx1"/>
                </a:solidFill>
                <a:latin typeface="Calibri" pitchFamily="34" charset="0"/>
              </a:defRPr>
            </a:lvl2pPr>
            <a:lvl3pPr defTabSz="457200">
              <a:defRPr sz="2000">
                <a:solidFill>
                  <a:schemeClr val="tx1"/>
                </a:solidFill>
                <a:latin typeface="Calibri" pitchFamily="34" charset="0"/>
              </a:defRPr>
            </a:lvl3pPr>
            <a:lvl4pPr defTabSz="457200">
              <a:defRPr sz="2000">
                <a:solidFill>
                  <a:schemeClr val="tx1"/>
                </a:solidFill>
                <a:latin typeface="Calibri" pitchFamily="34" charset="0"/>
              </a:defRPr>
            </a:lvl4pPr>
            <a:lvl5pPr defTabSz="457200">
              <a:defRPr sz="2000">
                <a:solidFill>
                  <a:schemeClr val="tx1"/>
                </a:solidFill>
                <a:latin typeface="Calibri" pitchFamily="34" charset="0"/>
              </a:defRPr>
            </a:lvl5pPr>
            <a:lvl6pPr defTabSz="457200" eaLnBrk="0" fontAlgn="base" hangingPunct="0">
              <a:spcAft>
                <a:spcPct val="0"/>
              </a:spcAft>
              <a:buFont typeface="Arial" charset="0"/>
              <a:defRPr sz="2000">
                <a:solidFill>
                  <a:schemeClr val="tx1"/>
                </a:solidFill>
                <a:latin typeface="Calibri" pitchFamily="34" charset="0"/>
              </a:defRPr>
            </a:lvl6pPr>
            <a:lvl7pPr defTabSz="457200" eaLnBrk="0" fontAlgn="base" hangingPunct="0">
              <a:spcAft>
                <a:spcPct val="0"/>
              </a:spcAft>
              <a:buFont typeface="Arial" charset="0"/>
              <a:defRPr sz="2000">
                <a:solidFill>
                  <a:schemeClr val="tx1"/>
                </a:solidFill>
                <a:latin typeface="Calibri" pitchFamily="34" charset="0"/>
              </a:defRPr>
            </a:lvl7pPr>
            <a:lvl8pPr defTabSz="457200" eaLnBrk="0" fontAlgn="base" hangingPunct="0">
              <a:spcAft>
                <a:spcPct val="0"/>
              </a:spcAft>
              <a:buFont typeface="Arial" charset="0"/>
              <a:defRPr sz="2000">
                <a:solidFill>
                  <a:schemeClr val="tx1"/>
                </a:solidFill>
                <a:latin typeface="Calibri" pitchFamily="34" charset="0"/>
              </a:defRPr>
            </a:lvl8pPr>
            <a:lvl9pPr defTabSz="457200" eaLnBrk="0" fontAlgn="base" hangingPunct="0">
              <a:spcAft>
                <a:spcPct val="0"/>
              </a:spcAft>
              <a:buFont typeface="Arial" charset="0"/>
              <a:defRPr sz="2000">
                <a:solidFill>
                  <a:schemeClr val="tx1"/>
                </a:solidFill>
                <a:latin typeface="Calibri" pitchFamily="34" charset="0"/>
              </a:defRPr>
            </a:lvl9pPr>
          </a:lstStyle>
          <a:p>
            <a:pPr eaLnBrk="1" hangingPunct="1"/>
            <a:r>
              <a:rPr lang="tr-TR" altLang="tr-TR" sz="2400" b="1" dirty="0">
                <a:solidFill>
                  <a:srgbClr val="F93B07"/>
                </a:solidFill>
                <a:latin typeface="+mn-lt"/>
              </a:rPr>
              <a:t>Social Responsibility</a:t>
            </a:r>
            <a:endParaRPr lang="tr-TR" altLang="tr-TR" sz="2400" dirty="0">
              <a:solidFill>
                <a:srgbClr val="F93B07"/>
              </a:solidFill>
              <a:latin typeface="+mn-lt"/>
            </a:endParaRPr>
          </a:p>
        </p:txBody>
      </p:sp>
      <p:sp>
        <p:nvSpPr>
          <p:cNvPr id="4" name="Metin kutusu 1"/>
          <p:cNvSpPr txBox="1">
            <a:spLocks noChangeArrowheads="1"/>
          </p:cNvSpPr>
          <p:nvPr/>
        </p:nvSpPr>
        <p:spPr bwMode="auto">
          <a:xfrm>
            <a:off x="2766163" y="1711527"/>
            <a:ext cx="415409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defRPr sz="2000">
                <a:solidFill>
                  <a:schemeClr val="tx1"/>
                </a:solidFill>
                <a:latin typeface="Calibri" pitchFamily="34" charset="0"/>
              </a:defRPr>
            </a:lvl6pPr>
            <a:lvl7pPr eaLnBrk="0" fontAlgn="base" hangingPunct="0">
              <a:spcAft>
                <a:spcPct val="0"/>
              </a:spcAft>
              <a:buFont typeface="Arial" charset="0"/>
              <a:defRPr sz="2000">
                <a:solidFill>
                  <a:schemeClr val="tx1"/>
                </a:solidFill>
                <a:latin typeface="Calibri" pitchFamily="34" charset="0"/>
              </a:defRPr>
            </a:lvl7pPr>
            <a:lvl8pPr eaLnBrk="0" fontAlgn="base" hangingPunct="0">
              <a:spcAft>
                <a:spcPct val="0"/>
              </a:spcAft>
              <a:buFont typeface="Arial" charset="0"/>
              <a:defRPr sz="2000">
                <a:solidFill>
                  <a:schemeClr val="tx1"/>
                </a:solidFill>
                <a:latin typeface="Calibri" pitchFamily="34" charset="0"/>
              </a:defRPr>
            </a:lvl8pPr>
            <a:lvl9pPr eaLnBrk="0" fontAlgn="base" hangingPunct="0">
              <a:spcAft>
                <a:spcPct val="0"/>
              </a:spcAft>
              <a:buFont typeface="Arial" charset="0"/>
              <a:defRPr sz="2000">
                <a:solidFill>
                  <a:schemeClr val="tx1"/>
                </a:solidFill>
                <a:latin typeface="Calibri" pitchFamily="34" charset="0"/>
              </a:defRPr>
            </a:lvl9pPr>
          </a:lstStyle>
          <a:p>
            <a:pPr>
              <a:lnSpc>
                <a:spcPct val="150000"/>
              </a:lnSpc>
            </a:pPr>
            <a:r>
              <a:rPr lang="tr-TR" altLang="tr-TR" sz="1800" dirty="0">
                <a:latin typeface="+mn-lt"/>
              </a:rPr>
              <a:t>Why businesses exist ?</a:t>
            </a:r>
            <a:endParaRPr lang="tr-TR" altLang="tr-TR" sz="1800" dirty="0">
              <a:latin typeface="+mn-lt"/>
            </a:endParaRPr>
          </a:p>
        </p:txBody>
      </p:sp>
      <p:pic>
        <p:nvPicPr>
          <p:cNvPr id="2050" name="Picture 2" descr="profit or purpose ile ilgili gÃ¶rsel sonucu"/>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633494" y="2321718"/>
            <a:ext cx="2725851" cy="2046525"/>
          </a:xfrm>
          <a:prstGeom prst="rect">
            <a:avLst/>
          </a:prstGeom>
          <a:noFill/>
          <a:extLst>
            <a:ext uri="{909E8E84-426E-40DD-AFC4-6F175D3DCCD1}">
              <a14:hiddenFill xmlns:a14="http://schemas.microsoft.com/office/drawing/2010/main">
                <a:solidFill>
                  <a:srgbClr val="FFFFFF"/>
                </a:solidFill>
              </a14:hiddenFill>
            </a:ext>
          </a:extLst>
        </p:spPr>
      </p:pic>
      <p:sp>
        <p:nvSpPr>
          <p:cNvPr id="6" name="Metin kutusu 1"/>
          <p:cNvSpPr txBox="1">
            <a:spLocks noChangeArrowheads="1"/>
          </p:cNvSpPr>
          <p:nvPr/>
        </p:nvSpPr>
        <p:spPr bwMode="auto">
          <a:xfrm>
            <a:off x="848321" y="2758597"/>
            <a:ext cx="1536162"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defRPr sz="2000">
                <a:solidFill>
                  <a:schemeClr val="tx1"/>
                </a:solidFill>
                <a:latin typeface="Calibri" pitchFamily="34" charset="0"/>
              </a:defRPr>
            </a:lvl6pPr>
            <a:lvl7pPr eaLnBrk="0" fontAlgn="base" hangingPunct="0">
              <a:spcAft>
                <a:spcPct val="0"/>
              </a:spcAft>
              <a:buFont typeface="Arial" charset="0"/>
              <a:defRPr sz="2000">
                <a:solidFill>
                  <a:schemeClr val="tx1"/>
                </a:solidFill>
                <a:latin typeface="Calibri" pitchFamily="34" charset="0"/>
              </a:defRPr>
            </a:lvl7pPr>
            <a:lvl8pPr eaLnBrk="0" fontAlgn="base" hangingPunct="0">
              <a:spcAft>
                <a:spcPct val="0"/>
              </a:spcAft>
              <a:buFont typeface="Arial" charset="0"/>
              <a:defRPr sz="2000">
                <a:solidFill>
                  <a:schemeClr val="tx1"/>
                </a:solidFill>
                <a:latin typeface="Calibri" pitchFamily="34" charset="0"/>
              </a:defRPr>
            </a:lvl8pPr>
            <a:lvl9pPr eaLnBrk="0" fontAlgn="base" hangingPunct="0">
              <a:spcAft>
                <a:spcPct val="0"/>
              </a:spcAft>
              <a:buFont typeface="Arial" charset="0"/>
              <a:defRPr sz="2000">
                <a:solidFill>
                  <a:schemeClr val="tx1"/>
                </a:solidFill>
                <a:latin typeface="Calibri" pitchFamily="34" charset="0"/>
              </a:defRPr>
            </a:lvl9pPr>
          </a:lstStyle>
          <a:p>
            <a:pPr>
              <a:lnSpc>
                <a:spcPct val="150000"/>
              </a:lnSpc>
            </a:pPr>
            <a:r>
              <a:rPr lang="tr-TR" altLang="tr-TR" sz="1800" dirty="0">
                <a:latin typeface="+mn-lt"/>
              </a:rPr>
              <a:t>Shareholders</a:t>
            </a:r>
            <a:endParaRPr lang="tr-TR" altLang="tr-TR" sz="1800" dirty="0">
              <a:latin typeface="+mn-lt"/>
            </a:endParaRPr>
          </a:p>
        </p:txBody>
      </p:sp>
      <p:sp>
        <p:nvSpPr>
          <p:cNvPr id="7" name="Metin kutusu 1"/>
          <p:cNvSpPr txBox="1">
            <a:spLocks noChangeArrowheads="1"/>
          </p:cNvSpPr>
          <p:nvPr/>
        </p:nvSpPr>
        <p:spPr bwMode="auto">
          <a:xfrm>
            <a:off x="5738729" y="2537695"/>
            <a:ext cx="1536162"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defRPr sz="2000">
                <a:solidFill>
                  <a:schemeClr val="tx1"/>
                </a:solidFill>
                <a:latin typeface="Calibri" pitchFamily="34" charset="0"/>
              </a:defRPr>
            </a:lvl6pPr>
            <a:lvl7pPr eaLnBrk="0" fontAlgn="base" hangingPunct="0">
              <a:spcAft>
                <a:spcPct val="0"/>
              </a:spcAft>
              <a:buFont typeface="Arial" charset="0"/>
              <a:defRPr sz="2000">
                <a:solidFill>
                  <a:schemeClr val="tx1"/>
                </a:solidFill>
                <a:latin typeface="Calibri" pitchFamily="34" charset="0"/>
              </a:defRPr>
            </a:lvl7pPr>
            <a:lvl8pPr eaLnBrk="0" fontAlgn="base" hangingPunct="0">
              <a:spcAft>
                <a:spcPct val="0"/>
              </a:spcAft>
              <a:buFont typeface="Arial" charset="0"/>
              <a:defRPr sz="2000">
                <a:solidFill>
                  <a:schemeClr val="tx1"/>
                </a:solidFill>
                <a:latin typeface="Calibri" pitchFamily="34" charset="0"/>
              </a:defRPr>
            </a:lvl8pPr>
            <a:lvl9pPr eaLnBrk="0" fontAlgn="base" hangingPunct="0">
              <a:spcAft>
                <a:spcPct val="0"/>
              </a:spcAft>
              <a:buFont typeface="Arial" charset="0"/>
              <a:defRPr sz="2000">
                <a:solidFill>
                  <a:schemeClr val="tx1"/>
                </a:solidFill>
                <a:latin typeface="Calibri" pitchFamily="34" charset="0"/>
              </a:defRPr>
            </a:lvl9pPr>
          </a:lstStyle>
          <a:p>
            <a:pPr>
              <a:lnSpc>
                <a:spcPct val="150000"/>
              </a:lnSpc>
            </a:pPr>
            <a:r>
              <a:rPr lang="tr-TR" altLang="tr-TR" sz="1800" dirty="0">
                <a:latin typeface="+mn-lt"/>
              </a:rPr>
              <a:t>Customers</a:t>
            </a:r>
            <a:endParaRPr lang="tr-TR" altLang="tr-TR" sz="1800" dirty="0">
              <a:latin typeface="+mn-lt"/>
            </a:endParaRPr>
          </a:p>
        </p:txBody>
      </p:sp>
      <p:sp>
        <p:nvSpPr>
          <p:cNvPr id="8" name="Metin kutusu 1"/>
          <p:cNvSpPr txBox="1">
            <a:spLocks noChangeArrowheads="1"/>
          </p:cNvSpPr>
          <p:nvPr/>
        </p:nvSpPr>
        <p:spPr bwMode="auto">
          <a:xfrm>
            <a:off x="5781591" y="2903177"/>
            <a:ext cx="1536162"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defRPr sz="2000">
                <a:solidFill>
                  <a:schemeClr val="tx1"/>
                </a:solidFill>
                <a:latin typeface="Calibri" pitchFamily="34" charset="0"/>
              </a:defRPr>
            </a:lvl6pPr>
            <a:lvl7pPr eaLnBrk="0" fontAlgn="base" hangingPunct="0">
              <a:spcAft>
                <a:spcPct val="0"/>
              </a:spcAft>
              <a:buFont typeface="Arial" charset="0"/>
              <a:defRPr sz="2000">
                <a:solidFill>
                  <a:schemeClr val="tx1"/>
                </a:solidFill>
                <a:latin typeface="Calibri" pitchFamily="34" charset="0"/>
              </a:defRPr>
            </a:lvl7pPr>
            <a:lvl8pPr eaLnBrk="0" fontAlgn="base" hangingPunct="0">
              <a:spcAft>
                <a:spcPct val="0"/>
              </a:spcAft>
              <a:buFont typeface="Arial" charset="0"/>
              <a:defRPr sz="2000">
                <a:solidFill>
                  <a:schemeClr val="tx1"/>
                </a:solidFill>
                <a:latin typeface="Calibri" pitchFamily="34" charset="0"/>
              </a:defRPr>
            </a:lvl8pPr>
            <a:lvl9pPr eaLnBrk="0" fontAlgn="base" hangingPunct="0">
              <a:spcAft>
                <a:spcPct val="0"/>
              </a:spcAft>
              <a:buFont typeface="Arial" charset="0"/>
              <a:defRPr sz="2000">
                <a:solidFill>
                  <a:schemeClr val="tx1"/>
                </a:solidFill>
                <a:latin typeface="Calibri" pitchFamily="34" charset="0"/>
              </a:defRPr>
            </a:lvl9pPr>
          </a:lstStyle>
          <a:p>
            <a:pPr>
              <a:lnSpc>
                <a:spcPct val="150000"/>
              </a:lnSpc>
            </a:pPr>
            <a:r>
              <a:rPr lang="tr-TR" altLang="tr-TR" sz="1800" dirty="0">
                <a:latin typeface="+mn-lt"/>
              </a:rPr>
              <a:t>Workers</a:t>
            </a:r>
            <a:endParaRPr lang="tr-TR" altLang="tr-TR" sz="1800" dirty="0">
              <a:latin typeface="+mn-lt"/>
            </a:endParaRPr>
          </a:p>
        </p:txBody>
      </p:sp>
      <p:sp>
        <p:nvSpPr>
          <p:cNvPr id="9" name="Metin kutusu 1"/>
          <p:cNvSpPr txBox="1">
            <a:spLocks noChangeArrowheads="1"/>
          </p:cNvSpPr>
          <p:nvPr/>
        </p:nvSpPr>
        <p:spPr bwMode="auto">
          <a:xfrm>
            <a:off x="5781591" y="3308690"/>
            <a:ext cx="1536162"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defRPr sz="2000">
                <a:solidFill>
                  <a:schemeClr val="tx1"/>
                </a:solidFill>
                <a:latin typeface="Calibri" pitchFamily="34" charset="0"/>
              </a:defRPr>
            </a:lvl6pPr>
            <a:lvl7pPr eaLnBrk="0" fontAlgn="base" hangingPunct="0">
              <a:spcAft>
                <a:spcPct val="0"/>
              </a:spcAft>
              <a:buFont typeface="Arial" charset="0"/>
              <a:defRPr sz="2000">
                <a:solidFill>
                  <a:schemeClr val="tx1"/>
                </a:solidFill>
                <a:latin typeface="Calibri" pitchFamily="34" charset="0"/>
              </a:defRPr>
            </a:lvl7pPr>
            <a:lvl8pPr eaLnBrk="0" fontAlgn="base" hangingPunct="0">
              <a:spcAft>
                <a:spcPct val="0"/>
              </a:spcAft>
              <a:buFont typeface="Arial" charset="0"/>
              <a:defRPr sz="2000">
                <a:solidFill>
                  <a:schemeClr val="tx1"/>
                </a:solidFill>
                <a:latin typeface="Calibri" pitchFamily="34" charset="0"/>
              </a:defRPr>
            </a:lvl8pPr>
            <a:lvl9pPr eaLnBrk="0" fontAlgn="base" hangingPunct="0">
              <a:spcAft>
                <a:spcPct val="0"/>
              </a:spcAft>
              <a:buFont typeface="Arial" charset="0"/>
              <a:defRPr sz="2000">
                <a:solidFill>
                  <a:schemeClr val="tx1"/>
                </a:solidFill>
                <a:latin typeface="Calibri" pitchFamily="34" charset="0"/>
              </a:defRPr>
            </a:lvl9pPr>
          </a:lstStyle>
          <a:p>
            <a:pPr>
              <a:lnSpc>
                <a:spcPct val="150000"/>
              </a:lnSpc>
            </a:pPr>
            <a:r>
              <a:rPr lang="tr-TR" altLang="tr-TR" sz="1800" dirty="0">
                <a:latin typeface="+mn-lt"/>
              </a:rPr>
              <a:t>Environment</a:t>
            </a:r>
            <a:endParaRPr lang="tr-TR" altLang="tr-TR" sz="1800" dirty="0">
              <a:latin typeface="+mn-lt"/>
            </a:endParaRPr>
          </a:p>
        </p:txBody>
      </p:sp>
    </p:spTree>
    <p:extLst>
      <p:ext uri="{BB962C8B-B14F-4D97-AF65-F5344CB8AC3E}">
        <p14:creationId xmlns:p14="http://schemas.microsoft.com/office/powerpoint/2010/main" val="11907108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 fill="hold"/>
                                        <p:tgtEl>
                                          <p:spTgt spid="2050"/>
                                        </p:tgtEl>
                                        <p:attrNameLst>
                                          <p:attrName>ppt_x</p:attrName>
                                        </p:attrNameLst>
                                      </p:cBhvr>
                                      <p:tavLst>
                                        <p:tav tm="0">
                                          <p:val>
                                            <p:strVal val="1+#ppt_w/2"/>
                                          </p:val>
                                        </p:tav>
                                        <p:tav tm="100000">
                                          <p:val>
                                            <p:strVal val="#ppt_x"/>
                                          </p:val>
                                        </p:tav>
                                      </p:tavLst>
                                    </p:anim>
                                    <p:anim calcmode="lin" valueType="num">
                                      <p:cBhvr additive="base">
                                        <p:cTn id="8" dur="500" fill="hold"/>
                                        <p:tgtEl>
                                          <p:spTgt spid="205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1+#ppt_w/2"/>
                                          </p:val>
                                        </p:tav>
                                        <p:tav tm="100000">
                                          <p:val>
                                            <p:strVal val="#ppt_x"/>
                                          </p:val>
                                        </p:tav>
                                      </p:tavLst>
                                    </p:anim>
                                    <p:anim calcmode="lin" valueType="num">
                                      <p:cBhvr additive="base">
                                        <p:cTn id="14"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1+#ppt_w/2"/>
                                          </p:val>
                                        </p:tav>
                                        <p:tav tm="100000">
                                          <p:val>
                                            <p:strVal val="#ppt_x"/>
                                          </p:val>
                                        </p:tav>
                                      </p:tavLst>
                                    </p:anim>
                                    <p:anim calcmode="lin" valueType="num">
                                      <p:cBhvr additive="base">
                                        <p:cTn id="20"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1+#ppt_w/2"/>
                                          </p:val>
                                        </p:tav>
                                        <p:tav tm="100000">
                                          <p:val>
                                            <p:strVal val="#ppt_x"/>
                                          </p:val>
                                        </p:tav>
                                      </p:tavLst>
                                    </p:anim>
                                    <p:anim calcmode="lin" valueType="num">
                                      <p:cBhvr additive="base">
                                        <p:cTn id="26"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1+#ppt_w/2"/>
                                          </p:val>
                                        </p:tav>
                                        <p:tav tm="100000">
                                          <p:val>
                                            <p:strVal val="#ppt_x"/>
                                          </p:val>
                                        </p:tav>
                                      </p:tavLst>
                                    </p:anim>
                                    <p:anim calcmode="lin" valueType="num">
                                      <p:cBhvr additive="base">
                                        <p:cTn id="3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1"/>
          <p:cNvSpPr txBox="1">
            <a:spLocks/>
          </p:cNvSpPr>
          <p:nvPr/>
        </p:nvSpPr>
        <p:spPr bwMode="auto">
          <a:xfrm>
            <a:off x="395536" y="716162"/>
            <a:ext cx="2971800"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sz="2800">
                <a:solidFill>
                  <a:schemeClr val="tx1"/>
                </a:solidFill>
                <a:latin typeface="Calibri" pitchFamily="34" charset="0"/>
              </a:defRPr>
            </a:lvl1pPr>
            <a:lvl2pPr marL="742950" indent="-285750" defTabSz="457200">
              <a:defRPr sz="2400">
                <a:solidFill>
                  <a:schemeClr val="tx1"/>
                </a:solidFill>
                <a:latin typeface="Calibri" pitchFamily="34" charset="0"/>
              </a:defRPr>
            </a:lvl2pPr>
            <a:lvl3pPr defTabSz="457200">
              <a:defRPr sz="2000">
                <a:solidFill>
                  <a:schemeClr val="tx1"/>
                </a:solidFill>
                <a:latin typeface="Calibri" pitchFamily="34" charset="0"/>
              </a:defRPr>
            </a:lvl3pPr>
            <a:lvl4pPr defTabSz="457200">
              <a:defRPr sz="2000">
                <a:solidFill>
                  <a:schemeClr val="tx1"/>
                </a:solidFill>
                <a:latin typeface="Calibri" pitchFamily="34" charset="0"/>
              </a:defRPr>
            </a:lvl4pPr>
            <a:lvl5pPr defTabSz="457200">
              <a:defRPr sz="2000">
                <a:solidFill>
                  <a:schemeClr val="tx1"/>
                </a:solidFill>
                <a:latin typeface="Calibri" pitchFamily="34" charset="0"/>
              </a:defRPr>
            </a:lvl5pPr>
            <a:lvl6pPr defTabSz="457200" eaLnBrk="0" fontAlgn="base" hangingPunct="0">
              <a:spcAft>
                <a:spcPct val="0"/>
              </a:spcAft>
              <a:buFont typeface="Arial" charset="0"/>
              <a:defRPr sz="2000">
                <a:solidFill>
                  <a:schemeClr val="tx1"/>
                </a:solidFill>
                <a:latin typeface="Calibri" pitchFamily="34" charset="0"/>
              </a:defRPr>
            </a:lvl6pPr>
            <a:lvl7pPr defTabSz="457200" eaLnBrk="0" fontAlgn="base" hangingPunct="0">
              <a:spcAft>
                <a:spcPct val="0"/>
              </a:spcAft>
              <a:buFont typeface="Arial" charset="0"/>
              <a:defRPr sz="2000">
                <a:solidFill>
                  <a:schemeClr val="tx1"/>
                </a:solidFill>
                <a:latin typeface="Calibri" pitchFamily="34" charset="0"/>
              </a:defRPr>
            </a:lvl7pPr>
            <a:lvl8pPr defTabSz="457200" eaLnBrk="0" fontAlgn="base" hangingPunct="0">
              <a:spcAft>
                <a:spcPct val="0"/>
              </a:spcAft>
              <a:buFont typeface="Arial" charset="0"/>
              <a:defRPr sz="2000">
                <a:solidFill>
                  <a:schemeClr val="tx1"/>
                </a:solidFill>
                <a:latin typeface="Calibri" pitchFamily="34" charset="0"/>
              </a:defRPr>
            </a:lvl8pPr>
            <a:lvl9pPr defTabSz="457200" eaLnBrk="0" fontAlgn="base" hangingPunct="0">
              <a:spcAft>
                <a:spcPct val="0"/>
              </a:spcAft>
              <a:buFont typeface="Arial" charset="0"/>
              <a:defRPr sz="2000">
                <a:solidFill>
                  <a:schemeClr val="tx1"/>
                </a:solidFill>
                <a:latin typeface="Calibri" pitchFamily="34" charset="0"/>
              </a:defRPr>
            </a:lvl9pPr>
          </a:lstStyle>
          <a:p>
            <a:pPr eaLnBrk="1" hangingPunct="1"/>
            <a:r>
              <a:rPr lang="tr-TR" altLang="tr-TR" sz="2400" b="1" dirty="0">
                <a:solidFill>
                  <a:srgbClr val="F93B07"/>
                </a:solidFill>
                <a:latin typeface="+mn-lt"/>
              </a:rPr>
              <a:t>Social Responsibility</a:t>
            </a:r>
            <a:endParaRPr lang="tr-TR" altLang="tr-TR" sz="2400" dirty="0">
              <a:solidFill>
                <a:srgbClr val="F93B07"/>
              </a:solidFill>
              <a:latin typeface="+mn-lt"/>
            </a:endParaRPr>
          </a:p>
        </p:txBody>
      </p:sp>
      <p:sp>
        <p:nvSpPr>
          <p:cNvPr id="4" name="Metin kutusu 1"/>
          <p:cNvSpPr txBox="1">
            <a:spLocks noChangeArrowheads="1"/>
          </p:cNvSpPr>
          <p:nvPr/>
        </p:nvSpPr>
        <p:spPr bwMode="auto">
          <a:xfrm>
            <a:off x="539552" y="1675238"/>
            <a:ext cx="415409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defRPr sz="2000">
                <a:solidFill>
                  <a:schemeClr val="tx1"/>
                </a:solidFill>
                <a:latin typeface="Calibri" pitchFamily="34" charset="0"/>
              </a:defRPr>
            </a:lvl6pPr>
            <a:lvl7pPr eaLnBrk="0" fontAlgn="base" hangingPunct="0">
              <a:spcAft>
                <a:spcPct val="0"/>
              </a:spcAft>
              <a:buFont typeface="Arial" charset="0"/>
              <a:defRPr sz="2000">
                <a:solidFill>
                  <a:schemeClr val="tx1"/>
                </a:solidFill>
                <a:latin typeface="Calibri" pitchFamily="34" charset="0"/>
              </a:defRPr>
            </a:lvl7pPr>
            <a:lvl8pPr eaLnBrk="0" fontAlgn="base" hangingPunct="0">
              <a:spcAft>
                <a:spcPct val="0"/>
              </a:spcAft>
              <a:buFont typeface="Arial" charset="0"/>
              <a:defRPr sz="2000">
                <a:solidFill>
                  <a:schemeClr val="tx1"/>
                </a:solidFill>
                <a:latin typeface="Calibri" pitchFamily="34" charset="0"/>
              </a:defRPr>
            </a:lvl8pPr>
            <a:lvl9pPr eaLnBrk="0" fontAlgn="base" hangingPunct="0">
              <a:spcAft>
                <a:spcPct val="0"/>
              </a:spcAft>
              <a:buFont typeface="Arial" charset="0"/>
              <a:defRPr sz="2000">
                <a:solidFill>
                  <a:schemeClr val="tx1"/>
                </a:solidFill>
                <a:latin typeface="Calibri" pitchFamily="34" charset="0"/>
              </a:defRPr>
            </a:lvl9pPr>
          </a:lstStyle>
          <a:p>
            <a:pPr>
              <a:lnSpc>
                <a:spcPct val="150000"/>
              </a:lnSpc>
            </a:pPr>
            <a:r>
              <a:rPr lang="tr-TR" altLang="tr-TR" sz="1800" dirty="0">
                <a:latin typeface="+mn-lt"/>
              </a:rPr>
              <a:t>Conventional View:</a:t>
            </a:r>
            <a:endParaRPr lang="tr-TR" altLang="tr-TR" sz="1800" dirty="0">
              <a:latin typeface="+mn-lt"/>
            </a:endParaRPr>
          </a:p>
        </p:txBody>
      </p:sp>
      <p:sp>
        <p:nvSpPr>
          <p:cNvPr id="6" name="Metin kutusu 1"/>
          <p:cNvSpPr txBox="1">
            <a:spLocks noChangeArrowheads="1"/>
          </p:cNvSpPr>
          <p:nvPr/>
        </p:nvSpPr>
        <p:spPr bwMode="auto">
          <a:xfrm>
            <a:off x="739377" y="2403290"/>
            <a:ext cx="6559493"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defRPr sz="2000">
                <a:solidFill>
                  <a:schemeClr val="tx1"/>
                </a:solidFill>
                <a:latin typeface="Calibri" pitchFamily="34" charset="0"/>
              </a:defRPr>
            </a:lvl6pPr>
            <a:lvl7pPr eaLnBrk="0" fontAlgn="base" hangingPunct="0">
              <a:spcAft>
                <a:spcPct val="0"/>
              </a:spcAft>
              <a:buFont typeface="Arial" charset="0"/>
              <a:defRPr sz="2000">
                <a:solidFill>
                  <a:schemeClr val="tx1"/>
                </a:solidFill>
                <a:latin typeface="Calibri" pitchFamily="34" charset="0"/>
              </a:defRPr>
            </a:lvl7pPr>
            <a:lvl8pPr eaLnBrk="0" fontAlgn="base" hangingPunct="0">
              <a:spcAft>
                <a:spcPct val="0"/>
              </a:spcAft>
              <a:buFont typeface="Arial" charset="0"/>
              <a:defRPr sz="2000">
                <a:solidFill>
                  <a:schemeClr val="tx1"/>
                </a:solidFill>
                <a:latin typeface="Calibri" pitchFamily="34" charset="0"/>
              </a:defRPr>
            </a:lvl8pPr>
            <a:lvl9pPr eaLnBrk="0" fontAlgn="base" hangingPunct="0">
              <a:spcAft>
                <a:spcPct val="0"/>
              </a:spcAft>
              <a:buFont typeface="Arial" charset="0"/>
              <a:defRPr sz="2000">
                <a:solidFill>
                  <a:schemeClr val="tx1"/>
                </a:solidFill>
                <a:latin typeface="Calibri" pitchFamily="34" charset="0"/>
              </a:defRPr>
            </a:lvl9pPr>
          </a:lstStyle>
          <a:p>
            <a:pPr>
              <a:lnSpc>
                <a:spcPct val="150000"/>
              </a:lnSpc>
            </a:pPr>
            <a:r>
              <a:rPr lang="tr-TR" altLang="tr-TR" sz="1800" dirty="0">
                <a:latin typeface="+mn-lt"/>
              </a:rPr>
              <a:t>- To earn profit a company is forced to care about society.</a:t>
            </a:r>
            <a:endParaRPr lang="tr-TR" altLang="tr-TR" sz="1800" dirty="0">
              <a:latin typeface="+mn-lt"/>
            </a:endParaRPr>
          </a:p>
        </p:txBody>
      </p:sp>
      <p:sp>
        <p:nvSpPr>
          <p:cNvPr id="7" name="Metin kutusu 1"/>
          <p:cNvSpPr txBox="1">
            <a:spLocks noChangeArrowheads="1"/>
          </p:cNvSpPr>
          <p:nvPr/>
        </p:nvSpPr>
        <p:spPr bwMode="auto">
          <a:xfrm>
            <a:off x="3100005" y="3180632"/>
            <a:ext cx="3408973"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defRPr sz="2000">
                <a:solidFill>
                  <a:schemeClr val="tx1"/>
                </a:solidFill>
                <a:latin typeface="Calibri" pitchFamily="34" charset="0"/>
              </a:defRPr>
            </a:lvl6pPr>
            <a:lvl7pPr eaLnBrk="0" fontAlgn="base" hangingPunct="0">
              <a:spcAft>
                <a:spcPct val="0"/>
              </a:spcAft>
              <a:buFont typeface="Arial" charset="0"/>
              <a:defRPr sz="2000">
                <a:solidFill>
                  <a:schemeClr val="tx1"/>
                </a:solidFill>
                <a:latin typeface="Calibri" pitchFamily="34" charset="0"/>
              </a:defRPr>
            </a:lvl7pPr>
            <a:lvl8pPr eaLnBrk="0" fontAlgn="base" hangingPunct="0">
              <a:spcAft>
                <a:spcPct val="0"/>
              </a:spcAft>
              <a:buFont typeface="Arial" charset="0"/>
              <a:defRPr sz="2000">
                <a:solidFill>
                  <a:schemeClr val="tx1"/>
                </a:solidFill>
                <a:latin typeface="Calibri" pitchFamily="34" charset="0"/>
              </a:defRPr>
            </a:lvl8pPr>
            <a:lvl9pPr eaLnBrk="0" fontAlgn="base" hangingPunct="0">
              <a:spcAft>
                <a:spcPct val="0"/>
              </a:spcAft>
              <a:buFont typeface="Arial" charset="0"/>
              <a:defRPr sz="2000">
                <a:solidFill>
                  <a:schemeClr val="tx1"/>
                </a:solidFill>
                <a:latin typeface="Calibri" pitchFamily="34" charset="0"/>
              </a:defRPr>
            </a:lvl9pPr>
          </a:lstStyle>
          <a:p>
            <a:pPr>
              <a:lnSpc>
                <a:spcPct val="150000"/>
              </a:lnSpc>
            </a:pPr>
            <a:r>
              <a:rPr lang="tr-TR" altLang="tr-TR" sz="1800" dirty="0">
                <a:latin typeface="+mn-lt"/>
              </a:rPr>
              <a:t>High quality products</a:t>
            </a:r>
            <a:endParaRPr lang="tr-TR" altLang="tr-TR" sz="1800" dirty="0">
              <a:latin typeface="+mn-lt"/>
            </a:endParaRPr>
          </a:p>
        </p:txBody>
      </p:sp>
      <p:sp>
        <p:nvSpPr>
          <p:cNvPr id="2" name="Down Arrow 1"/>
          <p:cNvSpPr/>
          <p:nvPr/>
        </p:nvSpPr>
        <p:spPr>
          <a:xfrm>
            <a:off x="3774452" y="2859541"/>
            <a:ext cx="150529" cy="2326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350"/>
          </a:p>
        </p:txBody>
      </p:sp>
      <p:sp>
        <p:nvSpPr>
          <p:cNvPr id="10" name="Metin kutusu 1"/>
          <p:cNvSpPr txBox="1">
            <a:spLocks noChangeArrowheads="1"/>
          </p:cNvSpPr>
          <p:nvPr/>
        </p:nvSpPr>
        <p:spPr bwMode="auto">
          <a:xfrm>
            <a:off x="3100004" y="3600462"/>
            <a:ext cx="3408973"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defRPr sz="2000">
                <a:solidFill>
                  <a:schemeClr val="tx1"/>
                </a:solidFill>
                <a:latin typeface="Calibri" pitchFamily="34" charset="0"/>
              </a:defRPr>
            </a:lvl6pPr>
            <a:lvl7pPr eaLnBrk="0" fontAlgn="base" hangingPunct="0">
              <a:spcAft>
                <a:spcPct val="0"/>
              </a:spcAft>
              <a:buFont typeface="Arial" charset="0"/>
              <a:defRPr sz="2000">
                <a:solidFill>
                  <a:schemeClr val="tx1"/>
                </a:solidFill>
                <a:latin typeface="Calibri" pitchFamily="34" charset="0"/>
              </a:defRPr>
            </a:lvl7pPr>
            <a:lvl8pPr eaLnBrk="0" fontAlgn="base" hangingPunct="0">
              <a:spcAft>
                <a:spcPct val="0"/>
              </a:spcAft>
              <a:buFont typeface="Arial" charset="0"/>
              <a:defRPr sz="2000">
                <a:solidFill>
                  <a:schemeClr val="tx1"/>
                </a:solidFill>
                <a:latin typeface="Calibri" pitchFamily="34" charset="0"/>
              </a:defRPr>
            </a:lvl8pPr>
            <a:lvl9pPr eaLnBrk="0" fontAlgn="base" hangingPunct="0">
              <a:spcAft>
                <a:spcPct val="0"/>
              </a:spcAft>
              <a:buFont typeface="Arial" charset="0"/>
              <a:defRPr sz="2000">
                <a:solidFill>
                  <a:schemeClr val="tx1"/>
                </a:solidFill>
                <a:latin typeface="Calibri" pitchFamily="34" charset="0"/>
              </a:defRPr>
            </a:lvl9pPr>
          </a:lstStyle>
          <a:p>
            <a:pPr>
              <a:lnSpc>
                <a:spcPct val="150000"/>
              </a:lnSpc>
            </a:pPr>
            <a:r>
              <a:rPr lang="tr-TR" altLang="tr-TR" sz="1800" dirty="0">
                <a:latin typeface="+mn-lt"/>
              </a:rPr>
              <a:t>Treat their workers well </a:t>
            </a:r>
            <a:endParaRPr lang="tr-TR" altLang="tr-TR" sz="1800" dirty="0">
              <a:latin typeface="+mn-lt"/>
            </a:endParaRPr>
          </a:p>
        </p:txBody>
      </p:sp>
      <p:sp>
        <p:nvSpPr>
          <p:cNvPr id="11" name="Metin kutusu 1"/>
          <p:cNvSpPr txBox="1">
            <a:spLocks noChangeArrowheads="1"/>
          </p:cNvSpPr>
          <p:nvPr/>
        </p:nvSpPr>
        <p:spPr bwMode="auto">
          <a:xfrm>
            <a:off x="3106009" y="4108293"/>
            <a:ext cx="3408973"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defRPr sz="2000">
                <a:solidFill>
                  <a:schemeClr val="tx1"/>
                </a:solidFill>
                <a:latin typeface="Calibri" pitchFamily="34" charset="0"/>
              </a:defRPr>
            </a:lvl6pPr>
            <a:lvl7pPr eaLnBrk="0" fontAlgn="base" hangingPunct="0">
              <a:spcAft>
                <a:spcPct val="0"/>
              </a:spcAft>
              <a:buFont typeface="Arial" charset="0"/>
              <a:defRPr sz="2000">
                <a:solidFill>
                  <a:schemeClr val="tx1"/>
                </a:solidFill>
                <a:latin typeface="Calibri" pitchFamily="34" charset="0"/>
              </a:defRPr>
            </a:lvl7pPr>
            <a:lvl8pPr eaLnBrk="0" fontAlgn="base" hangingPunct="0">
              <a:spcAft>
                <a:spcPct val="0"/>
              </a:spcAft>
              <a:buFont typeface="Arial" charset="0"/>
              <a:defRPr sz="2000">
                <a:solidFill>
                  <a:schemeClr val="tx1"/>
                </a:solidFill>
                <a:latin typeface="Calibri" pitchFamily="34" charset="0"/>
              </a:defRPr>
            </a:lvl8pPr>
            <a:lvl9pPr eaLnBrk="0" fontAlgn="base" hangingPunct="0">
              <a:spcAft>
                <a:spcPct val="0"/>
              </a:spcAft>
              <a:buFont typeface="Arial" charset="0"/>
              <a:defRPr sz="2000">
                <a:solidFill>
                  <a:schemeClr val="tx1"/>
                </a:solidFill>
                <a:latin typeface="Calibri" pitchFamily="34" charset="0"/>
              </a:defRPr>
            </a:lvl9pPr>
          </a:lstStyle>
          <a:p>
            <a:pPr>
              <a:lnSpc>
                <a:spcPct val="150000"/>
              </a:lnSpc>
            </a:pPr>
            <a:r>
              <a:rPr lang="tr-TR" altLang="tr-TR" sz="1800" dirty="0">
                <a:latin typeface="+mn-lt"/>
              </a:rPr>
              <a:t>Can’t pollute the enivornment</a:t>
            </a:r>
            <a:endParaRPr lang="tr-TR" altLang="tr-TR" sz="1800" dirty="0">
              <a:latin typeface="+mn-lt"/>
            </a:endParaRPr>
          </a:p>
        </p:txBody>
      </p:sp>
    </p:spTree>
    <p:extLst>
      <p:ext uri="{BB962C8B-B14F-4D97-AF65-F5344CB8AC3E}">
        <p14:creationId xmlns:p14="http://schemas.microsoft.com/office/powerpoint/2010/main" val="2097452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1+#ppt_w/2"/>
                                          </p:val>
                                        </p:tav>
                                        <p:tav tm="100000">
                                          <p:val>
                                            <p:strVal val="#ppt_x"/>
                                          </p:val>
                                        </p:tav>
                                      </p:tavLst>
                                    </p:anim>
                                    <p:anim calcmode="lin" valueType="num">
                                      <p:cBhvr additive="base">
                                        <p:cTn id="1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1+#ppt_w/2"/>
                                          </p:val>
                                        </p:tav>
                                        <p:tav tm="100000">
                                          <p:val>
                                            <p:strVal val="#ppt_x"/>
                                          </p:val>
                                        </p:tav>
                                      </p:tavLst>
                                    </p:anim>
                                    <p:anim calcmode="lin" valueType="num">
                                      <p:cBhvr additive="base">
                                        <p:cTn id="24"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additive="base">
                                        <p:cTn id="29" dur="500" fill="hold"/>
                                        <p:tgtEl>
                                          <p:spTgt spid="11"/>
                                        </p:tgtEl>
                                        <p:attrNameLst>
                                          <p:attrName>ppt_x</p:attrName>
                                        </p:attrNameLst>
                                      </p:cBhvr>
                                      <p:tavLst>
                                        <p:tav tm="0">
                                          <p:val>
                                            <p:strVal val="1+#ppt_w/2"/>
                                          </p:val>
                                        </p:tav>
                                        <p:tav tm="100000">
                                          <p:val>
                                            <p:strVal val="#ppt_x"/>
                                          </p:val>
                                        </p:tav>
                                      </p:tavLst>
                                    </p:anim>
                                    <p:anim calcmode="lin" valueType="num">
                                      <p:cBhvr additive="base">
                                        <p:cTn id="30"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2" grpId="0" animBg="1"/>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4" name="Unvan 1"/>
          <p:cNvSpPr txBox="1">
            <a:spLocks/>
          </p:cNvSpPr>
          <p:nvPr/>
        </p:nvSpPr>
        <p:spPr bwMode="auto">
          <a:xfrm>
            <a:off x="683568" y="764704"/>
            <a:ext cx="2971800"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sz="2800">
                <a:solidFill>
                  <a:schemeClr val="tx1"/>
                </a:solidFill>
                <a:latin typeface="Calibri" pitchFamily="34" charset="0"/>
              </a:defRPr>
            </a:lvl1pPr>
            <a:lvl2pPr marL="742950" indent="-285750" defTabSz="457200">
              <a:defRPr sz="2400">
                <a:solidFill>
                  <a:schemeClr val="tx1"/>
                </a:solidFill>
                <a:latin typeface="Calibri" pitchFamily="34" charset="0"/>
              </a:defRPr>
            </a:lvl2pPr>
            <a:lvl3pPr defTabSz="457200">
              <a:defRPr sz="2000">
                <a:solidFill>
                  <a:schemeClr val="tx1"/>
                </a:solidFill>
                <a:latin typeface="Calibri" pitchFamily="34" charset="0"/>
              </a:defRPr>
            </a:lvl3pPr>
            <a:lvl4pPr defTabSz="457200">
              <a:defRPr sz="2000">
                <a:solidFill>
                  <a:schemeClr val="tx1"/>
                </a:solidFill>
                <a:latin typeface="Calibri" pitchFamily="34" charset="0"/>
              </a:defRPr>
            </a:lvl4pPr>
            <a:lvl5pPr defTabSz="457200">
              <a:defRPr sz="2000">
                <a:solidFill>
                  <a:schemeClr val="tx1"/>
                </a:solidFill>
                <a:latin typeface="Calibri" pitchFamily="34" charset="0"/>
              </a:defRPr>
            </a:lvl5pPr>
            <a:lvl6pPr defTabSz="457200" eaLnBrk="0" fontAlgn="base" hangingPunct="0">
              <a:spcAft>
                <a:spcPct val="0"/>
              </a:spcAft>
              <a:buFont typeface="Arial" charset="0"/>
              <a:defRPr sz="2000">
                <a:solidFill>
                  <a:schemeClr val="tx1"/>
                </a:solidFill>
                <a:latin typeface="Calibri" pitchFamily="34" charset="0"/>
              </a:defRPr>
            </a:lvl6pPr>
            <a:lvl7pPr defTabSz="457200" eaLnBrk="0" fontAlgn="base" hangingPunct="0">
              <a:spcAft>
                <a:spcPct val="0"/>
              </a:spcAft>
              <a:buFont typeface="Arial" charset="0"/>
              <a:defRPr sz="2000">
                <a:solidFill>
                  <a:schemeClr val="tx1"/>
                </a:solidFill>
                <a:latin typeface="Calibri" pitchFamily="34" charset="0"/>
              </a:defRPr>
            </a:lvl7pPr>
            <a:lvl8pPr defTabSz="457200" eaLnBrk="0" fontAlgn="base" hangingPunct="0">
              <a:spcAft>
                <a:spcPct val="0"/>
              </a:spcAft>
              <a:buFont typeface="Arial" charset="0"/>
              <a:defRPr sz="2000">
                <a:solidFill>
                  <a:schemeClr val="tx1"/>
                </a:solidFill>
                <a:latin typeface="Calibri" pitchFamily="34" charset="0"/>
              </a:defRPr>
            </a:lvl8pPr>
            <a:lvl9pPr defTabSz="457200" eaLnBrk="0" fontAlgn="base" hangingPunct="0">
              <a:spcAft>
                <a:spcPct val="0"/>
              </a:spcAft>
              <a:buFont typeface="Arial" charset="0"/>
              <a:defRPr sz="2000">
                <a:solidFill>
                  <a:schemeClr val="tx1"/>
                </a:solidFill>
                <a:latin typeface="Calibri" pitchFamily="34" charset="0"/>
              </a:defRPr>
            </a:lvl9pPr>
          </a:lstStyle>
          <a:p>
            <a:pPr eaLnBrk="1" hangingPunct="1"/>
            <a:r>
              <a:rPr lang="tr-TR" altLang="tr-TR" sz="2400" b="1" dirty="0">
                <a:solidFill>
                  <a:srgbClr val="F93B07"/>
                </a:solidFill>
                <a:latin typeface="+mn-lt"/>
              </a:rPr>
              <a:t>Social Responsibility</a:t>
            </a:r>
            <a:endParaRPr lang="tr-TR" altLang="tr-TR" sz="2400" dirty="0">
              <a:solidFill>
                <a:srgbClr val="F93B07"/>
              </a:solidFill>
              <a:latin typeface="+mn-lt"/>
            </a:endParaRPr>
          </a:p>
        </p:txBody>
      </p:sp>
      <p:sp>
        <p:nvSpPr>
          <p:cNvPr id="102405" name="Resim 2"/>
          <p:cNvSpPr>
            <a:spLocks noChangeAspect="1"/>
          </p:cNvSpPr>
          <p:nvPr/>
        </p:nvSpPr>
        <p:spPr bwMode="auto">
          <a:xfrm>
            <a:off x="4838700" y="2045494"/>
            <a:ext cx="4125516" cy="3798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z="1350"/>
          </a:p>
        </p:txBody>
      </p:sp>
      <p:sp>
        <p:nvSpPr>
          <p:cNvPr id="2" name="Rectangle 1"/>
          <p:cNvSpPr/>
          <p:nvPr/>
        </p:nvSpPr>
        <p:spPr>
          <a:xfrm>
            <a:off x="467544" y="2080626"/>
            <a:ext cx="7968534" cy="1754326"/>
          </a:xfrm>
          <a:prstGeom prst="rect">
            <a:avLst/>
          </a:prstGeom>
        </p:spPr>
        <p:txBody>
          <a:bodyPr wrap="square">
            <a:spAutoFit/>
          </a:bodyPr>
          <a:lstStyle/>
          <a:p>
            <a:pPr marL="0" lvl="1">
              <a:buClr>
                <a:srgbClr val="C00000"/>
              </a:buClr>
              <a:buSzPct val="120000"/>
              <a:defRPr/>
            </a:pPr>
            <a:r>
              <a:rPr lang="en-US" dirty="0">
                <a:cs typeface="Arial" pitchFamily="34" charset="0"/>
              </a:rPr>
              <a:t>‘</a:t>
            </a:r>
            <a:r>
              <a:rPr lang="en-US" i="1" dirty="0">
                <a:cs typeface="Arial" pitchFamily="34" charset="0"/>
              </a:rPr>
              <a:t>Corporate Social Responsibility is the continuing commitment by business to behave ethically and contribute to economic development while improving the quality of life of the workforce and their families as well as of the local community and society at large</a:t>
            </a:r>
            <a:r>
              <a:rPr lang="en-US" dirty="0">
                <a:cs typeface="Arial" pitchFamily="34" charset="0"/>
              </a:rPr>
              <a:t>’. </a:t>
            </a:r>
          </a:p>
          <a:p>
            <a:pPr marL="0" lvl="1">
              <a:buClr>
                <a:srgbClr val="C00000"/>
              </a:buClr>
              <a:buSzPct val="120000"/>
              <a:defRPr/>
            </a:pPr>
            <a:endParaRPr lang="en-US" dirty="0">
              <a:cs typeface="Arial" pitchFamily="34" charset="0"/>
            </a:endParaRPr>
          </a:p>
          <a:p>
            <a:pPr marL="197644" lvl="1" indent="-197644">
              <a:buClr>
                <a:srgbClr val="C00000"/>
              </a:buClr>
              <a:buSzPct val="120000"/>
              <a:defRPr/>
            </a:pPr>
            <a:r>
              <a:rPr lang="en-US" b="1" i="1" dirty="0">
                <a:cs typeface="Arial" pitchFamily="34" charset="0"/>
              </a:rPr>
              <a:t>– World Business Council For Sustainable  Development</a:t>
            </a:r>
            <a:endParaRPr lang="en-ZA" dirty="0"/>
          </a:p>
        </p:txBody>
      </p:sp>
    </p:spTree>
    <p:extLst>
      <p:ext uri="{BB962C8B-B14F-4D97-AF65-F5344CB8AC3E}">
        <p14:creationId xmlns:p14="http://schemas.microsoft.com/office/powerpoint/2010/main" val="36634113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8" name="Unvan 1"/>
          <p:cNvSpPr txBox="1">
            <a:spLocks/>
          </p:cNvSpPr>
          <p:nvPr/>
        </p:nvSpPr>
        <p:spPr bwMode="auto">
          <a:xfrm>
            <a:off x="684610" y="940898"/>
            <a:ext cx="6602356"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sz="2800">
                <a:solidFill>
                  <a:schemeClr val="tx1"/>
                </a:solidFill>
                <a:latin typeface="Calibri" pitchFamily="34" charset="0"/>
              </a:defRPr>
            </a:lvl1pPr>
            <a:lvl2pPr marL="742950" indent="-285750" defTabSz="457200">
              <a:defRPr sz="2400">
                <a:solidFill>
                  <a:schemeClr val="tx1"/>
                </a:solidFill>
                <a:latin typeface="Calibri" pitchFamily="34" charset="0"/>
              </a:defRPr>
            </a:lvl2pPr>
            <a:lvl3pPr defTabSz="457200">
              <a:defRPr sz="2000">
                <a:solidFill>
                  <a:schemeClr val="tx1"/>
                </a:solidFill>
                <a:latin typeface="Calibri" pitchFamily="34" charset="0"/>
              </a:defRPr>
            </a:lvl3pPr>
            <a:lvl4pPr defTabSz="457200">
              <a:defRPr sz="2000">
                <a:solidFill>
                  <a:schemeClr val="tx1"/>
                </a:solidFill>
                <a:latin typeface="Calibri" pitchFamily="34" charset="0"/>
              </a:defRPr>
            </a:lvl4pPr>
            <a:lvl5pPr defTabSz="457200">
              <a:defRPr sz="2000">
                <a:solidFill>
                  <a:schemeClr val="tx1"/>
                </a:solidFill>
                <a:latin typeface="Calibri" pitchFamily="34" charset="0"/>
              </a:defRPr>
            </a:lvl5pPr>
            <a:lvl6pPr defTabSz="457200" eaLnBrk="0" fontAlgn="base" hangingPunct="0">
              <a:spcAft>
                <a:spcPct val="0"/>
              </a:spcAft>
              <a:buFont typeface="Arial" charset="0"/>
              <a:defRPr sz="2000">
                <a:solidFill>
                  <a:schemeClr val="tx1"/>
                </a:solidFill>
                <a:latin typeface="Calibri" pitchFamily="34" charset="0"/>
              </a:defRPr>
            </a:lvl6pPr>
            <a:lvl7pPr defTabSz="457200" eaLnBrk="0" fontAlgn="base" hangingPunct="0">
              <a:spcAft>
                <a:spcPct val="0"/>
              </a:spcAft>
              <a:buFont typeface="Arial" charset="0"/>
              <a:defRPr sz="2000">
                <a:solidFill>
                  <a:schemeClr val="tx1"/>
                </a:solidFill>
                <a:latin typeface="Calibri" pitchFamily="34" charset="0"/>
              </a:defRPr>
            </a:lvl7pPr>
            <a:lvl8pPr defTabSz="457200" eaLnBrk="0" fontAlgn="base" hangingPunct="0">
              <a:spcAft>
                <a:spcPct val="0"/>
              </a:spcAft>
              <a:buFont typeface="Arial" charset="0"/>
              <a:defRPr sz="2000">
                <a:solidFill>
                  <a:schemeClr val="tx1"/>
                </a:solidFill>
                <a:latin typeface="Calibri" pitchFamily="34" charset="0"/>
              </a:defRPr>
            </a:lvl8pPr>
            <a:lvl9pPr defTabSz="457200" eaLnBrk="0" fontAlgn="base" hangingPunct="0">
              <a:spcAft>
                <a:spcPct val="0"/>
              </a:spcAft>
              <a:buFont typeface="Arial" charset="0"/>
              <a:defRPr sz="2000">
                <a:solidFill>
                  <a:schemeClr val="tx1"/>
                </a:solidFill>
                <a:latin typeface="Calibri" pitchFamily="34" charset="0"/>
              </a:defRPr>
            </a:lvl9pPr>
          </a:lstStyle>
          <a:p>
            <a:pPr defTabSz="342900"/>
            <a:r>
              <a:rPr lang="tr-TR" altLang="tr-TR" sz="2400" b="1" dirty="0">
                <a:solidFill>
                  <a:srgbClr val="F93B07"/>
                </a:solidFill>
                <a:latin typeface="Calibri"/>
              </a:rPr>
              <a:t>Social Responsibility</a:t>
            </a:r>
            <a:r>
              <a:rPr lang="tr-TR" altLang="tr-TR" sz="2400" b="1" dirty="0">
                <a:solidFill>
                  <a:srgbClr val="F93B07"/>
                </a:solidFill>
                <a:latin typeface="Calibri"/>
              </a:rPr>
              <a:t> – A </a:t>
            </a:r>
            <a:r>
              <a:rPr lang="tr-TR" altLang="tr-TR" sz="2400" b="1" dirty="0" smtClean="0">
                <a:solidFill>
                  <a:srgbClr val="F93B07"/>
                </a:solidFill>
                <a:latin typeface="Calibri"/>
              </a:rPr>
              <a:t>Critical </a:t>
            </a:r>
            <a:r>
              <a:rPr lang="tr-TR" altLang="tr-TR" sz="2400" b="1" dirty="0">
                <a:solidFill>
                  <a:srgbClr val="F93B07"/>
                </a:solidFill>
                <a:latin typeface="Calibri"/>
              </a:rPr>
              <a:t>Definition</a:t>
            </a:r>
            <a:endParaRPr lang="tr-TR" altLang="tr-TR" sz="2400" dirty="0">
              <a:solidFill>
                <a:srgbClr val="F93B07"/>
              </a:solidFill>
              <a:latin typeface="Calibri"/>
            </a:endParaRPr>
          </a:p>
        </p:txBody>
      </p:sp>
      <p:sp>
        <p:nvSpPr>
          <p:cNvPr id="103429" name="Resim 2"/>
          <p:cNvSpPr>
            <a:spLocks noChangeAspect="1"/>
          </p:cNvSpPr>
          <p:nvPr/>
        </p:nvSpPr>
        <p:spPr bwMode="auto">
          <a:xfrm>
            <a:off x="4838700" y="2045494"/>
            <a:ext cx="4125516" cy="3798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685800"/>
            <a:endParaRPr lang="tr-TR" altLang="tr-TR" sz="1350">
              <a:solidFill>
                <a:prstClr val="black"/>
              </a:solidFill>
              <a:latin typeface="Calibri"/>
            </a:endParaRPr>
          </a:p>
        </p:txBody>
      </p:sp>
      <p:sp>
        <p:nvSpPr>
          <p:cNvPr id="103440" name="Metin kutusu 1"/>
          <p:cNvSpPr txBox="1">
            <a:spLocks noChangeArrowheads="1"/>
          </p:cNvSpPr>
          <p:nvPr/>
        </p:nvSpPr>
        <p:spPr bwMode="auto">
          <a:xfrm>
            <a:off x="684610" y="2300287"/>
            <a:ext cx="7559798" cy="1338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defRPr sz="2000">
                <a:solidFill>
                  <a:schemeClr val="tx1"/>
                </a:solidFill>
                <a:latin typeface="Calibri" pitchFamily="34" charset="0"/>
              </a:defRPr>
            </a:lvl6pPr>
            <a:lvl7pPr eaLnBrk="0" fontAlgn="base" hangingPunct="0">
              <a:spcAft>
                <a:spcPct val="0"/>
              </a:spcAft>
              <a:buFont typeface="Arial" charset="0"/>
              <a:defRPr sz="2000">
                <a:solidFill>
                  <a:schemeClr val="tx1"/>
                </a:solidFill>
                <a:latin typeface="Calibri" pitchFamily="34" charset="0"/>
              </a:defRPr>
            </a:lvl7pPr>
            <a:lvl8pPr eaLnBrk="0" fontAlgn="base" hangingPunct="0">
              <a:spcAft>
                <a:spcPct val="0"/>
              </a:spcAft>
              <a:buFont typeface="Arial" charset="0"/>
              <a:defRPr sz="2000">
                <a:solidFill>
                  <a:schemeClr val="tx1"/>
                </a:solidFill>
                <a:latin typeface="Calibri" pitchFamily="34" charset="0"/>
              </a:defRPr>
            </a:lvl8pPr>
            <a:lvl9pPr eaLnBrk="0" fontAlgn="base" hangingPunct="0">
              <a:spcAft>
                <a:spcPct val="0"/>
              </a:spcAft>
              <a:buFont typeface="Arial" charset="0"/>
              <a:defRPr sz="2000">
                <a:solidFill>
                  <a:schemeClr val="tx1"/>
                </a:solidFill>
                <a:latin typeface="Calibri" pitchFamily="34" charset="0"/>
              </a:defRPr>
            </a:lvl9pPr>
          </a:lstStyle>
          <a:p>
            <a:pPr defTabSz="685800">
              <a:lnSpc>
                <a:spcPct val="150000"/>
              </a:lnSpc>
            </a:pPr>
            <a:r>
              <a:rPr lang="tr-TR" altLang="tr-TR" sz="1800" dirty="0">
                <a:solidFill>
                  <a:prstClr val="black"/>
                </a:solidFill>
                <a:latin typeface="Calibri"/>
              </a:rPr>
              <a:t>Corporate Social Responsibility </a:t>
            </a:r>
            <a:r>
              <a:rPr lang="tr-TR" altLang="tr-TR" sz="1800" dirty="0">
                <a:solidFill>
                  <a:prstClr val="black"/>
                </a:solidFill>
                <a:latin typeface="Calibri"/>
              </a:rPr>
              <a:t>aims </a:t>
            </a:r>
            <a:r>
              <a:rPr lang="tr-TR" altLang="tr-TR" sz="1800" dirty="0">
                <a:solidFill>
                  <a:prstClr val="black"/>
                </a:solidFill>
                <a:latin typeface="Calibri"/>
              </a:rPr>
              <a:t>to create a </a:t>
            </a:r>
            <a:r>
              <a:rPr lang="tr-TR" altLang="tr-TR" sz="1800" dirty="0">
                <a:solidFill>
                  <a:prstClr val="black"/>
                </a:solidFill>
                <a:latin typeface="Calibri"/>
              </a:rPr>
              <a:t>positive perception </a:t>
            </a:r>
            <a:r>
              <a:rPr lang="tr-TR" altLang="tr-TR" sz="1800" dirty="0">
                <a:solidFill>
                  <a:prstClr val="black"/>
                </a:solidFill>
                <a:latin typeface="Calibri"/>
              </a:rPr>
              <a:t>of the </a:t>
            </a:r>
            <a:r>
              <a:rPr lang="tr-TR" altLang="tr-TR" sz="1800" dirty="0">
                <a:solidFill>
                  <a:prstClr val="black"/>
                </a:solidFill>
                <a:latin typeface="Calibri"/>
              </a:rPr>
              <a:t>company in </a:t>
            </a:r>
            <a:r>
              <a:rPr lang="tr-TR" altLang="tr-TR" sz="1800" dirty="0">
                <a:solidFill>
                  <a:prstClr val="black"/>
                </a:solidFill>
                <a:latin typeface="Calibri"/>
              </a:rPr>
              <a:t>order to neutralize the responses to the negative consequences of its investment and commercial activities.</a:t>
            </a:r>
          </a:p>
        </p:txBody>
      </p:sp>
    </p:spTree>
    <p:extLst>
      <p:ext uri="{BB962C8B-B14F-4D97-AF65-F5344CB8AC3E}">
        <p14:creationId xmlns:p14="http://schemas.microsoft.com/office/powerpoint/2010/main" val="32322593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4" descr="kahoot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kahoot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kahoot ile ilgili gö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Dikdörtgen 8"/>
          <p:cNvSpPr/>
          <p:nvPr/>
        </p:nvSpPr>
        <p:spPr>
          <a:xfrm>
            <a:off x="698398" y="1306705"/>
            <a:ext cx="1207575" cy="375552"/>
          </a:xfrm>
          <a:prstGeom prst="rect">
            <a:avLst/>
          </a:prstGeom>
        </p:spPr>
        <p:txBody>
          <a:bodyPr wrap="none">
            <a:spAutoFit/>
          </a:bodyPr>
          <a:lstStyle/>
          <a:p>
            <a:pPr algn="ctr">
              <a:lnSpc>
                <a:spcPct val="107000"/>
              </a:lnSpc>
              <a:spcAft>
                <a:spcPts val="800"/>
              </a:spcAft>
            </a:pPr>
            <a:r>
              <a:rPr lang="tr-TR" dirty="0" smtClean="0">
                <a:ea typeface="Calibri" panose="020F0502020204030204" pitchFamily="34" charset="0"/>
                <a:cs typeface="Times New Roman" panose="02020603050405020304" pitchFamily="18" charset="0"/>
              </a:rPr>
              <a:t>- </a:t>
            </a:r>
            <a:r>
              <a:rPr lang="tr-TR" dirty="0" err="1" smtClean="0">
                <a:ea typeface="Calibri" panose="020F0502020204030204" pitchFamily="34" charset="0"/>
                <a:cs typeface="Times New Roman" panose="02020603050405020304" pitchFamily="18" charset="0"/>
              </a:rPr>
              <a:t>Pollution</a:t>
            </a:r>
            <a:r>
              <a:rPr lang="tr-TR" dirty="0" smtClean="0">
                <a:ea typeface="Calibri" panose="020F0502020204030204" pitchFamily="34" charset="0"/>
                <a:cs typeface="Times New Roman" panose="02020603050405020304" pitchFamily="18" charset="0"/>
              </a:rPr>
              <a:t>:</a:t>
            </a:r>
            <a:endParaRPr lang="tr-TR" sz="1100" dirty="0">
              <a:effectLst/>
              <a:ea typeface="Calibri" panose="020F0502020204030204" pitchFamily="34" charset="0"/>
              <a:cs typeface="Times New Roman" panose="02020603050405020304" pitchFamily="18" charset="0"/>
            </a:endParaRPr>
          </a:p>
        </p:txBody>
      </p:sp>
      <p:sp>
        <p:nvSpPr>
          <p:cNvPr id="10" name="Dikdörtgen 9"/>
          <p:cNvSpPr/>
          <p:nvPr/>
        </p:nvSpPr>
        <p:spPr>
          <a:xfrm>
            <a:off x="686999" y="3410518"/>
            <a:ext cx="1640706" cy="375552"/>
          </a:xfrm>
          <a:prstGeom prst="rect">
            <a:avLst/>
          </a:prstGeom>
        </p:spPr>
        <p:txBody>
          <a:bodyPr wrap="none">
            <a:spAutoFit/>
          </a:bodyPr>
          <a:lstStyle/>
          <a:p>
            <a:pPr algn="ctr">
              <a:lnSpc>
                <a:spcPct val="107000"/>
              </a:lnSpc>
              <a:spcAft>
                <a:spcPts val="800"/>
              </a:spcAft>
            </a:pPr>
            <a:r>
              <a:rPr lang="tr-TR" dirty="0" smtClean="0">
                <a:ea typeface="Calibri" panose="020F0502020204030204" pitchFamily="34" charset="0"/>
                <a:cs typeface="Times New Roman" panose="02020603050405020304" pitchFamily="18" charset="0"/>
              </a:rPr>
              <a:t>- </a:t>
            </a:r>
            <a:r>
              <a:rPr lang="tr-TR" dirty="0" err="1" smtClean="0">
                <a:ea typeface="Calibri" panose="020F0502020204030204" pitchFamily="34" charset="0"/>
                <a:cs typeface="Times New Roman" panose="02020603050405020304" pitchFamily="18" charset="0"/>
              </a:rPr>
              <a:t>Manufacture</a:t>
            </a:r>
            <a:r>
              <a:rPr lang="tr-TR" dirty="0" smtClean="0">
                <a:ea typeface="Calibri" panose="020F0502020204030204" pitchFamily="34" charset="0"/>
                <a:cs typeface="Times New Roman" panose="02020603050405020304" pitchFamily="18" charset="0"/>
              </a:rPr>
              <a:t>: </a:t>
            </a:r>
            <a:endParaRPr lang="tr-TR" sz="1100" dirty="0">
              <a:effectLst/>
              <a:ea typeface="Calibri" panose="020F0502020204030204" pitchFamily="34" charset="0"/>
              <a:cs typeface="Times New Roman" panose="02020603050405020304" pitchFamily="18" charset="0"/>
            </a:endParaRPr>
          </a:p>
        </p:txBody>
      </p:sp>
      <p:sp>
        <p:nvSpPr>
          <p:cNvPr id="13" name="Dikdörtgen 12"/>
          <p:cNvSpPr/>
          <p:nvPr/>
        </p:nvSpPr>
        <p:spPr>
          <a:xfrm>
            <a:off x="698398" y="2369406"/>
            <a:ext cx="7848872" cy="369332"/>
          </a:xfrm>
          <a:prstGeom prst="rect">
            <a:avLst/>
          </a:prstGeom>
        </p:spPr>
        <p:txBody>
          <a:bodyPr wrap="square">
            <a:spAutoFit/>
          </a:bodyPr>
          <a:lstStyle/>
          <a:p>
            <a:r>
              <a:rPr lang="tr-TR" dirty="0" smtClean="0"/>
              <a:t>- </a:t>
            </a:r>
            <a:r>
              <a:rPr lang="tr-TR" dirty="0" smtClean="0"/>
              <a:t>Polyester:</a:t>
            </a:r>
            <a:endParaRPr lang="en-US" dirty="0"/>
          </a:p>
        </p:txBody>
      </p:sp>
      <p:sp>
        <p:nvSpPr>
          <p:cNvPr id="7" name="Metin kutusu 6"/>
          <p:cNvSpPr txBox="1"/>
          <p:nvPr/>
        </p:nvSpPr>
        <p:spPr>
          <a:xfrm>
            <a:off x="723114" y="565790"/>
            <a:ext cx="5433061" cy="584775"/>
          </a:xfrm>
          <a:prstGeom prst="rect">
            <a:avLst/>
          </a:prstGeom>
          <a:noFill/>
        </p:spPr>
        <p:txBody>
          <a:bodyPr wrap="square" rtlCol="0">
            <a:spAutoFit/>
          </a:bodyPr>
          <a:lstStyle/>
          <a:p>
            <a:r>
              <a:rPr lang="tr-TR" sz="3200" b="1" dirty="0" err="1" smtClean="0">
                <a:solidFill>
                  <a:srgbClr val="FF0000"/>
                </a:solidFill>
              </a:rPr>
              <a:t>Vocabulary</a:t>
            </a:r>
            <a:r>
              <a:rPr lang="tr-TR" sz="3200" b="1" dirty="0" smtClean="0">
                <a:solidFill>
                  <a:srgbClr val="FF0000"/>
                </a:solidFill>
              </a:rPr>
              <a:t> </a:t>
            </a:r>
            <a:r>
              <a:rPr lang="tr-TR" sz="3200" b="1" dirty="0" err="1" smtClean="0">
                <a:solidFill>
                  <a:srgbClr val="FF0000"/>
                </a:solidFill>
              </a:rPr>
              <a:t>for</a:t>
            </a:r>
            <a:r>
              <a:rPr lang="tr-TR" sz="3200" b="1" dirty="0" smtClean="0">
                <a:solidFill>
                  <a:srgbClr val="FF0000"/>
                </a:solidFill>
              </a:rPr>
              <a:t> Reading:</a:t>
            </a:r>
            <a:endParaRPr lang="en-US" sz="3200" b="1" dirty="0">
              <a:solidFill>
                <a:srgbClr val="FF0000"/>
              </a:solidFill>
            </a:endParaRPr>
          </a:p>
        </p:txBody>
      </p:sp>
      <p:sp>
        <p:nvSpPr>
          <p:cNvPr id="2" name="Dikdörtgen 1"/>
          <p:cNvSpPr/>
          <p:nvPr/>
        </p:nvSpPr>
        <p:spPr>
          <a:xfrm>
            <a:off x="1081801" y="1723075"/>
            <a:ext cx="6966520" cy="646331"/>
          </a:xfrm>
          <a:prstGeom prst="rect">
            <a:avLst/>
          </a:prstGeom>
        </p:spPr>
        <p:txBody>
          <a:bodyPr wrap="square">
            <a:spAutoFit/>
          </a:bodyPr>
          <a:lstStyle/>
          <a:p>
            <a:pPr fontAlgn="base"/>
            <a:r>
              <a:rPr lang="tr-TR" dirty="0"/>
              <a:t>T</a:t>
            </a:r>
            <a:r>
              <a:rPr lang="en-US" dirty="0" smtClean="0"/>
              <a:t>he </a:t>
            </a:r>
            <a:r>
              <a:rPr lang="en-US" dirty="0"/>
              <a:t>action </a:t>
            </a:r>
            <a:r>
              <a:rPr lang="en-US" dirty="0" smtClean="0"/>
              <a:t>of</a:t>
            </a:r>
            <a:r>
              <a:rPr lang="tr-TR" dirty="0" smtClean="0"/>
              <a:t> </a:t>
            </a:r>
            <a:r>
              <a:rPr lang="tr-TR" dirty="0" err="1" smtClean="0"/>
              <a:t>polluting</a:t>
            </a:r>
            <a:r>
              <a:rPr lang="en-US" dirty="0"/>
              <a:t> </a:t>
            </a:r>
            <a:r>
              <a:rPr lang="en-US" dirty="0" smtClean="0"/>
              <a:t>especially </a:t>
            </a:r>
            <a:r>
              <a:rPr lang="en-US" dirty="0"/>
              <a:t>by environmental contamination with man-made </a:t>
            </a:r>
            <a:r>
              <a:rPr lang="en-US" dirty="0" smtClean="0"/>
              <a:t>waste</a:t>
            </a:r>
            <a:r>
              <a:rPr lang="tr-TR" dirty="0" smtClean="0"/>
              <a:t>.</a:t>
            </a:r>
            <a:endParaRPr lang="en-US" dirty="0"/>
          </a:p>
        </p:txBody>
      </p:sp>
      <p:sp>
        <p:nvSpPr>
          <p:cNvPr id="6" name="Dikdörtgen 5"/>
          <p:cNvSpPr/>
          <p:nvPr/>
        </p:nvSpPr>
        <p:spPr>
          <a:xfrm>
            <a:off x="1081801" y="2715952"/>
            <a:ext cx="7738671" cy="646331"/>
          </a:xfrm>
          <a:prstGeom prst="rect">
            <a:avLst/>
          </a:prstGeom>
        </p:spPr>
        <p:txBody>
          <a:bodyPr wrap="square">
            <a:spAutoFit/>
          </a:bodyPr>
          <a:lstStyle/>
          <a:p>
            <a:r>
              <a:rPr lang="tr-TR" dirty="0"/>
              <a:t>A</a:t>
            </a:r>
            <a:r>
              <a:rPr lang="en-US" dirty="0" err="1" smtClean="0"/>
              <a:t>ny</a:t>
            </a:r>
            <a:r>
              <a:rPr lang="en-US" dirty="0" smtClean="0"/>
              <a:t> </a:t>
            </a:r>
            <a:r>
              <a:rPr lang="en-US" dirty="0"/>
              <a:t>of a group </a:t>
            </a:r>
            <a:r>
              <a:rPr lang="en-US" dirty="0" smtClean="0"/>
              <a:t>of</a:t>
            </a:r>
            <a:r>
              <a:rPr lang="tr-TR" dirty="0" smtClean="0"/>
              <a:t> </a:t>
            </a:r>
            <a:r>
              <a:rPr lang="tr-TR" dirty="0" err="1" smtClean="0"/>
              <a:t>polymers</a:t>
            </a:r>
            <a:r>
              <a:rPr lang="en-US" dirty="0"/>
              <a:t> </a:t>
            </a:r>
            <a:r>
              <a:rPr lang="en-US" dirty="0" smtClean="0"/>
              <a:t>that </a:t>
            </a:r>
            <a:r>
              <a:rPr lang="en-US" dirty="0"/>
              <a:t>consist basically of repeated units of an ester and are used especially in making fibers or plastics</a:t>
            </a:r>
            <a:endParaRPr lang="en-US" dirty="0"/>
          </a:p>
        </p:txBody>
      </p:sp>
      <p:sp>
        <p:nvSpPr>
          <p:cNvPr id="8" name="Dikdörtgen 7"/>
          <p:cNvSpPr/>
          <p:nvPr/>
        </p:nvSpPr>
        <p:spPr>
          <a:xfrm>
            <a:off x="1081801" y="3834305"/>
            <a:ext cx="7588193" cy="369332"/>
          </a:xfrm>
          <a:prstGeom prst="rect">
            <a:avLst/>
          </a:prstGeom>
        </p:spPr>
        <p:txBody>
          <a:bodyPr wrap="square">
            <a:spAutoFit/>
          </a:bodyPr>
          <a:lstStyle/>
          <a:p>
            <a:r>
              <a:rPr lang="tr-TR" dirty="0"/>
              <a:t>S</a:t>
            </a:r>
            <a:r>
              <a:rPr lang="en-US" dirty="0" err="1" smtClean="0"/>
              <a:t>omething</a:t>
            </a:r>
            <a:r>
              <a:rPr lang="en-US" dirty="0" smtClean="0"/>
              <a:t> </a:t>
            </a:r>
            <a:r>
              <a:rPr lang="en-US" dirty="0"/>
              <a:t>made from raw materials by hand or by </a:t>
            </a:r>
            <a:r>
              <a:rPr lang="en-US" dirty="0" smtClean="0"/>
              <a:t>machinery</a:t>
            </a:r>
            <a:r>
              <a:rPr lang="tr-TR" dirty="0" smtClean="0"/>
              <a:t>.</a:t>
            </a:r>
            <a:endParaRPr lang="en-US" dirty="0"/>
          </a:p>
        </p:txBody>
      </p:sp>
      <p:sp>
        <p:nvSpPr>
          <p:cNvPr id="12" name="Dikdörtgen 11"/>
          <p:cNvSpPr/>
          <p:nvPr/>
        </p:nvSpPr>
        <p:spPr>
          <a:xfrm>
            <a:off x="698398" y="4270074"/>
            <a:ext cx="1128899" cy="375552"/>
          </a:xfrm>
          <a:prstGeom prst="rect">
            <a:avLst/>
          </a:prstGeom>
        </p:spPr>
        <p:txBody>
          <a:bodyPr wrap="none">
            <a:spAutoFit/>
          </a:bodyPr>
          <a:lstStyle/>
          <a:p>
            <a:pPr algn="ctr">
              <a:lnSpc>
                <a:spcPct val="107000"/>
              </a:lnSpc>
              <a:spcAft>
                <a:spcPts val="800"/>
              </a:spcAft>
            </a:pPr>
            <a:r>
              <a:rPr lang="tr-TR" dirty="0" smtClean="0">
                <a:ea typeface="Calibri" panose="020F0502020204030204" pitchFamily="34" charset="0"/>
                <a:cs typeface="Times New Roman" panose="02020603050405020304" pitchFamily="18" charset="0"/>
              </a:rPr>
              <a:t>- </a:t>
            </a:r>
            <a:r>
              <a:rPr lang="tr-TR" dirty="0" err="1" smtClean="0">
                <a:ea typeface="Calibri" panose="020F0502020204030204" pitchFamily="34" charset="0"/>
                <a:cs typeface="Times New Roman" panose="02020603050405020304" pitchFamily="18" charset="0"/>
              </a:rPr>
              <a:t>Seabird</a:t>
            </a:r>
            <a:r>
              <a:rPr lang="tr-TR" dirty="0" smtClean="0">
                <a:ea typeface="Calibri" panose="020F0502020204030204" pitchFamily="34" charset="0"/>
                <a:cs typeface="Times New Roman" panose="02020603050405020304" pitchFamily="18" charset="0"/>
              </a:rPr>
              <a:t>: </a:t>
            </a:r>
            <a:endParaRPr lang="tr-TR" sz="1100" dirty="0">
              <a:effectLst/>
              <a:ea typeface="Calibri" panose="020F0502020204030204" pitchFamily="34" charset="0"/>
              <a:cs typeface="Times New Roman" panose="02020603050405020304" pitchFamily="18" charset="0"/>
            </a:endParaRPr>
          </a:p>
        </p:txBody>
      </p:sp>
      <p:sp>
        <p:nvSpPr>
          <p:cNvPr id="11" name="Dikdörtgen 10"/>
          <p:cNvSpPr/>
          <p:nvPr/>
        </p:nvSpPr>
        <p:spPr>
          <a:xfrm>
            <a:off x="1081801" y="4706494"/>
            <a:ext cx="6351739" cy="369332"/>
          </a:xfrm>
          <a:prstGeom prst="rect">
            <a:avLst/>
          </a:prstGeom>
        </p:spPr>
        <p:txBody>
          <a:bodyPr wrap="none">
            <a:spAutoFit/>
          </a:bodyPr>
          <a:lstStyle/>
          <a:p>
            <a:r>
              <a:rPr lang="tr-TR" dirty="0"/>
              <a:t>A</a:t>
            </a:r>
            <a:r>
              <a:rPr lang="en-US" dirty="0" smtClean="0"/>
              <a:t> </a:t>
            </a:r>
            <a:r>
              <a:rPr lang="en-US" dirty="0"/>
              <a:t>bird (such as a gull or an albatross) frequenting the open </a:t>
            </a:r>
            <a:r>
              <a:rPr lang="en-US" dirty="0" smtClean="0"/>
              <a:t>ocean</a:t>
            </a:r>
            <a:r>
              <a:rPr lang="tr-TR" dirty="0" smtClean="0"/>
              <a:t>.</a:t>
            </a:r>
            <a:endParaRPr lang="en-US" dirty="0"/>
          </a:p>
        </p:txBody>
      </p:sp>
    </p:spTree>
    <p:extLst>
      <p:ext uri="{BB962C8B-B14F-4D97-AF65-F5344CB8AC3E}">
        <p14:creationId xmlns:p14="http://schemas.microsoft.com/office/powerpoint/2010/main" val="7833487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4" descr="kahoot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kahoot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kahoot ile ilgili gö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Dikdörtgen 8"/>
          <p:cNvSpPr/>
          <p:nvPr/>
        </p:nvSpPr>
        <p:spPr>
          <a:xfrm>
            <a:off x="866428" y="1412996"/>
            <a:ext cx="955454" cy="375552"/>
          </a:xfrm>
          <a:prstGeom prst="rect">
            <a:avLst/>
          </a:prstGeom>
        </p:spPr>
        <p:txBody>
          <a:bodyPr wrap="none">
            <a:spAutoFit/>
          </a:bodyPr>
          <a:lstStyle/>
          <a:p>
            <a:pPr algn="ctr">
              <a:lnSpc>
                <a:spcPct val="107000"/>
              </a:lnSpc>
              <a:spcAft>
                <a:spcPts val="800"/>
              </a:spcAft>
            </a:pPr>
            <a:r>
              <a:rPr lang="tr-TR" dirty="0" smtClean="0">
                <a:ea typeface="Calibri" panose="020F0502020204030204" pitchFamily="34" charset="0"/>
                <a:cs typeface="Times New Roman" panose="02020603050405020304" pitchFamily="18" charset="0"/>
              </a:rPr>
              <a:t>- </a:t>
            </a:r>
            <a:r>
              <a:rPr lang="tr-TR" dirty="0" err="1" smtClean="0">
                <a:ea typeface="Calibri" panose="020F0502020204030204" pitchFamily="34" charset="0"/>
                <a:cs typeface="Times New Roman" panose="02020603050405020304" pitchFamily="18" charset="0"/>
              </a:rPr>
              <a:t>Waste</a:t>
            </a:r>
            <a:r>
              <a:rPr lang="tr-TR" dirty="0" smtClean="0">
                <a:ea typeface="Calibri" panose="020F0502020204030204" pitchFamily="34" charset="0"/>
                <a:cs typeface="Times New Roman" panose="02020603050405020304" pitchFamily="18" charset="0"/>
              </a:rPr>
              <a:t>:</a:t>
            </a:r>
            <a:endParaRPr lang="tr-TR" sz="1100" dirty="0">
              <a:effectLst/>
              <a:ea typeface="Calibri" panose="020F0502020204030204" pitchFamily="34" charset="0"/>
              <a:cs typeface="Times New Roman" panose="02020603050405020304" pitchFamily="18" charset="0"/>
            </a:endParaRPr>
          </a:p>
        </p:txBody>
      </p:sp>
      <p:sp>
        <p:nvSpPr>
          <p:cNvPr id="10" name="Dikdörtgen 9"/>
          <p:cNvSpPr/>
          <p:nvPr/>
        </p:nvSpPr>
        <p:spPr>
          <a:xfrm>
            <a:off x="830102" y="3345789"/>
            <a:ext cx="919034" cy="388696"/>
          </a:xfrm>
          <a:prstGeom prst="rect">
            <a:avLst/>
          </a:prstGeom>
        </p:spPr>
        <p:txBody>
          <a:bodyPr wrap="none">
            <a:spAutoFit/>
          </a:bodyPr>
          <a:lstStyle/>
          <a:p>
            <a:pPr algn="ctr">
              <a:lnSpc>
                <a:spcPct val="107000"/>
              </a:lnSpc>
              <a:spcAft>
                <a:spcPts val="800"/>
              </a:spcAft>
            </a:pPr>
            <a:r>
              <a:rPr lang="tr-TR" dirty="0" smtClean="0">
                <a:ea typeface="Calibri" panose="020F0502020204030204" pitchFamily="34" charset="0"/>
                <a:cs typeface="Times New Roman" panose="02020603050405020304" pitchFamily="18" charset="0"/>
              </a:rPr>
              <a:t>- </a:t>
            </a:r>
            <a:r>
              <a:rPr lang="tr-TR" dirty="0" err="1"/>
              <a:t>T</a:t>
            </a:r>
            <a:r>
              <a:rPr lang="tr-TR" dirty="0" err="1" smtClean="0"/>
              <a:t>rash</a:t>
            </a:r>
            <a:r>
              <a:rPr lang="tr-TR" dirty="0" smtClean="0">
                <a:ea typeface="Calibri" panose="020F0502020204030204" pitchFamily="34" charset="0"/>
                <a:cs typeface="Times New Roman" panose="02020603050405020304" pitchFamily="18" charset="0"/>
              </a:rPr>
              <a:t>: </a:t>
            </a:r>
            <a:endParaRPr lang="tr-TR" sz="1100" dirty="0">
              <a:effectLst/>
              <a:ea typeface="Calibri" panose="020F0502020204030204" pitchFamily="34" charset="0"/>
              <a:cs typeface="Times New Roman" panose="02020603050405020304" pitchFamily="18" charset="0"/>
            </a:endParaRPr>
          </a:p>
        </p:txBody>
      </p:sp>
      <p:sp>
        <p:nvSpPr>
          <p:cNvPr id="13" name="Dikdörtgen 12"/>
          <p:cNvSpPr/>
          <p:nvPr/>
        </p:nvSpPr>
        <p:spPr>
          <a:xfrm>
            <a:off x="835395" y="2292261"/>
            <a:ext cx="7848872" cy="369332"/>
          </a:xfrm>
          <a:prstGeom prst="rect">
            <a:avLst/>
          </a:prstGeom>
        </p:spPr>
        <p:txBody>
          <a:bodyPr wrap="square">
            <a:spAutoFit/>
          </a:bodyPr>
          <a:lstStyle/>
          <a:p>
            <a:r>
              <a:rPr lang="tr-TR" dirty="0" smtClean="0"/>
              <a:t>- </a:t>
            </a:r>
            <a:r>
              <a:rPr lang="tr-TR" dirty="0" err="1" smtClean="0"/>
              <a:t>Recycle</a:t>
            </a:r>
            <a:r>
              <a:rPr lang="tr-TR" dirty="0" smtClean="0"/>
              <a:t>:</a:t>
            </a:r>
            <a:endParaRPr lang="en-US" dirty="0"/>
          </a:p>
        </p:txBody>
      </p:sp>
      <p:sp>
        <p:nvSpPr>
          <p:cNvPr id="7" name="Metin kutusu 6"/>
          <p:cNvSpPr txBox="1"/>
          <p:nvPr/>
        </p:nvSpPr>
        <p:spPr>
          <a:xfrm>
            <a:off x="723114" y="565790"/>
            <a:ext cx="5433061" cy="584775"/>
          </a:xfrm>
          <a:prstGeom prst="rect">
            <a:avLst/>
          </a:prstGeom>
          <a:noFill/>
        </p:spPr>
        <p:txBody>
          <a:bodyPr wrap="square" rtlCol="0">
            <a:spAutoFit/>
          </a:bodyPr>
          <a:lstStyle/>
          <a:p>
            <a:r>
              <a:rPr lang="tr-TR" sz="3200" b="1" dirty="0" err="1" smtClean="0">
                <a:solidFill>
                  <a:srgbClr val="FF0000"/>
                </a:solidFill>
              </a:rPr>
              <a:t>Vocabulary</a:t>
            </a:r>
            <a:r>
              <a:rPr lang="tr-TR" sz="3200" b="1" dirty="0" smtClean="0">
                <a:solidFill>
                  <a:srgbClr val="FF0000"/>
                </a:solidFill>
              </a:rPr>
              <a:t> </a:t>
            </a:r>
            <a:r>
              <a:rPr lang="tr-TR" sz="3200" b="1" dirty="0" err="1" smtClean="0">
                <a:solidFill>
                  <a:srgbClr val="FF0000"/>
                </a:solidFill>
              </a:rPr>
              <a:t>for</a:t>
            </a:r>
            <a:r>
              <a:rPr lang="tr-TR" sz="3200" b="1" dirty="0" smtClean="0">
                <a:solidFill>
                  <a:srgbClr val="FF0000"/>
                </a:solidFill>
              </a:rPr>
              <a:t> Reading:</a:t>
            </a:r>
            <a:endParaRPr lang="en-US" sz="3200" b="1" dirty="0">
              <a:solidFill>
                <a:srgbClr val="FF0000"/>
              </a:solidFill>
            </a:endParaRPr>
          </a:p>
        </p:txBody>
      </p:sp>
      <p:sp>
        <p:nvSpPr>
          <p:cNvPr id="2" name="Dikdörtgen 1"/>
          <p:cNvSpPr/>
          <p:nvPr/>
        </p:nvSpPr>
        <p:spPr>
          <a:xfrm>
            <a:off x="1115616" y="1851734"/>
            <a:ext cx="7272808" cy="369332"/>
          </a:xfrm>
          <a:prstGeom prst="rect">
            <a:avLst/>
          </a:prstGeom>
        </p:spPr>
        <p:txBody>
          <a:bodyPr wrap="square">
            <a:spAutoFit/>
          </a:bodyPr>
          <a:lstStyle/>
          <a:p>
            <a:pPr fontAlgn="base"/>
            <a:r>
              <a:rPr lang="tr-TR" dirty="0"/>
              <a:t>G</a:t>
            </a:r>
            <a:r>
              <a:rPr lang="en-US" dirty="0" err="1" smtClean="0"/>
              <a:t>radual</a:t>
            </a:r>
            <a:r>
              <a:rPr lang="en-US" dirty="0" smtClean="0"/>
              <a:t> </a:t>
            </a:r>
            <a:r>
              <a:rPr lang="en-US" dirty="0"/>
              <a:t>loss or decrease by use, wear, or </a:t>
            </a:r>
            <a:r>
              <a:rPr lang="en-US" dirty="0" smtClean="0"/>
              <a:t>decay</a:t>
            </a:r>
            <a:r>
              <a:rPr lang="tr-TR" dirty="0" smtClean="0"/>
              <a:t>.</a:t>
            </a:r>
            <a:endParaRPr lang="en-US" dirty="0"/>
          </a:p>
        </p:txBody>
      </p:sp>
      <p:sp>
        <p:nvSpPr>
          <p:cNvPr id="6" name="Dikdörtgen 5"/>
          <p:cNvSpPr/>
          <p:nvPr/>
        </p:nvSpPr>
        <p:spPr>
          <a:xfrm>
            <a:off x="1059206" y="2636867"/>
            <a:ext cx="7908335" cy="646331"/>
          </a:xfrm>
          <a:prstGeom prst="rect">
            <a:avLst/>
          </a:prstGeom>
        </p:spPr>
        <p:txBody>
          <a:bodyPr wrap="square">
            <a:spAutoFit/>
          </a:bodyPr>
          <a:lstStyle/>
          <a:p>
            <a:r>
              <a:rPr lang="tr-TR" dirty="0"/>
              <a:t>T</a:t>
            </a:r>
            <a:r>
              <a:rPr lang="en-US" dirty="0" smtClean="0"/>
              <a:t>o </a:t>
            </a:r>
            <a:r>
              <a:rPr lang="en-US" dirty="0"/>
              <a:t>process (something, such as liquid body waste, glass, or cans) in order to regain material for human </a:t>
            </a:r>
            <a:r>
              <a:rPr lang="en-US" dirty="0" smtClean="0"/>
              <a:t>use</a:t>
            </a:r>
            <a:r>
              <a:rPr lang="tr-TR" dirty="0" smtClean="0"/>
              <a:t>.</a:t>
            </a:r>
            <a:endParaRPr lang="en-US" dirty="0"/>
          </a:p>
        </p:txBody>
      </p:sp>
      <p:sp>
        <p:nvSpPr>
          <p:cNvPr id="8" name="Dikdörtgen 7"/>
          <p:cNvSpPr/>
          <p:nvPr/>
        </p:nvSpPr>
        <p:spPr>
          <a:xfrm>
            <a:off x="1059206" y="3757599"/>
            <a:ext cx="7588193" cy="369332"/>
          </a:xfrm>
          <a:prstGeom prst="rect">
            <a:avLst/>
          </a:prstGeom>
        </p:spPr>
        <p:txBody>
          <a:bodyPr wrap="square">
            <a:spAutoFit/>
          </a:bodyPr>
          <a:lstStyle/>
          <a:p>
            <a:r>
              <a:rPr lang="tr-TR" dirty="0"/>
              <a:t>S</a:t>
            </a:r>
            <a:r>
              <a:rPr lang="en-US" dirty="0" err="1" smtClean="0"/>
              <a:t>omething</a:t>
            </a:r>
            <a:r>
              <a:rPr lang="en-US" dirty="0" smtClean="0"/>
              <a:t> </a:t>
            </a:r>
            <a:r>
              <a:rPr lang="en-US" dirty="0"/>
              <a:t>worth little or </a:t>
            </a:r>
            <a:r>
              <a:rPr lang="en-US" dirty="0" smtClean="0"/>
              <a:t>nothing</a:t>
            </a:r>
            <a:r>
              <a:rPr lang="tr-TR" dirty="0" smtClean="0"/>
              <a:t>.</a:t>
            </a:r>
            <a:endParaRPr lang="en-US" dirty="0"/>
          </a:p>
        </p:txBody>
      </p:sp>
      <p:sp>
        <p:nvSpPr>
          <p:cNvPr id="15" name="Dikdörtgen 14"/>
          <p:cNvSpPr/>
          <p:nvPr/>
        </p:nvSpPr>
        <p:spPr>
          <a:xfrm>
            <a:off x="816315" y="4177313"/>
            <a:ext cx="1157113" cy="388696"/>
          </a:xfrm>
          <a:prstGeom prst="rect">
            <a:avLst/>
          </a:prstGeom>
        </p:spPr>
        <p:txBody>
          <a:bodyPr wrap="none">
            <a:spAutoFit/>
          </a:bodyPr>
          <a:lstStyle/>
          <a:p>
            <a:pPr algn="ctr">
              <a:lnSpc>
                <a:spcPct val="107000"/>
              </a:lnSpc>
              <a:spcAft>
                <a:spcPts val="800"/>
              </a:spcAft>
            </a:pPr>
            <a:r>
              <a:rPr lang="tr-TR" dirty="0" smtClean="0">
                <a:ea typeface="Calibri" panose="020F0502020204030204" pitchFamily="34" charset="0"/>
                <a:cs typeface="Times New Roman" panose="02020603050405020304" pitchFamily="18" charset="0"/>
              </a:rPr>
              <a:t>- </a:t>
            </a:r>
            <a:r>
              <a:rPr lang="tr-TR" dirty="0"/>
              <a:t> </a:t>
            </a:r>
            <a:r>
              <a:rPr lang="tr-TR" dirty="0" err="1" smtClean="0"/>
              <a:t>C</a:t>
            </a:r>
            <a:r>
              <a:rPr lang="tr-TR" dirty="0" err="1" smtClean="0"/>
              <a:t>oastal</a:t>
            </a:r>
            <a:r>
              <a:rPr lang="tr-TR" dirty="0" smtClean="0">
                <a:ea typeface="Calibri" panose="020F0502020204030204" pitchFamily="34" charset="0"/>
                <a:cs typeface="Times New Roman" panose="02020603050405020304" pitchFamily="18" charset="0"/>
              </a:rPr>
              <a:t>: </a:t>
            </a:r>
            <a:endParaRPr lang="tr-TR" sz="1100" dirty="0">
              <a:effectLst/>
              <a:ea typeface="Calibri" panose="020F0502020204030204" pitchFamily="34" charset="0"/>
              <a:cs typeface="Times New Roman" panose="02020603050405020304" pitchFamily="18" charset="0"/>
            </a:endParaRPr>
          </a:p>
        </p:txBody>
      </p:sp>
      <p:sp>
        <p:nvSpPr>
          <p:cNvPr id="11" name="Dikdörtgen 10"/>
          <p:cNvSpPr/>
          <p:nvPr/>
        </p:nvSpPr>
        <p:spPr>
          <a:xfrm>
            <a:off x="1115616" y="4601332"/>
            <a:ext cx="7454126" cy="369332"/>
          </a:xfrm>
          <a:prstGeom prst="rect">
            <a:avLst/>
          </a:prstGeom>
        </p:spPr>
        <p:txBody>
          <a:bodyPr wrap="square">
            <a:spAutoFit/>
          </a:bodyPr>
          <a:lstStyle/>
          <a:p>
            <a:r>
              <a:rPr lang="tr-TR" dirty="0"/>
              <a:t>T</a:t>
            </a:r>
            <a:r>
              <a:rPr lang="en-US" dirty="0" smtClean="0"/>
              <a:t>he </a:t>
            </a:r>
            <a:r>
              <a:rPr lang="en-US" dirty="0"/>
              <a:t>land near a </a:t>
            </a:r>
            <a:r>
              <a:rPr lang="en-US" dirty="0" smtClean="0"/>
              <a:t>shore</a:t>
            </a:r>
            <a:r>
              <a:rPr lang="tr-TR" dirty="0" smtClean="0"/>
              <a:t>.</a:t>
            </a:r>
            <a:endParaRPr lang="en-US" dirty="0"/>
          </a:p>
        </p:txBody>
      </p:sp>
    </p:spTree>
    <p:extLst>
      <p:ext uri="{BB962C8B-B14F-4D97-AF65-F5344CB8AC3E}">
        <p14:creationId xmlns:p14="http://schemas.microsoft.com/office/powerpoint/2010/main" val="1558789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4" descr="kahoot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kahoot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kahoot ile ilgili gö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Dikdörtgen 8"/>
          <p:cNvSpPr/>
          <p:nvPr/>
        </p:nvSpPr>
        <p:spPr>
          <a:xfrm>
            <a:off x="746761" y="1413930"/>
            <a:ext cx="1343316" cy="388696"/>
          </a:xfrm>
          <a:prstGeom prst="rect">
            <a:avLst/>
          </a:prstGeom>
        </p:spPr>
        <p:txBody>
          <a:bodyPr wrap="none">
            <a:spAutoFit/>
          </a:bodyPr>
          <a:lstStyle/>
          <a:p>
            <a:pPr algn="ctr">
              <a:lnSpc>
                <a:spcPct val="107000"/>
              </a:lnSpc>
              <a:spcAft>
                <a:spcPts val="800"/>
              </a:spcAft>
            </a:pPr>
            <a:r>
              <a:rPr lang="tr-TR" dirty="0" smtClean="0">
                <a:ea typeface="Calibri" panose="020F0502020204030204" pitchFamily="34" charset="0"/>
                <a:cs typeface="Times New Roman" panose="02020603050405020304" pitchFamily="18" charset="0"/>
              </a:rPr>
              <a:t>- </a:t>
            </a:r>
            <a:r>
              <a:rPr lang="tr-TR" dirty="0"/>
              <a:t>D</a:t>
            </a:r>
            <a:r>
              <a:rPr lang="tr-TR" dirty="0" smtClean="0"/>
              <a:t>ehydrate</a:t>
            </a:r>
            <a:r>
              <a:rPr lang="tr-TR" dirty="0" smtClean="0">
                <a:ea typeface="Calibri" panose="020F0502020204030204" pitchFamily="34" charset="0"/>
                <a:cs typeface="Times New Roman" panose="02020603050405020304" pitchFamily="18" charset="0"/>
              </a:rPr>
              <a:t>:</a:t>
            </a:r>
            <a:endParaRPr lang="tr-TR" sz="1100" dirty="0">
              <a:effectLst/>
              <a:ea typeface="Calibri" panose="020F0502020204030204" pitchFamily="34" charset="0"/>
              <a:cs typeface="Times New Roman" panose="02020603050405020304" pitchFamily="18" charset="0"/>
            </a:endParaRPr>
          </a:p>
        </p:txBody>
      </p:sp>
      <p:sp>
        <p:nvSpPr>
          <p:cNvPr id="10" name="Dikdörtgen 9"/>
          <p:cNvSpPr/>
          <p:nvPr/>
        </p:nvSpPr>
        <p:spPr>
          <a:xfrm>
            <a:off x="797351" y="3337361"/>
            <a:ext cx="1242135" cy="388696"/>
          </a:xfrm>
          <a:prstGeom prst="rect">
            <a:avLst/>
          </a:prstGeom>
        </p:spPr>
        <p:txBody>
          <a:bodyPr wrap="none">
            <a:spAutoFit/>
          </a:bodyPr>
          <a:lstStyle/>
          <a:p>
            <a:pPr algn="ctr">
              <a:lnSpc>
                <a:spcPct val="107000"/>
              </a:lnSpc>
              <a:spcAft>
                <a:spcPts val="800"/>
              </a:spcAft>
            </a:pPr>
            <a:r>
              <a:rPr lang="tr-TR" dirty="0" smtClean="0">
                <a:ea typeface="Calibri" panose="020F0502020204030204" pitchFamily="34" charset="0"/>
                <a:cs typeface="Times New Roman" panose="02020603050405020304" pitchFamily="18" charset="0"/>
              </a:rPr>
              <a:t>- </a:t>
            </a:r>
            <a:r>
              <a:rPr lang="tr-TR" dirty="0" err="1"/>
              <a:t>F</a:t>
            </a:r>
            <a:r>
              <a:rPr lang="tr-TR" dirty="0" err="1" smtClean="0"/>
              <a:t>ilament</a:t>
            </a:r>
            <a:r>
              <a:rPr lang="tr-TR" dirty="0" smtClean="0">
                <a:ea typeface="Calibri" panose="020F0502020204030204" pitchFamily="34" charset="0"/>
                <a:cs typeface="Times New Roman" panose="02020603050405020304" pitchFamily="18" charset="0"/>
              </a:rPr>
              <a:t>: </a:t>
            </a:r>
            <a:endParaRPr lang="tr-TR" sz="1100" dirty="0">
              <a:effectLst/>
              <a:ea typeface="Calibri" panose="020F0502020204030204" pitchFamily="34" charset="0"/>
              <a:cs typeface="Times New Roman" panose="02020603050405020304" pitchFamily="18" charset="0"/>
            </a:endParaRPr>
          </a:p>
        </p:txBody>
      </p:sp>
      <p:sp>
        <p:nvSpPr>
          <p:cNvPr id="13" name="Dikdörtgen 12"/>
          <p:cNvSpPr/>
          <p:nvPr/>
        </p:nvSpPr>
        <p:spPr>
          <a:xfrm>
            <a:off x="804155" y="2534552"/>
            <a:ext cx="7848872" cy="369332"/>
          </a:xfrm>
          <a:prstGeom prst="rect">
            <a:avLst/>
          </a:prstGeom>
        </p:spPr>
        <p:txBody>
          <a:bodyPr wrap="square">
            <a:spAutoFit/>
          </a:bodyPr>
          <a:lstStyle/>
          <a:p>
            <a:r>
              <a:rPr lang="tr-TR" dirty="0" smtClean="0"/>
              <a:t>- </a:t>
            </a:r>
            <a:r>
              <a:rPr lang="tr-TR" dirty="0" err="1"/>
              <a:t>F</a:t>
            </a:r>
            <a:r>
              <a:rPr lang="tr-TR" dirty="0" err="1" smtClean="0"/>
              <a:t>lake</a:t>
            </a:r>
            <a:r>
              <a:rPr lang="tr-TR" dirty="0" smtClean="0"/>
              <a:t>:</a:t>
            </a:r>
            <a:endParaRPr lang="en-US" dirty="0"/>
          </a:p>
        </p:txBody>
      </p:sp>
      <p:sp>
        <p:nvSpPr>
          <p:cNvPr id="7" name="Metin kutusu 6"/>
          <p:cNvSpPr txBox="1"/>
          <p:nvPr/>
        </p:nvSpPr>
        <p:spPr>
          <a:xfrm>
            <a:off x="723114" y="565790"/>
            <a:ext cx="5433061" cy="584775"/>
          </a:xfrm>
          <a:prstGeom prst="rect">
            <a:avLst/>
          </a:prstGeom>
          <a:noFill/>
        </p:spPr>
        <p:txBody>
          <a:bodyPr wrap="square" rtlCol="0">
            <a:spAutoFit/>
          </a:bodyPr>
          <a:lstStyle/>
          <a:p>
            <a:r>
              <a:rPr lang="tr-TR" sz="3200" b="1" dirty="0" err="1" smtClean="0">
                <a:solidFill>
                  <a:srgbClr val="FF0000"/>
                </a:solidFill>
              </a:rPr>
              <a:t>Vocabulary</a:t>
            </a:r>
            <a:r>
              <a:rPr lang="tr-TR" sz="3200" b="1" dirty="0" smtClean="0">
                <a:solidFill>
                  <a:srgbClr val="FF0000"/>
                </a:solidFill>
              </a:rPr>
              <a:t> </a:t>
            </a:r>
            <a:r>
              <a:rPr lang="tr-TR" sz="3200" b="1" dirty="0" err="1" smtClean="0">
                <a:solidFill>
                  <a:srgbClr val="FF0000"/>
                </a:solidFill>
              </a:rPr>
              <a:t>for</a:t>
            </a:r>
            <a:r>
              <a:rPr lang="tr-TR" sz="3200" b="1" dirty="0" smtClean="0">
                <a:solidFill>
                  <a:srgbClr val="FF0000"/>
                </a:solidFill>
              </a:rPr>
              <a:t> Reading:</a:t>
            </a:r>
            <a:endParaRPr lang="en-US" sz="3200" b="1" dirty="0">
              <a:solidFill>
                <a:srgbClr val="FF0000"/>
              </a:solidFill>
            </a:endParaRPr>
          </a:p>
        </p:txBody>
      </p:sp>
      <p:sp>
        <p:nvSpPr>
          <p:cNvPr id="2" name="Dikdörtgen 1"/>
          <p:cNvSpPr/>
          <p:nvPr/>
        </p:nvSpPr>
        <p:spPr>
          <a:xfrm>
            <a:off x="1120593" y="1850941"/>
            <a:ext cx="7272808" cy="646331"/>
          </a:xfrm>
          <a:prstGeom prst="rect">
            <a:avLst/>
          </a:prstGeom>
        </p:spPr>
        <p:txBody>
          <a:bodyPr wrap="square">
            <a:spAutoFit/>
          </a:bodyPr>
          <a:lstStyle/>
          <a:p>
            <a:pPr fontAlgn="base"/>
            <a:r>
              <a:rPr lang="tr-TR" dirty="0"/>
              <a:t>T</a:t>
            </a:r>
            <a:r>
              <a:rPr lang="en-US" dirty="0" smtClean="0"/>
              <a:t>o </a:t>
            </a:r>
            <a:r>
              <a:rPr lang="en-US" dirty="0"/>
              <a:t>remove bound water or hydrogen and oxygen from (a chemical compound) in the proportion in which they form </a:t>
            </a:r>
            <a:r>
              <a:rPr lang="en-US" dirty="0" smtClean="0"/>
              <a:t>water</a:t>
            </a:r>
            <a:r>
              <a:rPr lang="tr-TR" dirty="0" smtClean="0"/>
              <a:t>.</a:t>
            </a:r>
            <a:endParaRPr lang="en-US" dirty="0"/>
          </a:p>
        </p:txBody>
      </p:sp>
      <p:sp>
        <p:nvSpPr>
          <p:cNvPr id="6" name="Dikdörtgen 5"/>
          <p:cNvSpPr/>
          <p:nvPr/>
        </p:nvSpPr>
        <p:spPr>
          <a:xfrm>
            <a:off x="1120593" y="2849369"/>
            <a:ext cx="3523415" cy="369332"/>
          </a:xfrm>
          <a:prstGeom prst="rect">
            <a:avLst/>
          </a:prstGeom>
        </p:spPr>
        <p:txBody>
          <a:bodyPr wrap="square">
            <a:spAutoFit/>
          </a:bodyPr>
          <a:lstStyle/>
          <a:p>
            <a:r>
              <a:rPr lang="tr-TR" dirty="0"/>
              <a:t>A</a:t>
            </a:r>
            <a:r>
              <a:rPr lang="en-US" dirty="0" smtClean="0"/>
              <a:t> </a:t>
            </a:r>
            <a:r>
              <a:rPr lang="en-US" dirty="0"/>
              <a:t>thin flattened piece or </a:t>
            </a:r>
            <a:r>
              <a:rPr lang="en-US" dirty="0" smtClean="0"/>
              <a:t>layer</a:t>
            </a:r>
            <a:r>
              <a:rPr lang="tr-TR" dirty="0" smtClean="0"/>
              <a:t>.</a:t>
            </a:r>
            <a:endParaRPr lang="en-US" dirty="0"/>
          </a:p>
        </p:txBody>
      </p:sp>
      <p:sp>
        <p:nvSpPr>
          <p:cNvPr id="8" name="Dikdörtgen 7"/>
          <p:cNvSpPr/>
          <p:nvPr/>
        </p:nvSpPr>
        <p:spPr>
          <a:xfrm>
            <a:off x="1088263" y="3757078"/>
            <a:ext cx="7588193" cy="369332"/>
          </a:xfrm>
          <a:prstGeom prst="rect">
            <a:avLst/>
          </a:prstGeom>
        </p:spPr>
        <p:txBody>
          <a:bodyPr wrap="square">
            <a:spAutoFit/>
          </a:bodyPr>
          <a:lstStyle/>
          <a:p>
            <a:r>
              <a:rPr lang="tr-TR" dirty="0"/>
              <a:t>A</a:t>
            </a:r>
            <a:r>
              <a:rPr lang="en-US" dirty="0" smtClean="0"/>
              <a:t> </a:t>
            </a:r>
            <a:r>
              <a:rPr lang="en-US" dirty="0"/>
              <a:t>single thread or a thin flexible threadlike object, process, or </a:t>
            </a:r>
            <a:r>
              <a:rPr lang="en-US" dirty="0" smtClean="0"/>
              <a:t>appendage</a:t>
            </a:r>
            <a:r>
              <a:rPr lang="tr-TR" dirty="0" smtClean="0"/>
              <a:t>.</a:t>
            </a:r>
            <a:endParaRPr lang="en-US" dirty="0"/>
          </a:p>
        </p:txBody>
      </p:sp>
      <p:sp>
        <p:nvSpPr>
          <p:cNvPr id="15" name="Dikdörtgen 14"/>
          <p:cNvSpPr/>
          <p:nvPr/>
        </p:nvSpPr>
        <p:spPr>
          <a:xfrm>
            <a:off x="835795" y="4178553"/>
            <a:ext cx="878767" cy="388696"/>
          </a:xfrm>
          <a:prstGeom prst="rect">
            <a:avLst/>
          </a:prstGeom>
        </p:spPr>
        <p:txBody>
          <a:bodyPr wrap="none">
            <a:spAutoFit/>
          </a:bodyPr>
          <a:lstStyle/>
          <a:p>
            <a:pPr algn="ctr">
              <a:lnSpc>
                <a:spcPct val="107000"/>
              </a:lnSpc>
              <a:spcAft>
                <a:spcPts val="800"/>
              </a:spcAft>
            </a:pPr>
            <a:r>
              <a:rPr lang="tr-TR" dirty="0" smtClean="0">
                <a:ea typeface="Calibri" panose="020F0502020204030204" pitchFamily="34" charset="0"/>
                <a:cs typeface="Times New Roman" panose="02020603050405020304" pitchFamily="18" charset="0"/>
              </a:rPr>
              <a:t>- </a:t>
            </a:r>
            <a:r>
              <a:rPr lang="tr-TR" dirty="0"/>
              <a:t> </a:t>
            </a:r>
            <a:r>
              <a:rPr lang="tr-TR" dirty="0" smtClean="0"/>
              <a:t>Spin</a:t>
            </a:r>
            <a:r>
              <a:rPr lang="tr-TR" dirty="0" smtClean="0">
                <a:ea typeface="Calibri" panose="020F0502020204030204" pitchFamily="34" charset="0"/>
                <a:cs typeface="Times New Roman" panose="02020603050405020304" pitchFamily="18" charset="0"/>
              </a:rPr>
              <a:t>: </a:t>
            </a:r>
            <a:endParaRPr lang="tr-TR" sz="1100" dirty="0">
              <a:effectLst/>
              <a:ea typeface="Calibri" panose="020F0502020204030204" pitchFamily="34" charset="0"/>
              <a:cs typeface="Times New Roman" panose="02020603050405020304" pitchFamily="18" charset="0"/>
            </a:endParaRPr>
          </a:p>
        </p:txBody>
      </p:sp>
      <p:sp>
        <p:nvSpPr>
          <p:cNvPr id="11" name="Dikdörtgen 10"/>
          <p:cNvSpPr/>
          <p:nvPr/>
        </p:nvSpPr>
        <p:spPr>
          <a:xfrm>
            <a:off x="1088263" y="4619392"/>
            <a:ext cx="7454126" cy="369332"/>
          </a:xfrm>
          <a:prstGeom prst="rect">
            <a:avLst/>
          </a:prstGeom>
        </p:spPr>
        <p:txBody>
          <a:bodyPr wrap="square">
            <a:spAutoFit/>
          </a:bodyPr>
          <a:lstStyle/>
          <a:p>
            <a:r>
              <a:rPr lang="tr-TR" dirty="0"/>
              <a:t>T</a:t>
            </a:r>
            <a:r>
              <a:rPr lang="en-US" dirty="0" smtClean="0"/>
              <a:t>o </a:t>
            </a:r>
            <a:r>
              <a:rPr lang="en-US" dirty="0"/>
              <a:t>draw out and twist fiber into yarn or </a:t>
            </a:r>
            <a:r>
              <a:rPr lang="en-US" dirty="0" smtClean="0"/>
              <a:t>thread</a:t>
            </a:r>
            <a:r>
              <a:rPr lang="tr-TR" dirty="0" smtClean="0"/>
              <a:t>.</a:t>
            </a:r>
            <a:endParaRPr lang="en-US" dirty="0"/>
          </a:p>
        </p:txBody>
      </p:sp>
    </p:spTree>
    <p:extLst>
      <p:ext uri="{BB962C8B-B14F-4D97-AF65-F5344CB8AC3E}">
        <p14:creationId xmlns:p14="http://schemas.microsoft.com/office/powerpoint/2010/main" val="7100614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4971</TotalTime>
  <Words>496</Words>
  <Application>Microsoft Office PowerPoint</Application>
  <PresentationFormat>Ekran Gösterisi (4:3)</PresentationFormat>
  <Paragraphs>67</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11</vt:i4>
      </vt:variant>
    </vt:vector>
  </HeadingPairs>
  <TitlesOfParts>
    <vt:vector size="17" baseType="lpstr">
      <vt:lpstr>Arial</vt:lpstr>
      <vt:lpstr>Calibri</vt:lpstr>
      <vt:lpstr>Calibri Light</vt:lpstr>
      <vt:lpstr>Times New Roman</vt:lpstr>
      <vt:lpstr>Ofis Teması</vt:lpstr>
      <vt:lpstr>Office Teması</vt:lpstr>
      <vt:lpstr>Social Responsibility</vt:lpstr>
      <vt:lpstr>Reading: Social Responbility</vt:lpstr>
      <vt:lpstr>PowerPoint Sunusu</vt:lpstr>
      <vt:lpstr>PowerPoint Sunusu</vt:lpstr>
      <vt:lpstr>PowerPoint Sunusu</vt:lpstr>
      <vt:lpstr>PowerPoint Sunusu</vt:lpstr>
      <vt:lpstr>PowerPoint Sunusu</vt:lpstr>
      <vt:lpstr>PowerPoint Sunusu</vt:lpstr>
      <vt:lpstr>PowerPoint Sunusu</vt:lpstr>
      <vt:lpstr>PowerPoint Sunusu</vt:lpstr>
      <vt:lpstr>Listening: Social Responsibility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SINIF</dc:creator>
  <cp:lastModifiedBy>ilaum</cp:lastModifiedBy>
  <cp:revision>243</cp:revision>
  <dcterms:created xsi:type="dcterms:W3CDTF">2020-02-06T11:34:11Z</dcterms:created>
  <dcterms:modified xsi:type="dcterms:W3CDTF">2020-05-10T18:06:40Z</dcterms:modified>
</cp:coreProperties>
</file>