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95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8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05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07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74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94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67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34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21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93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987B6-7660-407C-AEA9-D361CCDCA94F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9D95E-95EC-48EB-A7AC-725B343DDC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268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7. Hafta-Okuma güçlüğü gösteren öğrencilerin okuma akıcılığı geliştirmedeki problemleri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14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981200" y="1268760"/>
            <a:ext cx="8435280" cy="48272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Akıcılık</a:t>
            </a:r>
          </a:p>
          <a:p>
            <a:r>
              <a:rPr lang="tr-TR" dirty="0" smtClean="0"/>
              <a:t>Doğruluk</a:t>
            </a:r>
          </a:p>
          <a:p>
            <a:r>
              <a:rPr lang="tr-TR" dirty="0" smtClean="0"/>
              <a:t>otomatiklik</a:t>
            </a:r>
          </a:p>
          <a:p>
            <a:r>
              <a:rPr lang="tr-TR" dirty="0" smtClean="0"/>
              <a:t>uygun prozodi</a:t>
            </a:r>
          </a:p>
          <a:p>
            <a:endParaRPr lang="tr-TR" dirty="0" smtClean="0"/>
          </a:p>
          <a:p>
            <a:pPr algn="ctr">
              <a:buNone/>
            </a:pPr>
            <a:r>
              <a:rPr lang="tr-TR" b="1" dirty="0" smtClean="0"/>
              <a:t>Akıcılıktaki Sorunlar</a:t>
            </a:r>
          </a:p>
          <a:p>
            <a:r>
              <a:rPr lang="tr-TR" dirty="0" smtClean="0"/>
              <a:t>Düşük okuma doğruluğu         Okuma hataları ve </a:t>
            </a:r>
          </a:p>
          <a:p>
            <a:r>
              <a:rPr lang="tr-TR" dirty="0" smtClean="0"/>
              <a:t>Düşük okuma hızı                     yavaş okuma</a:t>
            </a:r>
          </a:p>
          <a:p>
            <a:r>
              <a:rPr lang="tr-TR" dirty="0" smtClean="0"/>
              <a:t>Uygun olmayan prozodi            metnin ifade edilişindeki </a:t>
            </a:r>
          </a:p>
          <a:p>
            <a:pPr>
              <a:buNone/>
            </a:pPr>
            <a:r>
              <a:rPr lang="tr-TR" dirty="0" smtClean="0"/>
              <a:t>                                                         ses düzeyi, perde, aralar, hız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tr-TR" dirty="0" smtClean="0"/>
              <a:t>                                                         sorunları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81200" y="-603448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chemeClr val="bg1"/>
                </a:solidFill>
              </a:rPr>
              <a:t>Sözcüklerin ve Metnin Çözümlenmesi</a:t>
            </a: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5" name="4 Sağ Ayraç"/>
          <p:cNvSpPr/>
          <p:nvPr/>
        </p:nvSpPr>
        <p:spPr>
          <a:xfrm>
            <a:off x="5735960" y="3717032"/>
            <a:ext cx="288032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>
            <a:off x="5735960" y="472514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4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Okuma Hataları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Sözcüğü yanlış okuma (anlamsız bir sözcük olarak okuma)</a:t>
            </a:r>
          </a:p>
          <a:p>
            <a:pPr>
              <a:buNone/>
            </a:pPr>
            <a:r>
              <a:rPr lang="tr-TR" i="1" dirty="0" smtClean="0"/>
              <a:t>yemyeşil&gt;</a:t>
            </a:r>
            <a:r>
              <a:rPr lang="tr-TR" i="1" dirty="0" err="1" smtClean="0"/>
              <a:t>yemşiyel</a:t>
            </a:r>
            <a:endParaRPr lang="tr-TR" dirty="0" smtClean="0"/>
          </a:p>
          <a:p>
            <a:pPr lvl="0"/>
            <a:r>
              <a:rPr lang="tr-TR" dirty="0" smtClean="0"/>
              <a:t>Sözcüğü görsel olarak benzeyen anlamlı bir sözcük olarak okuma</a:t>
            </a:r>
          </a:p>
          <a:p>
            <a:pPr>
              <a:buNone/>
            </a:pPr>
            <a:r>
              <a:rPr lang="tr-TR" i="1" dirty="0" smtClean="0"/>
              <a:t>sucu&gt;sunucu</a:t>
            </a:r>
            <a:endParaRPr lang="tr-TR" dirty="0" smtClean="0"/>
          </a:p>
          <a:p>
            <a:pPr lvl="0"/>
            <a:r>
              <a:rPr lang="tr-TR" dirty="0" smtClean="0"/>
              <a:t>Sözcüğü görsel olarak benzemeyen anlamlı bir sözcük olarak okuma</a:t>
            </a:r>
          </a:p>
          <a:p>
            <a:pPr lvl="0">
              <a:buNone/>
            </a:pPr>
            <a:r>
              <a:rPr lang="tr-TR" i="1" dirty="0" smtClean="0"/>
              <a:t>çok&gt;bir</a:t>
            </a:r>
            <a:endParaRPr lang="tr-TR" dirty="0" smtClean="0"/>
          </a:p>
          <a:p>
            <a:pPr lvl="0"/>
            <a:r>
              <a:rPr lang="tr-TR" dirty="0" smtClean="0"/>
              <a:t>Yerine sözcük koyma</a:t>
            </a:r>
          </a:p>
          <a:p>
            <a:pPr>
              <a:buNone/>
            </a:pPr>
            <a:r>
              <a:rPr lang="tr-TR" i="1" dirty="0" smtClean="0"/>
              <a:t> büyük&gt;iri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61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Kendini düzeltme</a:t>
            </a:r>
          </a:p>
          <a:p>
            <a:pPr>
              <a:buNone/>
            </a:pPr>
            <a:r>
              <a:rPr lang="tr-TR" i="1" dirty="0" smtClean="0"/>
              <a:t>işte&gt;işe&gt;işte</a:t>
            </a:r>
            <a:endParaRPr lang="tr-TR" dirty="0" smtClean="0"/>
          </a:p>
          <a:p>
            <a:pPr lvl="0"/>
            <a:r>
              <a:rPr lang="tr-TR" dirty="0" smtClean="0"/>
              <a:t>Okurken sözcüğün hecelerini yanlış ayırma</a:t>
            </a:r>
          </a:p>
          <a:p>
            <a:pPr>
              <a:buNone/>
            </a:pPr>
            <a:r>
              <a:rPr lang="tr-TR" i="1" dirty="0" err="1" smtClean="0"/>
              <a:t>so-pa-nın</a:t>
            </a:r>
            <a:r>
              <a:rPr lang="tr-TR" i="1" dirty="0" smtClean="0"/>
              <a:t>&gt;sop-an-</a:t>
            </a:r>
            <a:r>
              <a:rPr lang="tr-TR" i="1" dirty="0" err="1" smtClean="0"/>
              <a:t>ın</a:t>
            </a:r>
            <a:endParaRPr lang="tr-TR" dirty="0" smtClean="0"/>
          </a:p>
          <a:p>
            <a:pPr lvl="0"/>
            <a:r>
              <a:rPr lang="tr-TR" dirty="0" smtClean="0"/>
              <a:t>Harf/hece atlama</a:t>
            </a:r>
          </a:p>
          <a:p>
            <a:pPr>
              <a:buNone/>
            </a:pPr>
            <a:r>
              <a:rPr lang="tr-TR" i="1" dirty="0" smtClean="0"/>
              <a:t>yola&gt;yol; kovaya&gt;kova</a:t>
            </a:r>
            <a:endParaRPr lang="tr-TR" dirty="0" smtClean="0"/>
          </a:p>
          <a:p>
            <a:pPr lvl="0"/>
            <a:r>
              <a:rPr lang="tr-TR" dirty="0" smtClean="0"/>
              <a:t>Harf/hece ekleme</a:t>
            </a:r>
          </a:p>
          <a:p>
            <a:pPr>
              <a:buNone/>
            </a:pPr>
            <a:r>
              <a:rPr lang="tr-TR" i="1" dirty="0" smtClean="0"/>
              <a:t>kovalar&gt;kovaları; yoldan&gt;yolundan</a:t>
            </a:r>
            <a:endParaRPr lang="tr-TR" dirty="0" smtClean="0"/>
          </a:p>
          <a:p>
            <a:pPr lvl="0"/>
            <a:r>
              <a:rPr lang="tr-TR" dirty="0" smtClean="0"/>
              <a:t>Yerine harf koyma/değiştirme</a:t>
            </a:r>
          </a:p>
          <a:p>
            <a:pPr>
              <a:buNone/>
            </a:pPr>
            <a:r>
              <a:rPr lang="tr-TR" i="1" dirty="0" smtClean="0"/>
              <a:t>sopa&gt;sapa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Noktasını/çizgisini atarak yerine harf koyma/değiştirme</a:t>
            </a:r>
          </a:p>
          <a:p>
            <a:pPr>
              <a:buNone/>
            </a:pPr>
            <a:r>
              <a:rPr lang="tr-TR" i="1" dirty="0" smtClean="0"/>
              <a:t>çatlak &gt;</a:t>
            </a:r>
            <a:r>
              <a:rPr lang="tr-TR" i="1" dirty="0" err="1" smtClean="0"/>
              <a:t>catlak</a:t>
            </a:r>
            <a:endParaRPr lang="tr-TR" dirty="0" smtClean="0"/>
          </a:p>
          <a:p>
            <a:pPr lvl="0"/>
            <a:r>
              <a:rPr lang="tr-TR" dirty="0" smtClean="0"/>
              <a:t>Nokta/çizgi ekleyerek yerine harf koyma/değiştirme</a:t>
            </a:r>
          </a:p>
          <a:p>
            <a:pPr>
              <a:buNone/>
            </a:pPr>
            <a:r>
              <a:rPr lang="tr-TR" i="1" dirty="0" smtClean="0"/>
              <a:t>sucu &gt;suçu</a:t>
            </a:r>
            <a:endParaRPr lang="tr-TR" dirty="0" smtClean="0"/>
          </a:p>
          <a:p>
            <a:pPr lvl="0"/>
            <a:r>
              <a:rPr lang="tr-TR" dirty="0" smtClean="0"/>
              <a:t>Harfin ters çevrilmesi</a:t>
            </a:r>
          </a:p>
          <a:p>
            <a:pPr>
              <a:buNone/>
            </a:pPr>
            <a:r>
              <a:rPr lang="tr-TR" i="1" dirty="0" smtClean="0"/>
              <a:t>sopa&gt;soba</a:t>
            </a:r>
            <a:endParaRPr lang="tr-TR" dirty="0" smtClean="0"/>
          </a:p>
          <a:p>
            <a:pPr lvl="0"/>
            <a:r>
              <a:rPr lang="tr-TR" dirty="0" smtClean="0"/>
              <a:t>Sözcüğün bir bölümünün ya da tümünün ters çevrilmesi/ pozisyonunun değiştirilmesi</a:t>
            </a:r>
          </a:p>
          <a:p>
            <a:pPr>
              <a:buNone/>
            </a:pPr>
            <a:r>
              <a:rPr lang="tr-TR" i="1" dirty="0" smtClean="0"/>
              <a:t>sopa&gt;soba</a:t>
            </a:r>
            <a:endParaRPr lang="tr-TR" dirty="0" smtClean="0"/>
          </a:p>
          <a:p>
            <a:pPr lvl="0"/>
            <a:r>
              <a:rPr lang="tr-TR" dirty="0" smtClean="0"/>
              <a:t>Sözcüğün sonunun değiştirilmesi</a:t>
            </a:r>
          </a:p>
          <a:p>
            <a:pPr>
              <a:buNone/>
            </a:pPr>
            <a:r>
              <a:rPr lang="tr-TR" i="1" dirty="0" smtClean="0"/>
              <a:t>çiçeklerden&gt;çiçeklerin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356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r-TR" dirty="0" smtClean="0"/>
              <a:t>Sözcük ekleme</a:t>
            </a:r>
          </a:p>
          <a:p>
            <a:pPr>
              <a:buNone/>
            </a:pPr>
            <a:r>
              <a:rPr lang="tr-TR" dirty="0" smtClean="0"/>
              <a:t>“İşe yaramadığını mı düşünüyorsun?”</a:t>
            </a:r>
            <a:r>
              <a:rPr lang="tr-TR" i="1" dirty="0" smtClean="0"/>
              <a:t>&gt;</a:t>
            </a:r>
            <a:r>
              <a:rPr lang="tr-TR" dirty="0" smtClean="0"/>
              <a:t>“İşe   		  yaramadığını mı bu düşünüyorsun?”</a:t>
            </a:r>
          </a:p>
          <a:p>
            <a:pPr lvl="0"/>
            <a:r>
              <a:rPr lang="tr-TR" dirty="0" smtClean="0"/>
              <a:t>Sözcük atlama</a:t>
            </a:r>
          </a:p>
          <a:p>
            <a:pPr>
              <a:buNone/>
            </a:pPr>
            <a:r>
              <a:rPr lang="tr-TR" dirty="0" smtClean="0"/>
              <a:t>“Şu çatlak kovaya kalsa herhalde sahibimiz aç kalır.”</a:t>
            </a:r>
            <a:r>
              <a:rPr lang="tr-TR" i="1" dirty="0" smtClean="0"/>
              <a:t>&gt;</a:t>
            </a:r>
            <a:r>
              <a:rPr lang="tr-TR" dirty="0" smtClean="0"/>
              <a:t>“Şu çatlak kalsa sahibimiz aç kalır.”</a:t>
            </a:r>
          </a:p>
          <a:p>
            <a:pPr lvl="0"/>
            <a:r>
              <a:rPr lang="tr-TR" dirty="0" smtClean="0"/>
              <a:t>Sözcüğün bir bölümünün ya da tümünün tekrarı</a:t>
            </a:r>
          </a:p>
          <a:p>
            <a:pPr>
              <a:buNone/>
            </a:pPr>
            <a:r>
              <a:rPr lang="tr-TR" i="1" dirty="0" smtClean="0"/>
              <a:t>rengarenk&gt;</a:t>
            </a:r>
            <a:r>
              <a:rPr lang="tr-TR" i="1" dirty="0" err="1" smtClean="0"/>
              <a:t>rengagarenk</a:t>
            </a:r>
            <a:endParaRPr lang="tr-TR" dirty="0" smtClean="0"/>
          </a:p>
          <a:p>
            <a:pPr lvl="0"/>
            <a:r>
              <a:rPr lang="tr-TR" dirty="0" smtClean="0"/>
              <a:t>Sözcük grubunun tekrarı</a:t>
            </a:r>
          </a:p>
          <a:p>
            <a:pPr>
              <a:buNone/>
            </a:pPr>
            <a:r>
              <a:rPr lang="tr-TR" i="1" dirty="0" smtClean="0"/>
              <a:t>“Sucunun bir şikayeti yokmuş ama…”&gt;“ Sucunun bir şikayeti sucunun bir şikayeti yokmuş ama…”</a:t>
            </a:r>
            <a:endParaRPr lang="tr-TR" dirty="0" smtClean="0"/>
          </a:p>
          <a:p>
            <a:pPr lvl="0"/>
            <a:r>
              <a:rPr lang="tr-TR" dirty="0" smtClean="0"/>
              <a:t>Sözcüklerin yerlerini değiştirme</a:t>
            </a:r>
          </a:p>
          <a:p>
            <a:pPr>
              <a:buNone/>
            </a:pPr>
            <a:r>
              <a:rPr lang="tr-TR" i="1" dirty="0" smtClean="0"/>
              <a:t>“…diğer kovanın sağlam olmasından daha çok yarıyor işime.” “…diğer kovanın sağlam olmasından daha çok işime yarıyor.”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2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Akıcılık Sorunlarının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Okuduğunu anlama sorunları</a:t>
            </a:r>
          </a:p>
          <a:p>
            <a:r>
              <a:rPr lang="tr-TR" dirty="0" smtClean="0"/>
              <a:t>Yetersiz okuma deneyimi ve sonucunda</a:t>
            </a:r>
          </a:p>
          <a:p>
            <a:pPr marL="715963" indent="530225">
              <a:buFont typeface="Wingdings" pitchFamily="2" charset="2"/>
              <a:buChar char="Ø"/>
            </a:pPr>
            <a:r>
              <a:rPr lang="tr-TR" dirty="0" smtClean="0"/>
              <a:t>alıcı ve ifade edici anlambilimi sorunları (sınırlı sözcük bilgisi, kavram gelişiminde sorunlar vb.)</a:t>
            </a:r>
          </a:p>
          <a:p>
            <a:pPr marL="715963" indent="530225">
              <a:buFont typeface="Wingdings" pitchFamily="2" charset="2"/>
              <a:buChar char="Ø"/>
            </a:pPr>
            <a:r>
              <a:rPr lang="tr-TR" dirty="0" smtClean="0"/>
              <a:t>önbilgi gelişiminin engellenmesi </a:t>
            </a:r>
          </a:p>
          <a:p>
            <a:pPr marL="715963" indent="530225">
              <a:buFont typeface="Wingdings" pitchFamily="2" charset="2"/>
              <a:buChar char="Ø"/>
            </a:pPr>
            <a:r>
              <a:rPr lang="tr-TR" dirty="0" smtClean="0"/>
              <a:t>alıcı ve ifade edici  sözdizimi sorunları (kurallarına uygun farklı türde cümle üretme [soru, emir vb.] ve anlama vb.)</a:t>
            </a:r>
          </a:p>
          <a:p>
            <a:pPr marL="715963" indent="530225">
              <a:buFont typeface="Wingdings" pitchFamily="2" charset="2"/>
              <a:buChar char="Ø"/>
            </a:pPr>
            <a:r>
              <a:rPr lang="tr-TR" dirty="0" smtClean="0"/>
              <a:t>alıcı ve ifade edici  biçimbirim bilgisi sorunları (eklerin anlaşılması ve doğru kullanımı vb.)</a:t>
            </a:r>
          </a:p>
          <a:p>
            <a:pPr marL="715963" indent="530225">
              <a:buFont typeface="Wingdings" pitchFamily="2" charset="2"/>
              <a:buChar char="Ø"/>
            </a:pPr>
            <a:r>
              <a:rPr lang="tr-TR" dirty="0" smtClean="0"/>
              <a:t>bilişsel gelişimde sorunlar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2181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Okuma Akıcılığının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Sesbilgisel</a:t>
            </a:r>
            <a:r>
              <a:rPr lang="tr-TR" dirty="0" smtClean="0"/>
              <a:t> farkındalık değerlendirmesi</a:t>
            </a:r>
          </a:p>
          <a:p>
            <a:r>
              <a:rPr lang="tr-TR" dirty="0" smtClean="0"/>
              <a:t>Harf isimlendirilmesi ve hece okunması</a:t>
            </a:r>
          </a:p>
          <a:p>
            <a:r>
              <a:rPr lang="tr-TR" dirty="0" smtClean="0"/>
              <a:t>Sözcük Okuma İşlemleri</a:t>
            </a:r>
          </a:p>
          <a:p>
            <a:pPr marL="273050" indent="627063">
              <a:buFont typeface="Wingdings" pitchFamily="2" charset="2"/>
              <a:buChar char="Ø"/>
            </a:pPr>
            <a:r>
              <a:rPr lang="tr-TR" i="1" dirty="0" smtClean="0"/>
              <a:t>	Anlamsız sözcüklerin ve yeni karşılaşılan sözcüklerin </a:t>
            </a:r>
            <a:r>
              <a:rPr lang="tr-TR" dirty="0" smtClean="0"/>
              <a:t>bağlam dışında</a:t>
            </a:r>
            <a:r>
              <a:rPr lang="tr-TR" i="1" dirty="0" smtClean="0"/>
              <a:t> okunması</a:t>
            </a:r>
          </a:p>
          <a:p>
            <a:pPr marL="273050" indent="627063">
              <a:buNone/>
            </a:pPr>
            <a:r>
              <a:rPr lang="tr-TR" i="1" dirty="0" smtClean="0"/>
              <a:t>Sık karşılaşılan sözcüklerin bağlam dışında okunması (ölçüt %70)</a:t>
            </a:r>
            <a:endParaRPr lang="tr-TR" dirty="0" smtClean="0"/>
          </a:p>
          <a:p>
            <a:r>
              <a:rPr lang="tr-TR" dirty="0" smtClean="0"/>
              <a:t>Metin Okuma İşlemleri</a:t>
            </a:r>
          </a:p>
          <a:p>
            <a:pPr marL="273050" indent="87313">
              <a:buFont typeface="Wingdings" pitchFamily="2" charset="2"/>
              <a:buChar char="Ø"/>
            </a:pPr>
            <a:r>
              <a:rPr lang="tr-TR" dirty="0" smtClean="0"/>
              <a:t>   Okuma hızının belirlenmesi</a:t>
            </a:r>
          </a:p>
          <a:p>
            <a:pPr marL="273050" indent="87313">
              <a:buFont typeface="Wingdings" pitchFamily="2" charset="2"/>
              <a:buChar char="Ø"/>
            </a:pPr>
            <a:r>
              <a:rPr lang="tr-TR" dirty="0" smtClean="0"/>
              <a:t>   Okuma doğruluğunu belirlenmesi</a:t>
            </a:r>
          </a:p>
          <a:p>
            <a:pPr marL="273050" indent="87313">
              <a:buFont typeface="Wingdings" pitchFamily="2" charset="2"/>
              <a:buChar char="Ø"/>
            </a:pPr>
            <a:r>
              <a:rPr lang="tr-TR" dirty="0" smtClean="0"/>
              <a:t>   Hata analizi</a:t>
            </a:r>
          </a:p>
          <a:p>
            <a:pPr marL="273050" indent="87313">
              <a:buFont typeface="Wingdings" pitchFamily="2" charset="2"/>
              <a:buChar char="Ø"/>
            </a:pPr>
            <a:r>
              <a:rPr lang="tr-TR" dirty="0" smtClean="0"/>
              <a:t>   Okuma düzeyinin belirlenmesi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896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74610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smtClean="0"/>
              <a:t>Hata Analizi İşaretleme </a:t>
            </a:r>
            <a:r>
              <a:rPr lang="tr-TR" dirty="0"/>
              <a:t>S</a:t>
            </a:r>
            <a:r>
              <a:rPr lang="tr-TR" smtClean="0"/>
              <a:t>istemi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Atlama hatalarında atlanan kısım daire içine alınır.</a:t>
            </a:r>
          </a:p>
          <a:p>
            <a:pPr lvl="0"/>
            <a:r>
              <a:rPr lang="tr-TR" dirty="0" smtClean="0"/>
              <a:t>Ekleme hatalarında ekleme yapılan yere ^ işareti konularak üzerine yapılan ekleme yazılır.</a:t>
            </a:r>
          </a:p>
          <a:p>
            <a:pPr lvl="0"/>
            <a:r>
              <a:rPr lang="tr-TR" dirty="0" smtClean="0"/>
              <a:t>Yanlış okuma, pozisyon değiştirme, yerine koyma, değiştirme hatalarında bu hataların sözcük ya da sözcük grubunda üzeri çizilerek hatalı okunan şekli yazılır. </a:t>
            </a:r>
          </a:p>
          <a:p>
            <a:pPr lvl="0"/>
            <a:r>
              <a:rPr lang="tr-TR" dirty="0" smtClean="0"/>
              <a:t>Tekrarlama hatalarında tekrarlanan kısmın altına dalgalı çizgi işareti konulur.</a:t>
            </a:r>
          </a:p>
          <a:p>
            <a:pPr lvl="0"/>
            <a:r>
              <a:rPr lang="tr-TR" dirty="0" smtClean="0"/>
              <a:t>Öğrencinin önce yanlış okuyup sonra düzelterek doğru okuduğu sözcüklerin üzeri çizilir, yanlış okunan şekli çizginin üzerine yazılır. Ayrıca kendini düzeltmeyi ifade eden “KD” işareti konulur.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706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331</Words>
  <Application>Microsoft Office PowerPoint</Application>
  <PresentationFormat>Geniş ekran</PresentationFormat>
  <Paragraphs>78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7. Hafta-Okuma güçlüğü gösteren öğrencilerin okuma akıcılığı geliştirmedeki problemleri</vt:lpstr>
      <vt:lpstr>Sözcüklerin ve Metnin Çözümlenmesi</vt:lpstr>
      <vt:lpstr>Okuma Hataları</vt:lpstr>
      <vt:lpstr>PowerPoint Sunusu</vt:lpstr>
      <vt:lpstr>PowerPoint Sunusu</vt:lpstr>
      <vt:lpstr>PowerPoint Sunusu</vt:lpstr>
      <vt:lpstr>Akıcılık Sorunlarının Sonuçları</vt:lpstr>
      <vt:lpstr>Okuma Akıcılığının Değerlendirilmesi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Hafta-Okuma güçlüğü gösteren öğrencilerin okuma akıcılığı geliştirmedeki problemleri</dc:title>
  <dc:creator>HAKEM</dc:creator>
  <cp:lastModifiedBy>HAKEM</cp:lastModifiedBy>
  <cp:revision>2</cp:revision>
  <dcterms:created xsi:type="dcterms:W3CDTF">2019-12-13T15:32:28Z</dcterms:created>
  <dcterms:modified xsi:type="dcterms:W3CDTF">2019-12-13T15:40:49Z</dcterms:modified>
</cp:coreProperties>
</file>