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83" r:id="rId15"/>
    <p:sldId id="295" r:id="rId16"/>
    <p:sldId id="296" r:id="rId17"/>
    <p:sldId id="29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314" autoAdjust="0"/>
  </p:normalViewPr>
  <p:slideViewPr>
    <p:cSldViewPr snapToGrid="0">
      <p:cViewPr varScale="1">
        <p:scale>
          <a:sx n="58" d="100"/>
          <a:sy n="58" d="100"/>
        </p:scale>
        <p:origin x="964" y="2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CFC517CB-9FA2-4AB8-A3F1-9804F2C29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1468A80-2425-4D79-8344-D57A2F9A8D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A698A-624D-46FE-90B1-2A6603618123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1D52329-72E1-41A3-B943-BBA605F0EC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Prof.Dr. Arif Burhanettin Kocaman, Araş.Gör. Nuşen Pelin Dalgıç Atabaş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C21214-5E12-4F11-ADA9-D8F03AE38A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D327A-C9A4-4608-9DE9-07149D3845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29830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7219A1-F4B8-4D1B-8B59-184CD45981DB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Prof.Dr. Arif Burhanettin Kocaman, Araş.Gör. Nuşen Pelin Dalgıç Atabaş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D4197-CDE8-4680-A2AE-E79F3FAE4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5280310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73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867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0612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260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464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3213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954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706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86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79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83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32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4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2813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10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0562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706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4303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65254"/>
            <a:ext cx="11026718" cy="5829146"/>
          </a:xfrm>
        </p:spPr>
        <p:txBody>
          <a:bodyPr>
            <a:normAutofit/>
          </a:bodyPr>
          <a:lstStyle/>
          <a:p>
            <a:pPr algn="ctr"/>
            <a:br>
              <a:rPr lang="tr-TR" sz="5400" b="1" dirty="0"/>
            </a:br>
            <a:r>
              <a:rPr lang="tr-TR" sz="5400" b="1" dirty="0"/>
              <a:t>borcun veya borç ilişkisinin sona ermesi ve zamanaşımı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202988" cy="12311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5400" b="1" dirty="0"/>
              <a:t>BORÇLAR HUKUKU: 12. HAFTA</a:t>
            </a:r>
          </a:p>
        </p:txBody>
      </p:sp>
    </p:spTree>
    <p:extLst>
      <p:ext uri="{BB962C8B-B14F-4D97-AF65-F5344CB8AC3E}">
        <p14:creationId xmlns:p14="http://schemas.microsoft.com/office/powerpoint/2010/main" val="3040070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YENİLEME (TECDİT) hükümleri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sz="5000" b="1" dirty="0"/>
              <a:t>Yenileme ile eski borç sona erer ve yeni bir borç doğar. </a:t>
            </a:r>
          </a:p>
          <a:p>
            <a:pPr algn="just"/>
            <a:r>
              <a:rPr lang="tr-TR" sz="5000" b="1" dirty="0"/>
              <a:t>Ayrıca eski borca ilişkin rehin, kefalet gibi yan haklar da sona erer. </a:t>
            </a:r>
          </a:p>
          <a:p>
            <a:pPr algn="just"/>
            <a:r>
              <a:rPr lang="tr-TR" sz="5000" b="1" dirty="0"/>
              <a:t>Yeni doğan borç, eski borçtan bağımsızdır. Eski borca ilişkin defiler, yeni borç için geçerli değildir. </a:t>
            </a:r>
          </a:p>
          <a:p>
            <a:pPr algn="just"/>
            <a:r>
              <a:rPr lang="tr-TR" sz="5000" b="1" dirty="0"/>
              <a:t>Yeni borç için rehin, kefalet vs. gibi teminatların yeniden kurulması (tesisi) gerekir.</a:t>
            </a:r>
          </a:p>
        </p:txBody>
      </p:sp>
    </p:spTree>
    <p:extLst>
      <p:ext uri="{BB962C8B-B14F-4D97-AF65-F5344CB8AC3E}">
        <p14:creationId xmlns:p14="http://schemas.microsoft.com/office/powerpoint/2010/main" val="3702719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TAKAS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5000" b="1" dirty="0"/>
              <a:t>Takas, iki kişi arasındaki aynı cinsten karşılıklı borçların, bunlardan birinin tek taraflı beyanıyla sona erdirilmesidir. </a:t>
            </a:r>
          </a:p>
          <a:p>
            <a:pPr algn="just"/>
            <a:r>
              <a:rPr lang="tr-TR" sz="5000" b="1" dirty="0"/>
              <a:t>Böylece takas,  ifanın masraf ve külfetine katlanmadan, her iki tarafı da borcunu ifa etmiş ve alacağını tahsil etmiş duruma getirir.</a:t>
            </a:r>
          </a:p>
        </p:txBody>
      </p:sp>
    </p:spTree>
    <p:extLst>
      <p:ext uri="{BB962C8B-B14F-4D97-AF65-F5344CB8AC3E}">
        <p14:creationId xmlns:p14="http://schemas.microsoft.com/office/powerpoint/2010/main" val="2238248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TAKASIN ŞARTLARI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tr-TR" sz="5000" b="1" u="sng" dirty="0"/>
              <a:t>Takasın şartları şunlardır:</a:t>
            </a:r>
          </a:p>
          <a:p>
            <a:pPr algn="just"/>
            <a:r>
              <a:rPr lang="tr-TR" sz="5000" b="1" dirty="0" err="1"/>
              <a:t>aa</a:t>
            </a:r>
            <a:r>
              <a:rPr lang="tr-TR" sz="5000" b="1" dirty="0"/>
              <a:t>) Taraflar birbirinden alacaklı olmalıdır (karşılıklı borçluluk): Bir kimsenin takas hakkına sahip olabilmesi için, karşı tarafa hem borçlu hem de ondan alacaklı olması gerekir. Buna, karşılıklılık şartı denir (BK m. 139/1). Bu karşılıklılık esasına, alacağın temlikinde istisna getirilmiştir .</a:t>
            </a:r>
          </a:p>
          <a:p>
            <a:pPr algn="just"/>
            <a:r>
              <a:rPr lang="tr-TR" sz="5000" b="1" dirty="0" err="1"/>
              <a:t>bb</a:t>
            </a:r>
            <a:r>
              <a:rPr lang="tr-TR" sz="5000" b="1" dirty="0"/>
              <a:t>) Tarafların birbirlerinden olan alacaklarının konusu aynı cinsten olmalıdır (m. 139/1): Bu şarta en uygun alacaklar, para alacaklarıdır ve takas, en çok bu alacaklar için söz konusu olur.</a:t>
            </a:r>
          </a:p>
          <a:p>
            <a:pPr algn="just"/>
            <a:r>
              <a:rPr lang="tr-TR" sz="5000" b="1" dirty="0"/>
              <a:t>cc) Borçların istenebilir (muaccel) olması (m. 139/1): Takas yapmak isteyenin alacağı ifası istenebilir, borcu da ifa edilebilir olmalıdır.</a:t>
            </a:r>
          </a:p>
          <a:p>
            <a:pPr algn="just"/>
            <a:r>
              <a:rPr lang="tr-TR" sz="5000" b="1" dirty="0" err="1"/>
              <a:t>dd</a:t>
            </a:r>
            <a:r>
              <a:rPr lang="tr-TR" sz="5000" b="1" dirty="0"/>
              <a:t>) Takastan feragat edilmiş olmamalıdır: BK m.l45'e göre, borçlu önceden takastan feragat edebilir (vazgeçebilir). Böyle bir </a:t>
            </a:r>
            <a:r>
              <a:rPr lang="tr-TR" sz="5000" b="1" dirty="0" err="1"/>
              <a:t>feragatta</a:t>
            </a:r>
            <a:r>
              <a:rPr lang="tr-TR" sz="5000" b="1" dirty="0"/>
              <a:t> bulunan kişi, takas için aranan diğer şartlar gerçekleşmiş olsa bile, takas beyanında bulunamaz.</a:t>
            </a:r>
          </a:p>
        </p:txBody>
      </p:sp>
    </p:spTree>
    <p:extLst>
      <p:ext uri="{BB962C8B-B14F-4D97-AF65-F5344CB8AC3E}">
        <p14:creationId xmlns:p14="http://schemas.microsoft.com/office/powerpoint/2010/main" val="1260156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TAKASIN HÜKÜMLERİ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tr-TR" sz="5000" b="1" dirty="0"/>
              <a:t>Takas şartlarının gerçekleşmesiyle, takas kendiliğinden gerçekleşmez. Ancak takas beyanı ile, yani takas hakkının kullanılmasıyla takas gerçekleşir (BK m. 139/1). </a:t>
            </a:r>
          </a:p>
          <a:p>
            <a:pPr algn="just"/>
            <a:r>
              <a:rPr lang="tr-TR" sz="5000" b="1" dirty="0"/>
              <a:t>Takas beyanı, takas hakkı doğduktan sonra ve sona ermeden önce yapılmalıdır. Bir kimse, borcunu ödedikten sonra, takas beyanında bulunamaz. </a:t>
            </a:r>
          </a:p>
          <a:p>
            <a:pPr algn="just"/>
            <a:r>
              <a:rPr lang="tr-TR" sz="5000" b="1" dirty="0"/>
              <a:t>Takas beyanı yenilik doğuran bir işlemdir ve karşı tarafa varınca sonuçlarını doğurur. </a:t>
            </a:r>
          </a:p>
          <a:p>
            <a:pPr algn="just"/>
            <a:r>
              <a:rPr lang="tr-TR" sz="5000" b="1" dirty="0"/>
              <a:t>Takas beyanının karşı tarafa varmasıyla karşılıklı borçlar, takas edildikleri andan itibaren, daha az olan borcun tutarı oranında sona ermiş sayılır (m. 139/11). </a:t>
            </a:r>
          </a:p>
        </p:txBody>
      </p:sp>
    </p:spTree>
    <p:extLst>
      <p:ext uri="{BB962C8B-B14F-4D97-AF65-F5344CB8AC3E}">
        <p14:creationId xmlns:p14="http://schemas.microsoft.com/office/powerpoint/2010/main" val="3065702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642" y="0"/>
            <a:ext cx="12114882" cy="115126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/>
              <a:t>ZAMANAŞIMI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992" y="1002536"/>
            <a:ext cx="11560366" cy="5497416"/>
          </a:xfrm>
        </p:spPr>
        <p:txBody>
          <a:bodyPr>
            <a:normAutofit/>
          </a:bodyPr>
          <a:lstStyle/>
          <a:p>
            <a:pPr algn="just"/>
            <a:r>
              <a:rPr lang="tr-TR" sz="5000" b="1" dirty="0"/>
              <a:t>Hukuk sistemimizde zamanaşımı deyimi, kazandırıcı (</a:t>
            </a:r>
            <a:r>
              <a:rPr lang="tr-TR" sz="5000" b="1" dirty="0" err="1"/>
              <a:t>iktisabi</a:t>
            </a:r>
            <a:r>
              <a:rPr lang="tr-TR" sz="5000" b="1" dirty="0"/>
              <a:t>) ve düşürücü (</a:t>
            </a:r>
            <a:r>
              <a:rPr lang="tr-TR" sz="5000" b="1" dirty="0" err="1"/>
              <a:t>ıskati</a:t>
            </a:r>
            <a:r>
              <a:rPr lang="tr-TR" sz="5000" b="1" dirty="0"/>
              <a:t>) zamanaşımı olmak üzere iki ayrı anlamda kullanılmıştır. </a:t>
            </a:r>
          </a:p>
          <a:p>
            <a:pPr algn="just"/>
            <a:endParaRPr lang="tr-TR" sz="5000" b="1" dirty="0"/>
          </a:p>
        </p:txBody>
      </p:sp>
    </p:spTree>
    <p:extLst>
      <p:ext uri="{BB962C8B-B14F-4D97-AF65-F5344CB8AC3E}">
        <p14:creationId xmlns:p14="http://schemas.microsoft.com/office/powerpoint/2010/main" val="3722736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Kazandırıcı zamanaşımı (</a:t>
            </a:r>
            <a:r>
              <a:rPr lang="tr-TR" sz="4000" b="1" dirty="0" err="1"/>
              <a:t>iktisabi</a:t>
            </a:r>
            <a:r>
              <a:rPr lang="tr-TR" sz="4000" b="1" dirty="0"/>
              <a:t> zamanaşımı)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5000" b="1" dirty="0"/>
              <a:t>Eşya hukukunda bir ayni hakkın (özellikle mülkiyet hakkının) belli şartlarla belli süre devam eden </a:t>
            </a:r>
            <a:r>
              <a:rPr lang="tr-TR" sz="5000" b="1" dirty="0" err="1"/>
              <a:t>zilyedlik</a:t>
            </a:r>
            <a:r>
              <a:rPr lang="tr-TR" sz="5000" b="1" dirty="0"/>
              <a:t> sonucu kazanılmasını ifade eder ve burada konumuz dışındadır.</a:t>
            </a:r>
          </a:p>
        </p:txBody>
      </p:sp>
    </p:spTree>
    <p:extLst>
      <p:ext uri="{BB962C8B-B14F-4D97-AF65-F5344CB8AC3E}">
        <p14:creationId xmlns:p14="http://schemas.microsoft.com/office/powerpoint/2010/main" val="3317701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düşürücü (</a:t>
            </a:r>
            <a:r>
              <a:rPr lang="tr-TR" sz="4000" b="1" dirty="0" err="1"/>
              <a:t>ıskati</a:t>
            </a:r>
            <a:r>
              <a:rPr lang="tr-TR" sz="4000" b="1" dirty="0"/>
              <a:t>) zamanaşımı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5000" b="1" dirty="0"/>
              <a:t>Belli süre içinde hakkını talep etmemiş olan alacaklının, alacağını dava yoluyla elde etme imkanını kaybetmiş olmasını ifade eder. </a:t>
            </a:r>
          </a:p>
          <a:p>
            <a:pPr algn="just"/>
            <a:r>
              <a:rPr lang="tr-TR" sz="5000" b="1" dirty="0"/>
              <a:t>Zamanaşımına uğrayan alacak sona ermez, fakat talep ve dava edilemez.</a:t>
            </a:r>
          </a:p>
          <a:p>
            <a:pPr algn="just"/>
            <a:r>
              <a:rPr lang="tr-TR" sz="5000" b="1" dirty="0"/>
              <a:t>Bu nedenle, bu tür alacaklara (borçlara), eksik borçlar denir.</a:t>
            </a:r>
          </a:p>
        </p:txBody>
      </p:sp>
    </p:spTree>
    <p:extLst>
      <p:ext uri="{BB962C8B-B14F-4D97-AF65-F5344CB8AC3E}">
        <p14:creationId xmlns:p14="http://schemas.microsoft.com/office/powerpoint/2010/main" val="1446042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Zamanaşımının (düşürücü zamanaşımının) </a:t>
            </a:r>
            <a:r>
              <a:rPr lang="tr-TR" sz="4000" b="1" dirty="0" err="1"/>
              <a:t>şartlarI</a:t>
            </a:r>
            <a:endParaRPr lang="tr-TR" sz="4000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/>
          </a:bodyPr>
          <a:lstStyle/>
          <a:p>
            <a:pPr algn="just"/>
            <a:r>
              <a:rPr lang="tr-TR" sz="5000" b="1" dirty="0" err="1"/>
              <a:t>aa</a:t>
            </a:r>
            <a:r>
              <a:rPr lang="tr-TR" sz="5000" b="1" dirty="0"/>
              <a:t>) Alacağın zamanaşımına tabi olması</a:t>
            </a:r>
          </a:p>
          <a:p>
            <a:pPr algn="just"/>
            <a:r>
              <a:rPr lang="tr-TR" sz="5000" b="1" dirty="0" err="1"/>
              <a:t>bb</a:t>
            </a:r>
            <a:r>
              <a:rPr lang="tr-TR" sz="5000" b="1" dirty="0"/>
              <a:t>) Zamanaşımı süresinin geçmesi VE b)	Hak düşürücü süreden farkı</a:t>
            </a:r>
          </a:p>
          <a:p>
            <a:pPr algn="just"/>
            <a:r>
              <a:rPr lang="tr-TR" sz="5000" b="1" dirty="0"/>
              <a:t>c)	Zamanaşımının durması ve kesilmesi</a:t>
            </a:r>
          </a:p>
        </p:txBody>
      </p:sp>
    </p:spTree>
    <p:extLst>
      <p:ext uri="{BB962C8B-B14F-4D97-AF65-F5344CB8AC3E}">
        <p14:creationId xmlns:p14="http://schemas.microsoft.com/office/powerpoint/2010/main" val="2368314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BORCU SONA ERDİREN SEBEPLER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sz="5000" b="1" dirty="0"/>
              <a:t>Burada kastedilen, dar anlamda borcun sona ermesidir. Borcu sona erdiren normal sebep, borcun ifasıdır. Bunun üzerinde daha önce duruldu. </a:t>
            </a:r>
          </a:p>
          <a:p>
            <a:pPr algn="just"/>
            <a:r>
              <a:rPr lang="tr-TR" sz="5000" b="1" dirty="0"/>
              <a:t>Borçlar Kanunumuz borcu sona erdiren sebepler olarak Üçüncü </a:t>
            </a:r>
            <a:r>
              <a:rPr lang="tr-TR" sz="5000" b="1" dirty="0" err="1"/>
              <a:t>Bab'ta</a:t>
            </a:r>
            <a:r>
              <a:rPr lang="tr-TR" sz="5000" b="1" dirty="0"/>
              <a:t>, tecdit (yenileme), alacaklı ve borçlu sıfatlarının birleşmesi, ifa imkansızlığı, takas ve zamanaşımını düzenlemiştir. Buna, </a:t>
            </a:r>
            <a:r>
              <a:rPr lang="tr-TR" sz="5000" b="1" dirty="0" err="1"/>
              <a:t>ibra'yı</a:t>
            </a:r>
            <a:r>
              <a:rPr lang="tr-TR" sz="5000" b="1" dirty="0"/>
              <a:t> da eklemek gerekir…</a:t>
            </a:r>
          </a:p>
        </p:txBody>
      </p:sp>
    </p:spTree>
    <p:extLst>
      <p:ext uri="{BB962C8B-B14F-4D97-AF65-F5344CB8AC3E}">
        <p14:creationId xmlns:p14="http://schemas.microsoft.com/office/powerpoint/2010/main" val="1734397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ibra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5000" b="1" dirty="0"/>
              <a:t>İbra, alacaklının borçluyla yaptığı bir sözleşmeyle alacağından vazgeçerek, borçluyu borçtan kurtarmasıdır. Kaynak Kanundaki (</a:t>
            </a:r>
            <a:r>
              <a:rPr lang="tr-TR" sz="5000" b="1" dirty="0" err="1"/>
              <a:t>İsv</a:t>
            </a:r>
            <a:r>
              <a:rPr lang="tr-TR" sz="5000" b="1" dirty="0"/>
              <a:t>. BK) hüküm Borçlar Kanunumuza alınmamış olmakla birlikte, hukukumuzda da buna engel yoktur.</a:t>
            </a:r>
          </a:p>
        </p:txBody>
      </p:sp>
    </p:spTree>
    <p:extLst>
      <p:ext uri="{BB962C8B-B14F-4D97-AF65-F5344CB8AC3E}">
        <p14:creationId xmlns:p14="http://schemas.microsoft.com/office/powerpoint/2010/main" val="3824824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ibra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sz="5000" b="1" dirty="0"/>
              <a:t>İbra, alacaklının alacak hakkına doğrudan tesir ettiği (sona erdirdiği) için, bir tasarruf işlemidir ve dolayısıyla, alacaklının alacak üzerinde tasarruf yetkisi bulunmalıdır.</a:t>
            </a:r>
          </a:p>
          <a:p>
            <a:pPr algn="just"/>
            <a:r>
              <a:rPr lang="tr-TR" sz="5000" b="1" dirty="0"/>
              <a:t>Alacaklı tasarruf yetkisini kaybetmişse (örneğin iflas etmişse), borçluyu ibra edemez. İbra sözleşmesi, bir geçerlilik şekline tabi değildir. Ancak ispat açısından, HMK m. 200 söz konusu olacaktır.</a:t>
            </a:r>
          </a:p>
        </p:txBody>
      </p:sp>
    </p:spTree>
    <p:extLst>
      <p:ext uri="{BB962C8B-B14F-4D97-AF65-F5344CB8AC3E}">
        <p14:creationId xmlns:p14="http://schemas.microsoft.com/office/powerpoint/2010/main" val="3427216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İbra hükümleri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sz="5000" b="1" dirty="0"/>
              <a:t>İbra ile borç sona erer. </a:t>
            </a:r>
          </a:p>
          <a:p>
            <a:pPr algn="just"/>
            <a:r>
              <a:rPr lang="tr-TR" sz="5000" b="1" dirty="0"/>
              <a:t>Borcun (dolayısıyla, alacağın) sona ermesi, alacağı teminat altına alan kefalet ve rehin gibi yan (</a:t>
            </a:r>
            <a:r>
              <a:rPr lang="tr-TR" sz="5000" b="1" dirty="0" err="1"/>
              <a:t>fer'i</a:t>
            </a:r>
            <a:r>
              <a:rPr lang="tr-TR" sz="5000" b="1" dirty="0"/>
              <a:t>) hakları da sona erdirir. </a:t>
            </a:r>
          </a:p>
          <a:p>
            <a:pPr algn="just"/>
            <a:r>
              <a:rPr lang="tr-TR" sz="5000" b="1" dirty="0"/>
              <a:t>Alacaklı işlemiş faizleri saklı tutmuş olmadıkça veya bu halin icabından anlaşılmadıkça, asıl borç ibra ile sona erince faiz borcu da sonra erer (BK </a:t>
            </a:r>
            <a:r>
              <a:rPr lang="tr-TR" sz="5000" b="1" dirty="0" err="1"/>
              <a:t>m.l</a:t>
            </a:r>
            <a:r>
              <a:rPr lang="tr-TR" sz="5000" b="1" dirty="0"/>
              <a:t> 31/I-II).</a:t>
            </a:r>
          </a:p>
        </p:txBody>
      </p:sp>
    </p:spTree>
    <p:extLst>
      <p:ext uri="{BB962C8B-B14F-4D97-AF65-F5344CB8AC3E}">
        <p14:creationId xmlns:p14="http://schemas.microsoft.com/office/powerpoint/2010/main" val="4273235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YENİLEME (TECDİT)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5000" b="1" dirty="0"/>
              <a:t>Yenileme (tecdit), mevcut bir borcun, yeni bir borç meydana getirilerek sona erdirilmesidir. </a:t>
            </a:r>
          </a:p>
          <a:p>
            <a:pPr algn="just"/>
            <a:r>
              <a:rPr lang="tr-TR" sz="5000" b="1" dirty="0"/>
              <a:t>Yenileme, belli bir borca veya borç ilişkisinin tümüne ilişkin olabilir. </a:t>
            </a:r>
          </a:p>
          <a:p>
            <a:pPr algn="just"/>
            <a:r>
              <a:rPr lang="tr-TR" sz="5000" b="1" dirty="0"/>
              <a:t>Borcu sona erdiren tecdit borcun konusunun, sebebinin veya taraflarının değiştirilmesi şeklinde olabilir.</a:t>
            </a:r>
          </a:p>
        </p:txBody>
      </p:sp>
    </p:spTree>
    <p:extLst>
      <p:ext uri="{BB962C8B-B14F-4D97-AF65-F5344CB8AC3E}">
        <p14:creationId xmlns:p14="http://schemas.microsoft.com/office/powerpoint/2010/main" val="1233439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YENİLEME (TECDİT)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sz="5000" b="1" dirty="0"/>
              <a:t>Tarafların değiştirilmesi tarzındaki tecdit, alacaklının değişmesinde alacağın temlikine, borçlunun değişmesinde ise borcun nakline benzer. </a:t>
            </a:r>
          </a:p>
          <a:p>
            <a:pPr algn="just"/>
            <a:r>
              <a:rPr lang="tr-TR" sz="5000" b="1" dirty="0"/>
              <a:t>Ancak alacağın temlikinde alacaklı ve borcun naklinde borçlu borç sonra ermeden değiştiği halde, tecditte eski borç sona erer ve yeni bir borç doğar.</a:t>
            </a:r>
          </a:p>
        </p:txBody>
      </p:sp>
    </p:spTree>
    <p:extLst>
      <p:ext uri="{BB962C8B-B14F-4D97-AF65-F5344CB8AC3E}">
        <p14:creationId xmlns:p14="http://schemas.microsoft.com/office/powerpoint/2010/main" val="3529537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YENİLEME (TECDİT)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/>
          </a:bodyPr>
          <a:lstStyle/>
          <a:p>
            <a:pPr algn="just"/>
            <a:r>
              <a:rPr lang="tr-TR" sz="5000" b="1" dirty="0"/>
              <a:t>Tecdit (yenileme), tarafların anlaşmasıyla olur. </a:t>
            </a:r>
          </a:p>
          <a:p>
            <a:pPr algn="just"/>
            <a:r>
              <a:rPr lang="tr-TR" sz="5000" b="1" dirty="0"/>
              <a:t>Bu sözleşme de diğer sözleşmelerin geçerlilik şartlarına tabidir. </a:t>
            </a:r>
          </a:p>
        </p:txBody>
      </p:sp>
    </p:spTree>
    <p:extLst>
      <p:ext uri="{BB962C8B-B14F-4D97-AF65-F5344CB8AC3E}">
        <p14:creationId xmlns:p14="http://schemas.microsoft.com/office/powerpoint/2010/main" val="2644821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8" y="5370724"/>
            <a:ext cx="11799065" cy="1151262"/>
          </a:xfrm>
        </p:spPr>
        <p:txBody>
          <a:bodyPr>
            <a:noAutofit/>
          </a:bodyPr>
          <a:lstStyle/>
          <a:p>
            <a:r>
              <a:rPr lang="tr-TR" sz="4000" b="1" dirty="0"/>
              <a:t>YENİLEME (TECDİT)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sz="5000" b="1" dirty="0"/>
              <a:t>Ayrıca, şu koşulların da gerçekleşmiş olması gerekir:</a:t>
            </a:r>
          </a:p>
          <a:p>
            <a:pPr algn="just"/>
            <a:r>
              <a:rPr lang="tr-TR" sz="5000" b="1" dirty="0"/>
              <a:t> Geçerli bir borcun varlığı,</a:t>
            </a:r>
          </a:p>
          <a:p>
            <a:pPr algn="just"/>
            <a:r>
              <a:rPr lang="tr-TR" sz="5000" b="1" dirty="0"/>
              <a:t> Yeni, geçerli bir borcun meydana gelmesi,</a:t>
            </a:r>
          </a:p>
          <a:p>
            <a:pPr algn="just"/>
            <a:r>
              <a:rPr lang="tr-TR" sz="5000" b="1" dirty="0"/>
              <a:t> Tarafların yenileme niyeti bulunması (bu niyet, sözleşmeden açıkça anlaşılmalıdır) (BK m. 133/1).</a:t>
            </a:r>
          </a:p>
        </p:txBody>
      </p:sp>
    </p:spTree>
    <p:extLst>
      <p:ext uri="{BB962C8B-B14F-4D97-AF65-F5344CB8AC3E}">
        <p14:creationId xmlns:p14="http://schemas.microsoft.com/office/powerpoint/2010/main" val="1062931102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873</Words>
  <Application>Microsoft Office PowerPoint</Application>
  <PresentationFormat>Geniş ekran</PresentationFormat>
  <Paragraphs>60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Calibri</vt:lpstr>
      <vt:lpstr>Century Gothic</vt:lpstr>
      <vt:lpstr>Wingdings 3</vt:lpstr>
      <vt:lpstr>Dilim</vt:lpstr>
      <vt:lpstr> borcun veya borç ilişkisinin sona ermesi ve zamanaşımı</vt:lpstr>
      <vt:lpstr>BORCU SONA ERDİREN SEBEPLER</vt:lpstr>
      <vt:lpstr>ibra</vt:lpstr>
      <vt:lpstr>ibra</vt:lpstr>
      <vt:lpstr>İbra hükümleri</vt:lpstr>
      <vt:lpstr>YENİLEME (TECDİT)</vt:lpstr>
      <vt:lpstr>YENİLEME (TECDİT)</vt:lpstr>
      <vt:lpstr>YENİLEME (TECDİT)</vt:lpstr>
      <vt:lpstr>YENİLEME (TECDİT)</vt:lpstr>
      <vt:lpstr>YENİLEME (TECDİT) hükümleri</vt:lpstr>
      <vt:lpstr>TAKAS</vt:lpstr>
      <vt:lpstr>TAKASIN ŞARTLARI</vt:lpstr>
      <vt:lpstr>TAKASIN HÜKÜMLERİ</vt:lpstr>
      <vt:lpstr>ZAMANAŞIMI</vt:lpstr>
      <vt:lpstr>Kazandırıcı zamanaşımı (iktisabi zamanaşımı)</vt:lpstr>
      <vt:lpstr>düşürücü (ıskati) zamanaşımı </vt:lpstr>
      <vt:lpstr>Zamanaşımının (düşürücü zamanaşımının) şartlarI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Reside.Adal.Dundar</dc:creator>
  <cp:lastModifiedBy>Reside.Adal.Dundar</cp:lastModifiedBy>
  <cp:revision>107</cp:revision>
  <dcterms:created xsi:type="dcterms:W3CDTF">2021-09-15T13:57:36Z</dcterms:created>
  <dcterms:modified xsi:type="dcterms:W3CDTF">2021-09-16T12:08:38Z</dcterms:modified>
</cp:coreProperties>
</file>