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8" r:id="rId3"/>
    <p:sldId id="269" r:id="rId4"/>
    <p:sldId id="270" r:id="rId5"/>
    <p:sldId id="271" r:id="rId6"/>
    <p:sldId id="272" r:id="rId7"/>
    <p:sldId id="290" r:id="rId8"/>
    <p:sldId id="273"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1pPr>
    <a:lvl2pPr marL="0" marR="0" indent="228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2pPr>
    <a:lvl3pPr marL="0" marR="0" indent="457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3pPr>
    <a:lvl4pPr marL="0" marR="0" indent="685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4pPr>
    <a:lvl5pPr marL="0" marR="0" indent="9144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5pPr>
    <a:lvl6pPr marL="0" marR="0" indent="11430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6pPr>
    <a:lvl7pPr marL="0" marR="0" indent="1371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7pPr>
    <a:lvl8pPr marL="0" marR="0" indent="1600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8pPr>
    <a:lvl9pPr marL="0" marR="0" indent="1828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858585"/>
        </a:fontRef>
        <a:srgbClr val="858585"/>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noFill/>
        </a:fill>
      </a:tcStyle>
    </a:wholeTbl>
    <a:band2H>
      <a:tcTxStyle/>
      <a:tcStyle>
        <a:tcBdr/>
        <a:fill>
          <a:solidFill>
            <a:srgbClr val="B9C4C8">
              <a:alpha val="30000"/>
            </a:srgbClr>
          </a:solidFill>
        </a:fill>
      </a:tcStyle>
    </a:band2H>
    <a:firstCol>
      <a:tcTxStyle b="off" i="off">
        <a:fontRef idx="minor">
          <a:srgbClr val="FFFFFF"/>
        </a:fontRef>
        <a:srgbClr val="FFFFFF"/>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solidFill>
            <a:schemeClr val="accent1">
              <a:hueOff val="-313507"/>
              <a:satOff val="34334"/>
              <a:lumOff val="-8266"/>
              <a:alpha val="62000"/>
            </a:schemeClr>
          </a:solidFill>
        </a:fill>
      </a:tcStyle>
    </a:firstCol>
    <a:lastRow>
      <a:tcTxStyle b="off" i="off">
        <a:fontRef idx="minor">
          <a:srgbClr val="45A7DE"/>
        </a:fontRef>
        <a:srgbClr val="45A7DE"/>
      </a:tcTxStyle>
      <a:tcStyle>
        <a:tcBdr>
          <a:left>
            <a:ln w="12700" cap="flat">
              <a:solidFill>
                <a:srgbClr val="4780AA"/>
              </a:solidFill>
              <a:prstDash val="solid"/>
              <a:miter lim="400000"/>
            </a:ln>
          </a:left>
          <a:right>
            <a:ln w="12700" cap="flat">
              <a:solidFill>
                <a:srgbClr val="4780AA"/>
              </a:solidFill>
              <a:prstDash val="solid"/>
              <a:miter lim="400000"/>
            </a:ln>
          </a:right>
          <a:top>
            <a:ln w="254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noFill/>
        </a:fill>
      </a:tcStyle>
    </a:lastRow>
    <a:firstRow>
      <a:tcTxStyle b="off" i="off">
        <a:fontRef idx="minor">
          <a:srgbClr val="FFFFFF"/>
        </a:fontRef>
        <a:srgbClr val="FFFFFF"/>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solidFill>
            <a:schemeClr val="accent1">
              <a:hueOff val="-313507"/>
              <a:satOff val="34334"/>
              <a:lumOff val="-8266"/>
              <a:alpha val="62000"/>
            </a:schemeClr>
          </a:solidFill>
        </a:fill>
      </a:tcStyle>
    </a:firstRow>
  </a:tblStyle>
  <a:tblStyle styleId="{C7B018BB-80A7-4F77-B60F-C8B233D01FF8}" styleName="">
    <a:tblBg/>
    <a:wholeTbl>
      <a:tcTxStyle b="off" i="off">
        <a:fontRef idx="minor">
          <a:srgbClr val="858585"/>
        </a:fontRef>
        <a:srgbClr val="858585"/>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25400" cap="flat">
              <a:solidFill>
                <a:schemeClr val="accent1">
                  <a:hueOff val="-313507"/>
                  <a:satOff val="34334"/>
                  <a:lumOff val="-8266"/>
                  <a:alpha val="62000"/>
                </a:schemeClr>
              </a:solidFill>
              <a:prstDash val="solid"/>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noFill/>
        </a:fill>
      </a:tcStyle>
    </a:wholeTbl>
    <a:band2H>
      <a:tcTxStyle/>
      <a:tcStyle>
        <a:tcBdr/>
        <a:fill>
          <a:solidFill>
            <a:schemeClr val="accent1">
              <a:hueOff val="-313507"/>
              <a:satOff val="34334"/>
              <a:lumOff val="-8266"/>
              <a:alpha val="10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25400" cap="flat">
              <a:solidFill>
                <a:schemeClr val="accent1">
                  <a:hueOff val="-313507"/>
                  <a:satOff val="34334"/>
                  <a:lumOff val="-8266"/>
                  <a:alpha val="62000"/>
                </a:schemeClr>
              </a:solidFill>
              <a:prstDash val="solid"/>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254308"/>
              <a:satOff val="57261"/>
              <a:lumOff val="12765"/>
              <a:alpha val="62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firstRow>
  </a:tblStyle>
  <a:tblStyle styleId="{EEE7283C-3CF3-47DC-8721-378D4A62B228}" styleName="">
    <a:tblBg/>
    <a:wholeTbl>
      <a:tcTxStyle b="off" i="off">
        <a:fontRef idx="minor">
          <a:srgbClr val="858585"/>
        </a:fontRef>
        <a:srgbClr val="858585"/>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C4C4C4">
              <a:alpha val="30000"/>
            </a:srgbClr>
          </a:solidFill>
        </a:fill>
      </a:tcStyle>
    </a:band2H>
    <a:firstCol>
      <a:tcTxStyle b="off" i="off">
        <a:fontRef idx="minor">
          <a:srgbClr val="FFFFFF"/>
        </a:fontRef>
        <a:srgbClr val="FFFFFF"/>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BABABA">
              <a:alpha val="70000"/>
            </a:srgbClr>
          </a:solidFill>
        </a:fill>
      </a:tcStyle>
    </a:firstCol>
    <a:lastRow>
      <a:tcTxStyle b="off" i="off">
        <a:fontRef idx="minor">
          <a:srgbClr val="858585"/>
        </a:fontRef>
        <a:srgbClr val="858585"/>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4B4B4B"/>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lastRow>
    <a:firstRow>
      <a:tcTxStyle b="off" i="off">
        <a:fontRef idx="minor">
          <a:srgbClr val="FFFFFF"/>
        </a:fontRef>
        <a:srgbClr val="FFFFFF"/>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chemeClr val="accent2">
              <a:hueOff val="-739060"/>
              <a:satOff val="51948"/>
              <a:lumOff val="-8454"/>
              <a:alpha val="62000"/>
            </a:schemeClr>
          </a:solidFill>
        </a:fill>
      </a:tcStyle>
    </a:firstRow>
  </a:tblStyle>
  <a:tblStyle styleId="{CF821DB8-F4EB-4A41-A1BA-3FCAFE7338EE}" styleName="">
    <a:tblBg/>
    <a:wholeTbl>
      <a:tcTxStyle b="off" i="off">
        <a:fontRef idx="minor">
          <a:srgbClr val="858585"/>
        </a:fontRef>
        <a:srgbClr val="858585"/>
      </a:tcTxStyle>
      <a:tcStyle>
        <a:tcBdr>
          <a:left>
            <a:ln w="12700" cap="flat">
              <a:noFill/>
              <a:miter lim="400000"/>
            </a:ln>
          </a:left>
          <a:right>
            <a:ln w="12700" cap="flat">
              <a:noFill/>
              <a:miter lim="400000"/>
            </a:ln>
          </a:right>
          <a:top>
            <a:ln w="12700" cap="flat">
              <a:solidFill>
                <a:srgbClr val="868685"/>
              </a:solidFill>
              <a:prstDash val="solid"/>
              <a:miter lim="400000"/>
            </a:ln>
          </a:top>
          <a:bottom>
            <a:ln w="12700" cap="flat">
              <a:solidFill>
                <a:srgbClr val="868685"/>
              </a:solidFill>
              <a:prstDash val="solid"/>
              <a:miter lim="400000"/>
            </a:ln>
          </a:bottom>
          <a:insideH>
            <a:ln w="12700" cap="flat">
              <a:solidFill>
                <a:srgbClr val="868685"/>
              </a:solidFill>
              <a:prstDash val="solid"/>
              <a:miter lim="400000"/>
            </a:ln>
          </a:insideH>
          <a:insideV>
            <a:ln w="12700" cap="flat">
              <a:noFill/>
              <a:miter lim="400000"/>
            </a:ln>
          </a:insideV>
        </a:tcBdr>
        <a:fill>
          <a:solidFill>
            <a:srgbClr val="FFFFFF">
              <a:alpha val="50000"/>
            </a:srgbClr>
          </a:solidFill>
        </a:fill>
      </a:tcStyle>
    </a:wholeTbl>
    <a:band2H>
      <a:tcTxStyle/>
      <a:tcStyle>
        <a:tcBdr/>
        <a:fill>
          <a:solidFill>
            <a:srgbClr val="D5CBC0">
              <a:alpha val="39000"/>
            </a:srgbClr>
          </a:solidFill>
        </a:fill>
      </a:tcStyle>
    </a:band2H>
    <a:firstCol>
      <a:tcTxStyle b="off" i="off">
        <a:fontRef idx="minor">
          <a:srgbClr val="858585"/>
        </a:fontRef>
        <a:srgbClr val="858585"/>
      </a:tcTxStyle>
      <a:tcStyle>
        <a:tcBdr>
          <a:left>
            <a:ln w="12700" cap="flat">
              <a:solidFill>
                <a:srgbClr val="868685"/>
              </a:solidFill>
              <a:prstDash val="solid"/>
              <a:miter lim="400000"/>
            </a:ln>
          </a:left>
          <a:right>
            <a:ln w="12700" cap="flat">
              <a:solidFill>
                <a:srgbClr val="868685"/>
              </a:solidFill>
              <a:prstDash val="solid"/>
              <a:miter lim="400000"/>
            </a:ln>
          </a:right>
          <a:top>
            <a:ln w="12700" cap="flat">
              <a:solidFill>
                <a:srgbClr val="868685"/>
              </a:solidFill>
              <a:prstDash val="solid"/>
              <a:miter lim="400000"/>
            </a:ln>
          </a:top>
          <a:bottom>
            <a:ln w="12700" cap="flat">
              <a:solidFill>
                <a:srgbClr val="868685"/>
              </a:solidFill>
              <a:prstDash val="solid"/>
              <a:miter lim="400000"/>
            </a:ln>
          </a:bottom>
          <a:insideH>
            <a:ln w="12700" cap="flat">
              <a:solidFill>
                <a:srgbClr val="868685"/>
              </a:solidFill>
              <a:prstDash val="solid"/>
              <a:miter lim="400000"/>
            </a:ln>
          </a:insideH>
          <a:insideV>
            <a:ln w="12700" cap="flat">
              <a:noFill/>
              <a:miter lim="400000"/>
            </a:ln>
          </a:insideV>
        </a:tcBdr>
        <a:fill>
          <a:solidFill>
            <a:srgbClr val="FFFFFF">
              <a:alpha val="5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A3C00"/>
              </a:solidFill>
              <a:prstDash val="solid"/>
              <a:miter lim="400000"/>
            </a:ln>
          </a:top>
          <a:bottom>
            <a:ln w="12700" cap="flat">
              <a:solidFill>
                <a:srgbClr val="9A3C00"/>
              </a:solidFill>
              <a:prstDash val="solid"/>
              <a:miter lim="400000"/>
            </a:ln>
          </a:bottom>
          <a:insideH>
            <a:ln w="12700" cap="flat">
              <a:solidFill>
                <a:srgbClr val="9A3C00"/>
              </a:solidFill>
              <a:prstDash val="solid"/>
              <a:miter lim="400000"/>
            </a:ln>
          </a:insideH>
          <a:insideV>
            <a:ln w="12700" cap="flat">
              <a:noFill/>
              <a:miter lim="400000"/>
            </a:ln>
          </a:insideV>
        </a:tcBdr>
        <a:fill>
          <a:solidFill>
            <a:srgbClr val="DE5F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A3C00"/>
              </a:solidFill>
              <a:prstDash val="solid"/>
              <a:miter lim="400000"/>
            </a:ln>
          </a:top>
          <a:bottom>
            <a:ln w="12700" cap="flat">
              <a:solidFill>
                <a:srgbClr val="9A3C00"/>
              </a:solidFill>
              <a:prstDash val="solid"/>
              <a:miter lim="400000"/>
            </a:ln>
          </a:bottom>
          <a:insideH>
            <a:ln w="12700" cap="flat">
              <a:solidFill>
                <a:srgbClr val="9A3C00"/>
              </a:solidFill>
              <a:prstDash val="solid"/>
              <a:miter lim="400000"/>
            </a:ln>
          </a:insideH>
          <a:insideV>
            <a:ln w="12700" cap="flat">
              <a:noFill/>
              <a:miter lim="400000"/>
            </a:ln>
          </a:insideV>
        </a:tcBdr>
        <a:fill>
          <a:solidFill>
            <a:srgbClr val="DE5F00">
              <a:alpha val="80000"/>
            </a:srgbClr>
          </a:solidFill>
        </a:fill>
      </a:tcStyle>
    </a:firstRow>
  </a:tblStyle>
  <a:tblStyle styleId="{33BA23B1-9221-436E-865A-0063620EA4FD}" styleName="">
    <a:tblBg/>
    <a:wholeTbl>
      <a:tcTxStyle b="off" i="off">
        <a:fontRef idx="minor">
          <a:srgbClr val="858585"/>
        </a:fontRef>
        <a:srgbClr val="858585"/>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noFill/>
        </a:fill>
      </a:tcStyle>
    </a:wholeTbl>
    <a:band2H>
      <a:tcTxStyle/>
      <a:tcStyle>
        <a:tcBdr/>
        <a:fill>
          <a:solidFill>
            <a:srgbClr val="685948">
              <a:alpha val="15000"/>
            </a:srgbClr>
          </a:solidFill>
        </a:fill>
      </a:tcStyle>
    </a:band2H>
    <a:firstCol>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160F02">
                  <a:alpha val="70000"/>
                </a:srgbClr>
              </a:solidFill>
              <a:prstDash val="solid"/>
              <a:miter lim="400000"/>
            </a:ln>
          </a:top>
          <a:bottom>
            <a:ln w="25400" cap="flat">
              <a:solidFill>
                <a:srgbClr val="160F02">
                  <a:alpha val="70000"/>
                </a:srgbClr>
              </a:solidFill>
              <a:prstDash val="solid"/>
              <a:miter lim="400000"/>
            </a:ln>
          </a:bottom>
          <a:insideH>
            <a:ln w="25400" cap="flat">
              <a:solidFill>
                <a:srgbClr val="160F02">
                  <a:alpha val="70000"/>
                </a:srgbClr>
              </a:solidFill>
              <a:prstDash val="solid"/>
              <a:miter lim="400000"/>
            </a:ln>
          </a:insideH>
          <a:insideV>
            <a:ln w="25400" cap="flat">
              <a:solidFill>
                <a:srgbClr val="160F02">
                  <a:alpha val="70000"/>
                </a:srgbClr>
              </a:solidFill>
              <a:prstDash val="solid"/>
              <a:miter lim="400000"/>
            </a:ln>
          </a:insideV>
        </a:tcBdr>
        <a:fill>
          <a:solidFill>
            <a:srgbClr val="685948">
              <a:alpha val="62000"/>
            </a:srgbClr>
          </a:solidFill>
        </a:fill>
      </a:tcStyle>
    </a:firstCol>
    <a:lastRow>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solidFill>
            <a:srgbClr val="000000">
              <a:alpha val="70000"/>
            </a:srgbClr>
          </a:solidFill>
        </a:fill>
      </a:tcStyle>
    </a:lastRow>
    <a:firstRow>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solidFill>
            <a:srgbClr val="000000">
              <a:alpha val="70000"/>
            </a:srgbClr>
          </a:solidFill>
        </a:fill>
      </a:tcStyle>
    </a:firstRow>
  </a:tblStyle>
  <a:tblStyle styleId="{2708684C-4D16-4618-839F-0558EEFCDFE6}" styleName="">
    <a:tblBg/>
    <a:wholeTbl>
      <a:tcTxStyle b="off" i="off">
        <a:fontRef idx="minor">
          <a:srgbClr val="858585"/>
        </a:fontRef>
        <a:srgbClr val="858585"/>
      </a:tcTxStyle>
      <a:tcStyle>
        <a:tcBdr>
          <a:left>
            <a:ln w="12700" cap="flat">
              <a:noFill/>
              <a:miter lim="400000"/>
            </a:ln>
          </a:left>
          <a:right>
            <a:ln w="12700" cap="flat">
              <a:noFill/>
              <a:miter lim="400000"/>
            </a:ln>
          </a:right>
          <a:top>
            <a:ln w="12700" cap="flat">
              <a:solidFill>
                <a:schemeClr val="accent1">
                  <a:hueOff val="-313507"/>
                  <a:satOff val="34334"/>
                  <a:lumOff val="-8266"/>
                  <a:alpha val="62000"/>
                </a:schemeClr>
              </a:solidFill>
              <a:prstDash val="solid"/>
              <a:miter lim="400000"/>
            </a:ln>
          </a:top>
          <a:bottom>
            <a:ln w="127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wholeTbl>
    <a:band2H>
      <a:tcTxStyle/>
      <a:tcStyle>
        <a:tcBdr/>
        <a:fill>
          <a:solidFill>
            <a:srgbClr val="FEFEE0">
              <a:alpha val="55000"/>
            </a:srgbClr>
          </a:solidFill>
        </a:fill>
      </a:tcStyle>
    </a:band2H>
    <a:firstCol>
      <a:tcTxStyle b="off" i="off">
        <a:fontRef idx="minor">
          <a:srgbClr val="45A7DE"/>
        </a:fontRef>
        <a:srgbClr val="45A7DE"/>
      </a:tcTxStyle>
      <a:tcStyle>
        <a:tcBdr>
          <a:left>
            <a:ln w="12700" cap="flat">
              <a:noFill/>
              <a:miter lim="400000"/>
            </a:ln>
          </a:left>
          <a:right>
            <a:ln w="31750" cap="flat">
              <a:solidFill>
                <a:schemeClr val="accent5">
                  <a:hueOff val="61010"/>
                  <a:satOff val="20460"/>
                  <a:lumOff val="-2197"/>
                  <a:alpha val="62000"/>
                </a:schemeClr>
              </a:solidFill>
              <a:prstDash val="solid"/>
              <a:miter lim="400000"/>
            </a:ln>
          </a:right>
          <a:top>
            <a:ln w="12700" cap="flat">
              <a:solidFill>
                <a:schemeClr val="accent1">
                  <a:hueOff val="-313507"/>
                  <a:satOff val="34334"/>
                  <a:lumOff val="-8266"/>
                  <a:alpha val="62000"/>
                </a:schemeClr>
              </a:solidFill>
              <a:prstDash val="solid"/>
              <a:miter lim="400000"/>
            </a:ln>
          </a:top>
          <a:bottom>
            <a:ln w="127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firstCol>
    <a:lastRow>
      <a:tcTxStyle b="off" i="off">
        <a:fontRef idx="minor">
          <a:srgbClr val="45A7DE"/>
        </a:fontRef>
        <a:srgbClr val="45A7DE"/>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12700" cap="flat">
              <a:noFill/>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lastRow>
    <a:firstRow>
      <a:tcTxStyle b="off" i="off">
        <a:fontRef idx="minor">
          <a:srgbClr val="45A7DE"/>
        </a:fontRef>
        <a:srgbClr val="45A7DE"/>
      </a:tcTxStyle>
      <a:tcStyle>
        <a:tcBdr>
          <a:left>
            <a:ln w="12700" cap="flat">
              <a:noFill/>
              <a:miter lim="400000"/>
            </a:ln>
          </a:left>
          <a:right>
            <a:ln w="12700" cap="flat">
              <a:noFill/>
              <a:miter lim="400000"/>
            </a:ln>
          </a:right>
          <a:top>
            <a:ln w="12700" cap="flat">
              <a:noFill/>
              <a:miter lim="400000"/>
            </a:ln>
          </a:top>
          <a:bottom>
            <a:ln w="254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6"/>
    <p:restoredTop sz="80208"/>
  </p:normalViewPr>
  <p:slideViewPr>
    <p:cSldViewPr snapToGrid="0" snapToObjects="1">
      <p:cViewPr varScale="1">
        <p:scale>
          <a:sx n="31" d="100"/>
          <a:sy n="31" d="100"/>
        </p:scale>
        <p:origin x="13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116657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r>
              <a:t>değerli dinleyiciler, sizlere köpeklerde suni tohumlama ile ilgili bir seminer sunacağım.</a:t>
            </a:r>
          </a:p>
          <a:p>
            <a:endParaRPr/>
          </a:p>
          <a:p>
            <a:r>
              <a:t>Sunum sırasın</a:t>
            </a:r>
          </a:p>
        </p:txBody>
      </p:sp>
    </p:spTree>
    <p:extLst>
      <p:ext uri="{BB962C8B-B14F-4D97-AF65-F5344CB8AC3E}">
        <p14:creationId xmlns:p14="http://schemas.microsoft.com/office/powerpoint/2010/main" val="119843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r>
              <a:rPr dirty="0" err="1"/>
              <a:t>Bundan</a:t>
            </a:r>
            <a:r>
              <a:rPr dirty="0"/>
              <a:t> </a:t>
            </a:r>
            <a:r>
              <a:rPr dirty="0" err="1"/>
              <a:t>sonraki</a:t>
            </a:r>
            <a:r>
              <a:rPr dirty="0"/>
              <a:t> </a:t>
            </a:r>
            <a:r>
              <a:rPr dirty="0" err="1"/>
              <a:t>slaytlarda</a:t>
            </a:r>
            <a:r>
              <a:rPr dirty="0"/>
              <a:t> </a:t>
            </a:r>
            <a:r>
              <a:rPr dirty="0" err="1"/>
              <a:t>spermanın</a:t>
            </a:r>
            <a:r>
              <a:rPr dirty="0"/>
              <a:t> </a:t>
            </a:r>
            <a:r>
              <a:rPr dirty="0" err="1"/>
              <a:t>doğru</a:t>
            </a:r>
            <a:r>
              <a:rPr dirty="0"/>
              <a:t> </a:t>
            </a:r>
            <a:r>
              <a:rPr dirty="0" err="1"/>
              <a:t>zamanlama</a:t>
            </a:r>
            <a:r>
              <a:rPr dirty="0"/>
              <a:t>, </a:t>
            </a:r>
            <a:r>
              <a:rPr dirty="0" err="1"/>
              <a:t>canlılık</a:t>
            </a:r>
            <a:r>
              <a:rPr dirty="0"/>
              <a:t>, </a:t>
            </a:r>
            <a:r>
              <a:rPr dirty="0" err="1"/>
              <a:t>aktarım</a:t>
            </a:r>
            <a:r>
              <a:rPr dirty="0"/>
              <a:t> </a:t>
            </a:r>
            <a:r>
              <a:rPr dirty="0" err="1"/>
              <a:t>noktası</a:t>
            </a:r>
            <a:r>
              <a:rPr dirty="0"/>
              <a:t> </a:t>
            </a:r>
            <a:r>
              <a:rPr dirty="0" err="1"/>
              <a:t>hakkında</a:t>
            </a:r>
            <a:r>
              <a:rPr dirty="0"/>
              <a:t> </a:t>
            </a:r>
            <a:r>
              <a:rPr dirty="0" err="1"/>
              <a:t>ki</a:t>
            </a:r>
            <a:r>
              <a:rPr dirty="0"/>
              <a:t> </a:t>
            </a:r>
            <a:r>
              <a:rPr dirty="0" err="1"/>
              <a:t>konular</a:t>
            </a:r>
            <a:r>
              <a:rPr dirty="0"/>
              <a:t> </a:t>
            </a:r>
            <a:r>
              <a:rPr dirty="0" err="1"/>
              <a:t>üzerine</a:t>
            </a:r>
            <a:r>
              <a:rPr dirty="0"/>
              <a:t> </a:t>
            </a:r>
            <a:r>
              <a:rPr dirty="0" err="1"/>
              <a:t>olacaktır</a:t>
            </a:r>
            <a:r>
              <a:rPr dirty="0"/>
              <a:t>.</a:t>
            </a:r>
          </a:p>
        </p:txBody>
      </p:sp>
    </p:spTree>
    <p:extLst>
      <p:ext uri="{BB962C8B-B14F-4D97-AF65-F5344CB8AC3E}">
        <p14:creationId xmlns:p14="http://schemas.microsoft.com/office/powerpoint/2010/main" val="16916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r>
              <a:t>yılda bir ya da 2 kez kızgınlık geçirirler,</a:t>
            </a:r>
          </a:p>
          <a:p>
            <a:r>
              <a:t>Hormonal, davranışsal ve fizyolojik olaylar siklus üzerine etki ederler,</a:t>
            </a:r>
          </a:p>
        </p:txBody>
      </p:sp>
    </p:spTree>
    <p:extLst>
      <p:ext uri="{BB962C8B-B14F-4D97-AF65-F5344CB8AC3E}">
        <p14:creationId xmlns:p14="http://schemas.microsoft.com/office/powerpoint/2010/main" val="198609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rPr dirty="0"/>
              <a:t>On the vaginal cytology, epithelial cells of the vagina change their form in response to estrogen impregnation, and passes from small round cells with a clearly visible cytoplasm in non-estrogenic stages, to larger, cornified, angular shaped-cells with small pyknotic nucleus, almost to the point of disappearing, under the influence of estrogens (Figure 1). At beginning of estrus, vaginal cytology presents its maximum cornification index (&gt;70%). By that time, serial blood sampling for progesterone determination should start to detect the initial progesterone rise (2-3 ng/mL) which correlates with LH surge, which in turn triggers ovulation within 2 days. On the day of ovulation (day “0” of the cycle) progesterone concentrations may vary between 4 and 10 ng/</a:t>
            </a:r>
            <a:r>
              <a:rPr dirty="0" err="1"/>
              <a:t>mL.</a:t>
            </a:r>
            <a:r>
              <a:rPr dirty="0"/>
              <a:t> The sudden increase in the number of round-shaped cells and of neutrophils reflects the onset of </a:t>
            </a:r>
            <a:r>
              <a:rPr dirty="0" err="1"/>
              <a:t>diestrus</a:t>
            </a:r>
            <a:r>
              <a:rPr dirty="0"/>
              <a:t> (</a:t>
            </a:r>
            <a:r>
              <a:rPr dirty="0" err="1"/>
              <a:t>Fontbonne</a:t>
            </a:r>
            <a:r>
              <a:rPr dirty="0"/>
              <a:t> &amp; Malandain, 2006). </a:t>
            </a:r>
          </a:p>
        </p:txBody>
      </p:sp>
    </p:spTree>
    <p:extLst>
      <p:ext uri="{BB962C8B-B14F-4D97-AF65-F5344CB8AC3E}">
        <p14:creationId xmlns:p14="http://schemas.microsoft.com/office/powerpoint/2010/main" val="197597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rPr dirty="0"/>
              <a:t>Progesterone semi-quantitative </a:t>
            </a:r>
            <a:r>
              <a:rPr dirty="0" err="1"/>
              <a:t>immunoenzymatic</a:t>
            </a:r>
            <a:r>
              <a:rPr dirty="0"/>
              <a:t> assays are available for clinical routines, but although rapids, these test lack accuracy. They give progesterone concentration according to a colorimetric scale for values corresponding to basal progesterone levels (0-1 ng/mL), intermediate levels corresponding to the LH surge (around 1-2.5ng/mL) and the ovulation periods (2.5 – 8ng/mL), and high progesterone levels (more than 8 or 10, depending on the kit). A recent study showed that, in dogs, semi-quantitative methods for progesterone determination are less accurate than the quantitative methods, in particular at intermediate plasma progesterone concentrations (</a:t>
            </a:r>
            <a:r>
              <a:rPr dirty="0" err="1"/>
              <a:t>Moxon</a:t>
            </a:r>
            <a:r>
              <a:rPr dirty="0"/>
              <a:t> et al., 2010). According to this study, the tested semi-quantitative assay estimated higher progesterone concentration than RIA (radioimmunoassay), which could suggest that the fertilization period had commenced earlier than it was actually the case. In addition to those assays, quantitative radio or chemiluminescent assays can also be used, even if not always available in the house lab, since cross-reactivity exist t </a:t>
            </a:r>
          </a:p>
          <a:p>
            <a:endParaRPr dirty="0"/>
          </a:p>
        </p:txBody>
      </p:sp>
    </p:spTree>
    <p:extLst>
      <p:ext uri="{BB962C8B-B14F-4D97-AF65-F5344CB8AC3E}">
        <p14:creationId xmlns:p14="http://schemas.microsoft.com/office/powerpoint/2010/main" val="144384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rPr dirty="0"/>
              <a:t>Although ovarian ultrasound examination is a reliable and accurate method to determine ovulation in most domestic females, in the bitch fat accumulation in ovarian bursa that encloses the ovaries may difficult the value of the technique. In addition, several studies demonstrated that ultrasound images of the ovaries around ovulation are more difficult to analyze, due to the fact that ovarian follicles do not differ much in the immediate pre- and post-ovulatory period (England &amp; Concannon, 2002), as not all dog follicles collapse at ovulation (Yeager &amp; Concannon, 1996) and also because non-ovulated follicles frequently remain in the ovary (Wallace et al. 1992). </a:t>
            </a:r>
          </a:p>
          <a:p>
            <a:r>
              <a:rPr dirty="0"/>
              <a:t>Consequently, follicular dynamics evaluation through ultrasonography (US) in dogs is still experimental and must follow a very precise protocol, which accuracy increase with the use of frequent examinations. In a recent study, </a:t>
            </a:r>
            <a:r>
              <a:rPr dirty="0" err="1"/>
              <a:t>Fontbonne</a:t>
            </a:r>
            <a:r>
              <a:rPr dirty="0"/>
              <a:t> (2008) reported that US was accurate enough to detect the occurrence of ovulation and obtain comparable numbers of ovarian structures between US examinations and macroscopic visual count on the surface of the ovaries after surgical removal, even if only one daily examination was performed. However, that author accepts that features of ovulation may be difficult to visualize in large breeds and in overweight animals. Pre-ovulatory follicles may present different aspects at US. Usually they appear as round to slightly triangular anechoic structures, sometimes slightly flattened, giving a honeycomb aspect to the ovary (Figure 2). At ovulation, different degrees of follicular collapse can be found in the US images, and usually a clear change of the ovarian echogenicity has been detected in a large number of bitches, giving the ovary a more homogeneous aspect (</a:t>
            </a:r>
            <a:r>
              <a:rPr dirty="0" err="1"/>
              <a:t>Fontbonne</a:t>
            </a:r>
            <a:r>
              <a:rPr dirty="0"/>
              <a:t>, 2008; </a:t>
            </a:r>
            <a:r>
              <a:rPr dirty="0" err="1"/>
              <a:t>Fontbonne</a:t>
            </a:r>
            <a:r>
              <a:rPr dirty="0"/>
              <a:t> &amp; Malandain, 2006). Persistence of non-ovulatory follicular structures was perceived in US images after ovulation. Also, in the immediate post-ovulation period, until 24 hours after US changes of the ovaries at ovulation, hypoechoic structures were observed in most cases (Figure 2). These structures were very similar to the pre-ovulatory follicles, although slightly smaller, and tending to increase in echogenicity (from the border to the interior of the structure) with time (</a:t>
            </a:r>
            <a:r>
              <a:rPr dirty="0" err="1"/>
              <a:t>Fontbonne</a:t>
            </a:r>
            <a:r>
              <a:rPr dirty="0"/>
              <a:t>, 2008; </a:t>
            </a:r>
            <a:r>
              <a:rPr dirty="0" err="1"/>
              <a:t>Fontbonne</a:t>
            </a:r>
            <a:r>
              <a:rPr dirty="0"/>
              <a:t> &amp; Malandain, 2006). </a:t>
            </a:r>
          </a:p>
          <a:p>
            <a:endParaRPr dirty="0"/>
          </a:p>
        </p:txBody>
      </p:sp>
    </p:spTree>
    <p:extLst>
      <p:ext uri="{BB962C8B-B14F-4D97-AF65-F5344CB8AC3E}">
        <p14:creationId xmlns:p14="http://schemas.microsoft.com/office/powerpoint/2010/main" val="210226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r>
              <a:rPr dirty="0"/>
              <a:t>It is possible to use vaginal endoscopy to determine the fertile period although it does not allow accurate timing of ovulation. However, this method requires expensive equipment. Nevertheless, it may give a huge contribution to the vaginal evaluation and detection of anatomical abnormalities that may impair proper reproductive performance. </a:t>
            </a:r>
          </a:p>
          <a:p>
            <a:r>
              <a:rPr dirty="0"/>
              <a:t>The fluctuation of estrogen and progesterone concentrations in the blood at consecutive stages of estrous cycle in the bitch results in specific morphologic changes of the vaginal mucosa. Analysis of these changes allows for exact assessment of the stage of the estrous cycle and for determination of the optimal insemination time (Goodman, 2001; </a:t>
            </a:r>
            <a:r>
              <a:rPr dirty="0" err="1"/>
              <a:t>Jeffcoate</a:t>
            </a:r>
            <a:r>
              <a:rPr dirty="0"/>
              <a:t> &amp; Lindsay, 1989; Lindsay 1983). The observation of the cranial part of the vagina is performed for this purpose. The deep introduction of the tip of endoscope into the narrow part of the vagina close to the cervix (dorsal median </a:t>
            </a:r>
            <a:r>
              <a:rPr dirty="0" err="1"/>
              <a:t>postcervical</a:t>
            </a:r>
            <a:r>
              <a:rPr dirty="0"/>
              <a:t> fold) or </a:t>
            </a:r>
            <a:r>
              <a:rPr dirty="0" err="1"/>
              <a:t>paracervix</a:t>
            </a:r>
            <a:r>
              <a:rPr dirty="0"/>
              <a:t>, is of less diagnostic value (Pineda et al., 1973). </a:t>
            </a:r>
          </a:p>
          <a:p>
            <a:r>
              <a:rPr dirty="0" err="1"/>
              <a:t>Vaginoscopic</a:t>
            </a:r>
            <a:r>
              <a:rPr dirty="0"/>
              <a:t> examination is performed using a rigid endoscope 3-4 mm in diameter, with diagnostic sheath and a length of 30-33 cm or longer. The examination should be done on the standing animal. Usually there is no need of administration of sedatives. The tip of the </a:t>
            </a:r>
            <a:r>
              <a:rPr dirty="0" err="1"/>
              <a:t>endosope</a:t>
            </a:r>
            <a:r>
              <a:rPr dirty="0"/>
              <a:t> is introduced at the beginning at angle of 45-60o cranially and dorsally. When the tip of the optics reaches the vagina it should be repositioned at horizontal axis. During </a:t>
            </a:r>
            <a:r>
              <a:rPr dirty="0" err="1"/>
              <a:t>proestrus</a:t>
            </a:r>
            <a:r>
              <a:rPr dirty="0"/>
              <a:t> the increase of the estrogen concentration results in the </a:t>
            </a:r>
            <a:r>
              <a:rPr dirty="0" err="1"/>
              <a:t>oedema</a:t>
            </a:r>
            <a:r>
              <a:rPr dirty="0"/>
              <a:t> of the vaginal mucosa. Vaginoscopy reveals rounded folds in the vagina. The mucosa of the folds is turgid, pink in </a:t>
            </a:r>
            <a:r>
              <a:rPr dirty="0" err="1"/>
              <a:t>colour</a:t>
            </a:r>
            <a:r>
              <a:rPr dirty="0"/>
              <a:t> and with a smooth surface. Normally the bloody discharge is also visible in the vagina. Sometimes, periodic blood outflow from the cervix, through the </a:t>
            </a:r>
            <a:r>
              <a:rPr dirty="0" err="1"/>
              <a:t>paracervix</a:t>
            </a:r>
            <a:r>
              <a:rPr dirty="0"/>
              <a:t> may be observed. The lumen of the vagina is narrow, which can be appreciated when the endoscope is advanced cranially. At the last days of </a:t>
            </a:r>
            <a:r>
              <a:rPr dirty="0" err="1"/>
              <a:t>proestrus</a:t>
            </a:r>
            <a:r>
              <a:rPr dirty="0"/>
              <a:t> and at beginning of estrus, the decrease of estrogen concentration and increase of progesterone (P4) level is noted. It results in the collapse of vaginal folds. Formerly turgid and smooth, the mucosa, becomes wrinkled and </a:t>
            </a:r>
            <a:r>
              <a:rPr dirty="0" err="1"/>
              <a:t>shrunked</a:t>
            </a:r>
            <a:r>
              <a:rPr dirty="0"/>
              <a:t>. Vaginal folds become smaller. Maximal intensity of shrinkage of vaginal mucosa is observed between 3 and 7-8 days of estrous cycle. This time the loss of fluid from the tissue of vaginal mucosa and submucosa is great and the shape of vaginal folds become angulated with sharp angles at the top of folds. As the result, the lumen of the vagina is wider in comparison to </a:t>
            </a:r>
            <a:r>
              <a:rPr dirty="0" err="1"/>
              <a:t>proestrus</a:t>
            </a:r>
            <a:r>
              <a:rPr dirty="0"/>
              <a:t>. During </a:t>
            </a:r>
            <a:r>
              <a:rPr dirty="0" err="1"/>
              <a:t>diestrus</a:t>
            </a:r>
            <a:r>
              <a:rPr dirty="0"/>
              <a:t> vaginal folds become flat and round. The mucosa is red and small petechia may be visible at places touched by the tip of the endoscope. This is due to the fact that epithelium of the vagina is thin and consists of only 2-3 cell layers in </a:t>
            </a:r>
            <a:r>
              <a:rPr dirty="0" err="1"/>
              <a:t>diestrus</a:t>
            </a:r>
            <a:r>
              <a:rPr dirty="0"/>
              <a:t> and anestrus. An opaque, thick mucus is sometimes visible on the surface of epithelium (Figure 3). </a:t>
            </a:r>
          </a:p>
          <a:p>
            <a:r>
              <a:rPr dirty="0"/>
              <a:t>Other methods has been proposed to monitor the bitch </a:t>
            </a:r>
            <a:r>
              <a:rPr dirty="0" err="1"/>
              <a:t>oestrous</a:t>
            </a:r>
            <a:r>
              <a:rPr dirty="0"/>
              <a:t> cycle, such as serial reading of the electrical resistance of the vaginal mucus around the time of ovulation, using probes inserted into the vagina during the heat period (</a:t>
            </a:r>
            <a:r>
              <a:rPr dirty="0" err="1"/>
              <a:t>Fontbonne</a:t>
            </a:r>
            <a:r>
              <a:rPr dirty="0"/>
              <a:t>, 2008), or the crystallization patterns in anterior vaginal fluids (England &amp; Allen, 1989) or in saliva (Pardo-Carmona et al., 2010), which have been found up not to present an acceptable </a:t>
            </a:r>
            <a:r>
              <a:rPr dirty="0" err="1"/>
              <a:t>reliabily</a:t>
            </a:r>
            <a:r>
              <a:rPr dirty="0"/>
              <a:t> in the identification of the canine ovulation. </a:t>
            </a:r>
          </a:p>
          <a:p>
            <a:endParaRPr dirty="0"/>
          </a:p>
          <a:p>
            <a:endParaRPr dirty="0"/>
          </a:p>
        </p:txBody>
      </p:sp>
    </p:spTree>
    <p:extLst>
      <p:ext uri="{BB962C8B-B14F-4D97-AF65-F5344CB8AC3E}">
        <p14:creationId xmlns:p14="http://schemas.microsoft.com/office/powerpoint/2010/main" val="65954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917700"/>
            <a:ext cx="10464800" cy="2794000"/>
          </a:xfrm>
          <a:prstGeom prst="rect">
            <a:avLst/>
          </a:prstGeom>
        </p:spPr>
        <p:txBody>
          <a:bodyPr anchor="b"/>
          <a:lstStyle>
            <a:lvl1pPr>
              <a:defRPr sz="9500"/>
            </a:lvl1pPr>
          </a:lstStyle>
          <a:p>
            <a:r>
              <a:t>Title Text</a:t>
            </a:r>
          </a:p>
        </p:txBody>
      </p:sp>
      <p:sp>
        <p:nvSpPr>
          <p:cNvPr id="12" name="Body Level One…"/>
          <p:cNvSpPr txBox="1">
            <a:spLocks noGrp="1"/>
          </p:cNvSpPr>
          <p:nvPr>
            <p:ph type="body" sz="quarter" idx="1"/>
          </p:nvPr>
        </p:nvSpPr>
        <p:spPr>
          <a:xfrm>
            <a:off x="1270000" y="5016500"/>
            <a:ext cx="10464800" cy="12700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2844800"/>
            <a:ext cx="10464800" cy="4064000"/>
          </a:xfrm>
          <a:prstGeom prst="rect">
            <a:avLst/>
          </a:prstGeom>
        </p:spPr>
        <p:txBody>
          <a:bodyPr/>
          <a:lstStyle>
            <a:lvl1pPr>
              <a:defRPr sz="9500"/>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270000" y="2768600"/>
            <a:ext cx="10464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rot="21600000">
            <a:off x="7063543" y="473144"/>
            <a:ext cx="5554134" cy="4165601"/>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quarter" idx="14"/>
          </p:nvPr>
        </p:nvSpPr>
        <p:spPr>
          <a:xfrm rot="21600000">
            <a:off x="7095370" y="5018682"/>
            <a:ext cx="5520268" cy="4140201"/>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15"/>
          </p:nvPr>
        </p:nvSpPr>
        <p:spPr>
          <a:xfrm>
            <a:off x="266700" y="482600"/>
            <a:ext cx="6502400" cy="8669867"/>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13"/>
          </p:nvPr>
        </p:nvSpPr>
        <p:spPr>
          <a:xfrm>
            <a:off x="1270000" y="4279900"/>
            <a:ext cx="10464800" cy="660400"/>
          </a:xfrm>
          <a:prstGeom prst="rect">
            <a:avLst/>
          </a:prstGeom>
        </p:spPr>
        <p:txBody>
          <a:bodyPr>
            <a:spAutoFit/>
          </a:bodyPr>
          <a:lstStyle>
            <a:lvl1pPr marL="0" indent="0" algn="ctr">
              <a:spcBef>
                <a:spcPts val="0"/>
              </a:spcBef>
              <a:buSzTx/>
              <a:buNone/>
              <a:defRPr sz="4000">
                <a:solidFill>
                  <a:srgbClr val="45A7DE"/>
                </a:solidFill>
              </a:defRPr>
            </a:lvl1pPr>
          </a:lstStyle>
          <a:p>
            <a:r>
              <a:t>“Type a quote here.”</a:t>
            </a:r>
          </a:p>
        </p:txBody>
      </p:sp>
      <p:sp>
        <p:nvSpPr>
          <p:cNvPr id="94" name="–Johnny Appleseed"/>
          <p:cNvSpPr txBox="1">
            <a:spLocks noGrp="1"/>
          </p:cNvSpPr>
          <p:nvPr>
            <p:ph type="body" sz="quarter" idx="14"/>
          </p:nvPr>
        </p:nvSpPr>
        <p:spPr>
          <a:xfrm>
            <a:off x="1270000" y="6362700"/>
            <a:ext cx="10464800" cy="596900"/>
          </a:xfrm>
          <a:prstGeom prst="rect">
            <a:avLst/>
          </a:prstGeom>
        </p:spPr>
        <p:txBody>
          <a:bodyPr anchor="t">
            <a:spAutoFit/>
          </a:bodyPr>
          <a:lstStyle>
            <a:lvl1pPr marL="0" indent="0" algn="ctr">
              <a:spcBef>
                <a:spcPts val="0"/>
              </a:spcBef>
              <a:buSzTx/>
              <a:buNone/>
              <a:defRPr sz="36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buBlip>
                <a:blip r:embed="rId12"/>
              </a:buBlip>
            </a:lvl1pPr>
            <a:lvl2pPr>
              <a:buBlip>
                <a:blip r:embed="rId12"/>
              </a:buBlip>
            </a:lvl2pPr>
            <a:lvl3pPr>
              <a:buBlip>
                <a:blip r:embed="rId12"/>
              </a:buBlip>
            </a:lvl3pPr>
            <a:lvl4pPr>
              <a:buBlip>
                <a:blip r:embed="rId12"/>
              </a:buBlip>
            </a:lvl4pPr>
            <a:lvl5pPr>
              <a:buBlip>
                <a:blip r:embed="rId12"/>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311901" y="9271000"/>
            <a:ext cx="374905" cy="355600"/>
          </a:xfrm>
          <a:prstGeom prst="rect">
            <a:avLst/>
          </a:prstGeom>
          <a:ln w="12700">
            <a:miter lim="400000"/>
          </a:ln>
        </p:spPr>
        <p:txBody>
          <a:bodyPr wrap="none" lIns="50800" tIns="50800" rIns="50800" bIns="50800">
            <a:spAutoFit/>
          </a:bodyPr>
          <a:lstStyle>
            <a:lvl1pPr>
              <a:defRPr sz="1800">
                <a:solidFill>
                  <a:srgbClr val="868686"/>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6" r:id="rId5"/>
    <p:sldLayoutId id="2147483657" r:id="rId6"/>
    <p:sldLayoutId id="2147483658" r:id="rId7"/>
    <p:sldLayoutId id="2147483659" r:id="rId8"/>
    <p:sldLayoutId id="2147483660" r:id="rId9"/>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9pPr>
    </p:titleStyle>
    <p:bodyStyle>
      <a:lvl1pPr marL="635000" marR="0" indent="-635000" algn="l" defTabSz="584200" rtl="0" latinLnBrk="0">
        <a:lnSpc>
          <a:spcPct val="100000"/>
        </a:lnSpc>
        <a:spcBef>
          <a:spcPts val="4200"/>
        </a:spcBef>
        <a:spcAft>
          <a:spcPts val="0"/>
        </a:spcAft>
        <a:buClrTx/>
        <a:buSzPct val="47000"/>
        <a:buFontTx/>
        <a:buBlip>
          <a:blip r:embed="rId12"/>
        </a:buBlip>
        <a:tabLst/>
        <a:defRPr sz="4600" b="0" i="0" u="none" strike="noStrike" cap="none" spc="0" baseline="0">
          <a:ln>
            <a:noFill/>
          </a:ln>
          <a:solidFill>
            <a:srgbClr val="858585"/>
          </a:solidFill>
          <a:uFillTx/>
          <a:latin typeface="+mn-lt"/>
          <a:ea typeface="+mn-ea"/>
          <a:cs typeface="+mn-cs"/>
          <a:sym typeface="Marker Felt"/>
        </a:defRPr>
      </a:lvl1pPr>
      <a:lvl2pPr marL="1270000" marR="0" indent="-635000" algn="l" defTabSz="584200" rtl="0" latinLnBrk="0">
        <a:lnSpc>
          <a:spcPct val="100000"/>
        </a:lnSpc>
        <a:spcBef>
          <a:spcPts val="4200"/>
        </a:spcBef>
        <a:spcAft>
          <a:spcPts val="0"/>
        </a:spcAft>
        <a:buClrTx/>
        <a:buSzPct val="47000"/>
        <a:buFontTx/>
        <a:buBlip>
          <a:blip r:embed="rId12"/>
        </a:buBlip>
        <a:tabLst/>
        <a:defRPr sz="4600" b="0" i="0" u="none" strike="noStrike" cap="none" spc="0" baseline="0">
          <a:ln>
            <a:noFill/>
          </a:ln>
          <a:solidFill>
            <a:srgbClr val="858585"/>
          </a:solidFill>
          <a:uFillTx/>
          <a:latin typeface="+mn-lt"/>
          <a:ea typeface="+mn-ea"/>
          <a:cs typeface="+mn-cs"/>
          <a:sym typeface="Marker Felt"/>
        </a:defRPr>
      </a:lvl2pPr>
      <a:lvl3pPr marL="1905000" marR="0" indent="-635000" algn="l" defTabSz="584200" rtl="0" latinLnBrk="0">
        <a:lnSpc>
          <a:spcPct val="100000"/>
        </a:lnSpc>
        <a:spcBef>
          <a:spcPts val="4200"/>
        </a:spcBef>
        <a:spcAft>
          <a:spcPts val="0"/>
        </a:spcAft>
        <a:buClrTx/>
        <a:buSzPct val="47000"/>
        <a:buFontTx/>
        <a:buBlip>
          <a:blip r:embed="rId12"/>
        </a:buBlip>
        <a:tabLst/>
        <a:defRPr sz="4600" b="0" i="0" u="none" strike="noStrike" cap="none" spc="0" baseline="0">
          <a:ln>
            <a:noFill/>
          </a:ln>
          <a:solidFill>
            <a:srgbClr val="858585"/>
          </a:solidFill>
          <a:uFillTx/>
          <a:latin typeface="+mn-lt"/>
          <a:ea typeface="+mn-ea"/>
          <a:cs typeface="+mn-cs"/>
          <a:sym typeface="Marker Felt"/>
        </a:defRPr>
      </a:lvl3pPr>
      <a:lvl4pPr marL="2540000" marR="0" indent="-635000" algn="l" defTabSz="584200" rtl="0" latinLnBrk="0">
        <a:lnSpc>
          <a:spcPct val="100000"/>
        </a:lnSpc>
        <a:spcBef>
          <a:spcPts val="4200"/>
        </a:spcBef>
        <a:spcAft>
          <a:spcPts val="0"/>
        </a:spcAft>
        <a:buClrTx/>
        <a:buSzPct val="47000"/>
        <a:buFontTx/>
        <a:buBlip>
          <a:blip r:embed="rId12"/>
        </a:buBlip>
        <a:tabLst/>
        <a:defRPr sz="4600" b="0" i="0" u="none" strike="noStrike" cap="none" spc="0" baseline="0">
          <a:ln>
            <a:noFill/>
          </a:ln>
          <a:solidFill>
            <a:srgbClr val="858585"/>
          </a:solidFill>
          <a:uFillTx/>
          <a:latin typeface="+mn-lt"/>
          <a:ea typeface="+mn-ea"/>
          <a:cs typeface="+mn-cs"/>
          <a:sym typeface="Marker Felt"/>
        </a:defRPr>
      </a:lvl4pPr>
      <a:lvl5pPr marL="3175000" marR="0" indent="-635000" algn="l" defTabSz="584200" rtl="0" latinLnBrk="0">
        <a:lnSpc>
          <a:spcPct val="100000"/>
        </a:lnSpc>
        <a:spcBef>
          <a:spcPts val="4200"/>
        </a:spcBef>
        <a:spcAft>
          <a:spcPts val="0"/>
        </a:spcAft>
        <a:buClrTx/>
        <a:buSzPct val="47000"/>
        <a:buFontTx/>
        <a:buBlip>
          <a:blip r:embed="rId12"/>
        </a:buBlip>
        <a:tabLst/>
        <a:defRPr sz="4600" b="0" i="0" u="none" strike="noStrike" cap="none" spc="0" baseline="0">
          <a:ln>
            <a:noFill/>
          </a:ln>
          <a:solidFill>
            <a:srgbClr val="858585"/>
          </a:solidFill>
          <a:uFillTx/>
          <a:latin typeface="+mn-lt"/>
          <a:ea typeface="+mn-ea"/>
          <a:cs typeface="+mn-cs"/>
          <a:sym typeface="Marker Felt"/>
        </a:defRPr>
      </a:lvl5pPr>
      <a:lvl6pPr marL="3810000" marR="0" indent="-635000" algn="l" defTabSz="584200" rtl="0" latinLnBrk="0">
        <a:lnSpc>
          <a:spcPct val="100000"/>
        </a:lnSpc>
        <a:spcBef>
          <a:spcPts val="4200"/>
        </a:spcBef>
        <a:spcAft>
          <a:spcPts val="0"/>
        </a:spcAft>
        <a:buClrTx/>
        <a:buSzPct val="47000"/>
        <a:buFontTx/>
        <a:buBlip>
          <a:blip r:embed="rId12"/>
        </a:buBlip>
        <a:tabLst/>
        <a:defRPr sz="4600" b="0" i="0" u="none" strike="noStrike" cap="none" spc="0" baseline="0">
          <a:ln>
            <a:noFill/>
          </a:ln>
          <a:solidFill>
            <a:srgbClr val="858585"/>
          </a:solidFill>
          <a:uFillTx/>
          <a:latin typeface="+mn-lt"/>
          <a:ea typeface="+mn-ea"/>
          <a:cs typeface="+mn-cs"/>
          <a:sym typeface="Marker Felt"/>
        </a:defRPr>
      </a:lvl6pPr>
      <a:lvl7pPr marL="4445000" marR="0" indent="-635000" algn="l" defTabSz="584200" rtl="0" latinLnBrk="0">
        <a:lnSpc>
          <a:spcPct val="100000"/>
        </a:lnSpc>
        <a:spcBef>
          <a:spcPts val="4200"/>
        </a:spcBef>
        <a:spcAft>
          <a:spcPts val="0"/>
        </a:spcAft>
        <a:buClrTx/>
        <a:buSzPct val="47000"/>
        <a:buFontTx/>
        <a:buBlip>
          <a:blip r:embed="rId12"/>
        </a:buBlip>
        <a:tabLst/>
        <a:defRPr sz="4600" b="0" i="0" u="none" strike="noStrike" cap="none" spc="0" baseline="0">
          <a:ln>
            <a:noFill/>
          </a:ln>
          <a:solidFill>
            <a:srgbClr val="858585"/>
          </a:solidFill>
          <a:uFillTx/>
          <a:latin typeface="+mn-lt"/>
          <a:ea typeface="+mn-ea"/>
          <a:cs typeface="+mn-cs"/>
          <a:sym typeface="Marker Felt"/>
        </a:defRPr>
      </a:lvl7pPr>
      <a:lvl8pPr marL="5080000" marR="0" indent="-635000" algn="l" defTabSz="584200" rtl="0" latinLnBrk="0">
        <a:lnSpc>
          <a:spcPct val="100000"/>
        </a:lnSpc>
        <a:spcBef>
          <a:spcPts val="4200"/>
        </a:spcBef>
        <a:spcAft>
          <a:spcPts val="0"/>
        </a:spcAft>
        <a:buClrTx/>
        <a:buSzPct val="47000"/>
        <a:buFontTx/>
        <a:buBlip>
          <a:blip r:embed="rId12"/>
        </a:buBlip>
        <a:tabLst/>
        <a:defRPr sz="4600" b="0" i="0" u="none" strike="noStrike" cap="none" spc="0" baseline="0">
          <a:ln>
            <a:noFill/>
          </a:ln>
          <a:solidFill>
            <a:srgbClr val="858585"/>
          </a:solidFill>
          <a:uFillTx/>
          <a:latin typeface="+mn-lt"/>
          <a:ea typeface="+mn-ea"/>
          <a:cs typeface="+mn-cs"/>
          <a:sym typeface="Marker Felt"/>
        </a:defRPr>
      </a:lvl8pPr>
      <a:lvl9pPr marL="5715000" marR="0" indent="-635000" algn="l" defTabSz="584200" rtl="0" latinLnBrk="0">
        <a:lnSpc>
          <a:spcPct val="100000"/>
        </a:lnSpc>
        <a:spcBef>
          <a:spcPts val="4200"/>
        </a:spcBef>
        <a:spcAft>
          <a:spcPts val="0"/>
        </a:spcAft>
        <a:buClrTx/>
        <a:buSzPct val="47000"/>
        <a:buFontTx/>
        <a:buBlip>
          <a:blip r:embed="rId12"/>
        </a:buBlip>
        <a:tabLst/>
        <a:defRPr sz="4600" b="0" i="0" u="none" strike="noStrike" cap="none" spc="0" baseline="0">
          <a:ln>
            <a:noFill/>
          </a:ln>
          <a:solidFill>
            <a:srgbClr val="858585"/>
          </a:solidFill>
          <a:uFillTx/>
          <a:latin typeface="+mn-lt"/>
          <a:ea typeface="+mn-ea"/>
          <a:cs typeface="+mn-cs"/>
          <a:sym typeface="Marker Fel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Köpeklerde Sunİ Tohumlama"/>
          <p:cNvSpPr txBox="1">
            <a:spLocks noGrp="1"/>
          </p:cNvSpPr>
          <p:nvPr>
            <p:ph type="ctrTitle"/>
          </p:nvPr>
        </p:nvSpPr>
        <p:spPr>
          <a:xfrm>
            <a:off x="431101" y="1855310"/>
            <a:ext cx="11856066" cy="2918780"/>
          </a:xfrm>
          <a:prstGeom prst="rect">
            <a:avLst/>
          </a:prstGeom>
        </p:spPr>
        <p:txBody>
          <a:bodyPr>
            <a:normAutofit/>
          </a:bodyPr>
          <a:lstStyle/>
          <a:p>
            <a:r>
              <a:rPr lang="tr-TR" dirty="0" err="1" smtClean="0"/>
              <a:t>Timing</a:t>
            </a:r>
            <a:r>
              <a:rPr lang="tr-TR" dirty="0" smtClean="0"/>
              <a:t> ?</a:t>
            </a:r>
            <a:endParaRPr dirty="0"/>
          </a:p>
        </p:txBody>
      </p:sp>
      <p:sp>
        <p:nvSpPr>
          <p:cNvPr id="139" name="Koray tekin"/>
          <p:cNvSpPr txBox="1">
            <a:spLocks noGrp="1"/>
          </p:cNvSpPr>
          <p:nvPr>
            <p:ph type="subTitle" sz="quarter" idx="1"/>
          </p:nvPr>
        </p:nvSpPr>
        <p:spPr>
          <a:xfrm>
            <a:off x="7899344" y="6056346"/>
            <a:ext cx="4152707" cy="725319"/>
          </a:xfrm>
          <a:prstGeom prst="rect">
            <a:avLst/>
          </a:prstGeom>
        </p:spPr>
        <p:txBody>
          <a:bodyPr/>
          <a:lstStyle>
            <a:lvl1pPr>
              <a:defRPr cap="all"/>
            </a:lvl1pPr>
          </a:lstStyle>
          <a:p>
            <a:r>
              <a:t>Koray tekin</a:t>
            </a:r>
          </a:p>
        </p:txBody>
      </p:sp>
      <p:sp>
        <p:nvSpPr>
          <p:cNvPr id="140" name="Ankara Üniversitesi, Veteriner Fakültesi…"/>
          <p:cNvSpPr txBox="1"/>
          <p:nvPr/>
        </p:nvSpPr>
        <p:spPr>
          <a:xfrm>
            <a:off x="1443217" y="7929016"/>
            <a:ext cx="9831833" cy="1219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dirty="0"/>
              <a:t>Ankara </a:t>
            </a:r>
            <a:r>
              <a:rPr dirty="0" err="1"/>
              <a:t>Üniversitesi</a:t>
            </a:r>
            <a:r>
              <a:rPr dirty="0"/>
              <a:t>, </a:t>
            </a:r>
            <a:r>
              <a:rPr dirty="0" err="1"/>
              <a:t>Veteriner</a:t>
            </a:r>
            <a:r>
              <a:rPr dirty="0"/>
              <a:t> </a:t>
            </a:r>
            <a:r>
              <a:rPr dirty="0" err="1"/>
              <a:t>Fakültesi</a:t>
            </a:r>
            <a:endParaRPr dirty="0"/>
          </a:p>
          <a:p>
            <a:r>
              <a:rPr dirty="0" err="1"/>
              <a:t>Reprodüksiyon</a:t>
            </a:r>
            <a:r>
              <a:rPr dirty="0"/>
              <a:t> </a:t>
            </a:r>
            <a:r>
              <a:rPr dirty="0" err="1"/>
              <a:t>ve</a:t>
            </a:r>
            <a:r>
              <a:rPr dirty="0"/>
              <a:t> </a:t>
            </a:r>
            <a:r>
              <a:rPr dirty="0" err="1"/>
              <a:t>Suni</a:t>
            </a:r>
            <a:r>
              <a:rPr dirty="0"/>
              <a:t> </a:t>
            </a:r>
            <a:r>
              <a:rPr dirty="0" err="1"/>
              <a:t>Tohumlama</a:t>
            </a:r>
            <a:r>
              <a:rPr dirty="0"/>
              <a:t> </a:t>
            </a:r>
            <a:r>
              <a:rPr dirty="0" err="1"/>
              <a:t>Anabilim</a:t>
            </a:r>
            <a:r>
              <a:rPr dirty="0"/>
              <a:t> </a:t>
            </a:r>
            <a:r>
              <a:rPr dirty="0" err="1"/>
              <a:t>Dalı</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uni Tohumlamada Başarı?"/>
          <p:cNvSpPr txBox="1">
            <a:spLocks noGrp="1"/>
          </p:cNvSpPr>
          <p:nvPr>
            <p:ph type="title"/>
          </p:nvPr>
        </p:nvSpPr>
        <p:spPr>
          <a:prstGeom prst="rect">
            <a:avLst/>
          </a:prstGeom>
        </p:spPr>
        <p:txBody>
          <a:bodyPr>
            <a:normAutofit/>
          </a:bodyPr>
          <a:lstStyle/>
          <a:p>
            <a:r>
              <a:rPr lang="tr-TR" dirty="0" err="1"/>
              <a:t>The</a:t>
            </a:r>
            <a:r>
              <a:rPr lang="tr-TR" dirty="0"/>
              <a:t> </a:t>
            </a:r>
            <a:r>
              <a:rPr lang="tr-TR" dirty="0" err="1"/>
              <a:t>Success</a:t>
            </a:r>
            <a:r>
              <a:rPr lang="tr-TR" dirty="0"/>
              <a:t> of AI</a:t>
            </a:r>
            <a:r>
              <a:rPr dirty="0"/>
              <a:t>?</a:t>
            </a:r>
          </a:p>
        </p:txBody>
      </p:sp>
      <p:sp>
        <p:nvSpPr>
          <p:cNvPr id="220" name="Doğru zamanlama,…"/>
          <p:cNvSpPr txBox="1">
            <a:spLocks noGrp="1"/>
          </p:cNvSpPr>
          <p:nvPr>
            <p:ph type="body" idx="1"/>
          </p:nvPr>
        </p:nvSpPr>
        <p:spPr>
          <a:prstGeom prst="rect">
            <a:avLst/>
          </a:prstGeom>
        </p:spPr>
        <p:txBody>
          <a:bodyPr/>
          <a:lstStyle/>
          <a:p>
            <a:pPr>
              <a:buBlip>
                <a:blip r:embed="rId3"/>
              </a:buBlip>
            </a:pPr>
            <a:r>
              <a:rPr lang="tr-TR" dirty="0" err="1"/>
              <a:t>Timing</a:t>
            </a:r>
            <a:r>
              <a:rPr dirty="0"/>
              <a:t>,</a:t>
            </a:r>
          </a:p>
          <a:p>
            <a:pPr>
              <a:buBlip>
                <a:blip r:embed="rId3"/>
              </a:buBlip>
            </a:pPr>
            <a:r>
              <a:rPr lang="tr-TR" dirty="0"/>
              <a:t>Right </a:t>
            </a:r>
            <a:r>
              <a:rPr lang="tr-TR" dirty="0" err="1"/>
              <a:t>amount</a:t>
            </a:r>
            <a:r>
              <a:rPr lang="tr-TR" dirty="0"/>
              <a:t> of semen </a:t>
            </a:r>
            <a:r>
              <a:rPr lang="tr-TR" dirty="0" err="1"/>
              <a:t>concentration</a:t>
            </a:r>
            <a:r>
              <a:rPr dirty="0"/>
              <a:t>,</a:t>
            </a:r>
          </a:p>
          <a:p>
            <a:pPr>
              <a:buBlip>
                <a:blip r:embed="rId3"/>
              </a:buBlip>
            </a:pPr>
            <a:r>
              <a:rPr lang="tr-TR" dirty="0"/>
              <a:t>Sperm </a:t>
            </a:r>
            <a:r>
              <a:rPr lang="tr-TR" dirty="0" err="1"/>
              <a:t>selection</a:t>
            </a:r>
            <a:r>
              <a:rPr lang="tr-TR" dirty="0"/>
              <a:t> </a:t>
            </a:r>
            <a:r>
              <a:rPr lang="tr-TR" dirty="0" err="1"/>
              <a:t>and</a:t>
            </a:r>
            <a:r>
              <a:rPr lang="tr-TR" dirty="0"/>
              <a:t> </a:t>
            </a:r>
            <a:r>
              <a:rPr lang="tr-TR" dirty="0" err="1"/>
              <a:t>examination</a:t>
            </a:r>
            <a:r>
              <a:rPr dirty="0"/>
              <a:t>,</a:t>
            </a:r>
          </a:p>
          <a:p>
            <a:pPr>
              <a:buBlip>
                <a:blip r:embed="rId3"/>
              </a:buBlip>
            </a:pPr>
            <a:r>
              <a:rPr lang="tr-TR" dirty="0" err="1"/>
              <a:t>Deposition</a:t>
            </a:r>
            <a:r>
              <a:rPr lang="tr-TR" dirty="0"/>
              <a:t> of sperm </a:t>
            </a:r>
            <a:r>
              <a:rPr lang="tr-TR" dirty="0" err="1"/>
              <a:t>into</a:t>
            </a:r>
            <a:r>
              <a:rPr lang="tr-TR" dirty="0"/>
              <a:t> </a:t>
            </a:r>
            <a:r>
              <a:rPr lang="tr-TR" dirty="0" err="1"/>
              <a:t>right</a:t>
            </a:r>
            <a:r>
              <a:rPr lang="tr-TR" dirty="0"/>
              <a:t> </a:t>
            </a:r>
            <a:r>
              <a:rPr lang="tr-TR" dirty="0" err="1"/>
              <a:t>place</a:t>
            </a:r>
            <a:r>
              <a:rPr dirty="0"/>
              <a: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Zamanlama"/>
          <p:cNvSpPr txBox="1">
            <a:spLocks noGrp="1"/>
          </p:cNvSpPr>
          <p:nvPr>
            <p:ph type="title"/>
          </p:nvPr>
        </p:nvSpPr>
        <p:spPr>
          <a:xfrm>
            <a:off x="353106" y="-329348"/>
            <a:ext cx="10464800" cy="2438400"/>
          </a:xfrm>
          <a:prstGeom prst="rect">
            <a:avLst/>
          </a:prstGeom>
        </p:spPr>
        <p:txBody>
          <a:bodyPr/>
          <a:lstStyle/>
          <a:p>
            <a:r>
              <a:rPr lang="tr-TR" dirty="0" err="1"/>
              <a:t>Timing</a:t>
            </a:r>
            <a:endParaRPr dirty="0"/>
          </a:p>
        </p:txBody>
      </p:sp>
      <p:sp>
        <p:nvSpPr>
          <p:cNvPr id="225" name="Köpekler Mono-Östriktir.…"/>
          <p:cNvSpPr txBox="1">
            <a:spLocks noGrp="1"/>
          </p:cNvSpPr>
          <p:nvPr>
            <p:ph type="body" idx="1"/>
          </p:nvPr>
        </p:nvSpPr>
        <p:spPr>
          <a:xfrm>
            <a:off x="353106" y="1168399"/>
            <a:ext cx="11938540" cy="6985635"/>
          </a:xfrm>
          <a:prstGeom prst="rect">
            <a:avLst/>
          </a:prstGeom>
        </p:spPr>
        <p:txBody>
          <a:bodyPr>
            <a:normAutofit/>
          </a:bodyPr>
          <a:lstStyle/>
          <a:p>
            <a:pPr marL="577850" indent="-577850" defTabSz="531622">
              <a:spcBef>
                <a:spcPts val="3800"/>
              </a:spcBef>
              <a:buBlip>
                <a:blip r:embed="rId3"/>
              </a:buBlip>
              <a:defRPr sz="4186"/>
            </a:pPr>
            <a:r>
              <a:rPr lang="tr-TR" dirty="0"/>
              <a:t>Mono-</a:t>
            </a:r>
            <a:r>
              <a:rPr lang="tr-TR" dirty="0" err="1"/>
              <a:t>estrus</a:t>
            </a:r>
            <a:r>
              <a:rPr dirty="0"/>
              <a:t>.</a:t>
            </a:r>
            <a:endParaRPr lang="tr-TR" dirty="0"/>
          </a:p>
          <a:p>
            <a:pPr marL="577850" indent="-577850" defTabSz="531622">
              <a:spcBef>
                <a:spcPts val="3800"/>
              </a:spcBef>
              <a:buBlip>
                <a:blip r:embed="rId3"/>
              </a:buBlip>
              <a:defRPr sz="4186"/>
            </a:pPr>
            <a:r>
              <a:rPr lang="tr-TR" dirty="0" err="1"/>
              <a:t>Ovulation</a:t>
            </a:r>
            <a:r>
              <a:rPr lang="tr-TR" dirty="0"/>
              <a:t> 24 </a:t>
            </a:r>
            <a:r>
              <a:rPr lang="tr-TR" dirty="0" err="1"/>
              <a:t>to</a:t>
            </a:r>
            <a:r>
              <a:rPr lang="tr-TR" dirty="0"/>
              <a:t> 72 </a:t>
            </a:r>
            <a:r>
              <a:rPr lang="tr-TR" dirty="0" err="1"/>
              <a:t>hours</a:t>
            </a:r>
            <a:r>
              <a:rPr lang="tr-TR" dirty="0"/>
              <a:t> </a:t>
            </a:r>
            <a:r>
              <a:rPr lang="tr-TR" dirty="0" err="1"/>
              <a:t>after</a:t>
            </a:r>
            <a:r>
              <a:rPr lang="tr-TR" dirty="0"/>
              <a:t> </a:t>
            </a:r>
            <a:r>
              <a:rPr lang="tr-TR" dirty="0" err="1"/>
              <a:t>the</a:t>
            </a:r>
            <a:r>
              <a:rPr lang="tr-TR" dirty="0"/>
              <a:t> LH </a:t>
            </a:r>
            <a:r>
              <a:rPr lang="tr-TR" dirty="0" err="1"/>
              <a:t>peak</a:t>
            </a:r>
            <a:endParaRPr lang="tr-TR" dirty="0"/>
          </a:p>
          <a:p>
            <a:pPr marL="577850" indent="-577850" defTabSz="531622">
              <a:spcBef>
                <a:spcPts val="3800"/>
              </a:spcBef>
              <a:buBlip>
                <a:blip r:embed="rId3"/>
              </a:buBlip>
              <a:defRPr sz="4186"/>
            </a:pPr>
            <a:r>
              <a:rPr lang="tr-TR" dirty="0"/>
              <a:t>Ova </a:t>
            </a:r>
            <a:r>
              <a:rPr lang="tr-TR" dirty="0" err="1"/>
              <a:t>may</a:t>
            </a:r>
            <a:r>
              <a:rPr lang="tr-TR" dirty="0"/>
              <a:t> be </a:t>
            </a:r>
            <a:r>
              <a:rPr lang="tr-TR" dirty="0" err="1"/>
              <a:t>released</a:t>
            </a:r>
            <a:r>
              <a:rPr lang="tr-TR" dirty="0"/>
              <a:t> </a:t>
            </a:r>
            <a:r>
              <a:rPr lang="tr-TR" dirty="0" err="1"/>
              <a:t>over</a:t>
            </a:r>
            <a:r>
              <a:rPr lang="tr-TR" dirty="0"/>
              <a:t> 24 </a:t>
            </a:r>
            <a:r>
              <a:rPr lang="tr-TR" dirty="0" err="1"/>
              <a:t>to</a:t>
            </a:r>
            <a:r>
              <a:rPr lang="tr-TR" dirty="0"/>
              <a:t> 96 </a:t>
            </a:r>
            <a:r>
              <a:rPr lang="tr-TR" dirty="0" err="1"/>
              <a:t>hours</a:t>
            </a:r>
            <a:r>
              <a:rPr lang="tr-TR" dirty="0"/>
              <a:t> </a:t>
            </a:r>
          </a:p>
          <a:p>
            <a:pPr marL="577850" indent="-577850" defTabSz="531622">
              <a:spcBef>
                <a:spcPts val="3800"/>
              </a:spcBef>
              <a:buBlip>
                <a:blip r:embed="rId3"/>
              </a:buBlip>
              <a:defRPr sz="4186"/>
            </a:pPr>
            <a:r>
              <a:rPr lang="tr-TR" dirty="0" err="1"/>
              <a:t>Dog</a:t>
            </a:r>
            <a:r>
              <a:rPr lang="tr-TR" dirty="0"/>
              <a:t> </a:t>
            </a:r>
            <a:r>
              <a:rPr lang="tr-TR" dirty="0" err="1"/>
              <a:t>ovulates</a:t>
            </a:r>
            <a:r>
              <a:rPr lang="tr-TR" dirty="0"/>
              <a:t> </a:t>
            </a:r>
            <a:r>
              <a:rPr lang="tr-TR" dirty="0" err="1"/>
              <a:t>primary</a:t>
            </a:r>
            <a:r>
              <a:rPr lang="tr-TR" dirty="0"/>
              <a:t> </a:t>
            </a:r>
            <a:r>
              <a:rPr lang="tr-TR" dirty="0" err="1"/>
              <a:t>oocytes</a:t>
            </a:r>
            <a:r>
              <a:rPr lang="tr-TR" dirty="0"/>
              <a:t> </a:t>
            </a:r>
          </a:p>
          <a:p>
            <a:pPr marL="577850" indent="-577850" defTabSz="531622">
              <a:spcBef>
                <a:spcPts val="3800"/>
              </a:spcBef>
              <a:defRPr sz="4186"/>
            </a:pPr>
            <a:r>
              <a:rPr lang="tr-TR" dirty="0" err="1"/>
              <a:t>The</a:t>
            </a:r>
            <a:r>
              <a:rPr lang="tr-TR" dirty="0"/>
              <a:t> </a:t>
            </a:r>
            <a:r>
              <a:rPr lang="tr-TR" dirty="0" err="1"/>
              <a:t>oviductal</a:t>
            </a:r>
            <a:r>
              <a:rPr lang="tr-TR" dirty="0"/>
              <a:t> transit </a:t>
            </a:r>
            <a:r>
              <a:rPr lang="tr-TR" dirty="0" err="1"/>
              <a:t>takes</a:t>
            </a:r>
            <a:r>
              <a:rPr lang="tr-TR" dirty="0"/>
              <a:t> 5-10 </a:t>
            </a:r>
            <a:r>
              <a:rPr lang="tr-TR" dirty="0" err="1"/>
              <a:t>days</a:t>
            </a:r>
            <a:r>
              <a:rPr lang="tr-TR" dirty="0"/>
              <a:t>. </a:t>
            </a:r>
          </a:p>
          <a:p>
            <a:pPr marL="577850" indent="-577850" defTabSz="531622">
              <a:spcBef>
                <a:spcPts val="3800"/>
              </a:spcBef>
              <a:defRPr sz="4186"/>
            </a:pPr>
            <a:r>
              <a:rPr lang="tr-TR" dirty="0"/>
              <a:t> MII </a:t>
            </a:r>
            <a:r>
              <a:rPr lang="tr-TR" dirty="0" err="1"/>
              <a:t>stage</a:t>
            </a:r>
            <a:r>
              <a:rPr lang="tr-TR" dirty="0"/>
              <a:t>, 48-60 </a:t>
            </a:r>
            <a:r>
              <a:rPr lang="tr-TR" dirty="0" err="1"/>
              <a:t>hours</a:t>
            </a:r>
            <a:r>
              <a:rPr lang="tr-TR" dirty="0"/>
              <a:t> post </a:t>
            </a:r>
            <a:r>
              <a:rPr lang="tr-TR" dirty="0" err="1"/>
              <a:t>ovulation</a:t>
            </a:r>
            <a:r>
              <a:rPr lang="tr-TR" dirty="0"/>
              <a:t/>
            </a:r>
            <a:br>
              <a:rPr lang="tr-TR" dirty="0"/>
            </a:br>
            <a:endParaRPr lang="tr-TR" dirty="0"/>
          </a:p>
        </p:txBody>
      </p:sp>
      <p:pic>
        <p:nvPicPr>
          <p:cNvPr id="226" name="clock1.jpg" descr="clock1.jpg"/>
          <p:cNvPicPr>
            <a:picLocks noChangeAspect="1"/>
          </p:cNvPicPr>
          <p:nvPr/>
        </p:nvPicPr>
        <p:blipFill>
          <a:blip r:embed="rId4">
            <a:extLst/>
          </a:blip>
          <a:stretch>
            <a:fillRect/>
          </a:stretch>
        </p:blipFill>
        <p:spPr>
          <a:xfrm>
            <a:off x="9901011" y="367891"/>
            <a:ext cx="2217007" cy="2210618"/>
          </a:xfrm>
          <a:prstGeom prst="rect">
            <a:avLst/>
          </a:prstGeom>
          <a:ln w="12700">
            <a:miter lim="400000"/>
          </a:ln>
        </p:spPr>
      </p:pic>
      <p:sp>
        <p:nvSpPr>
          <p:cNvPr id="2" name="Rectangle 1">
            <a:extLst>
              <a:ext uri="{FF2B5EF4-FFF2-40B4-BE49-F238E27FC236}">
                <a16:creationId xmlns:a16="http://schemas.microsoft.com/office/drawing/2014/main" xmlns="" id="{1760FAA0-095B-6A44-B40C-83A6E14721FB}"/>
              </a:ext>
            </a:extLst>
          </p:cNvPr>
          <p:cNvSpPr/>
          <p:nvPr/>
        </p:nvSpPr>
        <p:spPr>
          <a:xfrm>
            <a:off x="6502400" y="8154035"/>
            <a:ext cx="6502400" cy="1077218"/>
          </a:xfrm>
          <a:prstGeom prst="rect">
            <a:avLst/>
          </a:prstGeom>
        </p:spPr>
        <p:txBody>
          <a:bodyPr>
            <a:spAutoFit/>
          </a:bodyPr>
          <a:lstStyle/>
          <a:p>
            <a:r>
              <a:rPr lang="tr-TR" sz="3200" dirty="0" err="1">
                <a:solidFill>
                  <a:srgbClr val="FF0000"/>
                </a:solidFill>
              </a:rPr>
              <a:t>Ovulate</a:t>
            </a:r>
            <a:r>
              <a:rPr lang="tr-TR" sz="3200" dirty="0">
                <a:solidFill>
                  <a:srgbClr val="FF0000"/>
                </a:solidFill>
              </a:rPr>
              <a:t> as </a:t>
            </a:r>
            <a:r>
              <a:rPr lang="tr-TR" sz="3200" dirty="0" err="1">
                <a:solidFill>
                  <a:srgbClr val="FF0000"/>
                </a:solidFill>
              </a:rPr>
              <a:t>early</a:t>
            </a:r>
            <a:r>
              <a:rPr lang="tr-TR" sz="3200" dirty="0">
                <a:solidFill>
                  <a:srgbClr val="FF0000"/>
                </a:solidFill>
              </a:rPr>
              <a:t> as </a:t>
            </a:r>
            <a:r>
              <a:rPr lang="tr-TR" sz="3200" dirty="0" err="1">
                <a:solidFill>
                  <a:srgbClr val="FF0000"/>
                </a:solidFill>
              </a:rPr>
              <a:t>day</a:t>
            </a:r>
            <a:r>
              <a:rPr lang="tr-TR" sz="3200" dirty="0">
                <a:solidFill>
                  <a:srgbClr val="FF0000"/>
                </a:solidFill>
              </a:rPr>
              <a:t> 3 </a:t>
            </a:r>
            <a:r>
              <a:rPr lang="tr-TR" sz="3200" dirty="0" err="1">
                <a:solidFill>
                  <a:srgbClr val="FF0000"/>
                </a:solidFill>
              </a:rPr>
              <a:t>to</a:t>
            </a:r>
            <a:r>
              <a:rPr lang="tr-TR" sz="3200" dirty="0">
                <a:solidFill>
                  <a:srgbClr val="FF0000"/>
                </a:solidFill>
              </a:rPr>
              <a:t> 4, </a:t>
            </a:r>
            <a:r>
              <a:rPr lang="tr-TR" sz="3200" dirty="0" err="1">
                <a:solidFill>
                  <a:srgbClr val="FF0000"/>
                </a:solidFill>
              </a:rPr>
              <a:t>late</a:t>
            </a:r>
            <a:r>
              <a:rPr lang="tr-TR" sz="3200" dirty="0">
                <a:solidFill>
                  <a:srgbClr val="FF0000"/>
                </a:solidFill>
              </a:rPr>
              <a:t> as </a:t>
            </a:r>
            <a:r>
              <a:rPr lang="tr-TR" sz="3200" dirty="0" err="1">
                <a:solidFill>
                  <a:srgbClr val="FF0000"/>
                </a:solidFill>
              </a:rPr>
              <a:t>day</a:t>
            </a:r>
            <a:r>
              <a:rPr lang="tr-TR" sz="3200" dirty="0">
                <a:solidFill>
                  <a:srgbClr val="FF0000"/>
                </a:solidFill>
              </a:rPr>
              <a:t> 26 </a:t>
            </a:r>
            <a:r>
              <a:rPr lang="tr-TR" sz="3200" dirty="0" err="1">
                <a:solidFill>
                  <a:srgbClr val="FF0000"/>
                </a:solidFill>
              </a:rPr>
              <a:t>or</a:t>
            </a:r>
            <a:r>
              <a:rPr lang="tr-TR" sz="3200" dirty="0">
                <a:solidFill>
                  <a:srgbClr val="FF0000"/>
                </a:solidFill>
              </a:rPr>
              <a:t> 27 </a:t>
            </a:r>
          </a:p>
        </p:txBody>
      </p:sp>
      <p:sp>
        <p:nvSpPr>
          <p:cNvPr id="3" name="Rectangle 2">
            <a:extLst>
              <a:ext uri="{FF2B5EF4-FFF2-40B4-BE49-F238E27FC236}">
                <a16:creationId xmlns:a16="http://schemas.microsoft.com/office/drawing/2014/main" xmlns="" id="{379A9B0F-49DF-0C47-B844-507A534F0943}"/>
              </a:ext>
            </a:extLst>
          </p:cNvPr>
          <p:cNvSpPr/>
          <p:nvPr/>
        </p:nvSpPr>
        <p:spPr>
          <a:xfrm rot="18995107">
            <a:off x="7341074" y="5767554"/>
            <a:ext cx="3501292" cy="707886"/>
          </a:xfrm>
          <a:prstGeom prst="rect">
            <a:avLst/>
          </a:prstGeom>
        </p:spPr>
        <p:txBody>
          <a:bodyPr wrap="square">
            <a:spAutoFit/>
          </a:bodyPr>
          <a:lstStyle/>
          <a:p>
            <a:r>
              <a:rPr lang="tr-TR" dirty="0" err="1">
                <a:solidFill>
                  <a:srgbClr val="7030A0"/>
                </a:solidFill>
              </a:rPr>
              <a:t>Fertilization</a:t>
            </a:r>
            <a:r>
              <a:rPr lang="tr-TR" dirty="0">
                <a:solidFill>
                  <a:srgbClr val="7030A0"/>
                </a:solidFill>
              </a:rPr>
              <a:t> </a:t>
            </a:r>
          </a:p>
        </p:txBody>
      </p:sp>
      <p:sp>
        <p:nvSpPr>
          <p:cNvPr id="4" name="Rectangle 3">
            <a:extLst>
              <a:ext uri="{FF2B5EF4-FFF2-40B4-BE49-F238E27FC236}">
                <a16:creationId xmlns:a16="http://schemas.microsoft.com/office/drawing/2014/main" xmlns="" id="{9A0A820A-A0F6-E545-A788-A4D3B8C486B4}"/>
              </a:ext>
            </a:extLst>
          </p:cNvPr>
          <p:cNvSpPr/>
          <p:nvPr/>
        </p:nvSpPr>
        <p:spPr>
          <a:xfrm>
            <a:off x="176553" y="8215590"/>
            <a:ext cx="6502400" cy="954107"/>
          </a:xfrm>
          <a:prstGeom prst="rect">
            <a:avLst/>
          </a:prstGeom>
        </p:spPr>
        <p:txBody>
          <a:bodyPr>
            <a:spAutoFit/>
          </a:bodyPr>
          <a:lstStyle/>
          <a:p>
            <a:r>
              <a:rPr lang="tr-TR" sz="2800" dirty="0" err="1">
                <a:solidFill>
                  <a:srgbClr val="FF0000"/>
                </a:solidFill>
              </a:rPr>
              <a:t>Mature</a:t>
            </a:r>
            <a:r>
              <a:rPr lang="tr-TR" sz="2800" dirty="0">
                <a:solidFill>
                  <a:srgbClr val="FF0000"/>
                </a:solidFill>
              </a:rPr>
              <a:t> canine ova </a:t>
            </a:r>
            <a:r>
              <a:rPr lang="tr-TR" sz="2800" dirty="0" err="1">
                <a:solidFill>
                  <a:srgbClr val="FF0000"/>
                </a:solidFill>
              </a:rPr>
              <a:t>may</a:t>
            </a:r>
            <a:r>
              <a:rPr lang="tr-TR" sz="2800" dirty="0">
                <a:solidFill>
                  <a:srgbClr val="FF0000"/>
                </a:solidFill>
              </a:rPr>
              <a:t> </a:t>
            </a:r>
            <a:r>
              <a:rPr lang="tr-TR" sz="2800" dirty="0" err="1">
                <a:solidFill>
                  <a:srgbClr val="FF0000"/>
                </a:solidFill>
              </a:rPr>
              <a:t>remain</a:t>
            </a:r>
            <a:r>
              <a:rPr lang="tr-TR" sz="2800" dirty="0">
                <a:solidFill>
                  <a:srgbClr val="FF0000"/>
                </a:solidFill>
              </a:rPr>
              <a:t> </a:t>
            </a:r>
            <a:r>
              <a:rPr lang="tr-TR" sz="2800" dirty="0" err="1">
                <a:solidFill>
                  <a:srgbClr val="FF0000"/>
                </a:solidFill>
              </a:rPr>
              <a:t>fertilizable</a:t>
            </a:r>
            <a:r>
              <a:rPr lang="tr-TR" sz="2800" dirty="0">
                <a:solidFill>
                  <a:srgbClr val="FF0000"/>
                </a:solidFill>
              </a:rPr>
              <a:t> </a:t>
            </a:r>
            <a:r>
              <a:rPr lang="tr-TR" sz="2800" dirty="0" err="1">
                <a:solidFill>
                  <a:srgbClr val="FF0000"/>
                </a:solidFill>
              </a:rPr>
              <a:t>for</a:t>
            </a:r>
            <a:r>
              <a:rPr lang="tr-TR" sz="2800" dirty="0">
                <a:solidFill>
                  <a:srgbClr val="FF0000"/>
                </a:solidFill>
              </a:rPr>
              <a:t> 2 </a:t>
            </a:r>
            <a:r>
              <a:rPr lang="tr-TR" sz="2800" dirty="0" err="1">
                <a:solidFill>
                  <a:srgbClr val="FF0000"/>
                </a:solidFill>
              </a:rPr>
              <a:t>to</a:t>
            </a:r>
            <a:r>
              <a:rPr lang="tr-TR" sz="2800" dirty="0">
                <a:solidFill>
                  <a:srgbClr val="FF0000"/>
                </a:solidFill>
              </a:rPr>
              <a:t> 4.5 </a:t>
            </a:r>
            <a:r>
              <a:rPr lang="tr-TR" sz="2800" dirty="0" err="1">
                <a:solidFill>
                  <a:srgbClr val="FF0000"/>
                </a:solidFill>
              </a:rPr>
              <a:t>days</a:t>
            </a:r>
            <a:endParaRPr lang="tr-TR" sz="2800" dirty="0">
              <a:solidFill>
                <a:srgbClr val="FF0000"/>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Vaginal Sitoloji, PG, Vaginal endoskopi, USG"/>
          <p:cNvSpPr txBox="1">
            <a:spLocks noGrp="1"/>
          </p:cNvSpPr>
          <p:nvPr>
            <p:ph type="title"/>
          </p:nvPr>
        </p:nvSpPr>
        <p:spPr>
          <a:prstGeom prst="rect">
            <a:avLst/>
          </a:prstGeom>
        </p:spPr>
        <p:txBody>
          <a:bodyPr>
            <a:normAutofit fontScale="90000"/>
          </a:bodyPr>
          <a:lstStyle/>
          <a:p>
            <a:r>
              <a:rPr dirty="0"/>
              <a:t>Vaginal </a:t>
            </a:r>
            <a:r>
              <a:rPr lang="tr-TR" dirty="0" err="1"/>
              <a:t>Cytology</a:t>
            </a:r>
            <a:r>
              <a:rPr dirty="0"/>
              <a:t>, PG</a:t>
            </a:r>
            <a:r>
              <a:rPr lang="tr-TR" baseline="-25000" dirty="0"/>
              <a:t>4</a:t>
            </a:r>
            <a:r>
              <a:rPr dirty="0"/>
              <a:t>, Vaginal endo</a:t>
            </a:r>
            <a:r>
              <a:rPr lang="tr-TR" dirty="0" err="1"/>
              <a:t>scopy</a:t>
            </a:r>
            <a:r>
              <a:rPr dirty="0"/>
              <a:t>, USG</a:t>
            </a:r>
          </a:p>
        </p:txBody>
      </p:sp>
      <p:sp>
        <p:nvSpPr>
          <p:cNvPr id="231" name="Vaginal sitoloji &amp; PG En çok kullanılan yöntemlerdir,…"/>
          <p:cNvSpPr txBox="1">
            <a:spLocks noGrp="1"/>
          </p:cNvSpPr>
          <p:nvPr>
            <p:ph type="body" idx="1"/>
          </p:nvPr>
        </p:nvSpPr>
        <p:spPr>
          <a:xfrm>
            <a:off x="338016" y="2692400"/>
            <a:ext cx="10464800" cy="5715000"/>
          </a:xfrm>
          <a:prstGeom prst="rect">
            <a:avLst/>
          </a:prstGeom>
        </p:spPr>
        <p:txBody>
          <a:bodyPr/>
          <a:lstStyle/>
          <a:p>
            <a:pPr>
              <a:buBlip>
                <a:blip r:embed="rId3"/>
              </a:buBlip>
            </a:pPr>
            <a:r>
              <a:rPr dirty="0"/>
              <a:t>Vaginal </a:t>
            </a:r>
            <a:r>
              <a:rPr lang="tr-TR" dirty="0" err="1"/>
              <a:t>cytology</a:t>
            </a:r>
            <a:r>
              <a:rPr dirty="0"/>
              <a:t> &amp; PG</a:t>
            </a:r>
            <a:r>
              <a:rPr lang="tr-TR" baseline="-25000" dirty="0"/>
              <a:t>4</a:t>
            </a:r>
            <a:endParaRPr baseline="-25000" dirty="0"/>
          </a:p>
          <a:p>
            <a:pPr>
              <a:buBlip>
                <a:blip r:embed="rId3"/>
              </a:buBlip>
            </a:pPr>
            <a:r>
              <a:rPr lang="tr-TR" dirty="0" err="1"/>
              <a:t>Must</a:t>
            </a:r>
            <a:r>
              <a:rPr lang="tr-TR" dirty="0"/>
              <a:t> be </a:t>
            </a:r>
            <a:r>
              <a:rPr lang="tr-TR" dirty="0" err="1"/>
              <a:t>repeated</a:t>
            </a:r>
            <a:r>
              <a:rPr lang="tr-TR" dirty="0"/>
              <a:t> </a:t>
            </a:r>
            <a:r>
              <a:rPr dirty="0"/>
              <a:t>2-3 </a:t>
            </a:r>
            <a:r>
              <a:rPr lang="tr-TR" dirty="0" err="1"/>
              <a:t>days</a:t>
            </a:r>
            <a:r>
              <a:rPr lang="tr-TR" dirty="0"/>
              <a:t> </a:t>
            </a:r>
            <a:r>
              <a:rPr lang="tr-TR" dirty="0" err="1"/>
              <a:t>interval</a:t>
            </a:r>
            <a:endParaRPr dirty="0"/>
          </a:p>
          <a:p>
            <a:pPr>
              <a:buBlip>
                <a:blip r:embed="rId3"/>
              </a:buBlip>
            </a:pPr>
            <a:r>
              <a:rPr lang="tr-TR" dirty="0" err="1"/>
              <a:t>Must</a:t>
            </a:r>
            <a:r>
              <a:rPr lang="tr-TR" dirty="0"/>
              <a:t> be </a:t>
            </a:r>
            <a:r>
              <a:rPr lang="tr-TR" dirty="0" err="1"/>
              <a:t>combined</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cycle.png" descr="cycle.png"/>
          <p:cNvPicPr>
            <a:picLocks noChangeAspect="1"/>
          </p:cNvPicPr>
          <p:nvPr/>
        </p:nvPicPr>
        <p:blipFill>
          <a:blip r:embed="rId3">
            <a:extLst/>
          </a:blip>
          <a:stretch>
            <a:fillRect/>
          </a:stretch>
        </p:blipFill>
        <p:spPr>
          <a:xfrm>
            <a:off x="318965" y="4572001"/>
            <a:ext cx="7464816" cy="4611036"/>
          </a:xfrm>
          <a:prstGeom prst="rect">
            <a:avLst/>
          </a:prstGeom>
          <a:ln w="12700">
            <a:miter lim="400000"/>
          </a:ln>
        </p:spPr>
      </p:pic>
      <p:sp>
        <p:nvSpPr>
          <p:cNvPr id="236" name="Vaginal Sitoloji, PG,"/>
          <p:cNvSpPr txBox="1"/>
          <p:nvPr/>
        </p:nvSpPr>
        <p:spPr>
          <a:xfrm>
            <a:off x="3293990" y="286888"/>
            <a:ext cx="6416820" cy="13336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rgbClr val="45A7DE"/>
                </a:solidFill>
              </a:defRPr>
            </a:lvl1pPr>
          </a:lstStyle>
          <a:p>
            <a:r>
              <a:rPr dirty="0"/>
              <a:t>Vaginal </a:t>
            </a:r>
            <a:r>
              <a:rPr lang="tr-TR" dirty="0" err="1"/>
              <a:t>cytology</a:t>
            </a:r>
            <a:endParaRPr dirty="0"/>
          </a:p>
        </p:txBody>
      </p:sp>
      <p:pic>
        <p:nvPicPr>
          <p:cNvPr id="4" name="Picture 3">
            <a:extLst>
              <a:ext uri="{FF2B5EF4-FFF2-40B4-BE49-F238E27FC236}">
                <a16:creationId xmlns:a16="http://schemas.microsoft.com/office/drawing/2014/main" xmlns="" id="{5C37DA23-29B4-B94F-853A-1E4AFB27A7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3123" y="2791229"/>
            <a:ext cx="5345722" cy="5049512"/>
          </a:xfrm>
          <a:prstGeom prst="rect">
            <a:avLst/>
          </a:prstGeom>
        </p:spPr>
      </p:pic>
      <p:pic>
        <p:nvPicPr>
          <p:cNvPr id="5" name="Picture 4">
            <a:extLst>
              <a:ext uri="{FF2B5EF4-FFF2-40B4-BE49-F238E27FC236}">
                <a16:creationId xmlns:a16="http://schemas.microsoft.com/office/drawing/2014/main" xmlns="" id="{3BF9294F-37B4-E943-8FB7-D95863B166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65" y="1457531"/>
            <a:ext cx="7344702" cy="2839271"/>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USG"/>
          <p:cNvSpPr txBox="1"/>
          <p:nvPr/>
        </p:nvSpPr>
        <p:spPr>
          <a:xfrm>
            <a:off x="4989029" y="688462"/>
            <a:ext cx="3523401" cy="13336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rgbClr val="45A7DE"/>
                </a:solidFill>
              </a:defRPr>
            </a:lvl1pPr>
          </a:lstStyle>
          <a:p>
            <a:r>
              <a:rPr lang="tr-TR" dirty="0"/>
              <a:t>P</a:t>
            </a:r>
            <a:r>
              <a:rPr lang="tr-TR" baseline="-25000" dirty="0"/>
              <a:t>4 </a:t>
            </a:r>
            <a:r>
              <a:rPr lang="tr-TR" dirty="0"/>
              <a:t>&amp; </a:t>
            </a:r>
            <a:r>
              <a:rPr dirty="0"/>
              <a:t>USG</a:t>
            </a:r>
          </a:p>
        </p:txBody>
      </p:sp>
      <p:pic>
        <p:nvPicPr>
          <p:cNvPr id="241" name="usg.png" descr="usg.png"/>
          <p:cNvPicPr>
            <a:picLocks/>
          </p:cNvPicPr>
          <p:nvPr/>
        </p:nvPicPr>
        <p:blipFill>
          <a:blip r:embed="rId3">
            <a:extLst/>
          </a:blip>
          <a:srcRect t="1827"/>
          <a:stretch>
            <a:fillRect/>
          </a:stretch>
        </p:blipFill>
        <p:spPr>
          <a:xfrm>
            <a:off x="708840" y="2022160"/>
            <a:ext cx="12083778" cy="5122267"/>
          </a:xfrm>
          <a:prstGeom prst="rect">
            <a:avLst/>
          </a:prstGeom>
          <a:ln w="12700">
            <a:miter lim="400000"/>
          </a:ln>
        </p:spPr>
      </p:pic>
      <p:sp>
        <p:nvSpPr>
          <p:cNvPr id="2" name="Rectangle 1">
            <a:extLst>
              <a:ext uri="{FF2B5EF4-FFF2-40B4-BE49-F238E27FC236}">
                <a16:creationId xmlns:a16="http://schemas.microsoft.com/office/drawing/2014/main" xmlns="" id="{59626FCE-213D-AC41-82E7-4146D25D2930}"/>
              </a:ext>
            </a:extLst>
          </p:cNvPr>
          <p:cNvSpPr/>
          <p:nvPr/>
        </p:nvSpPr>
        <p:spPr>
          <a:xfrm>
            <a:off x="9813279" y="8004610"/>
            <a:ext cx="2959465" cy="707886"/>
          </a:xfrm>
          <a:prstGeom prst="rect">
            <a:avLst/>
          </a:prstGeom>
        </p:spPr>
        <p:txBody>
          <a:bodyPr wrap="none">
            <a:spAutoFit/>
          </a:bodyPr>
          <a:lstStyle/>
          <a:p>
            <a:r>
              <a:rPr lang="tr-TR" dirty="0" err="1"/>
              <a:t>ovarian</a:t>
            </a:r>
            <a:r>
              <a:rPr lang="tr-TR" dirty="0"/>
              <a:t> bursa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32097E4-6511-C64A-8C7D-CA477515FF53}"/>
              </a:ext>
            </a:extLst>
          </p:cNvPr>
          <p:cNvSpPr/>
          <p:nvPr/>
        </p:nvSpPr>
        <p:spPr>
          <a:xfrm>
            <a:off x="1070708" y="6601104"/>
            <a:ext cx="11607800" cy="3046988"/>
          </a:xfrm>
          <a:prstGeom prst="rect">
            <a:avLst/>
          </a:prstGeom>
        </p:spPr>
        <p:txBody>
          <a:bodyPr wrap="square">
            <a:spAutoFit/>
          </a:bodyPr>
          <a:lstStyle/>
          <a:p>
            <a:r>
              <a:rPr lang="tr-TR" sz="2400" b="1" dirty="0" err="1">
                <a:solidFill>
                  <a:srgbClr val="000000"/>
                </a:solidFill>
                <a:latin typeface="-webkit-standard"/>
              </a:rPr>
              <a:t>Relative</a:t>
            </a:r>
            <a:r>
              <a:rPr lang="tr-TR" sz="2400" b="1" dirty="0">
                <a:solidFill>
                  <a:srgbClr val="000000"/>
                </a:solidFill>
                <a:latin typeface="-webkit-standard"/>
              </a:rPr>
              <a:t> </a:t>
            </a:r>
            <a:r>
              <a:rPr lang="tr-TR" sz="2400" b="1" dirty="0" err="1">
                <a:solidFill>
                  <a:srgbClr val="000000"/>
                </a:solidFill>
                <a:latin typeface="-webkit-standard"/>
              </a:rPr>
              <a:t>progesterone</a:t>
            </a:r>
            <a:r>
              <a:rPr lang="tr-TR" sz="2400" b="1" dirty="0">
                <a:solidFill>
                  <a:srgbClr val="000000"/>
                </a:solidFill>
                <a:latin typeface="-webkit-standard"/>
              </a:rPr>
              <a:t> </a:t>
            </a:r>
            <a:r>
              <a:rPr lang="tr-TR" sz="2400" b="1" dirty="0" err="1">
                <a:solidFill>
                  <a:srgbClr val="000000"/>
                </a:solidFill>
                <a:latin typeface="-webkit-standard"/>
              </a:rPr>
              <a:t>concentrations</a:t>
            </a:r>
            <a:r>
              <a:rPr lang="tr-TR" sz="2400" b="1" dirty="0">
                <a:solidFill>
                  <a:srgbClr val="000000"/>
                </a:solidFill>
                <a:latin typeface="-webkit-standard"/>
              </a:rPr>
              <a:t> </a:t>
            </a:r>
            <a:r>
              <a:rPr lang="tr-TR" sz="2400" b="1" dirty="0" err="1">
                <a:solidFill>
                  <a:srgbClr val="000000"/>
                </a:solidFill>
                <a:latin typeface="-webkit-standard"/>
              </a:rPr>
              <a:t>during</a:t>
            </a:r>
            <a:r>
              <a:rPr lang="tr-TR" sz="2400" b="1" dirty="0">
                <a:solidFill>
                  <a:srgbClr val="000000"/>
                </a:solidFill>
                <a:latin typeface="-webkit-standard"/>
              </a:rPr>
              <a:t> </a:t>
            </a:r>
            <a:r>
              <a:rPr lang="tr-TR" sz="2400" b="1" dirty="0" err="1">
                <a:solidFill>
                  <a:srgbClr val="000000"/>
                </a:solidFill>
                <a:latin typeface="-webkit-standard"/>
              </a:rPr>
              <a:t>the</a:t>
            </a:r>
            <a:r>
              <a:rPr lang="tr-TR" sz="2400" b="1" dirty="0">
                <a:solidFill>
                  <a:srgbClr val="000000"/>
                </a:solidFill>
                <a:latin typeface="-webkit-standard"/>
              </a:rPr>
              <a:t> </a:t>
            </a:r>
            <a:r>
              <a:rPr lang="tr-TR" sz="2400" b="1" dirty="0" err="1">
                <a:solidFill>
                  <a:srgbClr val="000000"/>
                </a:solidFill>
                <a:latin typeface="-webkit-standard"/>
              </a:rPr>
              <a:t>proestrual</a:t>
            </a:r>
            <a:r>
              <a:rPr lang="tr-TR" sz="2400" b="1" dirty="0">
                <a:solidFill>
                  <a:srgbClr val="000000"/>
                </a:solidFill>
                <a:latin typeface="-webkit-standard"/>
              </a:rPr>
              <a:t>/</a:t>
            </a:r>
            <a:r>
              <a:rPr lang="tr-TR" sz="2400" b="1" dirty="0" err="1">
                <a:solidFill>
                  <a:srgbClr val="000000"/>
                </a:solidFill>
                <a:latin typeface="-webkit-standard"/>
              </a:rPr>
              <a:t>estrual</a:t>
            </a:r>
            <a:r>
              <a:rPr lang="tr-TR" sz="2400" b="1" dirty="0">
                <a:solidFill>
                  <a:srgbClr val="000000"/>
                </a:solidFill>
                <a:latin typeface="-webkit-standard"/>
              </a:rPr>
              <a:t> </a:t>
            </a:r>
            <a:r>
              <a:rPr lang="tr-TR" sz="2400" b="1" dirty="0" err="1">
                <a:solidFill>
                  <a:srgbClr val="000000"/>
                </a:solidFill>
                <a:latin typeface="-webkit-standard"/>
              </a:rPr>
              <a:t>period</a:t>
            </a:r>
            <a:r>
              <a:rPr lang="tr-TR" sz="2400" b="1" dirty="0">
                <a:solidFill>
                  <a:srgbClr val="000000"/>
                </a:solidFill>
                <a:latin typeface="-webkit-standard"/>
              </a:rPr>
              <a:t>.</a:t>
            </a:r>
            <a:br>
              <a:rPr lang="tr-TR" sz="2400" b="1" dirty="0">
                <a:solidFill>
                  <a:srgbClr val="000000"/>
                </a:solidFill>
                <a:latin typeface="-webkit-standard"/>
              </a:rPr>
            </a:br>
            <a:r>
              <a:rPr lang="tr-TR" sz="2400" b="1" dirty="0">
                <a:solidFill>
                  <a:srgbClr val="000000"/>
                </a:solidFill>
                <a:latin typeface="-webkit-standard"/>
              </a:rPr>
              <a:t>P4 (</a:t>
            </a:r>
            <a:r>
              <a:rPr lang="tr-TR" sz="2400" b="1" dirty="0" err="1">
                <a:solidFill>
                  <a:srgbClr val="000000"/>
                </a:solidFill>
                <a:latin typeface="-webkit-standard"/>
              </a:rPr>
              <a:t>ng</a:t>
            </a:r>
            <a:r>
              <a:rPr lang="tr-TR" sz="2400" b="1" dirty="0">
                <a:solidFill>
                  <a:srgbClr val="000000"/>
                </a:solidFill>
                <a:latin typeface="-webkit-standard"/>
              </a:rPr>
              <a:t>/ml)</a:t>
            </a:r>
            <a:r>
              <a:rPr lang="tr-TR" sz="2400" dirty="0">
                <a:solidFill>
                  <a:srgbClr val="000000"/>
                </a:solidFill>
                <a:latin typeface="-webkit-standard"/>
              </a:rPr>
              <a:t/>
            </a:r>
            <a:br>
              <a:rPr lang="tr-TR" sz="2400" dirty="0">
                <a:solidFill>
                  <a:srgbClr val="000000"/>
                </a:solidFill>
                <a:latin typeface="-webkit-standard"/>
              </a:rPr>
            </a:br>
            <a:r>
              <a:rPr lang="tr-TR" sz="2400" b="1" dirty="0" err="1">
                <a:solidFill>
                  <a:srgbClr val="000000"/>
                </a:solidFill>
                <a:latin typeface="-webkit-standard"/>
              </a:rPr>
              <a:t>Relative</a:t>
            </a:r>
            <a:r>
              <a:rPr lang="tr-TR" sz="2400" b="1" dirty="0">
                <a:solidFill>
                  <a:srgbClr val="000000"/>
                </a:solidFill>
                <a:latin typeface="-webkit-standard"/>
              </a:rPr>
              <a:t> time </a:t>
            </a:r>
            <a:r>
              <a:rPr lang="tr-TR" sz="2400" b="1" dirty="0" err="1">
                <a:solidFill>
                  <a:srgbClr val="000000"/>
                </a:solidFill>
                <a:latin typeface="-webkit-standard"/>
              </a:rPr>
              <a:t>points</a:t>
            </a:r>
            <a:r>
              <a:rPr lang="tr-TR" sz="2400" b="1" dirty="0">
                <a:solidFill>
                  <a:srgbClr val="000000"/>
                </a:solidFill>
                <a:latin typeface="-webkit-standard"/>
              </a:rPr>
              <a:t/>
            </a:r>
            <a:br>
              <a:rPr lang="tr-TR" sz="2400" b="1" dirty="0">
                <a:solidFill>
                  <a:srgbClr val="000000"/>
                </a:solidFill>
                <a:latin typeface="-webkit-standard"/>
              </a:rPr>
            </a:br>
            <a:r>
              <a:rPr lang="tr-TR" sz="2400" b="1" dirty="0">
                <a:solidFill>
                  <a:srgbClr val="000000"/>
                </a:solidFill>
                <a:latin typeface="-webkit-standard"/>
              </a:rPr>
              <a:t>1.1-1.9 </a:t>
            </a:r>
            <a:r>
              <a:rPr lang="tr-TR" sz="2400" b="1" dirty="0" err="1">
                <a:solidFill>
                  <a:srgbClr val="000000"/>
                </a:solidFill>
                <a:latin typeface="-webkit-standard"/>
              </a:rPr>
              <a:t>Before</a:t>
            </a:r>
            <a:r>
              <a:rPr lang="tr-TR" sz="2400" b="1" dirty="0">
                <a:solidFill>
                  <a:srgbClr val="000000"/>
                </a:solidFill>
                <a:latin typeface="-webkit-standard"/>
              </a:rPr>
              <a:t> LH </a:t>
            </a:r>
            <a:r>
              <a:rPr lang="tr-TR" sz="2400" b="1" dirty="0" err="1">
                <a:solidFill>
                  <a:srgbClr val="000000"/>
                </a:solidFill>
                <a:latin typeface="-webkit-standard"/>
              </a:rPr>
              <a:t>surge</a:t>
            </a:r>
            <a:r>
              <a:rPr lang="tr-TR" sz="2400" b="1" dirty="0">
                <a:solidFill>
                  <a:srgbClr val="000000"/>
                </a:solidFill>
                <a:latin typeface="-webkit-standard"/>
              </a:rPr>
              <a:t/>
            </a:r>
            <a:br>
              <a:rPr lang="tr-TR" sz="2400" b="1" dirty="0">
                <a:solidFill>
                  <a:srgbClr val="000000"/>
                </a:solidFill>
                <a:latin typeface="-webkit-standard"/>
              </a:rPr>
            </a:br>
            <a:r>
              <a:rPr lang="tr-TR" sz="2400" b="1" dirty="0">
                <a:solidFill>
                  <a:srgbClr val="000000"/>
                </a:solidFill>
                <a:latin typeface="-webkit-standard"/>
              </a:rPr>
              <a:t>2.1-2.9 </a:t>
            </a:r>
            <a:r>
              <a:rPr lang="tr-TR" sz="2400" b="1" dirty="0" err="1">
                <a:solidFill>
                  <a:srgbClr val="000000"/>
                </a:solidFill>
                <a:latin typeface="-webkit-standard"/>
              </a:rPr>
              <a:t>Day</a:t>
            </a:r>
            <a:r>
              <a:rPr lang="tr-TR" sz="2400" b="1" dirty="0">
                <a:solidFill>
                  <a:srgbClr val="000000"/>
                </a:solidFill>
                <a:latin typeface="-webkit-standard"/>
              </a:rPr>
              <a:t> of LH </a:t>
            </a:r>
            <a:r>
              <a:rPr lang="tr-TR" sz="2400" b="1" dirty="0" err="1">
                <a:solidFill>
                  <a:srgbClr val="000000"/>
                </a:solidFill>
                <a:latin typeface="-webkit-standard"/>
              </a:rPr>
              <a:t>surge</a:t>
            </a:r>
            <a:r>
              <a:rPr lang="tr-TR" sz="2400" b="1" dirty="0">
                <a:solidFill>
                  <a:srgbClr val="000000"/>
                </a:solidFill>
                <a:latin typeface="-webkit-standard"/>
              </a:rPr>
              <a:t/>
            </a:r>
            <a:br>
              <a:rPr lang="tr-TR" sz="2400" b="1" dirty="0">
                <a:solidFill>
                  <a:srgbClr val="000000"/>
                </a:solidFill>
                <a:latin typeface="-webkit-standard"/>
              </a:rPr>
            </a:br>
            <a:r>
              <a:rPr lang="tr-TR" sz="2400" b="1" dirty="0">
                <a:solidFill>
                  <a:srgbClr val="000000"/>
                </a:solidFill>
                <a:latin typeface="-webkit-standard"/>
              </a:rPr>
              <a:t>3.1-3.9 </a:t>
            </a:r>
            <a:r>
              <a:rPr lang="tr-TR" sz="2400" b="1" dirty="0" err="1">
                <a:solidFill>
                  <a:srgbClr val="000000"/>
                </a:solidFill>
                <a:latin typeface="-webkit-standard"/>
              </a:rPr>
              <a:t>Days</a:t>
            </a:r>
            <a:r>
              <a:rPr lang="tr-TR" sz="2400" b="1" dirty="0">
                <a:solidFill>
                  <a:srgbClr val="000000"/>
                </a:solidFill>
                <a:latin typeface="-webkit-standard"/>
              </a:rPr>
              <a:t> 1-2 </a:t>
            </a:r>
            <a:r>
              <a:rPr lang="tr-TR" sz="2400" b="1" dirty="0" err="1">
                <a:solidFill>
                  <a:srgbClr val="000000"/>
                </a:solidFill>
                <a:latin typeface="-webkit-standard"/>
              </a:rPr>
              <a:t>after</a:t>
            </a:r>
            <a:r>
              <a:rPr lang="tr-TR" sz="2400" b="1" dirty="0">
                <a:solidFill>
                  <a:srgbClr val="000000"/>
                </a:solidFill>
                <a:latin typeface="-webkit-standard"/>
              </a:rPr>
              <a:t> </a:t>
            </a:r>
            <a:r>
              <a:rPr lang="tr-TR" sz="2400" b="1" dirty="0" err="1">
                <a:solidFill>
                  <a:srgbClr val="000000"/>
                </a:solidFill>
                <a:latin typeface="-webkit-standard"/>
              </a:rPr>
              <a:t>the</a:t>
            </a:r>
            <a:r>
              <a:rPr lang="tr-TR" sz="2400" b="1" dirty="0">
                <a:solidFill>
                  <a:srgbClr val="000000"/>
                </a:solidFill>
                <a:latin typeface="-webkit-standard"/>
              </a:rPr>
              <a:t> LH </a:t>
            </a:r>
            <a:r>
              <a:rPr lang="tr-TR" sz="2400" b="1" dirty="0" err="1">
                <a:solidFill>
                  <a:srgbClr val="000000"/>
                </a:solidFill>
                <a:latin typeface="-webkit-standard"/>
              </a:rPr>
              <a:t>surge</a:t>
            </a:r>
            <a:r>
              <a:rPr lang="tr-TR" sz="2400" b="1" dirty="0">
                <a:solidFill>
                  <a:srgbClr val="000000"/>
                </a:solidFill>
                <a:latin typeface="-webkit-standard"/>
              </a:rPr>
              <a:t/>
            </a:r>
            <a:br>
              <a:rPr lang="tr-TR" sz="2400" b="1" dirty="0">
                <a:solidFill>
                  <a:srgbClr val="000000"/>
                </a:solidFill>
                <a:latin typeface="-webkit-standard"/>
              </a:rPr>
            </a:br>
            <a:r>
              <a:rPr lang="tr-TR" sz="2400" b="1" dirty="0">
                <a:solidFill>
                  <a:srgbClr val="000000"/>
                </a:solidFill>
                <a:latin typeface="-webkit-standard"/>
              </a:rPr>
              <a:t>4.0-8.0 </a:t>
            </a:r>
            <a:r>
              <a:rPr lang="tr-TR" sz="2400" b="1" dirty="0" err="1">
                <a:solidFill>
                  <a:srgbClr val="000000"/>
                </a:solidFill>
                <a:latin typeface="-webkit-standard"/>
              </a:rPr>
              <a:t>Day</a:t>
            </a:r>
            <a:r>
              <a:rPr lang="tr-TR" sz="2400" b="1" dirty="0">
                <a:solidFill>
                  <a:srgbClr val="000000"/>
                </a:solidFill>
                <a:latin typeface="-webkit-standard"/>
              </a:rPr>
              <a:t> of </a:t>
            </a:r>
            <a:r>
              <a:rPr lang="tr-TR" sz="2400" b="1" dirty="0" err="1">
                <a:solidFill>
                  <a:srgbClr val="000000"/>
                </a:solidFill>
                <a:latin typeface="-webkit-standard"/>
              </a:rPr>
              <a:t>ovulation</a:t>
            </a:r>
            <a:r>
              <a:rPr lang="tr-TR" sz="2400" b="1" dirty="0">
                <a:solidFill>
                  <a:srgbClr val="000000"/>
                </a:solidFill>
                <a:latin typeface="-webkit-standard"/>
              </a:rPr>
              <a:t/>
            </a:r>
            <a:br>
              <a:rPr lang="tr-TR" sz="2400" b="1" dirty="0">
                <a:solidFill>
                  <a:srgbClr val="000000"/>
                </a:solidFill>
                <a:latin typeface="-webkit-standard"/>
              </a:rPr>
            </a:br>
            <a:r>
              <a:rPr lang="tr-TR" sz="2400" b="1" dirty="0">
                <a:solidFill>
                  <a:srgbClr val="000000"/>
                </a:solidFill>
                <a:latin typeface="-webkit-standard"/>
              </a:rPr>
              <a:t>10-80 2-3 </a:t>
            </a:r>
            <a:r>
              <a:rPr lang="tr-TR" sz="2400" b="1" dirty="0" err="1">
                <a:solidFill>
                  <a:srgbClr val="000000"/>
                </a:solidFill>
                <a:latin typeface="-webkit-standard"/>
              </a:rPr>
              <a:t>weeks</a:t>
            </a:r>
            <a:r>
              <a:rPr lang="tr-TR" sz="2400" b="1" dirty="0">
                <a:solidFill>
                  <a:srgbClr val="000000"/>
                </a:solidFill>
                <a:latin typeface="-webkit-standard"/>
              </a:rPr>
              <a:t> post-</a:t>
            </a:r>
            <a:r>
              <a:rPr lang="tr-TR" sz="2400" b="1" dirty="0" err="1">
                <a:solidFill>
                  <a:srgbClr val="000000"/>
                </a:solidFill>
                <a:latin typeface="-webkit-standard"/>
              </a:rPr>
              <a:t>ovulation</a:t>
            </a:r>
            <a:endParaRPr lang="tr-TR" sz="2400" dirty="0"/>
          </a:p>
        </p:txBody>
      </p:sp>
      <p:pic>
        <p:nvPicPr>
          <p:cNvPr id="4" name="Picture 3">
            <a:extLst>
              <a:ext uri="{FF2B5EF4-FFF2-40B4-BE49-F238E27FC236}">
                <a16:creationId xmlns:a16="http://schemas.microsoft.com/office/drawing/2014/main" xmlns="" id="{1394310A-FBC1-7941-ABA6-8F6F6CA3F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306" y="193431"/>
            <a:ext cx="8504604" cy="6186210"/>
          </a:xfrm>
          <a:prstGeom prst="rect">
            <a:avLst/>
          </a:prstGeom>
        </p:spPr>
      </p:pic>
    </p:spTree>
    <p:extLst>
      <p:ext uri="{BB962C8B-B14F-4D97-AF65-F5344CB8AC3E}">
        <p14:creationId xmlns:p14="http://schemas.microsoft.com/office/powerpoint/2010/main" val="42533942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Vaginal endoskopi"/>
          <p:cNvSpPr txBox="1"/>
          <p:nvPr/>
        </p:nvSpPr>
        <p:spPr>
          <a:xfrm>
            <a:off x="2830724" y="626681"/>
            <a:ext cx="7343357" cy="13336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rgbClr val="45A7DE"/>
                </a:solidFill>
              </a:defRPr>
            </a:lvl1pPr>
          </a:lstStyle>
          <a:p>
            <a:r>
              <a:rPr dirty="0"/>
              <a:t>Vaginal </a:t>
            </a:r>
            <a:r>
              <a:rPr lang="tr-TR" dirty="0" err="1"/>
              <a:t>endoscopy</a:t>
            </a:r>
            <a:r>
              <a:rPr dirty="0"/>
              <a:t> </a:t>
            </a:r>
          </a:p>
        </p:txBody>
      </p:sp>
      <p:pic>
        <p:nvPicPr>
          <p:cNvPr id="246" name="endoskopi.png" descr="endoskopi.png"/>
          <p:cNvPicPr>
            <a:picLocks noChangeAspect="1"/>
          </p:cNvPicPr>
          <p:nvPr/>
        </p:nvPicPr>
        <p:blipFill>
          <a:blip r:embed="rId3">
            <a:extLst/>
          </a:blip>
          <a:srcRect r="75104"/>
          <a:stretch>
            <a:fillRect/>
          </a:stretch>
        </p:blipFill>
        <p:spPr>
          <a:xfrm>
            <a:off x="1849891" y="2047671"/>
            <a:ext cx="2965648" cy="2895601"/>
          </a:xfrm>
          <a:prstGeom prst="rect">
            <a:avLst/>
          </a:prstGeom>
          <a:ln w="12700">
            <a:miter lim="400000"/>
          </a:ln>
        </p:spPr>
      </p:pic>
      <p:pic>
        <p:nvPicPr>
          <p:cNvPr id="247" name="endoskopi.png" descr="endoskopi.png"/>
          <p:cNvPicPr>
            <a:picLocks noChangeAspect="1"/>
          </p:cNvPicPr>
          <p:nvPr/>
        </p:nvPicPr>
        <p:blipFill>
          <a:blip r:embed="rId3">
            <a:extLst/>
          </a:blip>
          <a:srcRect l="49759" r="25402"/>
          <a:stretch>
            <a:fillRect/>
          </a:stretch>
        </p:blipFill>
        <p:spPr>
          <a:xfrm>
            <a:off x="1853265" y="6027220"/>
            <a:ext cx="2958889" cy="2895601"/>
          </a:xfrm>
          <a:prstGeom prst="rect">
            <a:avLst/>
          </a:prstGeom>
          <a:ln w="12700">
            <a:miter lim="400000"/>
          </a:ln>
        </p:spPr>
      </p:pic>
      <p:pic>
        <p:nvPicPr>
          <p:cNvPr id="248" name="endoskopi.png" descr="endoskopi.png"/>
          <p:cNvPicPr>
            <a:picLocks noChangeAspect="1"/>
          </p:cNvPicPr>
          <p:nvPr/>
        </p:nvPicPr>
        <p:blipFill>
          <a:blip r:embed="rId3">
            <a:extLst/>
          </a:blip>
          <a:srcRect l="25131" r="50412"/>
          <a:stretch>
            <a:fillRect/>
          </a:stretch>
        </p:blipFill>
        <p:spPr>
          <a:xfrm>
            <a:off x="8353284" y="2047671"/>
            <a:ext cx="2913400" cy="2895601"/>
          </a:xfrm>
          <a:prstGeom prst="rect">
            <a:avLst/>
          </a:prstGeom>
          <a:ln w="12700">
            <a:miter lim="400000"/>
          </a:ln>
        </p:spPr>
      </p:pic>
      <p:pic>
        <p:nvPicPr>
          <p:cNvPr id="249" name="endoskopi.png" descr="endoskopi.png"/>
          <p:cNvPicPr>
            <a:picLocks noChangeAspect="1"/>
          </p:cNvPicPr>
          <p:nvPr/>
        </p:nvPicPr>
        <p:blipFill>
          <a:blip r:embed="rId3">
            <a:extLst/>
          </a:blip>
          <a:srcRect l="75151"/>
          <a:stretch>
            <a:fillRect/>
          </a:stretch>
        </p:blipFill>
        <p:spPr>
          <a:xfrm>
            <a:off x="8329869" y="6027220"/>
            <a:ext cx="2960096" cy="2895601"/>
          </a:xfrm>
          <a:prstGeom prst="rect">
            <a:avLst/>
          </a:prstGeom>
          <a:ln w="12700">
            <a:miter lim="400000"/>
          </a:ln>
        </p:spPr>
      </p:pic>
      <p:sp>
        <p:nvSpPr>
          <p:cNvPr id="250" name="Erken Pro-östrus"/>
          <p:cNvSpPr txBox="1"/>
          <p:nvPr/>
        </p:nvSpPr>
        <p:spPr>
          <a:xfrm>
            <a:off x="1552330" y="5340387"/>
            <a:ext cx="3560573"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dirty="0" err="1"/>
              <a:t>Erken</a:t>
            </a:r>
            <a:r>
              <a:rPr dirty="0"/>
              <a:t> Pro-</a:t>
            </a:r>
            <a:r>
              <a:rPr dirty="0" err="1"/>
              <a:t>östrus</a:t>
            </a:r>
            <a:endParaRPr dirty="0"/>
          </a:p>
        </p:txBody>
      </p:sp>
      <p:sp>
        <p:nvSpPr>
          <p:cNvPr id="251" name="Pro-östrus"/>
          <p:cNvSpPr txBox="1"/>
          <p:nvPr/>
        </p:nvSpPr>
        <p:spPr>
          <a:xfrm>
            <a:off x="8683270" y="5340387"/>
            <a:ext cx="2253489"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Pro-östrus</a:t>
            </a:r>
          </a:p>
        </p:txBody>
      </p:sp>
      <p:sp>
        <p:nvSpPr>
          <p:cNvPr id="252" name="Östrus"/>
          <p:cNvSpPr txBox="1"/>
          <p:nvPr/>
        </p:nvSpPr>
        <p:spPr>
          <a:xfrm>
            <a:off x="2624972" y="8949253"/>
            <a:ext cx="1415289"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Östrus</a:t>
            </a:r>
          </a:p>
        </p:txBody>
      </p:sp>
      <p:sp>
        <p:nvSpPr>
          <p:cNvPr id="253" name="Di-östrus"/>
          <p:cNvSpPr txBox="1"/>
          <p:nvPr/>
        </p:nvSpPr>
        <p:spPr>
          <a:xfrm>
            <a:off x="8832114" y="8949253"/>
            <a:ext cx="1955801"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Di-östrus</a:t>
            </a:r>
          </a:p>
        </p:txBody>
      </p:sp>
    </p:spTree>
  </p:cSld>
  <p:clrMapOvr>
    <a:masterClrMapping/>
  </p:clrMapOvr>
  <p:transition spd="med"/>
</p:sld>
</file>

<file path=ppt/theme/theme1.xml><?xml version="1.0" encoding="utf-8"?>
<a:theme xmlns:a="http://schemas.openxmlformats.org/drawingml/2006/main" name="GraphPaper">
  <a:themeElements>
    <a:clrScheme name="GraphPaper">
      <a:dk1>
        <a:srgbClr val="008585"/>
      </a:dk1>
      <a:lt1>
        <a:srgbClr val="858585"/>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phPaper">
  <a:themeElements>
    <a:clrScheme name="GraphPaper">
      <a:dk1>
        <a:srgbClr val="000000"/>
      </a:dk1>
      <a:lt1>
        <a:srgbClr val="FFFFFF"/>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2025</TotalTime>
  <Words>1550</Words>
  <Application>Microsoft Macintosh PowerPoint</Application>
  <PresentationFormat>Custom</PresentationFormat>
  <Paragraphs>46</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-webkit-standard</vt:lpstr>
      <vt:lpstr>Helvetica Neue</vt:lpstr>
      <vt:lpstr>Marker Felt</vt:lpstr>
      <vt:lpstr>GraphPaper</vt:lpstr>
      <vt:lpstr>Timing ?</vt:lpstr>
      <vt:lpstr>The Success of AI?</vt:lpstr>
      <vt:lpstr>Timing</vt:lpstr>
      <vt:lpstr>Vaginal Cytology, PG4, Vaginal endoscopy, USG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insemination in Dogs &amp; Cats</dc:title>
  <cp:lastModifiedBy>Microsoft Office User</cp:lastModifiedBy>
  <cp:revision>39</cp:revision>
  <dcterms:modified xsi:type="dcterms:W3CDTF">2019-05-06T18:44:21Z</dcterms:modified>
</cp:coreProperties>
</file>