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89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14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99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tr-TR" dirty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3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0052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4014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822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36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555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46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725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65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920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833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400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27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6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651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8442" y="1060801"/>
            <a:ext cx="9104968" cy="2087581"/>
          </a:xfrm>
        </p:spPr>
        <p:txBody>
          <a:bodyPr/>
          <a:lstStyle/>
          <a:p>
            <a:r>
              <a:rPr lang="tr-TR" sz="5400" b="1" u="sng" dirty="0">
                <a:latin typeface="Constantia"/>
                <a:cs typeface="Calibri"/>
              </a:rPr>
              <a:t>A.Ü. GAMA MYO.  Elektrik ve Enerji Bölümü</a:t>
            </a:r>
            <a:r>
              <a:rPr lang="tr-TR" sz="5400" b="1" dirty="0">
                <a:latin typeface="Constantia"/>
                <a:cs typeface="Calibri"/>
              </a:rPr>
              <a:t> </a:t>
            </a:r>
            <a:endParaRPr lang="tr-TR" sz="5400">
              <a:latin typeface="Constantia"/>
              <a:cs typeface="Calibri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51442" y="3517379"/>
            <a:ext cx="6620968" cy="8614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z="4000" b="1" dirty="0"/>
              <a:t>Temel elektronik </a:t>
            </a:r>
          </a:p>
          <a:p>
            <a:r>
              <a:rPr lang="tr-TR" sz="4000" b="1" dirty="0"/>
              <a:t>6. hafta 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C12C194-2704-4948-8A3C-041E817AE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1323975" cy="1323975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92C851BB-007E-4DAC-8FE5-F51CA7D41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012" y="4012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3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3186243-DF50-42FE-93D5-2CF7EE35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523" y="1423102"/>
            <a:ext cx="7053542" cy="1400530"/>
          </a:xfrm>
        </p:spPr>
        <p:txBody>
          <a:bodyPr/>
          <a:lstStyle/>
          <a:p>
            <a:r>
              <a:rPr lang="tr-TR" sz="5400" b="1" u="sng" dirty="0"/>
              <a:t>İÇİNDEKİLER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CEBCA7-83EA-4F42-AE69-E3754733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508" y="2762045"/>
            <a:ext cx="8230504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4000" b="1" dirty="0"/>
              <a:t>ORTAK KOLEKTÖRLÜ DEVRELER 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849A369-03F5-41F2-B6BD-78026BB23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E9EA26D-307D-4A71-92D7-1302B5A36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8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73285D-84D1-4262-96DF-7D03437B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13" y="677236"/>
            <a:ext cx="8543524" cy="1400530"/>
          </a:xfrm>
        </p:spPr>
        <p:txBody>
          <a:bodyPr/>
          <a:lstStyle/>
          <a:p>
            <a:r>
              <a:rPr lang="tr-TR" b="1" dirty="0"/>
              <a:t>ORTAK KOLEKTÖRLÜ DEVRELER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51B911-F363-4163-8ED5-500F4097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" y="1726348"/>
            <a:ext cx="8995906" cy="4909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dirty="0"/>
              <a:t>Ortak kolektör bağlantılı devrede , aşağıda görüldüğü gibi giriş </a:t>
            </a:r>
            <a:r>
              <a:rPr lang="tr-TR" dirty="0" err="1"/>
              <a:t>beyz</a:t>
            </a:r>
            <a:r>
              <a:rPr lang="tr-TR" dirty="0"/>
              <a:t> ucundan verilmekte ve çıkış </a:t>
            </a:r>
            <a:r>
              <a:rPr lang="tr-TR" dirty="0" err="1"/>
              <a:t>emiter</a:t>
            </a:r>
            <a:r>
              <a:rPr lang="tr-TR" dirty="0"/>
              <a:t> direnci üzerinden alınmaktadır. Bu bağlantıda çıkış empedansı çok düşüktür ve 20Ω civarındadır. Giriş </a:t>
            </a:r>
            <a:r>
              <a:rPr lang="tr-TR" dirty="0" err="1"/>
              <a:t>empedansI</a:t>
            </a:r>
            <a:r>
              <a:rPr lang="tr-TR" dirty="0"/>
              <a:t> çok yüksektir yaklaşık olarak 500k Ω dur . Ortak kolektör bağlantılı devre öncelikli olarak empedans uygunlaştırma amacıyla kullanılır . Çünkü bu devre , yüksek giriş empedansını düşük çıkış empedansına çevirmektedir . Çıkış gerilimi giriş geriliminin değerine çok yakın olduğu için yani giriş gerilimini izlediği için bu bağlantının bir diğer ismi de </a:t>
            </a:r>
            <a:r>
              <a:rPr lang="tr-TR" dirty="0" err="1"/>
              <a:t>emiter</a:t>
            </a:r>
            <a:r>
              <a:rPr lang="tr-TR" dirty="0"/>
              <a:t> </a:t>
            </a:r>
            <a:r>
              <a:rPr lang="tr-TR" dirty="0" err="1"/>
              <a:t>izleyicili</a:t>
            </a:r>
            <a:r>
              <a:rPr lang="tr-TR" dirty="0"/>
              <a:t> bağlantıdır. Akım kazancı I</a:t>
            </a:r>
            <a:r>
              <a:rPr lang="tr-TR" sz="1000" dirty="0"/>
              <a:t>E </a:t>
            </a:r>
            <a:r>
              <a:rPr lang="tr-TR" dirty="0"/>
              <a:t>/ I</a:t>
            </a:r>
            <a:r>
              <a:rPr lang="tr-TR" sz="1000" dirty="0"/>
              <a:t>B </a:t>
            </a:r>
            <a:r>
              <a:rPr lang="tr-TR" dirty="0" err="1"/>
              <a:t>dir</a:t>
            </a:r>
            <a:r>
              <a:rPr lang="tr-TR" dirty="0"/>
              <a:t> ve tipik olarak 50 civarındadır. Gerilim kazancı , </a:t>
            </a:r>
            <a:r>
              <a:rPr lang="tr-TR" dirty="0" err="1"/>
              <a:t>dekuplaj</a:t>
            </a:r>
            <a:r>
              <a:rPr lang="tr-TR" dirty="0"/>
              <a:t> kondansatörü olmadığı için her zaman 1 den küçüktür ve yaklaşık olarak 1 alınabilir. Giriş sinyali ile çıkış sinyali arasında faz farkı yoktur . Yani giriş sinyali ile çıkış sinyali aynı fazlıdır. 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BCA187-3543-4313-9F2C-30EB1C9D5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BF15876-7389-4D9B-8C70-AD143EEC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1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036721-01A5-490E-AC66-FC147076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489" y="601511"/>
            <a:ext cx="7445814" cy="1400530"/>
          </a:xfrm>
        </p:spPr>
        <p:txBody>
          <a:bodyPr/>
          <a:lstStyle/>
          <a:p>
            <a:r>
              <a:rPr lang="tr-TR" b="1" dirty="0"/>
              <a:t>ORTAK KOLEKTÖRLÜ DEVRE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3F3FAC9A-BF36-43B5-9BDF-839F3D63C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46" y="1613773"/>
            <a:ext cx="8603633" cy="407280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83EEACD-890F-4F66-BE25-2EFC0B366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" y="4011"/>
            <a:ext cx="932090" cy="93209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7FFB18F-1E7A-4B5E-836E-5A8C298E1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6E97FB9-AA2B-4488-87E0-0550340CA6A1}"/>
              </a:ext>
            </a:extLst>
          </p:cNvPr>
          <p:cNvSpPr txBox="1"/>
          <p:nvPr/>
        </p:nvSpPr>
        <p:spPr>
          <a:xfrm>
            <a:off x="887347" y="5844854"/>
            <a:ext cx="722051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/>
              <a:t>Ortak kolektör bağlantılı devre örneği </a:t>
            </a:r>
          </a:p>
        </p:txBody>
      </p:sp>
    </p:spTree>
    <p:extLst>
      <p:ext uri="{BB962C8B-B14F-4D97-AF65-F5344CB8AC3E}">
        <p14:creationId xmlns:p14="http://schemas.microsoft.com/office/powerpoint/2010/main" val="40497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B26E56B-2FAF-4F36-A22B-8E606CE3D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282" y="587984"/>
            <a:ext cx="7486393" cy="1400530"/>
          </a:xfrm>
        </p:spPr>
        <p:txBody>
          <a:bodyPr/>
          <a:lstStyle/>
          <a:p>
            <a:r>
              <a:rPr lang="tr-TR" b="1" dirty="0"/>
              <a:t>ORTAK KOLEKTÖRLÜ DEVRE 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0C98447-B3E3-476A-8A02-0ABF8A7E8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7661906-11EF-42EB-BC3D-84319032B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75C11927-A1FF-4AEB-A831-7B9CB8EFC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92" y="1809440"/>
            <a:ext cx="6709906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/>
              <a:t>Aşağıdaki devrenin </a:t>
            </a:r>
            <a:r>
              <a:rPr lang="tr-TR" dirty="0" err="1"/>
              <a:t>emiter</a:t>
            </a:r>
            <a:r>
              <a:rPr lang="tr-TR" dirty="0"/>
              <a:t> gerilimini (V</a:t>
            </a:r>
            <a:r>
              <a:rPr lang="tr-TR" sz="1500" dirty="0"/>
              <a:t>E</a:t>
            </a:r>
            <a:r>
              <a:rPr lang="tr-TR" dirty="0"/>
              <a:t>) devre akımlarını (I</a:t>
            </a:r>
            <a:r>
              <a:rPr lang="tr-TR" sz="1500" dirty="0"/>
              <a:t>B</a:t>
            </a:r>
            <a:r>
              <a:rPr lang="tr-TR" dirty="0"/>
              <a:t>, I</a:t>
            </a:r>
            <a:r>
              <a:rPr lang="tr-TR" sz="1500" dirty="0"/>
              <a:t>C</a:t>
            </a:r>
            <a:r>
              <a:rPr lang="tr-TR" dirty="0"/>
              <a:t>, I</a:t>
            </a:r>
            <a:r>
              <a:rPr lang="tr-TR" sz="1500" dirty="0"/>
              <a:t>E</a:t>
            </a:r>
            <a:r>
              <a:rPr lang="tr-TR" dirty="0"/>
              <a:t>) bulunuz.</a:t>
            </a:r>
          </a:p>
        </p:txBody>
      </p:sp>
      <p:pic>
        <p:nvPicPr>
          <p:cNvPr id="12" name="Resim 12" descr="metin, harita içeren bir resim&#10;&#10;Yüksek güvenilirlikle oluşturulmuş açıklama">
            <a:extLst>
              <a:ext uri="{FF2B5EF4-FFF2-40B4-BE49-F238E27FC236}">
                <a16:creationId xmlns:a16="http://schemas.microsoft.com/office/drawing/2014/main" id="{89A96A2C-2523-4187-AE4D-B880DD8F4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471" y="2807225"/>
            <a:ext cx="4853354" cy="388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3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17B6B7-9A9F-405C-823D-CA7B0146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702" y="560931"/>
            <a:ext cx="7053542" cy="1400530"/>
          </a:xfrm>
        </p:spPr>
        <p:txBody>
          <a:bodyPr/>
          <a:lstStyle/>
          <a:p>
            <a:r>
              <a:rPr lang="tr-TR" b="1" dirty="0"/>
              <a:t>ORTAK KOLEKTÖRLÜ DEVRE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ADD59E-450F-46E8-87BA-9B21B458B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92" y="1768860"/>
            <a:ext cx="8143729" cy="4080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/>
              <a:t>Çözüm :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9D6DA31-0102-4257-A9C0-3DD7EA6D7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35322C8-41BE-4703-8EC9-EB91D944F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  <p:pic>
        <p:nvPicPr>
          <p:cNvPr id="8" name="Resim 8" descr="metin içeren bir resim&#10;&#10;Yüksek güvenilirlikle oluşturulmuş açıklama">
            <a:extLst>
              <a:ext uri="{FF2B5EF4-FFF2-40B4-BE49-F238E27FC236}">
                <a16:creationId xmlns:a16="http://schemas.microsoft.com/office/drawing/2014/main" id="{46F882BB-83C3-45EA-99DF-9FB85EA9C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6" y="2451949"/>
            <a:ext cx="3541271" cy="4023675"/>
          </a:xfrm>
          <a:prstGeom prst="rect">
            <a:avLst/>
          </a:prstGeom>
        </p:spPr>
      </p:pic>
      <p:pic>
        <p:nvPicPr>
          <p:cNvPr id="12" name="Resim 12" descr="iç mekan içeren bir resim&#10;&#10;Yüksek güvenilirlikle oluşturulmuş açıklama">
            <a:extLst>
              <a:ext uri="{FF2B5EF4-FFF2-40B4-BE49-F238E27FC236}">
                <a16:creationId xmlns:a16="http://schemas.microsoft.com/office/drawing/2014/main" id="{5933BBB7-0718-4AF0-BBDF-4F32C1494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199" y="3301023"/>
            <a:ext cx="5543212" cy="205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5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1CDDD05-A60E-4C38-AFE7-30DE175A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809" y="425665"/>
            <a:ext cx="7959826" cy="1400530"/>
          </a:xfrm>
        </p:spPr>
        <p:txBody>
          <a:bodyPr/>
          <a:lstStyle/>
          <a:p>
            <a:r>
              <a:rPr lang="tr-TR" b="1" dirty="0"/>
              <a:t>ORTAK KOLEKTÖRLÜ DEVRE </a:t>
            </a:r>
          </a:p>
        </p:txBody>
      </p:sp>
      <p:pic>
        <p:nvPicPr>
          <p:cNvPr id="8" name="Resim 8" descr="iç mekan, saat, duvar içeren bir resim&#10;&#10;Yüksek güvenilirlikle oluşturulmuş açıklama">
            <a:extLst>
              <a:ext uri="{FF2B5EF4-FFF2-40B4-BE49-F238E27FC236}">
                <a16:creationId xmlns:a16="http://schemas.microsoft.com/office/drawing/2014/main" id="{C1BE5EC6-72AA-4DE4-A00E-0E5D8D51E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68" y="2514051"/>
            <a:ext cx="6477000" cy="27051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D8B5178-FC89-48F0-AA28-50F32C454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86B125D-33AE-4C16-83E2-A7102CE5B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3458EEB-272F-4B53-A69B-B2B2AD90757E}"/>
              </a:ext>
            </a:extLst>
          </p:cNvPr>
          <p:cNvSpPr txBox="1"/>
          <p:nvPr/>
        </p:nvSpPr>
        <p:spPr>
          <a:xfrm>
            <a:off x="278649" y="5371425"/>
            <a:ext cx="8735495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2000" b="1" dirty="0"/>
              <a:t>Ortak </a:t>
            </a:r>
            <a:r>
              <a:rPr lang="tr-TR" sz="2000" b="1" dirty="0" err="1"/>
              <a:t>kolektörlü</a:t>
            </a:r>
            <a:r>
              <a:rPr lang="tr-TR" sz="2000" b="1" dirty="0"/>
              <a:t> devrelerde giriş ve çıkış sinyali ekranda görüntülendiği gibidir. Giriş ve çıkış sinyalleri incelendiğinde , iki sinyal arasında faz farkı olmadığı anlaşılmaktadır. 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482FBCF-2243-43DC-821E-A329FAF0577F}"/>
              </a:ext>
            </a:extLst>
          </p:cNvPr>
          <p:cNvSpPr txBox="1"/>
          <p:nvPr/>
        </p:nvSpPr>
        <p:spPr>
          <a:xfrm>
            <a:off x="522127" y="1597495"/>
            <a:ext cx="7693945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2000" b="1" dirty="0"/>
              <a:t>Ortak kolektör bağlantılı devrede giriş ve çıkış sinyallerinin </a:t>
            </a:r>
            <a:r>
              <a:rPr lang="tr-TR" sz="2000" b="1" dirty="0" err="1"/>
              <a:t>osiloskop</a:t>
            </a:r>
            <a:r>
              <a:rPr lang="tr-TR" sz="2000" b="1" dirty="0"/>
              <a:t> ekranında incelenmesi 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944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C455A38-60CA-4D11-AE8F-1689E3D7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50" y="533878"/>
            <a:ext cx="7053542" cy="1400530"/>
          </a:xfrm>
        </p:spPr>
        <p:txBody>
          <a:bodyPr/>
          <a:lstStyle/>
          <a:p>
            <a:r>
              <a:rPr lang="tr-TR" b="1" dirty="0"/>
              <a:t>ORTAK KOLEKTÖRLÜ DEVRE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0A6E29-C13E-4B55-BE2E-6109EA47C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92" y="1728280"/>
            <a:ext cx="8003868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/>
              <a:t>Sonuç olarak ortak kolektör bağlantılı devrenin özelliklerini sıralayacak olursak </a:t>
            </a:r>
          </a:p>
          <a:p>
            <a:pPr marL="457200" indent="-457200">
              <a:buClr>
                <a:srgbClr val="8AD0D6"/>
              </a:buClr>
              <a:buAutoNum type="romanUcPeriod"/>
            </a:pPr>
            <a:r>
              <a:rPr lang="tr-TR" dirty="0"/>
              <a:t>Giriş empedansları büyüktür. (5kW-1,5 MW)</a:t>
            </a:r>
          </a:p>
          <a:p>
            <a:pPr marL="457200" indent="-457200">
              <a:buClr>
                <a:srgbClr val="8AD0D6"/>
              </a:buClr>
              <a:buAutoNum type="romanUcPeriod"/>
            </a:pPr>
            <a:r>
              <a:rPr lang="tr-TR" dirty="0"/>
              <a:t>Çıkış empedansları küçüktür. (10W – 500W)</a:t>
            </a:r>
          </a:p>
          <a:p>
            <a:pPr marL="457200" indent="-457200">
              <a:buClr>
                <a:srgbClr val="8AD0D6"/>
              </a:buClr>
              <a:buAutoNum type="romanUcPeriod"/>
            </a:pPr>
            <a:r>
              <a:rPr lang="tr-TR" dirty="0"/>
              <a:t>Gerilim kazançları 1'den biraz küçüktür. (0,9 dolayında )</a:t>
            </a:r>
          </a:p>
          <a:p>
            <a:pPr marL="457200" indent="-457200">
              <a:buClr>
                <a:srgbClr val="8AD0D6"/>
              </a:buClr>
              <a:buAutoNum type="romanUcPeriod"/>
            </a:pPr>
            <a:r>
              <a:rPr lang="tr-TR" dirty="0"/>
              <a:t>Giriş ile çıkış arasında faz farkı yoktur. 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1DA9A2C-E320-4F08-BE85-E142CF2FD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E022CF9-7B04-431A-9964-F0E5EA7BD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A38BF45-0032-440F-A25F-2AD702C5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660" y="2048605"/>
            <a:ext cx="7053542" cy="1400530"/>
          </a:xfrm>
        </p:spPr>
        <p:txBody>
          <a:bodyPr/>
          <a:lstStyle/>
          <a:p>
            <a:pPr algn="ctr"/>
            <a:r>
              <a:rPr lang="tr-TR" sz="5400" b="1" dirty="0"/>
              <a:t>KAYNAKÇA</a:t>
            </a:r>
            <a:br>
              <a:rPr lang="tr-TR" sz="5400" b="1" dirty="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tr-TR" sz="2200" dirty="0" err="1"/>
              <a:t>Demirel,Hüseyin</a:t>
            </a:r>
            <a:r>
              <a:rPr lang="tr-TR" sz="2200" dirty="0"/>
              <a:t>. Temel Elektronik-1/ İSTANBUL : BİRSEN YAYIMEVİ 2015 </a:t>
            </a:r>
            <a:endParaRPr lang="tr-TR" sz="5400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2D9F5EC-0847-44B7-9D9C-67C88FD5D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" y="4010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7AFB49B-1AA0-4FB6-839D-42DAD7D0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0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26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Ekran Gösterisi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İyon</vt:lpstr>
      <vt:lpstr>A.Ü. GAMA MYO.  Elektrik ve Enerji Bölümü </vt:lpstr>
      <vt:lpstr>İÇİNDEKİLER</vt:lpstr>
      <vt:lpstr>ORTAK KOLEKTÖRLÜ DEVRELER </vt:lpstr>
      <vt:lpstr>ORTAK KOLEKTÖRLÜ DEVRE</vt:lpstr>
      <vt:lpstr>ORTAK KOLEKTÖRLÜ DEVRE </vt:lpstr>
      <vt:lpstr>ORTAK KOLEKTÖRLÜ DEVRE</vt:lpstr>
      <vt:lpstr>ORTAK KOLEKTÖRLÜ DEVRE </vt:lpstr>
      <vt:lpstr>ORTAK KOLEKTÖRLÜ DEVRE</vt:lpstr>
      <vt:lpstr>KAYNAKÇA Demirel,Hüseyin. Temel Elektronik-1/ İSTANBUL : BİRSEN YAYIMEVİ 2015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A.Ü. GAMA MYO.  Elektrik ve Enerji Bölümü </dc:title>
  <dc:creator/>
  <cp:lastModifiedBy/>
  <cp:revision>6</cp:revision>
  <dcterms:created xsi:type="dcterms:W3CDTF">2012-08-15T22:53:30Z</dcterms:created>
  <dcterms:modified xsi:type="dcterms:W3CDTF">2018-04-24T19:11:28Z</dcterms:modified>
</cp:coreProperties>
</file>