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481" r:id="rId2"/>
    <p:sldId id="359" r:id="rId3"/>
    <p:sldId id="361" r:id="rId4"/>
    <p:sldId id="366" r:id="rId5"/>
    <p:sldId id="467" r:id="rId6"/>
    <p:sldId id="468" r:id="rId7"/>
    <p:sldId id="371" r:id="rId8"/>
    <p:sldId id="483" r:id="rId9"/>
    <p:sldId id="373" r:id="rId10"/>
    <p:sldId id="384" r:id="rId11"/>
    <p:sldId id="462" r:id="rId12"/>
    <p:sldId id="463" r:id="rId13"/>
    <p:sldId id="465" r:id="rId14"/>
    <p:sldId id="469" r:id="rId15"/>
    <p:sldId id="389" r:id="rId16"/>
    <p:sldId id="391" r:id="rId17"/>
    <p:sldId id="471" r:id="rId18"/>
    <p:sldId id="484" r:id="rId19"/>
    <p:sldId id="374" r:id="rId20"/>
    <p:sldId id="441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5D8A0"/>
    <a:srgbClr val="9FD3E1"/>
    <a:srgbClr val="C76361"/>
    <a:srgbClr val="DB9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7BF09-10DB-4E05-A79E-8BCE3756D5B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77F1C0D1-B1AD-4E6E-827E-6468EDBBCDC2}">
      <dgm:prSet phldrT="[Metin]" custT="1"/>
      <dgm:spPr/>
      <dgm:t>
        <a:bodyPr/>
        <a:lstStyle/>
        <a:p>
          <a:r>
            <a:rPr lang="tr-TR" sz="2800" b="1" dirty="0" err="1" smtClean="0">
              <a:solidFill>
                <a:schemeClr val="tx1"/>
              </a:solidFill>
            </a:rPr>
            <a:t>Centrifugation</a:t>
          </a:r>
          <a:endParaRPr lang="tr-TR" sz="2800" b="1" dirty="0">
            <a:solidFill>
              <a:schemeClr val="tx1"/>
            </a:solidFill>
          </a:endParaRPr>
        </a:p>
      </dgm:t>
    </dgm:pt>
    <dgm:pt modelId="{975147BF-0021-4368-A057-DB98BB22C0E6}" type="parTrans" cxnId="{0B686DF5-D81F-424C-B5B7-4F03BB01086E}">
      <dgm:prSet/>
      <dgm:spPr/>
      <dgm:t>
        <a:bodyPr/>
        <a:lstStyle/>
        <a:p>
          <a:endParaRPr lang="tr-TR" sz="2800" b="1">
            <a:solidFill>
              <a:schemeClr val="tx1"/>
            </a:solidFill>
          </a:endParaRPr>
        </a:p>
      </dgm:t>
    </dgm:pt>
    <dgm:pt modelId="{C9CC24E4-C28F-409C-B57A-464BCEF31AFF}" type="sibTrans" cxnId="{0B686DF5-D81F-424C-B5B7-4F03BB01086E}">
      <dgm:prSet/>
      <dgm:spPr/>
      <dgm:t>
        <a:bodyPr/>
        <a:lstStyle/>
        <a:p>
          <a:endParaRPr lang="tr-TR" sz="2800" b="1">
            <a:solidFill>
              <a:schemeClr val="tx1"/>
            </a:solidFill>
          </a:endParaRPr>
        </a:p>
      </dgm:t>
    </dgm:pt>
    <dgm:pt modelId="{132F4992-7759-424F-A02C-7E383E79BA04}">
      <dgm:prSet phldrT="[Metin]" custT="1"/>
      <dgm:spPr/>
      <dgm:t>
        <a:bodyPr/>
        <a:lstStyle/>
        <a:p>
          <a:r>
            <a:rPr lang="tr-TR" sz="2800" b="1" dirty="0" err="1" smtClean="0">
              <a:solidFill>
                <a:schemeClr val="tx1"/>
              </a:solidFill>
            </a:rPr>
            <a:t>Filtration</a:t>
          </a:r>
          <a:endParaRPr lang="tr-TR" sz="2800" b="1" dirty="0">
            <a:solidFill>
              <a:schemeClr val="tx1"/>
            </a:solidFill>
          </a:endParaRPr>
        </a:p>
      </dgm:t>
    </dgm:pt>
    <dgm:pt modelId="{B28CC645-7FAC-4ECB-8C3D-3A07E16E608E}" type="parTrans" cxnId="{8F2F8398-AF27-4FBF-ADF7-C2B491BE1A91}">
      <dgm:prSet/>
      <dgm:spPr/>
      <dgm:t>
        <a:bodyPr/>
        <a:lstStyle/>
        <a:p>
          <a:endParaRPr lang="tr-TR" sz="2800" b="1">
            <a:solidFill>
              <a:schemeClr val="tx1"/>
            </a:solidFill>
          </a:endParaRPr>
        </a:p>
      </dgm:t>
    </dgm:pt>
    <dgm:pt modelId="{53832D1F-87B1-4062-BF44-8B75E04541A1}" type="sibTrans" cxnId="{8F2F8398-AF27-4FBF-ADF7-C2B491BE1A91}">
      <dgm:prSet/>
      <dgm:spPr/>
      <dgm:t>
        <a:bodyPr/>
        <a:lstStyle/>
        <a:p>
          <a:endParaRPr lang="tr-TR" sz="2800" b="1">
            <a:solidFill>
              <a:schemeClr val="tx1"/>
            </a:solidFill>
          </a:endParaRPr>
        </a:p>
      </dgm:t>
    </dgm:pt>
    <dgm:pt modelId="{23498065-7643-47EF-BCCC-C72900348892}">
      <dgm:prSet phldrT="[Metin]" custT="1"/>
      <dgm:spPr/>
      <dgm:t>
        <a:bodyPr/>
        <a:lstStyle/>
        <a:p>
          <a:r>
            <a:rPr lang="tr-TR" sz="2800" b="1" dirty="0" err="1" smtClean="0">
              <a:solidFill>
                <a:schemeClr val="tx1"/>
              </a:solidFill>
            </a:rPr>
            <a:t>Extraction</a:t>
          </a:r>
          <a:r>
            <a:rPr lang="tr-TR" sz="2800" b="1" dirty="0" smtClean="0">
              <a:solidFill>
                <a:schemeClr val="tx1"/>
              </a:solidFill>
            </a:rPr>
            <a:t> </a:t>
          </a:r>
          <a:r>
            <a:rPr lang="tr-TR" sz="2800" b="1" dirty="0" err="1" smtClean="0">
              <a:solidFill>
                <a:schemeClr val="tx1"/>
              </a:solidFill>
            </a:rPr>
            <a:t>using</a:t>
          </a:r>
          <a:r>
            <a:rPr lang="tr-TR" sz="2800" b="1" dirty="0" smtClean="0">
              <a:solidFill>
                <a:schemeClr val="tx1"/>
              </a:solidFill>
            </a:rPr>
            <a:t> </a:t>
          </a:r>
          <a:r>
            <a:rPr lang="tr-TR" sz="2800" b="1" dirty="0" err="1" smtClean="0">
              <a:solidFill>
                <a:schemeClr val="tx1"/>
              </a:solidFill>
            </a:rPr>
            <a:t>solvents</a:t>
          </a:r>
          <a:endParaRPr lang="tr-TR" sz="2800" b="1" dirty="0">
            <a:solidFill>
              <a:schemeClr val="tx1"/>
            </a:solidFill>
          </a:endParaRPr>
        </a:p>
      </dgm:t>
    </dgm:pt>
    <dgm:pt modelId="{9E8B31E8-C036-4A04-A3F0-0E53447CFCFE}" type="parTrans" cxnId="{15F43946-C3F0-4EF9-A2BE-9062AF1C7172}">
      <dgm:prSet/>
      <dgm:spPr/>
      <dgm:t>
        <a:bodyPr/>
        <a:lstStyle/>
        <a:p>
          <a:endParaRPr lang="tr-TR" sz="2800" b="1">
            <a:solidFill>
              <a:schemeClr val="tx1"/>
            </a:solidFill>
          </a:endParaRPr>
        </a:p>
      </dgm:t>
    </dgm:pt>
    <dgm:pt modelId="{A6C8B180-015D-4426-B6DB-214F3E39C9E4}" type="sibTrans" cxnId="{15F43946-C3F0-4EF9-A2BE-9062AF1C7172}">
      <dgm:prSet/>
      <dgm:spPr/>
      <dgm:t>
        <a:bodyPr/>
        <a:lstStyle/>
        <a:p>
          <a:endParaRPr lang="tr-TR" sz="2800" b="1">
            <a:solidFill>
              <a:schemeClr val="tx1"/>
            </a:solidFill>
          </a:endParaRPr>
        </a:p>
      </dgm:t>
    </dgm:pt>
    <dgm:pt modelId="{50704B9A-1FA9-434E-8768-4B3F25AB9E49}">
      <dgm:prSet custT="1"/>
      <dgm:spPr/>
      <dgm:t>
        <a:bodyPr/>
        <a:lstStyle/>
        <a:p>
          <a:r>
            <a:rPr lang="tr-TR" sz="2800" b="1" dirty="0" err="1" smtClean="0">
              <a:solidFill>
                <a:schemeClr val="tx1"/>
              </a:solidFill>
            </a:rPr>
            <a:t>Expression</a:t>
          </a:r>
          <a:r>
            <a:rPr lang="tr-TR" sz="2800" b="1" dirty="0" smtClean="0">
              <a:solidFill>
                <a:schemeClr val="tx1"/>
              </a:solidFill>
            </a:rPr>
            <a:t> (</a:t>
          </a:r>
          <a:r>
            <a:rPr lang="tr-TR" sz="2800" b="1" dirty="0" err="1" smtClean="0">
              <a:solidFill>
                <a:schemeClr val="tx1"/>
              </a:solidFill>
            </a:rPr>
            <a:t>pressing</a:t>
          </a:r>
          <a:r>
            <a:rPr lang="tr-TR" sz="2800" b="1" dirty="0" smtClean="0">
              <a:solidFill>
                <a:schemeClr val="tx1"/>
              </a:solidFill>
            </a:rPr>
            <a:t>)</a:t>
          </a:r>
          <a:endParaRPr lang="tr-TR" sz="2800" b="1" dirty="0">
            <a:solidFill>
              <a:schemeClr val="tx1"/>
            </a:solidFill>
          </a:endParaRPr>
        </a:p>
      </dgm:t>
    </dgm:pt>
    <dgm:pt modelId="{F75686EB-0714-4BF9-83B6-4B6473F503A5}" type="parTrans" cxnId="{C4B51E0C-08F1-4CD9-809F-05318EF5B881}">
      <dgm:prSet/>
      <dgm:spPr/>
      <dgm:t>
        <a:bodyPr/>
        <a:lstStyle/>
        <a:p>
          <a:endParaRPr lang="tr-TR" sz="2800" b="1">
            <a:solidFill>
              <a:schemeClr val="tx1"/>
            </a:solidFill>
          </a:endParaRPr>
        </a:p>
      </dgm:t>
    </dgm:pt>
    <dgm:pt modelId="{98E4163A-0BEA-4833-A195-B0D662F95DF7}" type="sibTrans" cxnId="{C4B51E0C-08F1-4CD9-809F-05318EF5B881}">
      <dgm:prSet/>
      <dgm:spPr/>
      <dgm:t>
        <a:bodyPr/>
        <a:lstStyle/>
        <a:p>
          <a:endParaRPr lang="tr-TR" sz="2800" b="1">
            <a:solidFill>
              <a:schemeClr val="tx1"/>
            </a:solidFill>
          </a:endParaRPr>
        </a:p>
      </dgm:t>
    </dgm:pt>
    <dgm:pt modelId="{CE16C8EE-C716-4908-BE99-A0388FA88C2E}">
      <dgm:prSet custT="1"/>
      <dgm:spPr/>
      <dgm:t>
        <a:bodyPr/>
        <a:lstStyle/>
        <a:p>
          <a:r>
            <a:rPr lang="tr-TR" sz="2800" b="1" dirty="0" err="1" smtClean="0">
              <a:solidFill>
                <a:schemeClr val="tx1"/>
              </a:solidFill>
            </a:rPr>
            <a:t>Membrane</a:t>
          </a:r>
          <a:r>
            <a:rPr lang="tr-TR" sz="2800" b="1" dirty="0" smtClean="0">
              <a:solidFill>
                <a:schemeClr val="tx1"/>
              </a:solidFill>
            </a:rPr>
            <a:t> </a:t>
          </a:r>
          <a:r>
            <a:rPr lang="tr-TR" sz="2800" b="1" dirty="0" err="1" smtClean="0">
              <a:solidFill>
                <a:schemeClr val="tx1"/>
              </a:solidFill>
            </a:rPr>
            <a:t>separation</a:t>
          </a:r>
          <a:endParaRPr lang="tr-TR" sz="2800" b="1" dirty="0">
            <a:solidFill>
              <a:schemeClr val="tx1"/>
            </a:solidFill>
          </a:endParaRPr>
        </a:p>
      </dgm:t>
    </dgm:pt>
    <dgm:pt modelId="{76C89A34-2F23-4610-9D4F-CF42474FA2D3}" type="parTrans" cxnId="{E1A57F87-639C-48C7-A7ED-7BDEC85C18AD}">
      <dgm:prSet/>
      <dgm:spPr/>
      <dgm:t>
        <a:bodyPr/>
        <a:lstStyle/>
        <a:p>
          <a:endParaRPr lang="tr-TR" sz="2800" b="1">
            <a:solidFill>
              <a:schemeClr val="tx1"/>
            </a:solidFill>
          </a:endParaRPr>
        </a:p>
      </dgm:t>
    </dgm:pt>
    <dgm:pt modelId="{0E08E7CA-D0D1-4CFB-8C5C-9D994A5AEFE0}" type="sibTrans" cxnId="{E1A57F87-639C-48C7-A7ED-7BDEC85C18AD}">
      <dgm:prSet/>
      <dgm:spPr/>
      <dgm:t>
        <a:bodyPr/>
        <a:lstStyle/>
        <a:p>
          <a:endParaRPr lang="tr-TR" sz="2800" b="1">
            <a:solidFill>
              <a:schemeClr val="tx1"/>
            </a:solidFill>
          </a:endParaRPr>
        </a:p>
      </dgm:t>
    </dgm:pt>
    <dgm:pt modelId="{3842C3A8-B858-4FBC-B746-C54BF5BCEAB0}" type="pres">
      <dgm:prSet presAssocID="{25C7BF09-10DB-4E05-A79E-8BCE3756D5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E92B21C-E199-4BD4-8974-DA77DFEAE606}" type="pres">
      <dgm:prSet presAssocID="{25C7BF09-10DB-4E05-A79E-8BCE3756D5B9}" presName="Name1" presStyleCnt="0"/>
      <dgm:spPr/>
    </dgm:pt>
    <dgm:pt modelId="{17B95761-6C7A-402C-A695-5016DFF12417}" type="pres">
      <dgm:prSet presAssocID="{25C7BF09-10DB-4E05-A79E-8BCE3756D5B9}" presName="cycle" presStyleCnt="0"/>
      <dgm:spPr/>
    </dgm:pt>
    <dgm:pt modelId="{2D982E4F-3F7B-49BA-ADC5-429E18B1EE05}" type="pres">
      <dgm:prSet presAssocID="{25C7BF09-10DB-4E05-A79E-8BCE3756D5B9}" presName="srcNode" presStyleLbl="node1" presStyleIdx="0" presStyleCnt="5"/>
      <dgm:spPr/>
    </dgm:pt>
    <dgm:pt modelId="{703315E4-08CF-44EC-AADB-B8F1BF60C604}" type="pres">
      <dgm:prSet presAssocID="{25C7BF09-10DB-4E05-A79E-8BCE3756D5B9}" presName="conn" presStyleLbl="parChTrans1D2" presStyleIdx="0" presStyleCnt="1"/>
      <dgm:spPr/>
      <dgm:t>
        <a:bodyPr/>
        <a:lstStyle/>
        <a:p>
          <a:endParaRPr lang="tr-TR"/>
        </a:p>
      </dgm:t>
    </dgm:pt>
    <dgm:pt modelId="{36989333-5201-44B7-8179-DD6F26A902D0}" type="pres">
      <dgm:prSet presAssocID="{25C7BF09-10DB-4E05-A79E-8BCE3756D5B9}" presName="extraNode" presStyleLbl="node1" presStyleIdx="0" presStyleCnt="5"/>
      <dgm:spPr/>
    </dgm:pt>
    <dgm:pt modelId="{CE308320-5BDE-4891-B424-9FA68B175DEC}" type="pres">
      <dgm:prSet presAssocID="{25C7BF09-10DB-4E05-A79E-8BCE3756D5B9}" presName="dstNode" presStyleLbl="node1" presStyleIdx="0" presStyleCnt="5"/>
      <dgm:spPr/>
    </dgm:pt>
    <dgm:pt modelId="{F53417E4-B3F4-44DA-B166-A6A5445A1AC9}" type="pres">
      <dgm:prSet presAssocID="{77F1C0D1-B1AD-4E6E-827E-6468EDBBCDC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5A94E1-7D4C-4A0D-8454-0399829CE68D}" type="pres">
      <dgm:prSet presAssocID="{77F1C0D1-B1AD-4E6E-827E-6468EDBBCDC2}" presName="accent_1" presStyleCnt="0"/>
      <dgm:spPr/>
    </dgm:pt>
    <dgm:pt modelId="{318AED35-5053-4389-AA06-4C0A34005FBF}" type="pres">
      <dgm:prSet presAssocID="{77F1C0D1-B1AD-4E6E-827E-6468EDBBCDC2}" presName="accentRepeatNode" presStyleLbl="solidFgAcc1" presStyleIdx="0" presStyleCnt="5"/>
      <dgm:spPr/>
    </dgm:pt>
    <dgm:pt modelId="{E10FFE96-E5CF-4B4B-8660-ECB1481C0CC4}" type="pres">
      <dgm:prSet presAssocID="{132F4992-7759-424F-A02C-7E383E79BA0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4E76EE-2AEB-47C8-9286-A88DC4E962A3}" type="pres">
      <dgm:prSet presAssocID="{132F4992-7759-424F-A02C-7E383E79BA04}" presName="accent_2" presStyleCnt="0"/>
      <dgm:spPr/>
    </dgm:pt>
    <dgm:pt modelId="{E7E6D80C-C943-4BF4-A0FB-45D9AC93DA77}" type="pres">
      <dgm:prSet presAssocID="{132F4992-7759-424F-A02C-7E383E79BA04}" presName="accentRepeatNode" presStyleLbl="solidFgAcc1" presStyleIdx="1" presStyleCnt="5"/>
      <dgm:spPr/>
    </dgm:pt>
    <dgm:pt modelId="{947498C2-600F-4FD8-A61C-29D8DFE77DD3}" type="pres">
      <dgm:prSet presAssocID="{23498065-7643-47EF-BCCC-C7290034889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DA5622-B1B7-42FF-83F0-581789FAEC8E}" type="pres">
      <dgm:prSet presAssocID="{23498065-7643-47EF-BCCC-C72900348892}" presName="accent_3" presStyleCnt="0"/>
      <dgm:spPr/>
    </dgm:pt>
    <dgm:pt modelId="{EB6A44CC-F1B3-42F7-BCA4-AC0C0B059346}" type="pres">
      <dgm:prSet presAssocID="{23498065-7643-47EF-BCCC-C72900348892}" presName="accentRepeatNode" presStyleLbl="solidFgAcc1" presStyleIdx="2" presStyleCnt="5"/>
      <dgm:spPr/>
    </dgm:pt>
    <dgm:pt modelId="{81FC3968-DE90-4B07-8C0F-F677294D7418}" type="pres">
      <dgm:prSet presAssocID="{50704B9A-1FA9-434E-8768-4B3F25AB9E4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9D29F1-D34D-4A2D-A3D9-9CF4F61CA446}" type="pres">
      <dgm:prSet presAssocID="{50704B9A-1FA9-434E-8768-4B3F25AB9E49}" presName="accent_4" presStyleCnt="0"/>
      <dgm:spPr/>
    </dgm:pt>
    <dgm:pt modelId="{6A073E5C-756D-4B0B-8C06-B81B7C282FFA}" type="pres">
      <dgm:prSet presAssocID="{50704B9A-1FA9-434E-8768-4B3F25AB9E49}" presName="accentRepeatNode" presStyleLbl="solidFgAcc1" presStyleIdx="3" presStyleCnt="5"/>
      <dgm:spPr/>
    </dgm:pt>
    <dgm:pt modelId="{44342259-3F6D-473A-B722-D70003844FDA}" type="pres">
      <dgm:prSet presAssocID="{CE16C8EE-C716-4908-BE99-A0388FA88C2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B9A877-33F2-4772-B417-261A94C11B57}" type="pres">
      <dgm:prSet presAssocID="{CE16C8EE-C716-4908-BE99-A0388FA88C2E}" presName="accent_5" presStyleCnt="0"/>
      <dgm:spPr/>
    </dgm:pt>
    <dgm:pt modelId="{BA8C7473-33FC-4B83-BE93-50F4ABCF0F83}" type="pres">
      <dgm:prSet presAssocID="{CE16C8EE-C716-4908-BE99-A0388FA88C2E}" presName="accentRepeatNode" presStyleLbl="solidFgAcc1" presStyleIdx="4" presStyleCnt="5"/>
      <dgm:spPr/>
    </dgm:pt>
  </dgm:ptLst>
  <dgm:cxnLst>
    <dgm:cxn modelId="{8F2F8398-AF27-4FBF-ADF7-C2B491BE1A91}" srcId="{25C7BF09-10DB-4E05-A79E-8BCE3756D5B9}" destId="{132F4992-7759-424F-A02C-7E383E79BA04}" srcOrd="1" destOrd="0" parTransId="{B28CC645-7FAC-4ECB-8C3D-3A07E16E608E}" sibTransId="{53832D1F-87B1-4062-BF44-8B75E04541A1}"/>
    <dgm:cxn modelId="{C4B51E0C-08F1-4CD9-809F-05318EF5B881}" srcId="{25C7BF09-10DB-4E05-A79E-8BCE3756D5B9}" destId="{50704B9A-1FA9-434E-8768-4B3F25AB9E49}" srcOrd="3" destOrd="0" parTransId="{F75686EB-0714-4BF9-83B6-4B6473F503A5}" sibTransId="{98E4163A-0BEA-4833-A195-B0D662F95DF7}"/>
    <dgm:cxn modelId="{0B686DF5-D81F-424C-B5B7-4F03BB01086E}" srcId="{25C7BF09-10DB-4E05-A79E-8BCE3756D5B9}" destId="{77F1C0D1-B1AD-4E6E-827E-6468EDBBCDC2}" srcOrd="0" destOrd="0" parTransId="{975147BF-0021-4368-A057-DB98BB22C0E6}" sibTransId="{C9CC24E4-C28F-409C-B57A-464BCEF31AFF}"/>
    <dgm:cxn modelId="{FA9223FC-2EE1-49DB-BEDA-04C77C6E4F9B}" type="presOf" srcId="{50704B9A-1FA9-434E-8768-4B3F25AB9E49}" destId="{81FC3968-DE90-4B07-8C0F-F677294D7418}" srcOrd="0" destOrd="0" presId="urn:microsoft.com/office/officeart/2008/layout/VerticalCurvedList"/>
    <dgm:cxn modelId="{74AA2F8D-E0A8-4732-879A-85BEB8E79E3C}" type="presOf" srcId="{CE16C8EE-C716-4908-BE99-A0388FA88C2E}" destId="{44342259-3F6D-473A-B722-D70003844FDA}" srcOrd="0" destOrd="0" presId="urn:microsoft.com/office/officeart/2008/layout/VerticalCurvedList"/>
    <dgm:cxn modelId="{B6FECCDF-E263-46EF-A52D-ACBAE1C330CE}" type="presOf" srcId="{C9CC24E4-C28F-409C-B57A-464BCEF31AFF}" destId="{703315E4-08CF-44EC-AADB-B8F1BF60C604}" srcOrd="0" destOrd="0" presId="urn:microsoft.com/office/officeart/2008/layout/VerticalCurvedList"/>
    <dgm:cxn modelId="{B238CBFA-120D-4632-82E6-AAAC7C586F1F}" type="presOf" srcId="{25C7BF09-10DB-4E05-A79E-8BCE3756D5B9}" destId="{3842C3A8-B858-4FBC-B746-C54BF5BCEAB0}" srcOrd="0" destOrd="0" presId="urn:microsoft.com/office/officeart/2008/layout/VerticalCurvedList"/>
    <dgm:cxn modelId="{803107E3-3FBE-45FD-84D6-1FC38127558C}" type="presOf" srcId="{132F4992-7759-424F-A02C-7E383E79BA04}" destId="{E10FFE96-E5CF-4B4B-8660-ECB1481C0CC4}" srcOrd="0" destOrd="0" presId="urn:microsoft.com/office/officeart/2008/layout/VerticalCurvedList"/>
    <dgm:cxn modelId="{E1A57F87-639C-48C7-A7ED-7BDEC85C18AD}" srcId="{25C7BF09-10DB-4E05-A79E-8BCE3756D5B9}" destId="{CE16C8EE-C716-4908-BE99-A0388FA88C2E}" srcOrd="4" destOrd="0" parTransId="{76C89A34-2F23-4610-9D4F-CF42474FA2D3}" sibTransId="{0E08E7CA-D0D1-4CFB-8C5C-9D994A5AEFE0}"/>
    <dgm:cxn modelId="{15F43946-C3F0-4EF9-A2BE-9062AF1C7172}" srcId="{25C7BF09-10DB-4E05-A79E-8BCE3756D5B9}" destId="{23498065-7643-47EF-BCCC-C72900348892}" srcOrd="2" destOrd="0" parTransId="{9E8B31E8-C036-4A04-A3F0-0E53447CFCFE}" sibTransId="{A6C8B180-015D-4426-B6DB-214F3E39C9E4}"/>
    <dgm:cxn modelId="{939859B6-96ED-4998-9A85-F7429E068093}" type="presOf" srcId="{23498065-7643-47EF-BCCC-C72900348892}" destId="{947498C2-600F-4FD8-A61C-29D8DFE77DD3}" srcOrd="0" destOrd="0" presId="urn:microsoft.com/office/officeart/2008/layout/VerticalCurvedList"/>
    <dgm:cxn modelId="{748ED78F-288B-46B6-9D01-89A314FAC8DC}" type="presOf" srcId="{77F1C0D1-B1AD-4E6E-827E-6468EDBBCDC2}" destId="{F53417E4-B3F4-44DA-B166-A6A5445A1AC9}" srcOrd="0" destOrd="0" presId="urn:microsoft.com/office/officeart/2008/layout/VerticalCurvedList"/>
    <dgm:cxn modelId="{2D7C969E-2E9F-4037-8C18-531A4E1FE467}" type="presParOf" srcId="{3842C3A8-B858-4FBC-B746-C54BF5BCEAB0}" destId="{1E92B21C-E199-4BD4-8974-DA77DFEAE606}" srcOrd="0" destOrd="0" presId="urn:microsoft.com/office/officeart/2008/layout/VerticalCurvedList"/>
    <dgm:cxn modelId="{566CCA81-6791-4D09-95D8-FA9FB3AFDB9F}" type="presParOf" srcId="{1E92B21C-E199-4BD4-8974-DA77DFEAE606}" destId="{17B95761-6C7A-402C-A695-5016DFF12417}" srcOrd="0" destOrd="0" presId="urn:microsoft.com/office/officeart/2008/layout/VerticalCurvedList"/>
    <dgm:cxn modelId="{80827D90-D869-45F3-BC77-C56DBD274DF6}" type="presParOf" srcId="{17B95761-6C7A-402C-A695-5016DFF12417}" destId="{2D982E4F-3F7B-49BA-ADC5-429E18B1EE05}" srcOrd="0" destOrd="0" presId="urn:microsoft.com/office/officeart/2008/layout/VerticalCurvedList"/>
    <dgm:cxn modelId="{212AA12F-DD23-44B9-8ACD-1B48EA8F5E4A}" type="presParOf" srcId="{17B95761-6C7A-402C-A695-5016DFF12417}" destId="{703315E4-08CF-44EC-AADB-B8F1BF60C604}" srcOrd="1" destOrd="0" presId="urn:microsoft.com/office/officeart/2008/layout/VerticalCurvedList"/>
    <dgm:cxn modelId="{B8A0DC46-1661-4000-BE63-9EF795D16176}" type="presParOf" srcId="{17B95761-6C7A-402C-A695-5016DFF12417}" destId="{36989333-5201-44B7-8179-DD6F26A902D0}" srcOrd="2" destOrd="0" presId="urn:microsoft.com/office/officeart/2008/layout/VerticalCurvedList"/>
    <dgm:cxn modelId="{54B91436-9BAD-4395-B07C-18F543562BBA}" type="presParOf" srcId="{17B95761-6C7A-402C-A695-5016DFF12417}" destId="{CE308320-5BDE-4891-B424-9FA68B175DEC}" srcOrd="3" destOrd="0" presId="urn:microsoft.com/office/officeart/2008/layout/VerticalCurvedList"/>
    <dgm:cxn modelId="{2D3C0418-1E1B-422A-AE37-C2AF6DA62264}" type="presParOf" srcId="{1E92B21C-E199-4BD4-8974-DA77DFEAE606}" destId="{F53417E4-B3F4-44DA-B166-A6A5445A1AC9}" srcOrd="1" destOrd="0" presId="urn:microsoft.com/office/officeart/2008/layout/VerticalCurvedList"/>
    <dgm:cxn modelId="{21C7BE71-2E30-4D0C-9F85-60EE000B8DA8}" type="presParOf" srcId="{1E92B21C-E199-4BD4-8974-DA77DFEAE606}" destId="{0A5A94E1-7D4C-4A0D-8454-0399829CE68D}" srcOrd="2" destOrd="0" presId="urn:microsoft.com/office/officeart/2008/layout/VerticalCurvedList"/>
    <dgm:cxn modelId="{2D12A012-FFA7-4775-BE3F-0F3CF3772B84}" type="presParOf" srcId="{0A5A94E1-7D4C-4A0D-8454-0399829CE68D}" destId="{318AED35-5053-4389-AA06-4C0A34005FBF}" srcOrd="0" destOrd="0" presId="urn:microsoft.com/office/officeart/2008/layout/VerticalCurvedList"/>
    <dgm:cxn modelId="{EE065548-A45A-4F2A-8C3D-BBF685A7EFDF}" type="presParOf" srcId="{1E92B21C-E199-4BD4-8974-DA77DFEAE606}" destId="{E10FFE96-E5CF-4B4B-8660-ECB1481C0CC4}" srcOrd="3" destOrd="0" presId="urn:microsoft.com/office/officeart/2008/layout/VerticalCurvedList"/>
    <dgm:cxn modelId="{C5D039CF-D28E-499E-8B7C-1E1A37703825}" type="presParOf" srcId="{1E92B21C-E199-4BD4-8974-DA77DFEAE606}" destId="{7C4E76EE-2AEB-47C8-9286-A88DC4E962A3}" srcOrd="4" destOrd="0" presId="urn:microsoft.com/office/officeart/2008/layout/VerticalCurvedList"/>
    <dgm:cxn modelId="{F0E514CA-2840-40FE-B9AB-B956024B42C2}" type="presParOf" srcId="{7C4E76EE-2AEB-47C8-9286-A88DC4E962A3}" destId="{E7E6D80C-C943-4BF4-A0FB-45D9AC93DA77}" srcOrd="0" destOrd="0" presId="urn:microsoft.com/office/officeart/2008/layout/VerticalCurvedList"/>
    <dgm:cxn modelId="{04E17684-9420-4550-8CDE-7FBA4B6AB0BF}" type="presParOf" srcId="{1E92B21C-E199-4BD4-8974-DA77DFEAE606}" destId="{947498C2-600F-4FD8-A61C-29D8DFE77DD3}" srcOrd="5" destOrd="0" presId="urn:microsoft.com/office/officeart/2008/layout/VerticalCurvedList"/>
    <dgm:cxn modelId="{01B3BAB5-2477-444E-AF7D-36432DF76E72}" type="presParOf" srcId="{1E92B21C-E199-4BD4-8974-DA77DFEAE606}" destId="{DEDA5622-B1B7-42FF-83F0-581789FAEC8E}" srcOrd="6" destOrd="0" presId="urn:microsoft.com/office/officeart/2008/layout/VerticalCurvedList"/>
    <dgm:cxn modelId="{7F97F7F2-0AA1-4D38-8386-D04833F20F07}" type="presParOf" srcId="{DEDA5622-B1B7-42FF-83F0-581789FAEC8E}" destId="{EB6A44CC-F1B3-42F7-BCA4-AC0C0B059346}" srcOrd="0" destOrd="0" presId="urn:microsoft.com/office/officeart/2008/layout/VerticalCurvedList"/>
    <dgm:cxn modelId="{75F77B6A-C416-470B-ABCD-8F7E2CBE4AFB}" type="presParOf" srcId="{1E92B21C-E199-4BD4-8974-DA77DFEAE606}" destId="{81FC3968-DE90-4B07-8C0F-F677294D7418}" srcOrd="7" destOrd="0" presId="urn:microsoft.com/office/officeart/2008/layout/VerticalCurvedList"/>
    <dgm:cxn modelId="{4B14D763-4F94-41F6-BB77-3F89F9F4FE69}" type="presParOf" srcId="{1E92B21C-E199-4BD4-8974-DA77DFEAE606}" destId="{309D29F1-D34D-4A2D-A3D9-9CF4F61CA446}" srcOrd="8" destOrd="0" presId="urn:microsoft.com/office/officeart/2008/layout/VerticalCurvedList"/>
    <dgm:cxn modelId="{F8545D62-8060-4C7C-A021-13A9E158022B}" type="presParOf" srcId="{309D29F1-D34D-4A2D-A3D9-9CF4F61CA446}" destId="{6A073E5C-756D-4B0B-8C06-B81B7C282FFA}" srcOrd="0" destOrd="0" presId="urn:microsoft.com/office/officeart/2008/layout/VerticalCurvedList"/>
    <dgm:cxn modelId="{4805A33C-7D3F-4687-8A29-2CB7BB567313}" type="presParOf" srcId="{1E92B21C-E199-4BD4-8974-DA77DFEAE606}" destId="{44342259-3F6D-473A-B722-D70003844FDA}" srcOrd="9" destOrd="0" presId="urn:microsoft.com/office/officeart/2008/layout/VerticalCurvedList"/>
    <dgm:cxn modelId="{EDA889B9-4AEB-417E-98D3-2236EE772472}" type="presParOf" srcId="{1E92B21C-E199-4BD4-8974-DA77DFEAE606}" destId="{3DB9A877-33F2-4772-B417-261A94C11B57}" srcOrd="10" destOrd="0" presId="urn:microsoft.com/office/officeart/2008/layout/VerticalCurvedList"/>
    <dgm:cxn modelId="{7EC66E2A-52D4-4882-96EF-3B3DB3CD91CC}" type="presParOf" srcId="{3DB9A877-33F2-4772-B417-261A94C11B57}" destId="{BA8C7473-33FC-4B83-BE93-50F4ABCF0F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315E4-08CF-44EC-AADB-B8F1BF60C60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417E4-B3F4-44DA-B166-A6A5445A1AC9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>
              <a:solidFill>
                <a:schemeClr val="tx1"/>
              </a:solidFill>
            </a:rPr>
            <a:t>Centrifugation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384538" y="253918"/>
        <a:ext cx="5656275" cy="508162"/>
      </dsp:txXfrm>
    </dsp:sp>
    <dsp:sp modelId="{318AED35-5053-4389-AA06-4C0A34005FBF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FFE96-E5CF-4B4B-8660-ECB1481C0CC4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>
              <a:solidFill>
                <a:schemeClr val="tx1"/>
              </a:solidFill>
            </a:rPr>
            <a:t>Filtration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748672" y="1015918"/>
        <a:ext cx="5292140" cy="508162"/>
      </dsp:txXfrm>
    </dsp:sp>
    <dsp:sp modelId="{E7E6D80C-C943-4BF4-A0FB-45D9AC93DA77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498C2-600F-4FD8-A61C-29D8DFE77DD3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>
              <a:solidFill>
                <a:schemeClr val="tx1"/>
              </a:solidFill>
            </a:rPr>
            <a:t>Extraction</a:t>
          </a:r>
          <a:r>
            <a:rPr lang="tr-TR" sz="2800" b="1" kern="1200" dirty="0" smtClean="0">
              <a:solidFill>
                <a:schemeClr val="tx1"/>
              </a:solidFill>
            </a:rPr>
            <a:t> </a:t>
          </a:r>
          <a:r>
            <a:rPr lang="tr-TR" sz="2800" b="1" kern="1200" dirty="0" err="1" smtClean="0">
              <a:solidFill>
                <a:schemeClr val="tx1"/>
              </a:solidFill>
            </a:rPr>
            <a:t>using</a:t>
          </a:r>
          <a:r>
            <a:rPr lang="tr-TR" sz="2800" b="1" kern="1200" dirty="0" smtClean="0">
              <a:solidFill>
                <a:schemeClr val="tx1"/>
              </a:solidFill>
            </a:rPr>
            <a:t> </a:t>
          </a:r>
          <a:r>
            <a:rPr lang="tr-TR" sz="2800" b="1" kern="1200" dirty="0" err="1" smtClean="0">
              <a:solidFill>
                <a:schemeClr val="tx1"/>
              </a:solidFill>
            </a:rPr>
            <a:t>solvents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860432" y="1777918"/>
        <a:ext cx="5180380" cy="508162"/>
      </dsp:txXfrm>
    </dsp:sp>
    <dsp:sp modelId="{EB6A44CC-F1B3-42F7-BCA4-AC0C0B059346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C3968-DE90-4B07-8C0F-F677294D7418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>
              <a:solidFill>
                <a:schemeClr val="tx1"/>
              </a:solidFill>
            </a:rPr>
            <a:t>Expression</a:t>
          </a:r>
          <a:r>
            <a:rPr lang="tr-TR" sz="2800" b="1" kern="1200" dirty="0" smtClean="0">
              <a:solidFill>
                <a:schemeClr val="tx1"/>
              </a:solidFill>
            </a:rPr>
            <a:t> (</a:t>
          </a:r>
          <a:r>
            <a:rPr lang="tr-TR" sz="2800" b="1" kern="1200" dirty="0" err="1" smtClean="0">
              <a:solidFill>
                <a:schemeClr val="tx1"/>
              </a:solidFill>
            </a:rPr>
            <a:t>pressing</a:t>
          </a:r>
          <a:r>
            <a:rPr lang="tr-TR" sz="2800" b="1" kern="1200" dirty="0" smtClean="0">
              <a:solidFill>
                <a:schemeClr val="tx1"/>
              </a:solidFill>
            </a:rPr>
            <a:t>)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748672" y="2539918"/>
        <a:ext cx="5292140" cy="508162"/>
      </dsp:txXfrm>
    </dsp:sp>
    <dsp:sp modelId="{6A073E5C-756D-4B0B-8C06-B81B7C282FFA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42259-3F6D-473A-B722-D70003844FDA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>
              <a:solidFill>
                <a:schemeClr val="tx1"/>
              </a:solidFill>
            </a:rPr>
            <a:t>Membrane</a:t>
          </a:r>
          <a:r>
            <a:rPr lang="tr-TR" sz="2800" b="1" kern="1200" dirty="0" smtClean="0">
              <a:solidFill>
                <a:schemeClr val="tx1"/>
              </a:solidFill>
            </a:rPr>
            <a:t> </a:t>
          </a:r>
          <a:r>
            <a:rPr lang="tr-TR" sz="2800" b="1" kern="1200" dirty="0" err="1" smtClean="0">
              <a:solidFill>
                <a:schemeClr val="tx1"/>
              </a:solidFill>
            </a:rPr>
            <a:t>separation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384538" y="3301918"/>
        <a:ext cx="5656275" cy="508162"/>
      </dsp:txXfrm>
    </dsp:sp>
    <dsp:sp modelId="{BA8C7473-33FC-4B83-BE93-50F4ABCF0F83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A70A3-AEBD-49E4-A0EF-DA6FDF51EF9B}" type="datetimeFigureOut">
              <a:rPr lang="tr-TR" smtClean="0"/>
              <a:pPr/>
              <a:t>28.03.2019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30533-1468-4C06-BACB-8154C33472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30533-1468-4C06-BACB-8154C33472D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49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B1EB518-EF5B-4B87-A362-625AB425B9E9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EDB5-6357-437B-9911-7BDCACAE4086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82F7CFF-9664-4F42-95CE-A7618475902A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AD68-A5AC-4C7D-BF09-ED07CE139ACE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8C34-02DB-4471-927D-BBD784B85F24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8A34F3-AE79-4CDF-97E3-83A30374082B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101-BCFE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66E-C655-4C42-B45A-77B075168585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D519-34B3-4B39-B214-D5F46BA3AEE2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8809-AB05-4415-A5E0-47ED8814C6A5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F773CFC-CB32-4B7C-8FCC-B768CC5191EF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5853C5-F267-4E89-BDA1-8FF476A6FF0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SEPARATION PROCESSES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466E-C655-4C42-B45A-77B075168585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57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Calculation</a:t>
            </a:r>
            <a:r>
              <a:rPr lang="tr-TR" b="1" dirty="0" smtClean="0"/>
              <a:t> of </a:t>
            </a:r>
            <a:r>
              <a:rPr lang="tr-TR" b="1" dirty="0" err="1" smtClean="0"/>
              <a:t>filtration</a:t>
            </a:r>
            <a:r>
              <a:rPr lang="tr-TR" b="1" dirty="0" smtClean="0"/>
              <a:t> rate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600" b="1" dirty="0" err="1" smtClean="0">
                <a:solidFill>
                  <a:srgbClr val="0000FF"/>
                </a:solidFill>
              </a:rPr>
              <a:t>The</a:t>
            </a:r>
            <a:r>
              <a:rPr lang="tr-TR" sz="2600" b="1" dirty="0" smtClean="0">
                <a:solidFill>
                  <a:srgbClr val="0000FF"/>
                </a:solidFill>
              </a:rPr>
              <a:t> rate of </a:t>
            </a:r>
            <a:r>
              <a:rPr lang="tr-TR" sz="2600" b="1" dirty="0" err="1" smtClean="0">
                <a:solidFill>
                  <a:srgbClr val="0000FF"/>
                </a:solidFill>
              </a:rPr>
              <a:t>filtration</a:t>
            </a:r>
            <a:r>
              <a:rPr lang="tr-TR" sz="2600" b="1" dirty="0" smtClean="0">
                <a:solidFill>
                  <a:srgbClr val="0000FF"/>
                </a:solidFill>
              </a:rPr>
              <a:t> can be </a:t>
            </a:r>
            <a:r>
              <a:rPr lang="tr-TR" sz="2600" b="1" dirty="0" err="1" smtClean="0">
                <a:solidFill>
                  <a:srgbClr val="0000FF"/>
                </a:solidFill>
              </a:rPr>
              <a:t>described</a:t>
            </a:r>
            <a:r>
              <a:rPr lang="tr-TR" sz="2600" b="1" dirty="0" smtClean="0">
                <a:solidFill>
                  <a:srgbClr val="0000FF"/>
                </a:solidFill>
              </a:rPr>
              <a:t> as </a:t>
            </a:r>
            <a:r>
              <a:rPr lang="tr-TR" sz="2600" b="1" dirty="0" err="1" smtClean="0">
                <a:solidFill>
                  <a:srgbClr val="0000FF"/>
                </a:solidFill>
              </a:rPr>
              <a:t>the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ratio</a:t>
            </a:r>
            <a:r>
              <a:rPr lang="tr-TR" sz="2600" b="1" dirty="0" smtClean="0">
                <a:solidFill>
                  <a:srgbClr val="0000FF"/>
                </a:solidFill>
              </a:rPr>
              <a:t> of </a:t>
            </a:r>
            <a:r>
              <a:rPr lang="tr-TR" sz="2600" b="1" dirty="0" err="1" smtClean="0">
                <a:solidFill>
                  <a:srgbClr val="0000FF"/>
                </a:solidFill>
              </a:rPr>
              <a:t>driving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force</a:t>
            </a:r>
            <a:r>
              <a:rPr lang="tr-TR" sz="2600" b="1" dirty="0" smtClean="0">
                <a:solidFill>
                  <a:srgbClr val="0000FF"/>
                </a:solidFill>
              </a:rPr>
              <a:t> (</a:t>
            </a:r>
            <a:r>
              <a:rPr lang="tr-TR" sz="2600" b="1" dirty="0" err="1" smtClean="0">
                <a:solidFill>
                  <a:srgbClr val="0000FF"/>
                </a:solidFill>
              </a:rPr>
              <a:t>the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pressure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required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to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move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the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fluid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through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the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filter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medium</a:t>
            </a:r>
            <a:r>
              <a:rPr lang="tr-TR" sz="2600" b="1" dirty="0" smtClean="0">
                <a:solidFill>
                  <a:srgbClr val="0000FF"/>
                </a:solidFill>
              </a:rPr>
              <a:t>) </a:t>
            </a:r>
            <a:r>
              <a:rPr lang="tr-TR" sz="2600" b="1" dirty="0" err="1" smtClean="0">
                <a:solidFill>
                  <a:srgbClr val="0000FF"/>
                </a:solidFill>
              </a:rPr>
              <a:t>to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resistance</a:t>
            </a:r>
            <a:endParaRPr lang="tr-TR" sz="2600" b="1" dirty="0" smtClean="0">
              <a:solidFill>
                <a:srgbClr val="0000FF"/>
              </a:solidFill>
            </a:endParaRPr>
          </a:p>
          <a:p>
            <a:endParaRPr lang="tr-TR" sz="2600" dirty="0" smtClean="0"/>
          </a:p>
          <a:p>
            <a:endParaRPr lang="tr-TR" sz="2600" dirty="0"/>
          </a:p>
          <a:p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mathematical</a:t>
            </a:r>
            <a:r>
              <a:rPr lang="tr-TR" sz="2600" dirty="0" smtClean="0"/>
              <a:t> </a:t>
            </a:r>
            <a:r>
              <a:rPr lang="tr-TR" sz="2600" dirty="0" err="1" smtClean="0"/>
              <a:t>equation</a:t>
            </a:r>
            <a:r>
              <a:rPr lang="tr-TR" sz="2600" dirty="0" smtClean="0"/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to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calculate</a:t>
            </a:r>
            <a:r>
              <a:rPr lang="tr-TR" sz="2600" b="1" dirty="0" smtClean="0">
                <a:solidFill>
                  <a:srgbClr val="C00000"/>
                </a:solidFill>
              </a:rPr>
              <a:t> rate of </a:t>
            </a:r>
            <a:r>
              <a:rPr lang="tr-TR" sz="2600" b="1" dirty="0" err="1" smtClean="0">
                <a:solidFill>
                  <a:srgbClr val="C00000"/>
                </a:solidFill>
              </a:rPr>
              <a:t>filtration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dirty="0" smtClean="0"/>
              <a:t>is </a:t>
            </a:r>
            <a:r>
              <a:rPr lang="tr-TR" sz="2600" dirty="0" err="1" smtClean="0"/>
              <a:t>given</a:t>
            </a:r>
            <a:r>
              <a:rPr lang="tr-TR" sz="2600" dirty="0" smtClean="0"/>
              <a:t> </a:t>
            </a:r>
            <a:r>
              <a:rPr lang="tr-TR" sz="2600" dirty="0" err="1" smtClean="0"/>
              <a:t>below</a:t>
            </a:r>
            <a:endParaRPr lang="tr-TR" sz="2600" dirty="0" smtClean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47250" t="37865" r="24400" b="52055"/>
          <a:stretch/>
        </p:blipFill>
        <p:spPr>
          <a:xfrm>
            <a:off x="2339752" y="2924944"/>
            <a:ext cx="4320480" cy="86409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42555" t="41053" r="32693" b="36944"/>
          <a:stretch/>
        </p:blipFill>
        <p:spPr>
          <a:xfrm>
            <a:off x="1197311" y="4811575"/>
            <a:ext cx="2284882" cy="11424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5"/>
          <a:srcRect b="56815"/>
          <a:stretch/>
        </p:blipFill>
        <p:spPr>
          <a:xfrm>
            <a:off x="4704917" y="4712592"/>
            <a:ext cx="3105583" cy="1258873"/>
          </a:xfrm>
          <a:prstGeom prst="rect">
            <a:avLst/>
          </a:prstGeom>
        </p:spPr>
      </p:pic>
      <p:cxnSp>
        <p:nvCxnSpPr>
          <p:cNvPr id="12" name="Düz Ok Bağlayıcısı 11"/>
          <p:cNvCxnSpPr/>
          <p:nvPr/>
        </p:nvCxnSpPr>
        <p:spPr>
          <a:xfrm>
            <a:off x="3749369" y="5229200"/>
            <a:ext cx="93997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Yuvarlatılmış Dikdörtgen 16"/>
          <p:cNvSpPr/>
          <p:nvPr/>
        </p:nvSpPr>
        <p:spPr>
          <a:xfrm>
            <a:off x="4956524" y="4811575"/>
            <a:ext cx="551580" cy="84967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etin kutusu 17"/>
          <p:cNvSpPr txBox="1"/>
          <p:nvPr/>
        </p:nvSpPr>
        <p:spPr>
          <a:xfrm>
            <a:off x="4484443" y="5878838"/>
            <a:ext cx="3705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Volumetric</a:t>
            </a:r>
            <a:r>
              <a:rPr lang="tr-TR" sz="2400" dirty="0" smtClean="0"/>
              <a:t> </a:t>
            </a:r>
            <a:r>
              <a:rPr lang="tr-TR" sz="2400" dirty="0" err="1" smtClean="0"/>
              <a:t>flow</a:t>
            </a:r>
            <a:r>
              <a:rPr lang="tr-TR" sz="2400" dirty="0" smtClean="0"/>
              <a:t> rate (m</a:t>
            </a:r>
            <a:r>
              <a:rPr lang="tr-TR" sz="2400" baseline="30000" dirty="0" smtClean="0"/>
              <a:t>3</a:t>
            </a:r>
            <a:r>
              <a:rPr lang="tr-TR" sz="2400" dirty="0" smtClean="0"/>
              <a:t>/s)</a:t>
            </a:r>
            <a:endParaRPr lang="en-US" sz="2400" dirty="0"/>
          </a:p>
        </p:txBody>
      </p:sp>
      <p:sp>
        <p:nvSpPr>
          <p:cNvPr id="19" name="Sağa Bükülü Ok 18"/>
          <p:cNvSpPr/>
          <p:nvPr/>
        </p:nvSpPr>
        <p:spPr>
          <a:xfrm rot="1510300">
            <a:off x="4144507" y="5423602"/>
            <a:ext cx="555582" cy="756911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Problem</a:t>
            </a:r>
            <a:endParaRPr lang="en-US" b="1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An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filter</a:t>
            </a:r>
            <a:r>
              <a:rPr lang="tr-TR" dirty="0" smtClean="0"/>
              <a:t> is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remove</a:t>
            </a:r>
            <a:r>
              <a:rPr lang="tr-TR" dirty="0" smtClean="0"/>
              <a:t> </a:t>
            </a:r>
            <a:r>
              <a:rPr lang="tr-TR" dirty="0" err="1" smtClean="0"/>
              <a:t>small</a:t>
            </a:r>
            <a:r>
              <a:rPr lang="tr-TR" dirty="0" smtClean="0"/>
              <a:t> </a:t>
            </a:r>
            <a:r>
              <a:rPr lang="tr-TR" dirty="0" err="1" smtClean="0"/>
              <a:t>particles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an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supply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 </a:t>
            </a:r>
            <a:r>
              <a:rPr lang="tr-TR" dirty="0" err="1" smtClean="0"/>
              <a:t>quality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laboratory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air</a:t>
            </a:r>
            <a:r>
              <a:rPr lang="tr-TR" dirty="0" smtClean="0"/>
              <a:t> (0°C) is </a:t>
            </a:r>
            <a:r>
              <a:rPr lang="tr-TR" dirty="0" err="1" smtClean="0"/>
              <a:t>supplied</a:t>
            </a:r>
            <a:r>
              <a:rPr lang="tr-TR" dirty="0" smtClean="0"/>
              <a:t> at a rate of 0.5 m</a:t>
            </a:r>
            <a:r>
              <a:rPr lang="tr-TR" baseline="30000" dirty="0" smtClean="0"/>
              <a:t>3</a:t>
            </a:r>
            <a:r>
              <a:rPr lang="tr-TR" dirty="0" smtClean="0"/>
              <a:t>/s </a:t>
            </a:r>
            <a:r>
              <a:rPr lang="tr-TR" dirty="0" err="1" smtClean="0"/>
              <a:t>through</a:t>
            </a:r>
            <a:r>
              <a:rPr lang="tr-TR" dirty="0" smtClean="0"/>
              <a:t> an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filter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0.5 m</a:t>
            </a:r>
            <a:r>
              <a:rPr lang="tr-TR" baseline="30000" dirty="0" smtClean="0"/>
              <a:t>2</a:t>
            </a:r>
            <a:r>
              <a:rPr lang="tr-TR" dirty="0" smtClean="0"/>
              <a:t> </a:t>
            </a:r>
            <a:r>
              <a:rPr lang="tr-TR" dirty="0" err="1" smtClean="0"/>
              <a:t>cross-sectional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.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pressure</a:t>
            </a:r>
            <a:r>
              <a:rPr lang="tr-TR" dirty="0" smtClean="0"/>
              <a:t> </a:t>
            </a:r>
            <a:r>
              <a:rPr lang="tr-TR" dirty="0" err="1" smtClean="0"/>
              <a:t>drop</a:t>
            </a:r>
            <a:r>
              <a:rPr lang="tr-TR" dirty="0" smtClean="0"/>
              <a:t> </a:t>
            </a:r>
            <a:r>
              <a:rPr lang="tr-TR" dirty="0" err="1" smtClean="0"/>
              <a:t>across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filter</a:t>
            </a:r>
            <a:r>
              <a:rPr lang="tr-TR" dirty="0" smtClean="0"/>
              <a:t> is 0.25 cm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hour</a:t>
            </a:r>
            <a:r>
              <a:rPr lang="tr-TR" dirty="0" smtClean="0"/>
              <a:t> of </a:t>
            </a:r>
            <a:r>
              <a:rPr lang="tr-TR" dirty="0" err="1" smtClean="0"/>
              <a:t>use</a:t>
            </a:r>
            <a:r>
              <a:rPr lang="tr-TR" dirty="0" smtClean="0"/>
              <a:t>, </a:t>
            </a:r>
            <a:r>
              <a:rPr lang="tr-TR" b="1" dirty="0" err="1" smtClean="0">
                <a:solidFill>
                  <a:srgbClr val="C00000"/>
                </a:solidFill>
              </a:rPr>
              <a:t>determine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life of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filter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if</a:t>
            </a:r>
            <a:r>
              <a:rPr lang="tr-TR" b="1" dirty="0" smtClean="0">
                <a:solidFill>
                  <a:srgbClr val="C00000"/>
                </a:solidFill>
              </a:rPr>
              <a:t> a </a:t>
            </a:r>
            <a:r>
              <a:rPr lang="tr-TR" b="1" dirty="0" err="1" smtClean="0">
                <a:solidFill>
                  <a:srgbClr val="C00000"/>
                </a:solidFill>
              </a:rPr>
              <a:t>filter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change</a:t>
            </a:r>
            <a:r>
              <a:rPr lang="tr-TR" b="1" dirty="0" smtClean="0">
                <a:solidFill>
                  <a:srgbClr val="C00000"/>
                </a:solidFill>
              </a:rPr>
              <a:t> is </a:t>
            </a:r>
            <a:r>
              <a:rPr lang="tr-TR" b="1" dirty="0" err="1" smtClean="0">
                <a:solidFill>
                  <a:srgbClr val="C00000"/>
                </a:solidFill>
              </a:rPr>
              <a:t>required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u="sng" dirty="0" err="1" smtClean="0">
                <a:solidFill>
                  <a:srgbClr val="0000FF"/>
                </a:solidFill>
              </a:rPr>
              <a:t>when</a:t>
            </a:r>
            <a:r>
              <a:rPr lang="tr-TR" b="1" u="sng" dirty="0" smtClean="0">
                <a:solidFill>
                  <a:srgbClr val="0000FF"/>
                </a:solidFill>
              </a:rPr>
              <a:t> </a:t>
            </a:r>
            <a:r>
              <a:rPr lang="tr-TR" b="1" u="sng" dirty="0" err="1" smtClean="0">
                <a:solidFill>
                  <a:srgbClr val="0000FF"/>
                </a:solidFill>
              </a:rPr>
              <a:t>the</a:t>
            </a:r>
            <a:r>
              <a:rPr lang="tr-TR" b="1" u="sng" dirty="0" smtClean="0">
                <a:solidFill>
                  <a:srgbClr val="0000FF"/>
                </a:solidFill>
              </a:rPr>
              <a:t> </a:t>
            </a:r>
            <a:r>
              <a:rPr lang="tr-TR" b="1" u="sng" dirty="0" err="1" smtClean="0">
                <a:solidFill>
                  <a:srgbClr val="0000FF"/>
                </a:solidFill>
              </a:rPr>
              <a:t>pressure</a:t>
            </a:r>
            <a:r>
              <a:rPr lang="tr-TR" b="1" u="sng" dirty="0" smtClean="0">
                <a:solidFill>
                  <a:srgbClr val="0000FF"/>
                </a:solidFill>
              </a:rPr>
              <a:t> </a:t>
            </a:r>
            <a:r>
              <a:rPr lang="tr-TR" b="1" u="sng" dirty="0" err="1" smtClean="0">
                <a:solidFill>
                  <a:srgbClr val="0000FF"/>
                </a:solidFill>
              </a:rPr>
              <a:t>drop</a:t>
            </a:r>
            <a:r>
              <a:rPr lang="tr-TR" b="1" u="sng" dirty="0" smtClean="0">
                <a:solidFill>
                  <a:srgbClr val="0000FF"/>
                </a:solidFill>
              </a:rPr>
              <a:t> is 2.5 cm of </a:t>
            </a:r>
            <a:r>
              <a:rPr lang="tr-TR" b="1" u="sng" dirty="0" err="1" smtClean="0">
                <a:solidFill>
                  <a:srgbClr val="0000FF"/>
                </a:solidFill>
              </a:rPr>
              <a:t>wate</a:t>
            </a:r>
            <a:r>
              <a:rPr lang="tr-TR" b="1" dirty="0" err="1" smtClean="0">
                <a:solidFill>
                  <a:srgbClr val="0000FF"/>
                </a:solidFill>
              </a:rPr>
              <a:t>r</a:t>
            </a:r>
            <a:r>
              <a:rPr lang="tr-TR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i="1" u="sng" dirty="0" err="1" smtClean="0">
                <a:solidFill>
                  <a:srgbClr val="008000"/>
                </a:solidFill>
              </a:rPr>
              <a:t>Assumption</a:t>
            </a:r>
            <a:r>
              <a:rPr lang="tr-TR" b="1" i="1" u="sng" dirty="0" smtClean="0">
                <a:solidFill>
                  <a:srgbClr val="008000"/>
                </a:solidFill>
              </a:rPr>
              <a:t>: </a:t>
            </a:r>
            <a:r>
              <a:rPr lang="tr-TR" dirty="0" err="1" smtClean="0"/>
              <a:t>Due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nature</a:t>
            </a:r>
            <a:r>
              <a:rPr lang="tr-TR" dirty="0" smtClean="0"/>
              <a:t> of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filtration</a:t>
            </a:r>
            <a:r>
              <a:rPr lang="tr-TR" dirty="0" smtClean="0"/>
              <a:t>, </a:t>
            </a:r>
            <a:r>
              <a:rPr lang="tr-TR" dirty="0" err="1" smtClean="0"/>
              <a:t>constant</a:t>
            </a:r>
            <a:r>
              <a:rPr lang="tr-TR" dirty="0" smtClean="0"/>
              <a:t>-rate </a:t>
            </a:r>
            <a:r>
              <a:rPr lang="tr-TR" dirty="0" err="1" smtClean="0"/>
              <a:t>filtration</a:t>
            </a:r>
            <a:r>
              <a:rPr lang="tr-TR" dirty="0" smtClean="0"/>
              <a:t> can be </a:t>
            </a:r>
            <a:r>
              <a:rPr lang="tr-TR" dirty="0" err="1" smtClean="0"/>
              <a:t>assumed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filter</a:t>
            </a:r>
            <a:r>
              <a:rPr lang="tr-TR" dirty="0" smtClean="0"/>
              <a:t> </a:t>
            </a:r>
            <a:r>
              <a:rPr lang="tr-TR" dirty="0" err="1" smtClean="0"/>
              <a:t>medium</a:t>
            </a:r>
            <a:r>
              <a:rPr lang="tr-TR" dirty="0" smtClean="0"/>
              <a:t> </a:t>
            </a:r>
            <a:r>
              <a:rPr lang="tr-TR" dirty="0" err="1" smtClean="0"/>
              <a:t>thickness</a:t>
            </a:r>
            <a:r>
              <a:rPr lang="tr-TR" dirty="0" smtClean="0"/>
              <a:t> is </a:t>
            </a:r>
            <a:r>
              <a:rPr lang="tr-TR" dirty="0" err="1" smtClean="0"/>
              <a:t>negligible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r>
              <a:rPr lang="tr-TR" dirty="0" smtClean="0"/>
              <a:t> (A.4.4) </a:t>
            </a:r>
            <a:r>
              <a:rPr lang="tr-TR" dirty="0" err="1" smtClean="0"/>
              <a:t>given</a:t>
            </a:r>
            <a:r>
              <a:rPr lang="tr-TR" dirty="0" smtClean="0"/>
              <a:t> at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tr-TR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find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viscosity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air</a:t>
            </a:r>
            <a:r>
              <a:rPr lang="tr-TR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24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1177" t="17050" r="24817" b="6941"/>
          <a:stretch/>
        </p:blipFill>
        <p:spPr>
          <a:xfrm>
            <a:off x="323528" y="44624"/>
            <a:ext cx="8583448" cy="679523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467544" y="1772816"/>
            <a:ext cx="8295456" cy="36004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Problem</a:t>
            </a:r>
            <a:endParaRPr lang="en-US" b="1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liquid</a:t>
            </a:r>
            <a:r>
              <a:rPr lang="tr-TR" dirty="0" smtClean="0"/>
              <a:t> is </a:t>
            </a:r>
            <a:r>
              <a:rPr lang="tr-TR" dirty="0" err="1" smtClean="0"/>
              <a:t>filtered</a:t>
            </a:r>
            <a:r>
              <a:rPr lang="tr-TR" dirty="0" smtClean="0"/>
              <a:t> at a </a:t>
            </a:r>
            <a:r>
              <a:rPr lang="tr-TR" dirty="0" err="1" smtClean="0"/>
              <a:t>pressure</a:t>
            </a:r>
            <a:r>
              <a:rPr lang="tr-TR" dirty="0" smtClean="0"/>
              <a:t> of 200 </a:t>
            </a:r>
            <a:r>
              <a:rPr lang="tr-TR" dirty="0" err="1" smtClean="0"/>
              <a:t>kPa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a 0.2 m</a:t>
            </a:r>
            <a:r>
              <a:rPr lang="tr-TR" baseline="30000" dirty="0" smtClean="0"/>
              <a:t>2 </a:t>
            </a:r>
            <a:r>
              <a:rPr lang="tr-TR" dirty="0" err="1" smtClean="0"/>
              <a:t>filter</a:t>
            </a:r>
            <a:r>
              <a:rPr lang="tr-TR" dirty="0" smtClean="0"/>
              <a:t>. </a:t>
            </a:r>
            <a:r>
              <a:rPr lang="tr-TR" dirty="0" err="1" smtClean="0"/>
              <a:t>Initial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</a:t>
            </a:r>
            <a:r>
              <a:rPr lang="tr-TR" dirty="0" err="1" smtClean="0"/>
              <a:t>indicate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5 </a:t>
            </a:r>
            <a:r>
              <a:rPr lang="tr-TR" dirty="0" err="1" smtClean="0"/>
              <a:t>min</a:t>
            </a:r>
            <a:r>
              <a:rPr lang="tr-TR" dirty="0" smtClean="0"/>
              <a:t> is </a:t>
            </a:r>
            <a:r>
              <a:rPr lang="tr-TR" dirty="0" err="1" smtClean="0"/>
              <a:t>required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filter</a:t>
            </a:r>
            <a:r>
              <a:rPr lang="tr-TR" dirty="0" smtClean="0"/>
              <a:t> 0.3 m</a:t>
            </a:r>
            <a:r>
              <a:rPr lang="tr-TR" baseline="30000" dirty="0" smtClean="0"/>
              <a:t>3 </a:t>
            </a:r>
            <a:r>
              <a:rPr lang="tr-TR" dirty="0" smtClean="0"/>
              <a:t>of </a:t>
            </a:r>
            <a:r>
              <a:rPr lang="tr-TR" dirty="0" err="1" smtClean="0"/>
              <a:t>liquid</a:t>
            </a:r>
            <a:r>
              <a:rPr lang="tr-TR" dirty="0" smtClean="0"/>
              <a:t>. </a:t>
            </a:r>
            <a:r>
              <a:rPr lang="tr-TR" dirty="0" err="1" smtClean="0"/>
              <a:t>Determine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time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elapse</a:t>
            </a:r>
            <a:r>
              <a:rPr lang="tr-TR" dirty="0" smtClean="0"/>
              <a:t> </a:t>
            </a:r>
            <a:r>
              <a:rPr lang="tr-TR" dirty="0" err="1" smtClean="0"/>
              <a:t>until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rate of </a:t>
            </a:r>
            <a:r>
              <a:rPr lang="tr-TR" dirty="0" err="1" smtClean="0"/>
              <a:t>filtration</a:t>
            </a:r>
            <a:r>
              <a:rPr lang="tr-TR" dirty="0" smtClean="0"/>
              <a:t> </a:t>
            </a:r>
            <a:r>
              <a:rPr lang="tr-TR" dirty="0" err="1" smtClean="0"/>
              <a:t>drops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5x10</a:t>
            </a:r>
            <a:r>
              <a:rPr lang="tr-TR" baseline="30000" dirty="0" smtClean="0"/>
              <a:t>-5</a:t>
            </a:r>
            <a:r>
              <a:rPr lang="tr-TR" dirty="0" smtClean="0"/>
              <a:t> m</a:t>
            </a:r>
            <a:r>
              <a:rPr lang="tr-TR" baseline="30000" dirty="0" smtClean="0"/>
              <a:t>3</a:t>
            </a:r>
            <a:r>
              <a:rPr lang="tr-TR" dirty="0" smtClean="0"/>
              <a:t>/s.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i="1" u="sng" dirty="0" err="1" smtClean="0">
                <a:solidFill>
                  <a:srgbClr val="008000"/>
                </a:solidFill>
              </a:rPr>
              <a:t>Assumption</a:t>
            </a:r>
            <a:r>
              <a:rPr lang="tr-TR" b="1" i="1" u="sng" dirty="0">
                <a:solidFill>
                  <a:srgbClr val="008000"/>
                </a:solidFill>
              </a:rPr>
              <a:t>: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question</a:t>
            </a:r>
            <a:r>
              <a:rPr lang="tr-TR" dirty="0" smtClean="0"/>
              <a:t>, </a:t>
            </a:r>
            <a:r>
              <a:rPr lang="tr-TR" dirty="0" err="1" smtClean="0"/>
              <a:t>filtration</a:t>
            </a:r>
            <a:r>
              <a:rPr lang="tr-TR" dirty="0" smtClean="0"/>
              <a:t> is </a:t>
            </a:r>
            <a:r>
              <a:rPr lang="tr-TR" dirty="0" err="1" smtClean="0"/>
              <a:t>assumed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constant-pressure</a:t>
            </a:r>
            <a:r>
              <a:rPr lang="tr-TR" dirty="0" smtClean="0"/>
              <a:t> </a:t>
            </a:r>
            <a:r>
              <a:rPr lang="tr-TR" dirty="0" err="1" smtClean="0"/>
              <a:t>condition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filter</a:t>
            </a:r>
            <a:r>
              <a:rPr lang="tr-TR" dirty="0" smtClean="0"/>
              <a:t> </a:t>
            </a:r>
            <a:r>
              <a:rPr lang="tr-TR" dirty="0" err="1" smtClean="0"/>
              <a:t>medium</a:t>
            </a:r>
            <a:r>
              <a:rPr lang="tr-TR" dirty="0" smtClean="0"/>
              <a:t> </a:t>
            </a:r>
            <a:r>
              <a:rPr lang="tr-TR" dirty="0" err="1" smtClean="0"/>
              <a:t>thickness</a:t>
            </a:r>
            <a:r>
              <a:rPr lang="tr-TR" dirty="0" smtClean="0"/>
              <a:t> (L) is </a:t>
            </a:r>
            <a:r>
              <a:rPr lang="tr-TR" dirty="0" err="1" smtClean="0"/>
              <a:t>negligible</a:t>
            </a:r>
            <a:r>
              <a:rPr lang="tr-TR" dirty="0" smtClean="0"/>
              <a:t>.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Design of a </a:t>
            </a:r>
            <a:r>
              <a:rPr lang="tr-TR" b="1" dirty="0" err="1" smtClean="0"/>
              <a:t>filtration</a:t>
            </a:r>
            <a:r>
              <a:rPr lang="tr-TR" b="1" dirty="0" smtClean="0"/>
              <a:t> </a:t>
            </a:r>
            <a:r>
              <a:rPr lang="tr-TR" b="1" dirty="0" err="1" smtClean="0"/>
              <a:t>system</a:t>
            </a:r>
            <a:endParaRPr lang="en-US" b="1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usage</a:t>
            </a:r>
            <a:r>
              <a:rPr lang="tr-TR" sz="2600" dirty="0" smtClean="0"/>
              <a:t> of </a:t>
            </a:r>
            <a:r>
              <a:rPr lang="tr-TR" sz="2600" dirty="0" err="1" smtClean="0"/>
              <a:t>equations</a:t>
            </a:r>
            <a:r>
              <a:rPr lang="tr-TR" sz="2600" dirty="0" smtClean="0"/>
              <a:t> </a:t>
            </a:r>
            <a:r>
              <a:rPr lang="tr-TR" sz="2600" dirty="0" err="1" smtClean="0"/>
              <a:t>given</a:t>
            </a:r>
            <a:r>
              <a:rPr lang="tr-TR" sz="2600" dirty="0" smtClean="0"/>
              <a:t> </a:t>
            </a:r>
            <a:r>
              <a:rPr lang="tr-TR" sz="2600" dirty="0" err="1" smtClean="0"/>
              <a:t>for</a:t>
            </a:r>
            <a:r>
              <a:rPr lang="tr-TR" sz="2600" dirty="0" smtClean="0"/>
              <a:t> </a:t>
            </a:r>
            <a:r>
              <a:rPr lang="tr-TR" sz="2600" dirty="0" err="1" smtClean="0"/>
              <a:t>constant</a:t>
            </a:r>
            <a:r>
              <a:rPr lang="tr-TR" sz="2600" dirty="0" smtClean="0"/>
              <a:t>-rate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constant-pressure</a:t>
            </a:r>
            <a:r>
              <a:rPr lang="tr-TR" sz="2600" dirty="0" smtClean="0"/>
              <a:t> </a:t>
            </a:r>
            <a:r>
              <a:rPr lang="tr-TR" sz="2600" dirty="0" err="1" smtClean="0"/>
              <a:t>filtration</a:t>
            </a:r>
            <a:r>
              <a:rPr lang="tr-TR" sz="2600" dirty="0" smtClean="0"/>
              <a:t> </a:t>
            </a:r>
            <a:r>
              <a:rPr lang="tr-TR" sz="2600" dirty="0" err="1" smtClean="0"/>
              <a:t>systems</a:t>
            </a:r>
            <a:r>
              <a:rPr lang="tr-TR" sz="2600" dirty="0" smtClean="0"/>
              <a:t> </a:t>
            </a:r>
            <a:r>
              <a:rPr lang="tr-TR" sz="2600" dirty="0" err="1" smtClean="0"/>
              <a:t>requires</a:t>
            </a:r>
            <a:r>
              <a:rPr lang="tr-TR" sz="2600" dirty="0" smtClean="0"/>
              <a:t> </a:t>
            </a:r>
            <a:r>
              <a:rPr lang="tr-TR" sz="2600" dirty="0" err="1" smtClean="0"/>
              <a:t>knowlegde</a:t>
            </a:r>
            <a:r>
              <a:rPr lang="tr-TR" sz="2600" dirty="0" smtClean="0"/>
              <a:t> of </a:t>
            </a:r>
            <a:r>
              <a:rPr lang="tr-TR" sz="2600" dirty="0" err="1" smtClean="0"/>
              <a:t>several</a:t>
            </a:r>
            <a:r>
              <a:rPr lang="tr-TR" sz="2600" dirty="0" smtClean="0"/>
              <a:t> </a:t>
            </a:r>
            <a:r>
              <a:rPr lang="tr-TR" sz="2600" dirty="0" err="1" smtClean="0"/>
              <a:t>parameters</a:t>
            </a:r>
            <a:r>
              <a:rPr lang="tr-TR" sz="2600" dirty="0" smtClean="0"/>
              <a:t>. </a:t>
            </a:r>
            <a:r>
              <a:rPr lang="tr-TR" sz="2600" dirty="0" err="1" smtClean="0"/>
              <a:t>However</a:t>
            </a:r>
            <a:r>
              <a:rPr lang="tr-TR" sz="2600" dirty="0" smtClean="0"/>
              <a:t>, in </a:t>
            </a:r>
            <a:r>
              <a:rPr lang="tr-TR" sz="2600" dirty="0" err="1" smtClean="0"/>
              <a:t>most</a:t>
            </a:r>
            <a:r>
              <a:rPr lang="tr-TR" sz="2600" dirty="0" smtClean="0"/>
              <a:t> </a:t>
            </a:r>
            <a:r>
              <a:rPr lang="tr-TR" sz="2600" dirty="0" err="1" smtClean="0"/>
              <a:t>cases</a:t>
            </a:r>
            <a:r>
              <a:rPr lang="tr-TR" sz="2600" dirty="0" smtClean="0"/>
              <a:t>, </a:t>
            </a:r>
            <a:r>
              <a:rPr lang="tr-TR" sz="2600" dirty="0" err="1" smtClean="0">
                <a:solidFill>
                  <a:srgbClr val="C00000"/>
                </a:solidFill>
              </a:rPr>
              <a:t>viscosity</a:t>
            </a:r>
            <a:r>
              <a:rPr lang="tr-TR" sz="2600" dirty="0" smtClean="0">
                <a:solidFill>
                  <a:srgbClr val="C00000"/>
                </a:solidFill>
              </a:rPr>
              <a:t> </a:t>
            </a:r>
            <a:r>
              <a:rPr lang="tr-TR" sz="2600" dirty="0" err="1" smtClean="0">
                <a:solidFill>
                  <a:srgbClr val="C00000"/>
                </a:solidFill>
              </a:rPr>
              <a:t>and</a:t>
            </a:r>
            <a:r>
              <a:rPr lang="tr-TR" sz="2600" dirty="0" smtClean="0">
                <a:solidFill>
                  <a:srgbClr val="C00000"/>
                </a:solidFill>
              </a:rPr>
              <a:t> </a:t>
            </a:r>
            <a:r>
              <a:rPr lang="tr-TR" sz="2600" dirty="0" err="1" smtClean="0">
                <a:solidFill>
                  <a:srgbClr val="C00000"/>
                </a:solidFill>
              </a:rPr>
              <a:t>spesific</a:t>
            </a:r>
            <a:r>
              <a:rPr lang="tr-TR" sz="2600" dirty="0" smtClean="0">
                <a:solidFill>
                  <a:srgbClr val="C00000"/>
                </a:solidFill>
              </a:rPr>
              <a:t> </a:t>
            </a:r>
            <a:r>
              <a:rPr lang="tr-TR" sz="2600" dirty="0" err="1" smtClean="0">
                <a:solidFill>
                  <a:srgbClr val="C00000"/>
                </a:solidFill>
              </a:rPr>
              <a:t>resistance</a:t>
            </a:r>
            <a:r>
              <a:rPr lang="tr-TR" sz="2600" dirty="0" smtClean="0">
                <a:solidFill>
                  <a:srgbClr val="C00000"/>
                </a:solidFill>
              </a:rPr>
              <a:t> </a:t>
            </a:r>
            <a:r>
              <a:rPr lang="tr-TR" sz="2600" dirty="0" err="1" smtClean="0">
                <a:solidFill>
                  <a:srgbClr val="C00000"/>
                </a:solidFill>
              </a:rPr>
              <a:t>values</a:t>
            </a:r>
            <a:r>
              <a:rPr lang="tr-TR" sz="2600" dirty="0" smtClean="0">
                <a:solidFill>
                  <a:srgbClr val="C00000"/>
                </a:solidFill>
              </a:rPr>
              <a:t> </a:t>
            </a:r>
            <a:r>
              <a:rPr lang="tr-TR" sz="2600" dirty="0" err="1" smtClean="0">
                <a:solidFill>
                  <a:srgbClr val="C00000"/>
                </a:solidFill>
              </a:rPr>
              <a:t>may</a:t>
            </a:r>
            <a:r>
              <a:rPr lang="tr-TR" sz="2600" dirty="0" smtClean="0">
                <a:solidFill>
                  <a:srgbClr val="C00000"/>
                </a:solidFill>
              </a:rPr>
              <a:t> not be </a:t>
            </a:r>
            <a:r>
              <a:rPr lang="tr-TR" sz="2600" dirty="0" err="1" smtClean="0">
                <a:solidFill>
                  <a:srgbClr val="C00000"/>
                </a:solidFill>
              </a:rPr>
              <a:t>known</a:t>
            </a:r>
            <a:r>
              <a:rPr lang="tr-TR" sz="2600" dirty="0" smtClean="0"/>
              <a:t>. </a:t>
            </a:r>
            <a:r>
              <a:rPr lang="tr-TR" sz="2600" dirty="0" err="1" smtClean="0"/>
              <a:t>Additionally</a:t>
            </a:r>
            <a:r>
              <a:rPr lang="tr-TR" sz="2600" dirty="0" smtClean="0"/>
              <a:t>, </a:t>
            </a:r>
            <a:r>
              <a:rPr lang="tr-TR" sz="2600" dirty="0" err="1" smtClean="0">
                <a:solidFill>
                  <a:srgbClr val="0000FF"/>
                </a:solidFill>
              </a:rPr>
              <a:t>filter</a:t>
            </a:r>
            <a:r>
              <a:rPr lang="tr-TR" sz="2600" dirty="0" smtClean="0">
                <a:solidFill>
                  <a:srgbClr val="0000FF"/>
                </a:solidFill>
              </a:rPr>
              <a:t> </a:t>
            </a:r>
            <a:r>
              <a:rPr lang="tr-TR" sz="2600" dirty="0" err="1" smtClean="0">
                <a:solidFill>
                  <a:srgbClr val="0000FF"/>
                </a:solidFill>
              </a:rPr>
              <a:t>medium</a:t>
            </a:r>
            <a:r>
              <a:rPr lang="tr-TR" sz="2600" dirty="0" smtClean="0">
                <a:solidFill>
                  <a:srgbClr val="0000FF"/>
                </a:solidFill>
              </a:rPr>
              <a:t> </a:t>
            </a:r>
            <a:r>
              <a:rPr lang="tr-TR" sz="2600" dirty="0" err="1" smtClean="0">
                <a:solidFill>
                  <a:srgbClr val="0000FF"/>
                </a:solidFill>
              </a:rPr>
              <a:t>thickness</a:t>
            </a:r>
            <a:r>
              <a:rPr lang="tr-TR" sz="2600" dirty="0" smtClean="0">
                <a:solidFill>
                  <a:srgbClr val="0000FF"/>
                </a:solidFill>
              </a:rPr>
              <a:t> (L) is not </a:t>
            </a:r>
            <a:r>
              <a:rPr lang="tr-TR" sz="2600" dirty="0" err="1" smtClean="0">
                <a:solidFill>
                  <a:srgbClr val="0000FF"/>
                </a:solidFill>
              </a:rPr>
              <a:t>assumed</a:t>
            </a:r>
            <a:r>
              <a:rPr lang="tr-TR" sz="2600" dirty="0" smtClean="0">
                <a:solidFill>
                  <a:srgbClr val="0000FF"/>
                </a:solidFill>
              </a:rPr>
              <a:t> </a:t>
            </a:r>
            <a:r>
              <a:rPr lang="tr-TR" sz="2600" dirty="0" err="1" smtClean="0">
                <a:solidFill>
                  <a:srgbClr val="0000FF"/>
                </a:solidFill>
              </a:rPr>
              <a:t>to</a:t>
            </a:r>
            <a:r>
              <a:rPr lang="tr-TR" sz="2600" dirty="0" smtClean="0">
                <a:solidFill>
                  <a:srgbClr val="0000FF"/>
                </a:solidFill>
              </a:rPr>
              <a:t> be </a:t>
            </a:r>
            <a:r>
              <a:rPr lang="tr-TR" sz="2600" dirty="0" err="1" smtClean="0">
                <a:solidFill>
                  <a:srgbClr val="0000FF"/>
                </a:solidFill>
              </a:rPr>
              <a:t>negligible</a:t>
            </a:r>
            <a:r>
              <a:rPr lang="tr-TR" sz="2600" dirty="0" smtClean="0"/>
              <a:t>.</a:t>
            </a:r>
          </a:p>
          <a:p>
            <a:pPr marL="0" indent="0">
              <a:buNone/>
            </a:pPr>
            <a:endParaRPr lang="tr-TR" sz="2600" dirty="0" smtClean="0"/>
          </a:p>
          <a:p>
            <a:r>
              <a:rPr lang="tr-TR" sz="2600" dirty="0" smtClean="0"/>
              <a:t>A </a:t>
            </a:r>
            <a:r>
              <a:rPr lang="tr-TR" sz="2600" dirty="0" err="1" smtClean="0"/>
              <a:t>small</a:t>
            </a:r>
            <a:r>
              <a:rPr lang="tr-TR" sz="2600" dirty="0" smtClean="0"/>
              <a:t> </a:t>
            </a:r>
            <a:r>
              <a:rPr lang="tr-TR" sz="2600" dirty="0" err="1" smtClean="0"/>
              <a:t>or</a:t>
            </a:r>
            <a:r>
              <a:rPr lang="tr-TR" sz="2600" dirty="0" smtClean="0"/>
              <a:t> pilot-</a:t>
            </a:r>
            <a:r>
              <a:rPr lang="tr-TR" sz="2600" dirty="0" err="1" smtClean="0"/>
              <a:t>scale</a:t>
            </a:r>
            <a:r>
              <a:rPr lang="tr-TR" sz="2600" dirty="0" smtClean="0"/>
              <a:t> </a:t>
            </a:r>
            <a:r>
              <a:rPr lang="tr-TR" sz="2600" dirty="0" err="1" smtClean="0"/>
              <a:t>operation</a:t>
            </a:r>
            <a:r>
              <a:rPr lang="tr-TR" sz="2600" dirty="0" smtClean="0"/>
              <a:t> in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food</a:t>
            </a:r>
            <a:r>
              <a:rPr lang="tr-TR" sz="2600" dirty="0" smtClean="0"/>
              <a:t> </a:t>
            </a:r>
            <a:r>
              <a:rPr lang="tr-TR" sz="2600" dirty="0" err="1" smtClean="0"/>
              <a:t>industry</a:t>
            </a:r>
            <a:r>
              <a:rPr lang="tr-TR" sz="2600" dirty="0" smtClean="0"/>
              <a:t> </a:t>
            </a:r>
            <a:r>
              <a:rPr lang="tr-TR" sz="2600" dirty="0" err="1" smtClean="0"/>
              <a:t>results</a:t>
            </a:r>
            <a:r>
              <a:rPr lang="tr-TR" sz="2600" dirty="0" smtClean="0"/>
              <a:t> in </a:t>
            </a:r>
            <a:r>
              <a:rPr lang="tr-TR" sz="2600" dirty="0" err="1" smtClean="0"/>
              <a:t>determination</a:t>
            </a:r>
            <a:r>
              <a:rPr lang="tr-TR" sz="2600" dirty="0" smtClean="0"/>
              <a:t> of </a:t>
            </a:r>
            <a:r>
              <a:rPr lang="tr-TR" sz="2600" dirty="0" err="1" smtClean="0"/>
              <a:t>filtration</a:t>
            </a:r>
            <a:r>
              <a:rPr lang="tr-TR" sz="2600" dirty="0" smtClean="0"/>
              <a:t> rate </a:t>
            </a:r>
            <a:r>
              <a:rPr lang="tr-TR" sz="2600" dirty="0" err="1" smtClean="0"/>
              <a:t>after</a:t>
            </a:r>
            <a:r>
              <a:rPr lang="tr-TR" sz="2600" dirty="0" smtClean="0"/>
              <a:t> </a:t>
            </a:r>
            <a:r>
              <a:rPr lang="tr-TR" sz="2600" dirty="0" err="1" smtClean="0"/>
              <a:t>given</a:t>
            </a:r>
            <a:r>
              <a:rPr lang="tr-TR" sz="2600" dirty="0" smtClean="0"/>
              <a:t> </a:t>
            </a:r>
            <a:r>
              <a:rPr lang="tr-TR" sz="2600" dirty="0" err="1" smtClean="0"/>
              <a:t>periods</a:t>
            </a:r>
            <a:r>
              <a:rPr lang="tr-TR" sz="2600" dirty="0" smtClean="0"/>
              <a:t> of time at a </a:t>
            </a:r>
            <a:r>
              <a:rPr lang="tr-TR" sz="2600" dirty="0" err="1" smtClean="0"/>
              <a:t>constant-pressure</a:t>
            </a:r>
            <a:r>
              <a:rPr lang="tr-TR" sz="2600" dirty="0" smtClean="0"/>
              <a:t> on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small</a:t>
            </a:r>
            <a:r>
              <a:rPr lang="tr-TR" sz="2600" dirty="0" smtClean="0"/>
              <a:t> </a:t>
            </a:r>
            <a:r>
              <a:rPr lang="tr-TR" sz="2600" dirty="0" err="1" smtClean="0"/>
              <a:t>scale</a:t>
            </a:r>
            <a:r>
              <a:rPr lang="tr-TR" sz="2600" dirty="0" smtClean="0"/>
              <a:t> </a:t>
            </a:r>
            <a:r>
              <a:rPr lang="tr-TR" sz="2600" dirty="0" err="1" smtClean="0"/>
              <a:t>filter</a:t>
            </a:r>
            <a:r>
              <a:rPr lang="tr-TR" sz="2600" dirty="0" smtClean="0"/>
              <a:t>.</a:t>
            </a:r>
          </a:p>
          <a:p>
            <a:pPr marL="0" indent="0">
              <a:buNone/>
            </a:pPr>
            <a:r>
              <a:rPr lang="tr-TR" sz="2600" dirty="0" smtClean="0"/>
              <a:t>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821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Problem</a:t>
            </a:r>
            <a:endParaRPr lang="en-US" b="1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48" y="1603657"/>
            <a:ext cx="7473652" cy="50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4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Problem (</a:t>
            </a:r>
            <a:r>
              <a:rPr lang="tr-TR" b="1" dirty="0" err="1"/>
              <a:t>cont</a:t>
            </a:r>
            <a:r>
              <a:rPr lang="tr-TR" b="1" dirty="0"/>
              <a:t>.)</a:t>
            </a:r>
            <a:endParaRPr lang="en-US" b="1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37023"/>
            <a:ext cx="8948493" cy="394024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300192" y="3429000"/>
            <a:ext cx="1008112" cy="50405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96336" y="3424726"/>
            <a:ext cx="1017862" cy="50832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/>
          <p:cNvSpPr txBox="1"/>
          <p:nvPr/>
        </p:nvSpPr>
        <p:spPr>
          <a:xfrm>
            <a:off x="6372200" y="390714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00FF"/>
                </a:solidFill>
              </a:rPr>
              <a:t>slope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583138" y="3903439"/>
            <a:ext cx="138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</a:rPr>
              <a:t>intercept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3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Problem (</a:t>
            </a:r>
            <a:r>
              <a:rPr lang="tr-TR" b="1" dirty="0" err="1" smtClean="0"/>
              <a:t>cont</a:t>
            </a:r>
            <a:r>
              <a:rPr lang="tr-TR" b="1" dirty="0" smtClean="0"/>
              <a:t>.)</a:t>
            </a:r>
            <a:endParaRPr lang="en-US" b="1" dirty="0"/>
          </a:p>
        </p:txBody>
      </p:sp>
      <p:sp>
        <p:nvSpPr>
          <p:cNvPr id="2" name="İçerik Yer Tutucusu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/>
            <a:r>
              <a:rPr lang="tr-TR" dirty="0"/>
              <a:t>Volume (V): 4 m</a:t>
            </a:r>
            <a:r>
              <a:rPr lang="tr-TR" baseline="30000" dirty="0"/>
              <a:t>3</a:t>
            </a:r>
          </a:p>
          <a:p>
            <a:pPr lvl="1"/>
            <a:r>
              <a:rPr lang="tr-TR" dirty="0"/>
              <a:t>Time (t): 2 </a:t>
            </a:r>
            <a:r>
              <a:rPr lang="tr-TR" dirty="0" err="1"/>
              <a:t>hour</a:t>
            </a:r>
            <a:endParaRPr lang="tr-TR" dirty="0"/>
          </a:p>
          <a:p>
            <a:pPr lvl="1"/>
            <a:r>
              <a:rPr lang="tr-TR" dirty="0" err="1"/>
              <a:t>Pressure</a:t>
            </a:r>
            <a:r>
              <a:rPr lang="tr-TR" dirty="0"/>
              <a:t> (∆P): 400 </a:t>
            </a:r>
            <a:r>
              <a:rPr lang="tr-TR" dirty="0" err="1" smtClean="0"/>
              <a:t>kPa</a:t>
            </a:r>
            <a:endParaRPr lang="tr-TR" dirty="0" smtClean="0"/>
          </a:p>
          <a:p>
            <a:pPr lvl="1"/>
            <a:endParaRPr lang="tr-TR" dirty="0"/>
          </a:p>
          <a:p>
            <a:pPr lvl="1"/>
            <a:r>
              <a:rPr lang="tr-TR" dirty="0" err="1" smtClean="0"/>
              <a:t>Ouestion</a:t>
            </a:r>
            <a:r>
              <a:rPr lang="tr-TR" dirty="0" smtClean="0"/>
              <a:t>:</a:t>
            </a:r>
          </a:p>
          <a:p>
            <a:pPr marL="365760" lvl="1" indent="0">
              <a:buNone/>
            </a:pPr>
            <a:r>
              <a:rPr lang="tr-TR" dirty="0" err="1" smtClean="0"/>
              <a:t>Filter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???</a:t>
            </a:r>
            <a:endParaRPr lang="tr-TR" dirty="0"/>
          </a:p>
          <a:p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tr-TR" dirty="0" err="1" smtClean="0"/>
              <a:t>Area</a:t>
            </a:r>
            <a:r>
              <a:rPr lang="tr-TR" dirty="0" smtClean="0"/>
              <a:t> </a:t>
            </a:r>
            <a:r>
              <a:rPr lang="tr-TR" dirty="0"/>
              <a:t>(A): 0.1 m</a:t>
            </a:r>
            <a:r>
              <a:rPr lang="tr-TR" baseline="30000" dirty="0"/>
              <a:t>2</a:t>
            </a:r>
          </a:p>
          <a:p>
            <a:pPr lvl="1"/>
            <a:r>
              <a:rPr lang="tr-TR" dirty="0" err="1"/>
              <a:t>Pressure</a:t>
            </a:r>
            <a:r>
              <a:rPr lang="tr-TR" dirty="0"/>
              <a:t> (∆P): 140 </a:t>
            </a:r>
            <a:r>
              <a:rPr lang="tr-TR" dirty="0" err="1"/>
              <a:t>kPa</a:t>
            </a: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tr-TR" sz="2800" b="1" dirty="0" err="1" smtClean="0"/>
              <a:t>Desired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conditions</a:t>
            </a:r>
            <a:endParaRPr lang="en-US" sz="2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Designed</a:t>
            </a:r>
            <a:r>
              <a:rPr lang="tr-TR" sz="2800" dirty="0" smtClean="0"/>
              <a:t> </a:t>
            </a:r>
            <a:r>
              <a:rPr lang="tr-TR" sz="2800" dirty="0" err="1" smtClean="0"/>
              <a:t>conditions</a:t>
            </a:r>
            <a:endParaRPr lang="en-US" sz="28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147" y="3645024"/>
            <a:ext cx="1026635" cy="1144445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>
            <a:off x="6096000" y="4249969"/>
            <a:ext cx="50405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6600056" y="3986413"/>
            <a:ext cx="208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00FF"/>
                </a:solidFill>
              </a:rPr>
              <a:t>Slope</a:t>
            </a:r>
            <a:r>
              <a:rPr lang="tr-TR" sz="2400" b="1" dirty="0" smtClean="0">
                <a:solidFill>
                  <a:srgbClr val="0000FF"/>
                </a:solidFill>
              </a:rPr>
              <a:t> 0.6249</a:t>
            </a:r>
            <a:endParaRPr lang="en-US" sz="2400" b="1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941168"/>
            <a:ext cx="1078542" cy="1305604"/>
          </a:xfrm>
          <a:prstGeom prst="rect">
            <a:avLst/>
          </a:prstGeom>
        </p:spPr>
      </p:pic>
      <p:cxnSp>
        <p:nvCxnSpPr>
          <p:cNvPr id="16" name="Düz Ok Bağlayıcısı 15"/>
          <p:cNvCxnSpPr/>
          <p:nvPr/>
        </p:nvCxnSpPr>
        <p:spPr>
          <a:xfrm>
            <a:off x="6082590" y="5589240"/>
            <a:ext cx="50405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6593350" y="5301208"/>
            <a:ext cx="229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C00000"/>
                </a:solidFill>
              </a:rPr>
              <a:t>Intercept</a:t>
            </a:r>
            <a:r>
              <a:rPr lang="tr-TR" sz="2400" b="1" dirty="0" smtClean="0">
                <a:solidFill>
                  <a:srgbClr val="C00000"/>
                </a:solidFill>
              </a:rPr>
              <a:t> 29.827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6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10" name="Metin Yer Tutucusu 8"/>
          <p:cNvSpPr txBox="1">
            <a:spLocks/>
          </p:cNvSpPr>
          <p:nvPr/>
        </p:nvSpPr>
        <p:spPr>
          <a:xfrm rot="5400000">
            <a:off x="3142227" y="-935732"/>
            <a:ext cx="3024336" cy="815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4800" b="1" dirty="0" smtClean="0"/>
          </a:p>
          <a:p>
            <a:pPr algn="ctr"/>
            <a:r>
              <a:rPr lang="tr-TR" sz="4800" b="1" dirty="0" smtClean="0"/>
              <a:t>EXTRACTION USING SOLVENTS </a:t>
            </a:r>
          </a:p>
          <a:p>
            <a:pPr algn="ctr"/>
            <a:r>
              <a:rPr lang="tr-TR" sz="4800" b="1" dirty="0" smtClean="0"/>
              <a:t>(Solid-</a:t>
            </a:r>
            <a:r>
              <a:rPr lang="tr-TR" sz="4800" b="1" dirty="0" err="1" smtClean="0"/>
              <a:t>liquid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extraction</a:t>
            </a:r>
            <a:r>
              <a:rPr lang="tr-TR" sz="4800" b="1" dirty="0" smtClean="0"/>
              <a:t>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8912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Extraction</a:t>
            </a:r>
            <a:r>
              <a:rPr lang="tr-TR" b="1" dirty="0" smtClean="0"/>
              <a:t> </a:t>
            </a:r>
            <a:r>
              <a:rPr lang="tr-TR" b="1" dirty="0" err="1" smtClean="0"/>
              <a:t>using</a:t>
            </a:r>
            <a:r>
              <a:rPr lang="tr-TR" b="1" dirty="0" smtClean="0"/>
              <a:t> </a:t>
            </a:r>
            <a:r>
              <a:rPr lang="tr-TR" b="1" dirty="0" err="1" smtClean="0"/>
              <a:t>solvents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600" dirty="0" smtClean="0"/>
              <a:t>Solid-</a:t>
            </a:r>
            <a:r>
              <a:rPr lang="tr-TR" sz="2600" dirty="0" err="1" smtClean="0"/>
              <a:t>liquid</a:t>
            </a:r>
            <a:r>
              <a:rPr lang="tr-TR" sz="2600" dirty="0" smtClean="0"/>
              <a:t> </a:t>
            </a:r>
            <a:r>
              <a:rPr lang="tr-TR" sz="2600" dirty="0" err="1" smtClean="0"/>
              <a:t>extraction</a:t>
            </a:r>
            <a:r>
              <a:rPr lang="tr-TR" sz="2600" dirty="0" smtClean="0"/>
              <a:t> is </a:t>
            </a:r>
            <a:r>
              <a:rPr lang="tr-TR" sz="2600" dirty="0" err="1" smtClean="0"/>
              <a:t>defined</a:t>
            </a:r>
            <a:r>
              <a:rPr lang="tr-TR" sz="2600" dirty="0" smtClean="0"/>
              <a:t> as </a:t>
            </a:r>
            <a:r>
              <a:rPr lang="tr-TR" sz="2600" b="1" dirty="0" err="1" smtClean="0">
                <a:solidFill>
                  <a:srgbClr val="0000FF"/>
                </a:solidFill>
              </a:rPr>
              <a:t>removal</a:t>
            </a:r>
            <a:r>
              <a:rPr lang="tr-TR" sz="2600" b="1" dirty="0" smtClean="0">
                <a:solidFill>
                  <a:srgbClr val="0000FF"/>
                </a:solidFill>
              </a:rPr>
              <a:t> of a </a:t>
            </a:r>
            <a:r>
              <a:rPr lang="tr-TR" sz="2600" b="1" dirty="0" err="1" smtClean="0">
                <a:solidFill>
                  <a:srgbClr val="0000FF"/>
                </a:solidFill>
              </a:rPr>
              <a:t>desired</a:t>
            </a:r>
            <a:r>
              <a:rPr lang="tr-TR" sz="2600" b="1" dirty="0" smtClean="0">
                <a:solidFill>
                  <a:srgbClr val="0000FF"/>
                </a:solidFill>
              </a:rPr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compound</a:t>
            </a:r>
            <a:r>
              <a:rPr lang="tr-TR" sz="2600" dirty="0" smtClean="0"/>
              <a:t>, </a:t>
            </a:r>
            <a:r>
              <a:rPr lang="tr-TR" sz="2600" dirty="0" err="1" smtClean="0"/>
              <a:t>which</a:t>
            </a:r>
            <a:r>
              <a:rPr lang="tr-TR" sz="2600" dirty="0" smtClean="0"/>
              <a:t> is </a:t>
            </a:r>
            <a:r>
              <a:rPr lang="tr-TR" sz="2600" dirty="0" err="1" smtClean="0"/>
              <a:t>called</a:t>
            </a:r>
            <a:r>
              <a:rPr lang="tr-TR" sz="2600" dirty="0" smtClean="0"/>
              <a:t> </a:t>
            </a:r>
            <a:r>
              <a:rPr lang="tr-TR" sz="2600" b="1" dirty="0" err="1" smtClean="0">
                <a:solidFill>
                  <a:srgbClr val="0000FF"/>
                </a:solidFill>
              </a:rPr>
              <a:t>solute</a:t>
            </a:r>
            <a:r>
              <a:rPr lang="tr-TR" sz="2600" dirty="0" smtClean="0"/>
              <a:t>, </a:t>
            </a:r>
            <a:r>
              <a:rPr lang="tr-TR" sz="2600" dirty="0" err="1" smtClean="0"/>
              <a:t>from</a:t>
            </a:r>
            <a:r>
              <a:rPr lang="tr-TR" sz="2600" dirty="0" smtClean="0"/>
              <a:t> a </a:t>
            </a:r>
            <a:r>
              <a:rPr lang="tr-TR" sz="2600" dirty="0" err="1" smtClean="0"/>
              <a:t>food</a:t>
            </a:r>
            <a:r>
              <a:rPr lang="tr-TR" sz="2600" dirty="0" smtClean="0"/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by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using</a:t>
            </a:r>
            <a:r>
              <a:rPr lang="tr-TR" sz="2600" b="1" dirty="0" smtClean="0">
                <a:solidFill>
                  <a:srgbClr val="C00000"/>
                </a:solidFill>
              </a:rPr>
              <a:t> a </a:t>
            </a:r>
            <a:r>
              <a:rPr lang="tr-TR" sz="2600" b="1" dirty="0" err="1" smtClean="0">
                <a:solidFill>
                  <a:srgbClr val="C00000"/>
                </a:solidFill>
              </a:rPr>
              <a:t>liquid</a:t>
            </a:r>
            <a:r>
              <a:rPr lang="tr-TR" sz="2600" dirty="0" smtClean="0"/>
              <a:t>, </a:t>
            </a:r>
            <a:r>
              <a:rPr lang="tr-TR" sz="2600" dirty="0" err="1" smtClean="0"/>
              <a:t>which</a:t>
            </a:r>
            <a:r>
              <a:rPr lang="tr-TR" sz="2600" dirty="0" smtClean="0"/>
              <a:t> is </a:t>
            </a:r>
            <a:r>
              <a:rPr lang="tr-TR" sz="2600" dirty="0" err="1" smtClean="0"/>
              <a:t>called</a:t>
            </a:r>
            <a:r>
              <a:rPr lang="tr-TR" sz="2600" dirty="0" smtClean="0"/>
              <a:t> </a:t>
            </a:r>
            <a:r>
              <a:rPr lang="tr-TR" sz="2600" b="1" dirty="0" err="1" smtClean="0">
                <a:solidFill>
                  <a:srgbClr val="C00000"/>
                </a:solidFill>
              </a:rPr>
              <a:t>solvent</a:t>
            </a:r>
            <a:endParaRPr lang="tr-TR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sz="2600" b="1" dirty="0"/>
          </a:p>
          <a:p>
            <a:r>
              <a:rPr lang="tr-TR" sz="2600" dirty="0" err="1" smtClean="0"/>
              <a:t>Extraction</a:t>
            </a:r>
            <a:r>
              <a:rPr lang="tr-TR" sz="2600" dirty="0" smtClean="0"/>
              <a:t> </a:t>
            </a:r>
            <a:r>
              <a:rPr lang="tr-TR" sz="2600" dirty="0" err="1" smtClean="0"/>
              <a:t>process</a:t>
            </a:r>
            <a:r>
              <a:rPr lang="tr-TR" sz="2600" dirty="0" smtClean="0"/>
              <a:t> has </a:t>
            </a:r>
            <a:r>
              <a:rPr lang="tr-TR" sz="2600" dirty="0" err="1" smtClean="0"/>
              <a:t>many</a:t>
            </a:r>
            <a:r>
              <a:rPr lang="tr-TR" sz="2600" dirty="0" smtClean="0"/>
              <a:t> </a:t>
            </a:r>
            <a:r>
              <a:rPr lang="tr-TR" sz="2600" dirty="0" err="1" smtClean="0"/>
              <a:t>application</a:t>
            </a:r>
            <a:r>
              <a:rPr lang="tr-TR" sz="2600" dirty="0" smtClean="0"/>
              <a:t> </a:t>
            </a:r>
            <a:r>
              <a:rPr lang="tr-TR" sz="2600" dirty="0" err="1" smtClean="0"/>
              <a:t>areas</a:t>
            </a:r>
            <a:r>
              <a:rPr lang="tr-TR" sz="2600" dirty="0" smtClean="0"/>
              <a:t> in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food</a:t>
            </a:r>
            <a:r>
              <a:rPr lang="tr-TR" sz="2600" dirty="0" smtClean="0"/>
              <a:t> </a:t>
            </a:r>
            <a:r>
              <a:rPr lang="tr-TR" sz="2600" dirty="0" err="1" smtClean="0"/>
              <a:t>industry</a:t>
            </a:r>
            <a:r>
              <a:rPr lang="tr-TR" sz="2600" dirty="0" smtClean="0"/>
              <a:t> </a:t>
            </a:r>
            <a:r>
              <a:rPr lang="tr-TR" sz="2600" dirty="0" err="1" smtClean="0"/>
              <a:t>such</a:t>
            </a:r>
            <a:r>
              <a:rPr lang="tr-TR" sz="2600" dirty="0" smtClean="0"/>
              <a:t> as</a:t>
            </a:r>
          </a:p>
          <a:p>
            <a:pPr lvl="2"/>
            <a:r>
              <a:rPr lang="tr-TR" sz="2600" dirty="0" err="1" smtClean="0"/>
              <a:t>Extraction</a:t>
            </a:r>
            <a:r>
              <a:rPr lang="tr-TR" sz="2600" dirty="0" smtClean="0"/>
              <a:t> of </a:t>
            </a:r>
            <a:r>
              <a:rPr lang="tr-TR" sz="2600" dirty="0" err="1" smtClean="0"/>
              <a:t>oil</a:t>
            </a:r>
            <a:r>
              <a:rPr lang="tr-TR" sz="2600" dirty="0" smtClean="0"/>
              <a:t> </a:t>
            </a:r>
            <a:r>
              <a:rPr lang="tr-TR" sz="2600" dirty="0" err="1" smtClean="0"/>
              <a:t>from</a:t>
            </a:r>
            <a:r>
              <a:rPr lang="tr-TR" sz="2600" dirty="0" smtClean="0"/>
              <a:t> </a:t>
            </a:r>
            <a:r>
              <a:rPr lang="tr-TR" sz="2600" dirty="0" err="1" smtClean="0"/>
              <a:t>oilseeds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nuts</a:t>
            </a:r>
            <a:endParaRPr lang="tr-TR" sz="2600" dirty="0" smtClean="0"/>
          </a:p>
          <a:p>
            <a:pPr lvl="2"/>
            <a:r>
              <a:rPr lang="tr-TR" sz="2600" dirty="0" err="1" smtClean="0"/>
              <a:t>Extraction</a:t>
            </a:r>
            <a:r>
              <a:rPr lang="tr-TR" sz="2600" dirty="0" smtClean="0"/>
              <a:t> of </a:t>
            </a:r>
            <a:r>
              <a:rPr lang="tr-TR" sz="2600" dirty="0" err="1" smtClean="0"/>
              <a:t>essential</a:t>
            </a:r>
            <a:r>
              <a:rPr lang="tr-TR" sz="2600" dirty="0" smtClean="0"/>
              <a:t> </a:t>
            </a:r>
            <a:r>
              <a:rPr lang="tr-TR" sz="2600" dirty="0" err="1" smtClean="0"/>
              <a:t>oil</a:t>
            </a:r>
            <a:r>
              <a:rPr lang="tr-TR" sz="2600" dirty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flavor</a:t>
            </a:r>
            <a:r>
              <a:rPr lang="tr-TR" sz="2600" dirty="0" smtClean="0"/>
              <a:t> </a:t>
            </a:r>
            <a:r>
              <a:rPr lang="tr-TR" sz="2600" dirty="0" err="1" smtClean="0"/>
              <a:t>compounds</a:t>
            </a:r>
            <a:r>
              <a:rPr lang="tr-TR" sz="2600" dirty="0" smtClean="0"/>
              <a:t> </a:t>
            </a:r>
            <a:r>
              <a:rPr lang="tr-TR" sz="2600" dirty="0" err="1" smtClean="0"/>
              <a:t>from</a:t>
            </a:r>
            <a:r>
              <a:rPr lang="tr-TR" sz="2600" dirty="0" smtClean="0"/>
              <a:t> </a:t>
            </a:r>
            <a:r>
              <a:rPr lang="tr-TR" sz="2600" dirty="0" err="1" smtClean="0"/>
              <a:t>herbs</a:t>
            </a:r>
            <a:r>
              <a:rPr lang="tr-TR" sz="2600" dirty="0" smtClean="0"/>
              <a:t>, </a:t>
            </a:r>
            <a:r>
              <a:rPr lang="tr-TR" sz="2600" dirty="0" err="1" smtClean="0"/>
              <a:t>spices</a:t>
            </a:r>
            <a:r>
              <a:rPr lang="tr-TR" sz="2600" dirty="0" smtClean="0"/>
              <a:t>, </a:t>
            </a:r>
            <a:r>
              <a:rPr lang="tr-TR" sz="2600" dirty="0" err="1" smtClean="0"/>
              <a:t>fruits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vegetables</a:t>
            </a:r>
            <a:endParaRPr lang="tr-TR" sz="2600" dirty="0" smtClean="0"/>
          </a:p>
          <a:p>
            <a:pPr lvl="2"/>
            <a:r>
              <a:rPr lang="tr-TR" sz="2600" dirty="0" err="1" smtClean="0"/>
              <a:t>Coffee</a:t>
            </a:r>
            <a:r>
              <a:rPr lang="tr-TR" sz="2600" dirty="0" smtClean="0"/>
              <a:t>, </a:t>
            </a:r>
            <a:r>
              <a:rPr lang="tr-TR" sz="2600" dirty="0" err="1" smtClean="0"/>
              <a:t>tea</a:t>
            </a:r>
            <a:r>
              <a:rPr lang="tr-TR" sz="2600" dirty="0" smtClean="0"/>
              <a:t>,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decaffeinated</a:t>
            </a:r>
            <a:r>
              <a:rPr lang="tr-TR" sz="2600" dirty="0" smtClean="0"/>
              <a:t> </a:t>
            </a:r>
            <a:r>
              <a:rPr lang="tr-TR" sz="2600" dirty="0" err="1" smtClean="0"/>
              <a:t>coffee</a:t>
            </a:r>
            <a:r>
              <a:rPr lang="tr-TR" sz="2600" dirty="0" smtClean="0"/>
              <a:t>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tea</a:t>
            </a:r>
            <a:endParaRPr lang="tr-TR" sz="2600" dirty="0" smtClean="0"/>
          </a:p>
          <a:p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82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Separation</a:t>
            </a:r>
            <a:r>
              <a:rPr lang="tr-TR" b="1" dirty="0" smtClean="0"/>
              <a:t> </a:t>
            </a:r>
            <a:r>
              <a:rPr lang="tr-TR" b="1" dirty="0" err="1" smtClean="0"/>
              <a:t>process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operation</a:t>
            </a:r>
            <a:r>
              <a:rPr lang="tr-TR" dirty="0" smtClean="0"/>
              <a:t> is </a:t>
            </a:r>
            <a:r>
              <a:rPr lang="tr-TR" dirty="0" err="1" smtClean="0"/>
              <a:t>designed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separation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removal</a:t>
            </a:r>
            <a:r>
              <a:rPr lang="tr-TR" dirty="0" smtClean="0"/>
              <a:t> of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components</a:t>
            </a:r>
            <a:endParaRPr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pPr algn="r"/>
            <a:fld id="{3967E7C9-022E-458E-AC86-D5783EA1D321}" type="datetime1">
              <a:rPr lang="tr-TR" smtClean="0"/>
              <a:pPr algn="r"/>
              <a:t>28.03.2019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3722687" y="6492875"/>
            <a:ext cx="5421313" cy="365125"/>
          </a:xfrm>
        </p:spPr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505912531"/>
              </p:ext>
            </p:extLst>
          </p:nvPr>
        </p:nvGraphicFramePr>
        <p:xfrm>
          <a:off x="2051844" y="2549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954177" y="2922687"/>
            <a:ext cx="1169551" cy="30986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3200" b="1" dirty="0" smtClean="0"/>
              <a:t>Main </a:t>
            </a:r>
            <a:r>
              <a:rPr lang="tr-TR" sz="3200" b="1" dirty="0" err="1" smtClean="0"/>
              <a:t>separation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processes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390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References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sz="2400" dirty="0" err="1" smtClean="0"/>
              <a:t>Singh</a:t>
            </a:r>
            <a:r>
              <a:rPr lang="tr-TR" sz="2400" dirty="0" smtClean="0"/>
              <a:t>, R.P.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Heldman</a:t>
            </a:r>
            <a:r>
              <a:rPr lang="tr-TR" sz="2400" dirty="0" smtClean="0"/>
              <a:t> D.R. (2009) </a:t>
            </a:r>
            <a:r>
              <a:rPr lang="tr-TR" sz="2400" b="1" dirty="0" err="1" smtClean="0"/>
              <a:t>Introduction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food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engineering</a:t>
            </a:r>
            <a:r>
              <a:rPr lang="tr-TR" sz="2400" b="1" dirty="0" smtClean="0"/>
              <a:t>. </a:t>
            </a:r>
            <a:r>
              <a:rPr lang="tr-TR" sz="2400" b="1" dirty="0" err="1" smtClean="0"/>
              <a:t>Chapter</a:t>
            </a:r>
            <a:r>
              <a:rPr lang="tr-TR" sz="2400" b="1" dirty="0" smtClean="0"/>
              <a:t> 13: Supplemental </a:t>
            </a:r>
            <a:r>
              <a:rPr lang="tr-TR" sz="2400" b="1" dirty="0" err="1" smtClean="0"/>
              <a:t>processes</a:t>
            </a:r>
            <a:r>
              <a:rPr lang="tr-TR" sz="2400" b="1" dirty="0" smtClean="0"/>
              <a:t>. </a:t>
            </a:r>
            <a:r>
              <a:rPr lang="tr-TR" sz="2400" b="1" dirty="0" err="1"/>
              <a:t>P</a:t>
            </a:r>
            <a:r>
              <a:rPr lang="tr-TR" sz="2400" b="1" dirty="0" err="1" smtClean="0"/>
              <a:t>ages</a:t>
            </a:r>
            <a:r>
              <a:rPr lang="tr-TR" sz="2400" b="1" dirty="0" smtClean="0"/>
              <a:t> 689-720.</a:t>
            </a:r>
            <a:r>
              <a:rPr lang="tr-TR" sz="2400" dirty="0" smtClean="0"/>
              <a:t> (4</a:t>
            </a:r>
            <a:r>
              <a:rPr lang="tr-TR" sz="2400" baseline="30000" dirty="0" smtClean="0"/>
              <a:t>th</a:t>
            </a:r>
            <a:r>
              <a:rPr lang="tr-TR" sz="2400" dirty="0" smtClean="0"/>
              <a:t> ed.) </a:t>
            </a:r>
            <a:r>
              <a:rPr lang="tr-TR" sz="2400" dirty="0" err="1" smtClean="0"/>
              <a:t>Academic</a:t>
            </a:r>
            <a:r>
              <a:rPr lang="tr-TR" sz="2400" dirty="0" smtClean="0"/>
              <a:t> </a:t>
            </a:r>
            <a:r>
              <a:rPr lang="tr-TR" sz="2400" dirty="0" err="1" smtClean="0"/>
              <a:t>Press</a:t>
            </a:r>
            <a:r>
              <a:rPr lang="tr-TR" sz="2400" dirty="0" smtClean="0"/>
              <a:t>, California, USA </a:t>
            </a:r>
            <a:r>
              <a:rPr lang="tr-TR" altLang="en-US" sz="2400" b="1" dirty="0">
                <a:solidFill>
                  <a:srgbClr val="C00000"/>
                </a:solidFill>
              </a:rPr>
              <a:t>(</a:t>
            </a:r>
            <a:r>
              <a:rPr lang="tr-TR" altLang="en-US" sz="2400" b="1" dirty="0" err="1">
                <a:solidFill>
                  <a:srgbClr val="C00000"/>
                </a:solidFill>
              </a:rPr>
              <a:t>In</a:t>
            </a:r>
            <a:r>
              <a:rPr lang="tr-TR" altLang="en-US" sz="2400" b="1" dirty="0">
                <a:solidFill>
                  <a:srgbClr val="C00000"/>
                </a:solidFill>
              </a:rPr>
              <a:t> </a:t>
            </a:r>
            <a:r>
              <a:rPr lang="tr-TR" altLang="en-US" sz="2400" b="1" dirty="0" err="1">
                <a:solidFill>
                  <a:srgbClr val="C00000"/>
                </a:solidFill>
              </a:rPr>
              <a:t>the</a:t>
            </a:r>
            <a:r>
              <a:rPr lang="tr-TR" altLang="en-US" sz="2400" b="1" dirty="0">
                <a:solidFill>
                  <a:srgbClr val="C00000"/>
                </a:solidFill>
              </a:rPr>
              <a:t> </a:t>
            </a:r>
            <a:r>
              <a:rPr lang="tr-TR" altLang="en-US" sz="2400" b="1" dirty="0" err="1">
                <a:solidFill>
                  <a:srgbClr val="C00000"/>
                </a:solidFill>
              </a:rPr>
              <a:t>library</a:t>
            </a:r>
            <a:r>
              <a:rPr lang="tr-TR" altLang="en-US" sz="2400" b="1" dirty="0">
                <a:solidFill>
                  <a:srgbClr val="C00000"/>
                </a:solidFill>
              </a:rPr>
              <a:t> of </a:t>
            </a:r>
            <a:r>
              <a:rPr lang="tr-TR" altLang="en-US" sz="2400" b="1" dirty="0" err="1">
                <a:solidFill>
                  <a:srgbClr val="C00000"/>
                </a:solidFill>
              </a:rPr>
              <a:t>our</a:t>
            </a:r>
            <a:r>
              <a:rPr lang="tr-TR" altLang="en-US" sz="2400" b="1" dirty="0">
                <a:solidFill>
                  <a:srgbClr val="C00000"/>
                </a:solidFill>
              </a:rPr>
              <a:t> </a:t>
            </a:r>
            <a:r>
              <a:rPr lang="tr-TR" altLang="en-US" sz="2400" b="1" dirty="0" err="1">
                <a:solidFill>
                  <a:srgbClr val="C00000"/>
                </a:solidFill>
              </a:rPr>
              <a:t>department</a:t>
            </a:r>
            <a:r>
              <a:rPr lang="tr-TR" altLang="en-US" sz="2400" b="1" dirty="0" smtClean="0">
                <a:solidFill>
                  <a:srgbClr val="C00000"/>
                </a:solidFill>
              </a:rPr>
              <a:t>)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err="1" smtClean="0"/>
              <a:t>Fellows</a:t>
            </a:r>
            <a:r>
              <a:rPr lang="tr-TR" sz="2400" dirty="0" smtClean="0"/>
              <a:t>, P.J. (2017). </a:t>
            </a:r>
            <a:r>
              <a:rPr lang="tr-TR" sz="2400" b="1" dirty="0" err="1" smtClean="0"/>
              <a:t>Food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processing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technology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principles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practice</a:t>
            </a:r>
            <a:r>
              <a:rPr lang="tr-TR" sz="2400" b="1" dirty="0" smtClean="0"/>
              <a:t>. </a:t>
            </a:r>
            <a:r>
              <a:rPr lang="tr-TR" sz="2400" b="1" dirty="0" err="1" smtClean="0"/>
              <a:t>Part</a:t>
            </a:r>
            <a:r>
              <a:rPr lang="tr-TR" sz="2400" b="1" dirty="0" smtClean="0"/>
              <a:t> II </a:t>
            </a:r>
            <a:r>
              <a:rPr lang="tr-TR" sz="2400" b="1" dirty="0" err="1" smtClean="0"/>
              <a:t>Ambient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Temperature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Processing</a:t>
            </a:r>
            <a:r>
              <a:rPr lang="tr-TR" sz="2400" b="1" dirty="0" smtClean="0"/>
              <a:t>. </a:t>
            </a:r>
            <a:r>
              <a:rPr lang="tr-TR" sz="2400" b="1" dirty="0" err="1" smtClean="0"/>
              <a:t>Pages</a:t>
            </a:r>
            <a:r>
              <a:rPr lang="tr-TR" sz="2400" b="1" dirty="0" smtClean="0"/>
              <a:t> 201-386. </a:t>
            </a:r>
            <a:r>
              <a:rPr lang="tr-TR" sz="2400" dirty="0" smtClean="0"/>
              <a:t>(4</a:t>
            </a:r>
            <a:r>
              <a:rPr lang="tr-TR" sz="2400" baseline="30000" dirty="0" smtClean="0"/>
              <a:t>th</a:t>
            </a:r>
            <a:r>
              <a:rPr lang="tr-TR" sz="2400" dirty="0" smtClean="0"/>
              <a:t> ed.) </a:t>
            </a:r>
            <a:r>
              <a:rPr lang="tr-TR" sz="2400" dirty="0" err="1" smtClean="0"/>
              <a:t>Woodhead</a:t>
            </a:r>
            <a:r>
              <a:rPr lang="tr-TR" sz="2400" dirty="0" smtClean="0"/>
              <a:t> Publishing, </a:t>
            </a:r>
            <a:r>
              <a:rPr lang="tr-TR" sz="2400" dirty="0" err="1" smtClean="0"/>
              <a:t>Duxford</a:t>
            </a:r>
            <a:r>
              <a:rPr lang="tr-TR" sz="2400" dirty="0" smtClean="0"/>
              <a:t>, United </a:t>
            </a:r>
            <a:r>
              <a:rPr lang="tr-TR" sz="2400" dirty="0" err="1" smtClean="0"/>
              <a:t>Kingdom</a:t>
            </a: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altLang="en-US" sz="2400" dirty="0" err="1"/>
              <a:t>Campbell-Platt</a:t>
            </a:r>
            <a:r>
              <a:rPr lang="tr-TR" altLang="en-US" sz="2400" dirty="0"/>
              <a:t>, G. (2009). </a:t>
            </a:r>
            <a:r>
              <a:rPr lang="tr-TR" altLang="en-US" sz="2400" b="1" dirty="0" err="1"/>
              <a:t>Food</a:t>
            </a:r>
            <a:r>
              <a:rPr lang="tr-TR" altLang="en-US" sz="2400" b="1" dirty="0"/>
              <a:t> </a:t>
            </a:r>
            <a:r>
              <a:rPr lang="tr-TR" altLang="en-US" sz="2400" b="1" dirty="0" err="1"/>
              <a:t>Science</a:t>
            </a:r>
            <a:r>
              <a:rPr lang="tr-TR" altLang="en-US" sz="2400" b="1" dirty="0"/>
              <a:t> </a:t>
            </a:r>
            <a:r>
              <a:rPr lang="tr-TR" altLang="en-US" sz="2400" b="1" dirty="0" err="1"/>
              <a:t>and</a:t>
            </a:r>
            <a:r>
              <a:rPr lang="tr-TR" altLang="en-US" sz="2400" b="1" dirty="0"/>
              <a:t> </a:t>
            </a:r>
            <a:r>
              <a:rPr lang="tr-TR" altLang="en-US" sz="2400" b="1" dirty="0" err="1"/>
              <a:t>Technology</a:t>
            </a:r>
            <a:r>
              <a:rPr lang="tr-TR" altLang="en-US" sz="2400" b="1" dirty="0"/>
              <a:t>. </a:t>
            </a:r>
            <a:r>
              <a:rPr lang="tr-TR" altLang="en-US" sz="2400" b="1" dirty="0" err="1"/>
              <a:t>Chapter</a:t>
            </a:r>
            <a:r>
              <a:rPr lang="tr-TR" altLang="en-US" sz="2400" b="1" dirty="0"/>
              <a:t> </a:t>
            </a:r>
            <a:r>
              <a:rPr lang="tr-TR" altLang="en-US" sz="2400" b="1" dirty="0" smtClean="0"/>
              <a:t>9: </a:t>
            </a:r>
            <a:r>
              <a:rPr lang="tr-TR" altLang="en-US" sz="2400" b="1" dirty="0" err="1"/>
              <a:t>Food</a:t>
            </a:r>
            <a:r>
              <a:rPr lang="tr-TR" altLang="en-US" sz="2400" b="1" dirty="0"/>
              <a:t> </a:t>
            </a:r>
            <a:r>
              <a:rPr lang="tr-TR" altLang="en-US" sz="2400" b="1" dirty="0" err="1" smtClean="0"/>
              <a:t>processing</a:t>
            </a:r>
            <a:r>
              <a:rPr lang="tr-TR" altLang="en-US" sz="2400" b="1" dirty="0" smtClean="0"/>
              <a:t>, </a:t>
            </a:r>
            <a:r>
              <a:rPr lang="tr-TR" altLang="en-US" sz="2400" b="1" dirty="0" err="1" smtClean="0"/>
              <a:t>Unit</a:t>
            </a:r>
            <a:r>
              <a:rPr lang="tr-TR" altLang="en-US" sz="2400" b="1" dirty="0" smtClean="0"/>
              <a:t> </a:t>
            </a:r>
            <a:r>
              <a:rPr lang="tr-TR" altLang="en-US" sz="2400" b="1" dirty="0" err="1" smtClean="0"/>
              <a:t>operations</a:t>
            </a:r>
            <a:r>
              <a:rPr lang="tr-TR" altLang="en-US" sz="2400" b="1" dirty="0" smtClean="0"/>
              <a:t>. </a:t>
            </a:r>
            <a:r>
              <a:rPr lang="tr-TR" altLang="en-US" sz="2400" b="1" dirty="0" err="1"/>
              <a:t>P</a:t>
            </a:r>
            <a:r>
              <a:rPr lang="tr-TR" altLang="en-US" sz="2400" b="1" dirty="0" err="1" smtClean="0"/>
              <a:t>ages</a:t>
            </a:r>
            <a:r>
              <a:rPr lang="tr-TR" altLang="en-US" sz="2400" b="1" dirty="0" smtClean="0"/>
              <a:t> 219-234.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Blackwell</a:t>
            </a:r>
            <a:r>
              <a:rPr lang="tr-TR" altLang="en-US" sz="2400" dirty="0"/>
              <a:t> </a:t>
            </a:r>
            <a:r>
              <a:rPr lang="tr-TR" altLang="en-US" sz="2400" dirty="0" smtClean="0"/>
              <a:t>Publishing</a:t>
            </a:r>
            <a:r>
              <a:rPr lang="tr-TR" altLang="en-US" sz="2400" dirty="0"/>
              <a:t> </a:t>
            </a:r>
            <a:r>
              <a:rPr lang="tr-TR" altLang="en-US" sz="2400" b="1" dirty="0" smtClean="0">
                <a:solidFill>
                  <a:srgbClr val="C00000"/>
                </a:solidFill>
              </a:rPr>
              <a:t>(</a:t>
            </a:r>
            <a:r>
              <a:rPr lang="tr-TR" altLang="en-US" sz="2400" b="1" dirty="0" err="1" smtClean="0">
                <a:solidFill>
                  <a:srgbClr val="C00000"/>
                </a:solidFill>
              </a:rPr>
              <a:t>In</a:t>
            </a:r>
            <a:r>
              <a:rPr lang="tr-TR" altLang="en-US" sz="2400" b="1" dirty="0" smtClean="0">
                <a:solidFill>
                  <a:srgbClr val="C00000"/>
                </a:solidFill>
              </a:rPr>
              <a:t> </a:t>
            </a:r>
            <a:r>
              <a:rPr lang="tr-TR" altLang="en-US" sz="2400" b="1" dirty="0" err="1">
                <a:solidFill>
                  <a:srgbClr val="C00000"/>
                </a:solidFill>
              </a:rPr>
              <a:t>the</a:t>
            </a:r>
            <a:r>
              <a:rPr lang="tr-TR" altLang="en-US" sz="2400" b="1" dirty="0">
                <a:solidFill>
                  <a:srgbClr val="C00000"/>
                </a:solidFill>
              </a:rPr>
              <a:t> </a:t>
            </a:r>
            <a:r>
              <a:rPr lang="tr-TR" altLang="en-US" sz="2400" b="1" dirty="0" err="1">
                <a:solidFill>
                  <a:srgbClr val="C00000"/>
                </a:solidFill>
              </a:rPr>
              <a:t>library</a:t>
            </a:r>
            <a:r>
              <a:rPr lang="tr-TR" altLang="en-US" sz="2400" b="1" dirty="0">
                <a:solidFill>
                  <a:srgbClr val="C00000"/>
                </a:solidFill>
              </a:rPr>
              <a:t> of </a:t>
            </a:r>
            <a:r>
              <a:rPr lang="tr-TR" altLang="en-US" sz="2400" b="1" dirty="0" err="1">
                <a:solidFill>
                  <a:srgbClr val="C00000"/>
                </a:solidFill>
              </a:rPr>
              <a:t>our</a:t>
            </a:r>
            <a:r>
              <a:rPr lang="tr-TR" altLang="en-US" sz="2400" b="1" dirty="0">
                <a:solidFill>
                  <a:srgbClr val="C00000"/>
                </a:solidFill>
              </a:rPr>
              <a:t> </a:t>
            </a:r>
            <a:r>
              <a:rPr lang="tr-TR" altLang="en-US" sz="2400" b="1" dirty="0" err="1">
                <a:solidFill>
                  <a:srgbClr val="C00000"/>
                </a:solidFill>
              </a:rPr>
              <a:t>department</a:t>
            </a:r>
            <a:r>
              <a:rPr lang="tr-TR" altLang="en-US" sz="2400" b="1" dirty="0">
                <a:solidFill>
                  <a:srgbClr val="C00000"/>
                </a:solidFill>
              </a:rPr>
              <a:t>)</a:t>
            </a:r>
          </a:p>
          <a:p>
            <a:endParaRPr lang="en-US" sz="240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4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10" name="Unvan 9"/>
          <p:cNvSpPr>
            <a:spLocks noGrp="1"/>
          </p:cNvSpPr>
          <p:nvPr>
            <p:ph type="title" idx="4294967295"/>
          </p:nvPr>
        </p:nvSpPr>
        <p:spPr>
          <a:xfrm>
            <a:off x="562004" y="80946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Working</a:t>
            </a:r>
            <a:r>
              <a:rPr lang="tr-TR" b="1" dirty="0" smtClean="0"/>
              <a:t> </a:t>
            </a:r>
            <a:r>
              <a:rPr lang="tr-TR" b="1" dirty="0" err="1" smtClean="0"/>
              <a:t>principles</a:t>
            </a:r>
            <a:r>
              <a:rPr lang="tr-TR" b="1" dirty="0" smtClean="0"/>
              <a:t> of </a:t>
            </a:r>
            <a:r>
              <a:rPr lang="tr-TR" b="1" dirty="0" err="1" smtClean="0"/>
              <a:t>centrifugation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75" y="1071546"/>
            <a:ext cx="38290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etin kutusu"/>
          <p:cNvSpPr txBox="1"/>
          <p:nvPr/>
        </p:nvSpPr>
        <p:spPr>
          <a:xfrm>
            <a:off x="3571868" y="4610409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Heavy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phase</a:t>
            </a:r>
            <a:endParaRPr lang="tr-TR" sz="24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4857752" y="1109947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Light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phase</a:t>
            </a:r>
            <a:endParaRPr lang="tr-TR" sz="2400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1928794" y="1181385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Medium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phase</a:t>
            </a:r>
            <a:endParaRPr lang="tr-TR" sz="2400" b="1" dirty="0"/>
          </a:p>
        </p:txBody>
      </p:sp>
      <p:sp>
        <p:nvSpPr>
          <p:cNvPr id="16" name="15 Yukarı Bükülü Ok"/>
          <p:cNvSpPr/>
          <p:nvPr/>
        </p:nvSpPr>
        <p:spPr>
          <a:xfrm rot="12409839">
            <a:off x="1821911" y="2007953"/>
            <a:ext cx="1601409" cy="742417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17 Yuvarlatılmış Dikdörtgen"/>
          <p:cNvSpPr/>
          <p:nvPr/>
        </p:nvSpPr>
        <p:spPr>
          <a:xfrm>
            <a:off x="285720" y="2500306"/>
            <a:ext cx="2143140" cy="18573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Acceleration </a:t>
            </a:r>
            <a:r>
              <a:rPr lang="tr-TR" sz="2400" b="1" dirty="0" err="1" smtClean="0"/>
              <a:t>force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acts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towards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centre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cycle</a:t>
            </a:r>
            <a:r>
              <a:rPr lang="tr-TR" sz="2400" b="1" dirty="0" smtClean="0"/>
              <a:t> </a:t>
            </a:r>
            <a:endParaRPr lang="tr-TR" sz="2400" b="1" dirty="0"/>
          </a:p>
        </p:txBody>
      </p:sp>
      <p:sp>
        <p:nvSpPr>
          <p:cNvPr id="19" name="18 Yuvarlatılmış Dikdörtgen"/>
          <p:cNvSpPr/>
          <p:nvPr/>
        </p:nvSpPr>
        <p:spPr>
          <a:xfrm>
            <a:off x="6643702" y="1214422"/>
            <a:ext cx="2286016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Centrifugal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force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acts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outwards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from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centre</a:t>
            </a:r>
            <a:endParaRPr lang="tr-TR" sz="2400" b="1" dirty="0"/>
          </a:p>
        </p:txBody>
      </p:sp>
      <p:sp>
        <p:nvSpPr>
          <p:cNvPr id="20" name="19 Sola Bükülü Ok"/>
          <p:cNvSpPr/>
          <p:nvPr/>
        </p:nvSpPr>
        <p:spPr>
          <a:xfrm rot="3790817">
            <a:off x="5985452" y="2575336"/>
            <a:ext cx="730754" cy="1695862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428596" y="514351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rgbClr val="0000FF"/>
                </a:solidFill>
              </a:rPr>
              <a:t>When</a:t>
            </a:r>
            <a:r>
              <a:rPr lang="tr-TR" sz="2400" b="1" dirty="0" smtClean="0">
                <a:solidFill>
                  <a:srgbClr val="0000FF"/>
                </a:solidFill>
              </a:rPr>
              <a:t> a </a:t>
            </a:r>
            <a:r>
              <a:rPr lang="tr-TR" sz="2400" b="1" dirty="0" err="1" smtClean="0">
                <a:solidFill>
                  <a:srgbClr val="0000FF"/>
                </a:solidFill>
              </a:rPr>
              <a:t>material</a:t>
            </a:r>
            <a:r>
              <a:rPr lang="tr-TR" sz="2400" b="1" dirty="0" smtClean="0">
                <a:solidFill>
                  <a:srgbClr val="0000FF"/>
                </a:solidFill>
              </a:rPr>
              <a:t> (</a:t>
            </a:r>
            <a:r>
              <a:rPr lang="tr-TR" sz="2400" b="1" dirty="0" err="1" smtClean="0">
                <a:solidFill>
                  <a:srgbClr val="0000FF"/>
                </a:solidFill>
              </a:rPr>
              <a:t>milk</a:t>
            </a:r>
            <a:r>
              <a:rPr lang="tr-TR" sz="2400" b="1" dirty="0" smtClean="0">
                <a:solidFill>
                  <a:srgbClr val="0000FF"/>
                </a:solidFill>
              </a:rPr>
              <a:t>) </a:t>
            </a:r>
            <a:r>
              <a:rPr lang="tr-TR" sz="2400" dirty="0" smtClean="0"/>
              <a:t>is </a:t>
            </a:r>
            <a:r>
              <a:rPr lang="tr-TR" sz="2400" dirty="0" err="1" smtClean="0"/>
              <a:t>exposed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centrifugation</a:t>
            </a:r>
            <a:r>
              <a:rPr lang="tr-TR" sz="2400" dirty="0" smtClean="0"/>
              <a:t>, </a:t>
            </a:r>
            <a:r>
              <a:rPr lang="tr-TR" sz="2400" b="1" dirty="0" err="1" smtClean="0">
                <a:solidFill>
                  <a:srgbClr val="C00000"/>
                </a:solidFill>
              </a:rPr>
              <a:t>the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heavier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phase</a:t>
            </a:r>
            <a:r>
              <a:rPr lang="tr-TR" sz="2400" b="1" dirty="0" smtClean="0">
                <a:solidFill>
                  <a:srgbClr val="C00000"/>
                </a:solidFill>
              </a:rPr>
              <a:t> (</a:t>
            </a:r>
            <a:r>
              <a:rPr lang="tr-TR" sz="2400" b="1" dirty="0" err="1" smtClean="0">
                <a:solidFill>
                  <a:srgbClr val="C00000"/>
                </a:solidFill>
              </a:rPr>
              <a:t>water</a:t>
            </a:r>
            <a:r>
              <a:rPr lang="tr-TR" sz="2400" b="1" dirty="0" smtClean="0">
                <a:solidFill>
                  <a:srgbClr val="C00000"/>
                </a:solidFill>
              </a:rPr>
              <a:t> in </a:t>
            </a:r>
            <a:r>
              <a:rPr lang="tr-TR" sz="2400" b="1" dirty="0" err="1" smtClean="0">
                <a:solidFill>
                  <a:srgbClr val="C00000"/>
                </a:solidFill>
              </a:rPr>
              <a:t>milk</a:t>
            </a:r>
            <a:r>
              <a:rPr lang="tr-TR" sz="2400" b="1" dirty="0" smtClean="0">
                <a:solidFill>
                  <a:srgbClr val="C00000"/>
                </a:solidFill>
              </a:rPr>
              <a:t>) </a:t>
            </a:r>
            <a:r>
              <a:rPr lang="tr-TR" sz="2400" dirty="0" err="1" smtClean="0"/>
              <a:t>moves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wall</a:t>
            </a:r>
            <a:r>
              <a:rPr lang="tr-TR" sz="2400" b="1" dirty="0" smtClean="0">
                <a:solidFill>
                  <a:srgbClr val="C00000"/>
                </a:solidFill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</a:rPr>
              <a:t>the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centrifuge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b="1" dirty="0" err="1" smtClean="0">
                <a:solidFill>
                  <a:srgbClr val="008000"/>
                </a:solidFill>
              </a:rPr>
              <a:t>lighter</a:t>
            </a:r>
            <a:r>
              <a:rPr lang="tr-TR" sz="2400" b="1" dirty="0" smtClean="0">
                <a:solidFill>
                  <a:srgbClr val="008000"/>
                </a:solidFill>
              </a:rPr>
              <a:t> </a:t>
            </a:r>
            <a:r>
              <a:rPr lang="tr-TR" sz="2400" b="1" dirty="0" err="1" smtClean="0">
                <a:solidFill>
                  <a:srgbClr val="008000"/>
                </a:solidFill>
              </a:rPr>
              <a:t>phase</a:t>
            </a:r>
            <a:r>
              <a:rPr lang="tr-TR" sz="2400" b="1" dirty="0" smtClean="0">
                <a:solidFill>
                  <a:srgbClr val="008000"/>
                </a:solidFill>
              </a:rPr>
              <a:t> (</a:t>
            </a:r>
            <a:r>
              <a:rPr lang="tr-TR" sz="2400" b="1" dirty="0" err="1" smtClean="0">
                <a:solidFill>
                  <a:srgbClr val="008000"/>
                </a:solidFill>
              </a:rPr>
              <a:t>fat</a:t>
            </a:r>
            <a:r>
              <a:rPr lang="tr-TR" sz="2400" b="1" dirty="0" smtClean="0">
                <a:solidFill>
                  <a:srgbClr val="008000"/>
                </a:solidFill>
              </a:rPr>
              <a:t> in </a:t>
            </a:r>
            <a:r>
              <a:rPr lang="tr-TR" sz="2400" b="1" dirty="0" err="1" smtClean="0">
                <a:solidFill>
                  <a:srgbClr val="008000"/>
                </a:solidFill>
              </a:rPr>
              <a:t>milk</a:t>
            </a:r>
            <a:r>
              <a:rPr lang="tr-TR" sz="2400" b="1" dirty="0" smtClean="0">
                <a:solidFill>
                  <a:srgbClr val="008000"/>
                </a:solidFill>
              </a:rPr>
              <a:t>) </a:t>
            </a:r>
            <a:r>
              <a:rPr lang="tr-TR" sz="2400" dirty="0" smtClean="0"/>
              <a:t>is </a:t>
            </a:r>
            <a:r>
              <a:rPr lang="tr-TR" sz="2400" dirty="0" err="1" smtClean="0"/>
              <a:t>displaced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an </a:t>
            </a:r>
            <a:r>
              <a:rPr lang="tr-TR" sz="2400" b="1" dirty="0" err="1" smtClean="0">
                <a:solidFill>
                  <a:srgbClr val="008000"/>
                </a:solidFill>
              </a:rPr>
              <a:t>inner</a:t>
            </a:r>
            <a:r>
              <a:rPr lang="tr-TR" sz="2400" b="1" dirty="0" smtClean="0">
                <a:solidFill>
                  <a:srgbClr val="008000"/>
                </a:solidFill>
              </a:rPr>
              <a:t> </a:t>
            </a:r>
            <a:r>
              <a:rPr lang="tr-TR" sz="2400" b="1" dirty="0" err="1" smtClean="0">
                <a:solidFill>
                  <a:srgbClr val="008000"/>
                </a:solidFill>
              </a:rPr>
              <a:t>annulus</a:t>
            </a:r>
            <a:r>
              <a:rPr lang="tr-TR" sz="2400" b="1" dirty="0" smtClean="0">
                <a:solidFill>
                  <a:srgbClr val="008000"/>
                </a:solidFill>
              </a:rPr>
              <a:t> </a:t>
            </a:r>
            <a:r>
              <a:rPr lang="tr-TR" sz="2400" dirty="0" smtClean="0"/>
              <a:t>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centrifuge</a:t>
            </a:r>
            <a:r>
              <a:rPr lang="tr-TR" sz="2400" dirty="0" smtClean="0"/>
              <a:t> as a </a:t>
            </a:r>
            <a:r>
              <a:rPr lang="tr-TR" sz="2400" dirty="0" err="1" smtClean="0"/>
              <a:t>result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effect</a:t>
            </a:r>
            <a:r>
              <a:rPr lang="tr-TR" sz="2400" dirty="0" smtClean="0"/>
              <a:t> of </a:t>
            </a:r>
            <a:r>
              <a:rPr lang="tr-TR" sz="2400" dirty="0" err="1" smtClean="0"/>
              <a:t>these</a:t>
            </a:r>
            <a:r>
              <a:rPr lang="tr-TR" sz="2400" dirty="0" smtClean="0"/>
              <a:t> </a:t>
            </a:r>
            <a:r>
              <a:rPr lang="tr-TR" sz="2400" dirty="0" err="1" smtClean="0"/>
              <a:t>forces</a:t>
            </a:r>
            <a:r>
              <a:rPr lang="tr-TR" sz="2400" dirty="0" smtClean="0"/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176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Calculation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rate of </a:t>
            </a:r>
            <a:r>
              <a:rPr lang="tr-TR" b="1" dirty="0" err="1" smtClean="0"/>
              <a:t>seperation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rate of </a:t>
            </a:r>
            <a:r>
              <a:rPr lang="tr-TR" dirty="0" err="1" smtClean="0"/>
              <a:t>separation</a:t>
            </a:r>
            <a:r>
              <a:rPr lang="tr-TR" dirty="0" smtClean="0"/>
              <a:t> as </a:t>
            </a:r>
            <a:r>
              <a:rPr lang="tr-TR" dirty="0" err="1" smtClean="0"/>
              <a:t>expressed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velocity</a:t>
            </a:r>
            <a:r>
              <a:rPr lang="tr-TR" dirty="0" smtClean="0"/>
              <a:t> is </a:t>
            </a:r>
            <a:r>
              <a:rPr lang="tr-TR" dirty="0" err="1" smtClean="0"/>
              <a:t>calculated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formula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formula</a:t>
            </a:r>
            <a:r>
              <a:rPr lang="tr-TR" dirty="0" smtClean="0"/>
              <a:t> is </a:t>
            </a:r>
            <a:r>
              <a:rPr lang="tr-TR" b="1" dirty="0" err="1" smtClean="0">
                <a:solidFill>
                  <a:srgbClr val="0000FF"/>
                </a:solidFill>
              </a:rPr>
              <a:t>used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to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calculate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the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separation</a:t>
            </a:r>
            <a:r>
              <a:rPr lang="tr-TR" b="1" dirty="0" smtClean="0">
                <a:solidFill>
                  <a:srgbClr val="0000FF"/>
                </a:solidFill>
              </a:rPr>
              <a:t> rate </a:t>
            </a:r>
            <a:r>
              <a:rPr lang="tr-TR" b="1" dirty="0" err="1" smtClean="0">
                <a:solidFill>
                  <a:srgbClr val="0000FF"/>
                </a:solidFill>
              </a:rPr>
              <a:t>between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two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phases</a:t>
            </a:r>
            <a:r>
              <a:rPr lang="tr-TR" b="1" dirty="0" smtClean="0">
                <a:solidFill>
                  <a:srgbClr val="0000FF"/>
                </a:solidFill>
              </a:rPr>
              <a:t> (</a:t>
            </a:r>
            <a:r>
              <a:rPr lang="tr-TR" b="1" dirty="0" err="1" smtClean="0">
                <a:solidFill>
                  <a:srgbClr val="0000FF"/>
                </a:solidFill>
              </a:rPr>
              <a:t>solid</a:t>
            </a:r>
            <a:r>
              <a:rPr lang="tr-TR" b="1" dirty="0" smtClean="0">
                <a:solidFill>
                  <a:srgbClr val="0000FF"/>
                </a:solidFill>
              </a:rPr>
              <a:t> in </a:t>
            </a:r>
            <a:r>
              <a:rPr lang="tr-TR" b="1" dirty="0" err="1" smtClean="0">
                <a:solidFill>
                  <a:srgbClr val="0000FF"/>
                </a:solidFill>
              </a:rPr>
              <a:t>liquid</a:t>
            </a:r>
            <a:r>
              <a:rPr lang="tr-TR" b="1" dirty="0" smtClean="0">
                <a:solidFill>
                  <a:srgbClr val="0000FF"/>
                </a:solidFill>
              </a:rPr>
              <a:t>) </a:t>
            </a:r>
            <a:r>
              <a:rPr lang="tr-TR" b="1" dirty="0" err="1" smtClean="0">
                <a:solidFill>
                  <a:srgbClr val="0000FF"/>
                </a:solidFill>
              </a:rPr>
              <a:t>with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different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densities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</a:p>
          <a:p>
            <a:endParaRPr lang="tr-TR" dirty="0" smtClean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/>
          <a:srcRect l="52709" t="45898" r="30819" b="42383"/>
          <a:stretch>
            <a:fillRect/>
          </a:stretch>
        </p:blipFill>
        <p:spPr bwMode="auto">
          <a:xfrm>
            <a:off x="2357422" y="2543169"/>
            <a:ext cx="4357718" cy="17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4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Problems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SzPct val="120000"/>
              <a:buNone/>
            </a:pPr>
            <a:r>
              <a:rPr lang="tr-TR" sz="3200" dirty="0" err="1" smtClean="0"/>
              <a:t>Beef</a:t>
            </a:r>
            <a:r>
              <a:rPr lang="tr-TR" sz="3200" dirty="0" smtClean="0"/>
              <a:t> is </a:t>
            </a:r>
            <a:r>
              <a:rPr lang="tr-TR" sz="3200" dirty="0" err="1" smtClean="0"/>
              <a:t>clarified</a:t>
            </a:r>
            <a:r>
              <a:rPr lang="tr-TR" sz="3200" dirty="0" smtClean="0"/>
              <a:t> </a:t>
            </a:r>
            <a:r>
              <a:rPr lang="tr-TR" sz="3200" dirty="0" err="1" smtClean="0"/>
              <a:t>from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unwanted</a:t>
            </a:r>
            <a:r>
              <a:rPr lang="tr-TR" sz="3200" dirty="0" smtClean="0"/>
              <a:t> </a:t>
            </a:r>
            <a:r>
              <a:rPr lang="tr-TR" sz="3200" dirty="0" err="1" smtClean="0"/>
              <a:t>compounds</a:t>
            </a:r>
            <a:r>
              <a:rPr lang="tr-TR" sz="3200" dirty="0" smtClean="0"/>
              <a:t> </a:t>
            </a:r>
            <a:r>
              <a:rPr lang="tr-TR" sz="3200" dirty="0" err="1" smtClean="0"/>
              <a:t>by</a:t>
            </a:r>
            <a:r>
              <a:rPr lang="tr-TR" sz="3200" dirty="0" smtClean="0"/>
              <a:t> </a:t>
            </a:r>
            <a:r>
              <a:rPr lang="tr-TR" sz="3200" dirty="0" err="1" smtClean="0"/>
              <a:t>using</a:t>
            </a:r>
            <a:r>
              <a:rPr lang="tr-TR" sz="3200" dirty="0" smtClean="0"/>
              <a:t> </a:t>
            </a:r>
            <a:r>
              <a:rPr lang="tr-TR" sz="3200" dirty="0" err="1" smtClean="0"/>
              <a:t>centrifugate</a:t>
            </a:r>
            <a:r>
              <a:rPr lang="tr-TR" sz="3200" dirty="0" smtClean="0"/>
              <a:t> </a:t>
            </a:r>
            <a:r>
              <a:rPr lang="tr-TR" sz="3200" dirty="0" err="1" smtClean="0"/>
              <a:t>operation</a:t>
            </a:r>
            <a:r>
              <a:rPr lang="tr-TR" sz="3200" dirty="0" smtClean="0"/>
              <a:t> at 2600 </a:t>
            </a:r>
            <a:r>
              <a:rPr lang="tr-TR" sz="3200" dirty="0" err="1" smtClean="0"/>
              <a:t>rpm</a:t>
            </a:r>
            <a:r>
              <a:rPr lang="tr-TR" sz="3200" dirty="0" smtClean="0"/>
              <a:t>, </a:t>
            </a:r>
            <a:r>
              <a:rPr lang="tr-TR" sz="3200" dirty="0" err="1" smtClean="0"/>
              <a:t>with</a:t>
            </a:r>
            <a:r>
              <a:rPr lang="tr-TR" sz="3200" dirty="0" smtClean="0"/>
              <a:t> a </a:t>
            </a:r>
            <a:r>
              <a:rPr lang="tr-TR" sz="3200" dirty="0" err="1" smtClean="0"/>
              <a:t>radius</a:t>
            </a:r>
            <a:r>
              <a:rPr lang="tr-TR" sz="3200" dirty="0" smtClean="0"/>
              <a:t> of 15 cm. </a:t>
            </a:r>
            <a:r>
              <a:rPr lang="tr-TR" sz="3200" dirty="0" err="1" smtClean="0"/>
              <a:t>Calculate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centrifugal</a:t>
            </a:r>
            <a:r>
              <a:rPr lang="tr-TR" sz="3200" dirty="0" smtClean="0"/>
              <a:t> </a:t>
            </a:r>
            <a:r>
              <a:rPr lang="tr-TR" sz="3200" dirty="0" err="1" smtClean="0"/>
              <a:t>force</a:t>
            </a:r>
            <a:r>
              <a:rPr lang="tr-TR" sz="3200" dirty="0" smtClean="0"/>
              <a:t> </a:t>
            </a:r>
            <a:r>
              <a:rPr lang="tr-TR" sz="3200" dirty="0" err="1" smtClean="0"/>
              <a:t>for</a:t>
            </a:r>
            <a:r>
              <a:rPr lang="tr-TR" sz="3200" dirty="0" smtClean="0"/>
              <a:t> </a:t>
            </a:r>
            <a:r>
              <a:rPr lang="tr-TR" sz="3200" dirty="0" err="1" smtClean="0"/>
              <a:t>this</a:t>
            </a:r>
            <a:r>
              <a:rPr lang="tr-TR" sz="3200" dirty="0" smtClean="0"/>
              <a:t> </a:t>
            </a:r>
            <a:r>
              <a:rPr lang="tr-TR" sz="3200" dirty="0" err="1" smtClean="0"/>
              <a:t>operation</a:t>
            </a:r>
            <a:r>
              <a:rPr lang="tr-TR" sz="3200" dirty="0" smtClean="0"/>
              <a:t>.</a:t>
            </a:r>
          </a:p>
          <a:p>
            <a:pPr marL="457200" indent="-457200">
              <a:buSzPct val="120000"/>
              <a:buFont typeface="+mj-lt"/>
              <a:buAutoNum type="arabicParenR"/>
            </a:pPr>
            <a:endParaRPr lang="tr-TR" sz="3200" dirty="0" smtClean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dirty="0" smtClean="0"/>
              <a:t>FDE 101-BCFE</a:t>
            </a:r>
            <a:endParaRPr lang="tr-TR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/>
          <a:srcRect l="26904" t="50781" r="59370" b="38477"/>
          <a:stretch>
            <a:fillRect/>
          </a:stretch>
        </p:blipFill>
        <p:spPr bwMode="auto">
          <a:xfrm>
            <a:off x="2214546" y="4000504"/>
            <a:ext cx="405897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30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Problems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SzPct val="120000"/>
              <a:buNone/>
            </a:pP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solid</a:t>
            </a:r>
            <a:r>
              <a:rPr lang="tr-TR" sz="2600" dirty="0" smtClean="0"/>
              <a:t> </a:t>
            </a:r>
            <a:r>
              <a:rPr lang="tr-TR" sz="2600" dirty="0" err="1" smtClean="0"/>
              <a:t>particles</a:t>
            </a:r>
            <a:r>
              <a:rPr lang="tr-TR" sz="2600" dirty="0" smtClean="0"/>
              <a:t> in a </a:t>
            </a:r>
            <a:r>
              <a:rPr lang="tr-TR" sz="2600" dirty="0" err="1" smtClean="0"/>
              <a:t>liquid</a:t>
            </a:r>
            <a:r>
              <a:rPr lang="tr-TR" sz="2600" dirty="0" smtClean="0"/>
              <a:t>-</a:t>
            </a:r>
            <a:r>
              <a:rPr lang="tr-TR" sz="2600" dirty="0" err="1" smtClean="0"/>
              <a:t>solid</a:t>
            </a:r>
            <a:r>
              <a:rPr lang="tr-TR" sz="2600" dirty="0" smtClean="0"/>
              <a:t> </a:t>
            </a:r>
            <a:r>
              <a:rPr lang="tr-TR" sz="2600" dirty="0" err="1" smtClean="0"/>
              <a:t>suspension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tr-TR" sz="2600" dirty="0" err="1" smtClean="0"/>
              <a:t>to</a:t>
            </a:r>
            <a:r>
              <a:rPr lang="tr-TR" sz="2600" dirty="0" smtClean="0"/>
              <a:t> be </a:t>
            </a:r>
            <a:r>
              <a:rPr lang="tr-TR" sz="2600" dirty="0" err="1" smtClean="0"/>
              <a:t>separated</a:t>
            </a:r>
            <a:r>
              <a:rPr lang="tr-TR" sz="2600" dirty="0" smtClean="0"/>
              <a:t> </a:t>
            </a:r>
            <a:r>
              <a:rPr lang="tr-TR" sz="2600" dirty="0" err="1" smtClean="0"/>
              <a:t>by</a:t>
            </a:r>
            <a:r>
              <a:rPr lang="tr-TR" sz="2600" dirty="0" smtClean="0"/>
              <a:t> </a:t>
            </a:r>
            <a:r>
              <a:rPr lang="tr-TR" sz="2600" dirty="0" err="1" smtClean="0"/>
              <a:t>centrifugal</a:t>
            </a:r>
            <a:r>
              <a:rPr lang="tr-TR" sz="2600" dirty="0" smtClean="0"/>
              <a:t> </a:t>
            </a:r>
            <a:r>
              <a:rPr lang="tr-TR" sz="2600" dirty="0" err="1" smtClean="0"/>
              <a:t>force</a:t>
            </a:r>
            <a:r>
              <a:rPr lang="tr-TR" sz="2600" dirty="0" smtClean="0"/>
              <a:t>.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particles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100 </a:t>
            </a:r>
            <a:r>
              <a:rPr lang="tr-TR" sz="2600" dirty="0" err="1" smtClean="0"/>
              <a:t>microns</a:t>
            </a:r>
            <a:r>
              <a:rPr lang="tr-TR" sz="2600" dirty="0" smtClean="0"/>
              <a:t> in </a:t>
            </a:r>
            <a:r>
              <a:rPr lang="tr-TR" sz="2600" dirty="0" err="1" smtClean="0"/>
              <a:t>diameter</a:t>
            </a:r>
            <a:r>
              <a:rPr lang="tr-TR" sz="2600" dirty="0" smtClean="0"/>
              <a:t> </a:t>
            </a:r>
            <a:r>
              <a:rPr lang="tr-TR" sz="2600" dirty="0" err="1" smtClean="0"/>
              <a:t>with</a:t>
            </a:r>
            <a:r>
              <a:rPr lang="tr-TR" sz="2600" dirty="0" smtClean="0"/>
              <a:t> a </a:t>
            </a:r>
            <a:r>
              <a:rPr lang="tr-TR" sz="2600" dirty="0" err="1" smtClean="0"/>
              <a:t>density</a:t>
            </a:r>
            <a:r>
              <a:rPr lang="tr-TR" sz="2600" dirty="0" smtClean="0"/>
              <a:t> of 800 kg/m</a:t>
            </a:r>
            <a:r>
              <a:rPr lang="tr-TR" sz="2600" baseline="30000" dirty="0" smtClean="0"/>
              <a:t>3</a:t>
            </a:r>
            <a:r>
              <a:rPr lang="tr-TR" sz="2600" dirty="0" smtClean="0"/>
              <a:t>.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liquid</a:t>
            </a:r>
            <a:r>
              <a:rPr lang="tr-TR" sz="2600" dirty="0" smtClean="0"/>
              <a:t> is </a:t>
            </a:r>
            <a:r>
              <a:rPr lang="tr-TR" sz="2600" dirty="0" err="1" smtClean="0"/>
              <a:t>water</a:t>
            </a:r>
            <a:r>
              <a:rPr lang="tr-TR" sz="2600" dirty="0" smtClean="0"/>
              <a:t> </a:t>
            </a:r>
            <a:r>
              <a:rPr lang="tr-TR" sz="2600" dirty="0" err="1" smtClean="0"/>
              <a:t>with</a:t>
            </a:r>
            <a:r>
              <a:rPr lang="tr-TR" sz="2600" dirty="0" smtClean="0"/>
              <a:t> a </a:t>
            </a:r>
            <a:r>
              <a:rPr lang="tr-TR" sz="2600" dirty="0" err="1" smtClean="0"/>
              <a:t>density</a:t>
            </a:r>
            <a:r>
              <a:rPr lang="tr-TR" sz="2600" dirty="0" smtClean="0"/>
              <a:t> of 993 kg/m</a:t>
            </a:r>
            <a:r>
              <a:rPr lang="tr-TR" sz="2600" baseline="30000" dirty="0" smtClean="0"/>
              <a:t>3</a:t>
            </a:r>
            <a:r>
              <a:rPr lang="tr-TR" sz="2600" dirty="0" smtClean="0"/>
              <a:t>,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effective</a:t>
            </a:r>
            <a:r>
              <a:rPr lang="tr-TR" sz="2600" dirty="0" smtClean="0"/>
              <a:t> </a:t>
            </a:r>
            <a:r>
              <a:rPr lang="tr-TR" sz="2600" dirty="0" err="1" smtClean="0"/>
              <a:t>radius</a:t>
            </a:r>
            <a:r>
              <a:rPr lang="tr-TR" sz="2600" dirty="0" smtClean="0"/>
              <a:t> </a:t>
            </a:r>
            <a:r>
              <a:rPr lang="tr-TR" sz="2600" dirty="0" err="1" smtClean="0"/>
              <a:t>separation</a:t>
            </a:r>
            <a:r>
              <a:rPr lang="tr-TR" sz="2600" dirty="0" smtClean="0"/>
              <a:t> is 7.5 cm. </a:t>
            </a:r>
            <a:r>
              <a:rPr lang="tr-TR" sz="2600" dirty="0" err="1" smtClean="0"/>
              <a:t>If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required</a:t>
            </a:r>
            <a:r>
              <a:rPr lang="tr-TR" sz="2600" dirty="0" smtClean="0"/>
              <a:t> </a:t>
            </a:r>
            <a:r>
              <a:rPr lang="tr-TR" sz="2600" dirty="0" err="1" smtClean="0"/>
              <a:t>velocity</a:t>
            </a:r>
            <a:r>
              <a:rPr lang="tr-TR" sz="2600" dirty="0" smtClean="0"/>
              <a:t> </a:t>
            </a:r>
            <a:r>
              <a:rPr lang="tr-TR" sz="2600" dirty="0" err="1" smtClean="0"/>
              <a:t>for</a:t>
            </a:r>
            <a:r>
              <a:rPr lang="tr-TR" sz="2600" dirty="0" smtClean="0"/>
              <a:t> </a:t>
            </a:r>
            <a:r>
              <a:rPr lang="tr-TR" sz="2600" dirty="0" err="1" smtClean="0"/>
              <a:t>separation</a:t>
            </a:r>
            <a:r>
              <a:rPr lang="tr-TR" sz="2600" dirty="0" smtClean="0"/>
              <a:t> is 0.03 m/s, </a:t>
            </a:r>
            <a:r>
              <a:rPr lang="tr-TR" sz="2600" dirty="0" err="1" smtClean="0"/>
              <a:t>determine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rotation</a:t>
            </a:r>
            <a:r>
              <a:rPr lang="tr-TR" sz="2600" dirty="0" smtClean="0"/>
              <a:t> </a:t>
            </a:r>
            <a:r>
              <a:rPr lang="tr-TR" sz="2600" dirty="0" err="1" smtClean="0"/>
              <a:t>speed</a:t>
            </a:r>
            <a:r>
              <a:rPr lang="tr-TR" sz="2600" dirty="0" smtClean="0"/>
              <a:t> </a:t>
            </a:r>
            <a:r>
              <a:rPr lang="tr-TR" sz="2600" dirty="0" err="1" smtClean="0"/>
              <a:t>for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centrifuge</a:t>
            </a:r>
            <a:r>
              <a:rPr lang="tr-TR" sz="2600" dirty="0" smtClean="0"/>
              <a:t>.</a:t>
            </a:r>
          </a:p>
          <a:p>
            <a:endParaRPr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 l="52709" t="45898" r="30819" b="42383"/>
          <a:stretch>
            <a:fillRect/>
          </a:stretch>
        </p:blipFill>
        <p:spPr bwMode="auto">
          <a:xfrm>
            <a:off x="2143108" y="4572008"/>
            <a:ext cx="4357718" cy="17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39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Problems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SzPct val="120000"/>
              <a:buNone/>
            </a:pPr>
            <a:r>
              <a:rPr lang="tr-TR" sz="2800" dirty="0" err="1" smtClean="0"/>
              <a:t>Cream</a:t>
            </a:r>
            <a:r>
              <a:rPr lang="tr-TR" sz="2800" dirty="0" smtClean="0"/>
              <a:t> is </a:t>
            </a:r>
            <a:r>
              <a:rPr lang="tr-TR" sz="2800" dirty="0" err="1" smtClean="0"/>
              <a:t>separated</a:t>
            </a:r>
            <a:r>
              <a:rPr lang="tr-TR" sz="2800" dirty="0" smtClean="0"/>
              <a:t> </a:t>
            </a:r>
            <a:r>
              <a:rPr lang="tr-TR" sz="2800" dirty="0" err="1" smtClean="0"/>
              <a:t>from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whole</a:t>
            </a:r>
            <a:r>
              <a:rPr lang="tr-TR" sz="2800" dirty="0" smtClean="0"/>
              <a:t> </a:t>
            </a:r>
            <a:r>
              <a:rPr lang="tr-TR" sz="2800" dirty="0" err="1" smtClean="0"/>
              <a:t>milk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using</a:t>
            </a:r>
            <a:r>
              <a:rPr lang="tr-TR" sz="2800" dirty="0" smtClean="0"/>
              <a:t> </a:t>
            </a:r>
            <a:r>
              <a:rPr lang="tr-TR" sz="2800" dirty="0" err="1" smtClean="0"/>
              <a:t>centrifugation</a:t>
            </a:r>
            <a:r>
              <a:rPr lang="tr-TR" sz="2800" dirty="0" smtClean="0"/>
              <a:t>.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density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skim </a:t>
            </a:r>
            <a:r>
              <a:rPr lang="tr-TR" sz="2800" dirty="0" err="1" smtClean="0"/>
              <a:t>milk</a:t>
            </a:r>
            <a:r>
              <a:rPr lang="tr-TR" sz="2800" dirty="0" smtClean="0"/>
              <a:t> is 1025 </a:t>
            </a:r>
            <a:r>
              <a:rPr lang="tr-TR" sz="2800" dirty="0" smtClean="0">
                <a:cs typeface="Calibri"/>
              </a:rPr>
              <a:t>kg/m</a:t>
            </a:r>
            <a:r>
              <a:rPr lang="tr-TR" sz="2800" baseline="30000" dirty="0" smtClean="0">
                <a:cs typeface="Calibri"/>
              </a:rPr>
              <a:t>3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and</a:t>
            </a:r>
            <a:r>
              <a:rPr lang="tr-TR" sz="2800" dirty="0" smtClean="0">
                <a:cs typeface="Calibri"/>
              </a:rPr>
              <a:t> it has a 5 cm </a:t>
            </a:r>
            <a:r>
              <a:rPr lang="tr-TR" sz="2800" dirty="0" err="1" smtClean="0">
                <a:cs typeface="Calibri"/>
              </a:rPr>
              <a:t>outlet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radius</a:t>
            </a:r>
            <a:r>
              <a:rPr lang="tr-TR" sz="2800" dirty="0" smtClean="0">
                <a:cs typeface="Calibri"/>
              </a:rPr>
              <a:t>. </a:t>
            </a:r>
            <a:r>
              <a:rPr lang="tr-TR" sz="2800" dirty="0" err="1" smtClean="0">
                <a:cs typeface="Calibri"/>
              </a:rPr>
              <a:t>Radius</a:t>
            </a:r>
            <a:r>
              <a:rPr lang="tr-TR" sz="2800" dirty="0" smtClean="0">
                <a:cs typeface="Calibri"/>
              </a:rPr>
              <a:t> of </a:t>
            </a:r>
            <a:r>
              <a:rPr lang="tr-TR" sz="2800" dirty="0" err="1" smtClean="0">
                <a:cs typeface="Calibri"/>
              </a:rPr>
              <a:t>cream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outlet</a:t>
            </a:r>
            <a:r>
              <a:rPr lang="tr-TR" sz="2800" dirty="0" smtClean="0">
                <a:cs typeface="Calibri"/>
              </a:rPr>
              <a:t> is 2.5 cm </a:t>
            </a:r>
            <a:r>
              <a:rPr lang="tr-TR" sz="2800" dirty="0" err="1" smtClean="0">
                <a:cs typeface="Calibri"/>
              </a:rPr>
              <a:t>and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the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density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for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cream</a:t>
            </a:r>
            <a:r>
              <a:rPr lang="tr-TR" sz="2800" dirty="0" smtClean="0">
                <a:cs typeface="Calibri"/>
              </a:rPr>
              <a:t> is 865 kg/m</a:t>
            </a:r>
            <a:r>
              <a:rPr lang="tr-TR" sz="2800" baseline="30000" dirty="0" smtClean="0">
                <a:cs typeface="Calibri"/>
              </a:rPr>
              <a:t>3</a:t>
            </a:r>
            <a:r>
              <a:rPr lang="tr-TR" sz="2800" dirty="0" smtClean="0">
                <a:cs typeface="Calibri"/>
              </a:rPr>
              <a:t>. </a:t>
            </a:r>
            <a:r>
              <a:rPr lang="tr-TR" sz="2800" dirty="0" err="1" smtClean="0">
                <a:cs typeface="Calibri"/>
              </a:rPr>
              <a:t>Design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the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separation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cylinder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and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suggest</a:t>
            </a:r>
            <a:r>
              <a:rPr lang="tr-TR" sz="2800" dirty="0" smtClean="0">
                <a:cs typeface="Calibri"/>
              </a:rPr>
              <a:t> a </a:t>
            </a:r>
            <a:r>
              <a:rPr lang="tr-TR" sz="2800" dirty="0" err="1" smtClean="0">
                <a:cs typeface="Calibri"/>
              </a:rPr>
              <a:t>required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radius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for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the</a:t>
            </a:r>
            <a:r>
              <a:rPr lang="tr-TR" sz="2800" dirty="0" smtClean="0">
                <a:cs typeface="Calibri"/>
              </a:rPr>
              <a:t> </a:t>
            </a:r>
            <a:r>
              <a:rPr lang="tr-TR" sz="2800" dirty="0" err="1" smtClean="0">
                <a:cs typeface="Calibri"/>
              </a:rPr>
              <a:t>feeding</a:t>
            </a:r>
            <a:r>
              <a:rPr lang="tr-TR" sz="2800" dirty="0" smtClean="0">
                <a:cs typeface="Calibri"/>
              </a:rPr>
              <a:t> (inlet).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 l="52998" t="51271" r="31517" b="38665"/>
          <a:stretch>
            <a:fillRect/>
          </a:stretch>
        </p:blipFill>
        <p:spPr bwMode="auto">
          <a:xfrm>
            <a:off x="2571736" y="4429132"/>
            <a:ext cx="37147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89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AD68-A5AC-4C7D-BF09-ED07CE139ACE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7" name="Metin Yer Tutucusu 8"/>
          <p:cNvSpPr txBox="1">
            <a:spLocks/>
          </p:cNvSpPr>
          <p:nvPr/>
        </p:nvSpPr>
        <p:spPr>
          <a:xfrm rot="5400000">
            <a:off x="3358251" y="-1151756"/>
            <a:ext cx="2592288" cy="815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5400" b="1" dirty="0" smtClean="0"/>
          </a:p>
          <a:p>
            <a:pPr algn="ctr"/>
            <a:r>
              <a:rPr lang="tr-TR" sz="5400" b="1" dirty="0" smtClean="0"/>
              <a:t>FILTRATION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4448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Filtration</a:t>
            </a:r>
            <a:endParaRPr lang="en-US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3672408" cy="4495800"/>
          </a:xfrm>
        </p:spPr>
        <p:txBody>
          <a:bodyPr>
            <a:noAutofit/>
          </a:bodyPr>
          <a:lstStyle/>
          <a:p>
            <a:r>
              <a:rPr lang="tr-TR" sz="2800" dirty="0" err="1" smtClean="0"/>
              <a:t>Filtration</a:t>
            </a:r>
            <a:r>
              <a:rPr lang="tr-TR" sz="2800" dirty="0" smtClean="0"/>
              <a:t> is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removal</a:t>
            </a:r>
            <a:r>
              <a:rPr lang="tr-TR" sz="2800" b="1" dirty="0" smtClean="0">
                <a:solidFill>
                  <a:srgbClr val="0000FF"/>
                </a:solidFill>
              </a:rPr>
              <a:t> of </a:t>
            </a:r>
            <a:r>
              <a:rPr lang="tr-TR" sz="2800" b="1" dirty="0" err="1" smtClean="0">
                <a:solidFill>
                  <a:srgbClr val="0000FF"/>
                </a:solidFill>
              </a:rPr>
              <a:t>insoluble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solids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from</a:t>
            </a:r>
            <a:r>
              <a:rPr lang="tr-TR" sz="2800" b="1" dirty="0" smtClean="0">
                <a:solidFill>
                  <a:srgbClr val="0000FF"/>
                </a:solidFill>
              </a:rPr>
              <a:t> a </a:t>
            </a:r>
            <a:r>
              <a:rPr lang="tr-TR" sz="2800" b="1" dirty="0" err="1" smtClean="0">
                <a:solidFill>
                  <a:srgbClr val="0000FF"/>
                </a:solidFill>
              </a:rPr>
              <a:t>liquids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passing</a:t>
            </a:r>
            <a:r>
              <a:rPr lang="tr-TR" sz="2800" dirty="0" smtClean="0"/>
              <a:t> it </a:t>
            </a:r>
            <a:r>
              <a:rPr lang="tr-TR" sz="2800" b="1" dirty="0" err="1" smtClean="0">
                <a:solidFill>
                  <a:srgbClr val="C00000"/>
                </a:solidFill>
              </a:rPr>
              <a:t>through</a:t>
            </a:r>
            <a:r>
              <a:rPr lang="tr-TR" sz="2800" b="1" dirty="0" smtClean="0">
                <a:solidFill>
                  <a:srgbClr val="C00000"/>
                </a:solidFill>
              </a:rPr>
              <a:t> a </a:t>
            </a:r>
            <a:r>
              <a:rPr lang="tr-TR" sz="2800" b="1" dirty="0" err="1" smtClean="0">
                <a:solidFill>
                  <a:srgbClr val="C00000"/>
                </a:solidFill>
              </a:rPr>
              <a:t>porous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material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 err="1" smtClean="0"/>
              <a:t>Filtration</a:t>
            </a:r>
            <a:r>
              <a:rPr lang="tr-TR" sz="2800" dirty="0" smtClean="0"/>
              <a:t> is </a:t>
            </a:r>
            <a:r>
              <a:rPr lang="tr-TR" sz="2800" dirty="0" err="1" smtClean="0"/>
              <a:t>used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clarify</a:t>
            </a:r>
            <a:r>
              <a:rPr lang="tr-TR" sz="2800" dirty="0" smtClean="0"/>
              <a:t> </a:t>
            </a:r>
            <a:r>
              <a:rPr lang="tr-TR" sz="2800" dirty="0" err="1" smtClean="0"/>
              <a:t>wine</a:t>
            </a:r>
            <a:r>
              <a:rPr lang="tr-TR" sz="2800" dirty="0" smtClean="0"/>
              <a:t>, </a:t>
            </a:r>
            <a:r>
              <a:rPr lang="tr-TR" sz="2800" dirty="0" err="1" smtClean="0"/>
              <a:t>beer</a:t>
            </a:r>
            <a:r>
              <a:rPr lang="tr-TR" sz="2800" dirty="0" smtClean="0"/>
              <a:t>, </a:t>
            </a:r>
            <a:r>
              <a:rPr lang="tr-TR" sz="2800" dirty="0" err="1" smtClean="0"/>
              <a:t>juices</a:t>
            </a:r>
            <a:r>
              <a:rPr lang="tr-TR" sz="2800" dirty="0" smtClean="0"/>
              <a:t>, </a:t>
            </a:r>
            <a:r>
              <a:rPr lang="tr-TR" sz="2800" dirty="0" err="1" smtClean="0"/>
              <a:t>oils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syrups</a:t>
            </a:r>
            <a:r>
              <a:rPr lang="tr-TR" sz="2800" dirty="0" smtClean="0"/>
              <a:t> in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industry</a:t>
            </a:r>
            <a:r>
              <a:rPr lang="tr-TR" sz="2800" dirty="0" smtClean="0"/>
              <a:t> 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6477000" y="6248400"/>
            <a:ext cx="2667000" cy="365125"/>
          </a:xfrm>
        </p:spPr>
        <p:txBody>
          <a:bodyPr/>
          <a:lstStyle/>
          <a:p>
            <a:fld id="{3967E7C9-022E-458E-AC86-D5783EA1D321}" type="datetime1">
              <a:rPr lang="tr-TR" smtClean="0"/>
              <a:pPr/>
              <a:t>28.03.2019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pic>
        <p:nvPicPr>
          <p:cNvPr id="1026" name="Picture 2" descr="filtra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5007081" cy="30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>
            <a:off x="7380312" y="4005064"/>
            <a:ext cx="0" cy="18722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6340534" y="579108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Filter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medium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78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talama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4955</TotalTime>
  <Words>1008</Words>
  <Application>Microsoft Office PowerPoint</Application>
  <PresentationFormat>Ekran Gösterisi (4:3)</PresentationFormat>
  <Paragraphs>148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Calibri</vt:lpstr>
      <vt:lpstr>Tw Cen MT</vt:lpstr>
      <vt:lpstr>Wingdings</vt:lpstr>
      <vt:lpstr>Wingdings 2</vt:lpstr>
      <vt:lpstr>Ortalama</vt:lpstr>
      <vt:lpstr>SEPARATION PROCESSES</vt:lpstr>
      <vt:lpstr>Separation process</vt:lpstr>
      <vt:lpstr>Working principles of centrifugation</vt:lpstr>
      <vt:lpstr>Calculation for the rate of seperation</vt:lpstr>
      <vt:lpstr>Problems</vt:lpstr>
      <vt:lpstr>Problems</vt:lpstr>
      <vt:lpstr>Problems</vt:lpstr>
      <vt:lpstr>PowerPoint Sunusu</vt:lpstr>
      <vt:lpstr>Filtration</vt:lpstr>
      <vt:lpstr>Calculation of filtration rate</vt:lpstr>
      <vt:lpstr>Problem</vt:lpstr>
      <vt:lpstr>PowerPoint Sunusu</vt:lpstr>
      <vt:lpstr>Problem</vt:lpstr>
      <vt:lpstr>Design of a filtration system</vt:lpstr>
      <vt:lpstr>Problem</vt:lpstr>
      <vt:lpstr>Problem (cont.)</vt:lpstr>
      <vt:lpstr>Problem (cont.)</vt:lpstr>
      <vt:lpstr>PowerPoint Sunusu</vt:lpstr>
      <vt:lpstr>Extraction using solvents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Eda</dc:creator>
  <cp:lastModifiedBy>Windows Kullanıcısı</cp:lastModifiedBy>
  <cp:revision>339</cp:revision>
  <dcterms:created xsi:type="dcterms:W3CDTF">2018-10-20T17:50:55Z</dcterms:created>
  <dcterms:modified xsi:type="dcterms:W3CDTF">2019-03-28T07:35:13Z</dcterms:modified>
</cp:coreProperties>
</file>