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35" r:id="rId3"/>
    <p:sldId id="336" r:id="rId4"/>
    <p:sldId id="339" r:id="rId5"/>
    <p:sldId id="275" r:id="rId6"/>
    <p:sldId id="316" r:id="rId7"/>
    <p:sldId id="317" r:id="rId8"/>
    <p:sldId id="337" r:id="rId9"/>
    <p:sldId id="326" r:id="rId10"/>
    <p:sldId id="278" r:id="rId11"/>
    <p:sldId id="338" r:id="rId12"/>
    <p:sldId id="325" r:id="rId13"/>
    <p:sldId id="286" r:id="rId14"/>
    <p:sldId id="280" r:id="rId15"/>
    <p:sldId id="282" r:id="rId16"/>
    <p:sldId id="327" r:id="rId17"/>
    <p:sldId id="313" r:id="rId18"/>
    <p:sldId id="311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Orta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26164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40706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9632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1245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937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5383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4734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0025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1820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77366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7342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FC03C-F433-4E53-8DDD-D2A5AAD4629F}" type="datetimeFigureOut">
              <a:rPr lang="tr-TR" smtClean="0"/>
              <a:t>22.01.2023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4B929-787D-4D69-AE6E-53136B44B2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95616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2B08A76-3B5B-AF93-B9E4-35EC52D275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sz="4000" dirty="0">
                <a:latin typeface="Times New Roman" panose="02020603050405020304" pitchFamily="18" charset="0"/>
                <a:ea typeface="Calibri" panose="020F0502020204030204" pitchFamily="34" charset="0"/>
              </a:rPr>
              <a:t>ANADOLU SELÇUKLULARI DÖNEMİ SANATI VE KÜLTÜRÜ</a:t>
            </a:r>
            <a:endParaRPr lang="tr-TR" sz="4000" dirty="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C4CE3979-3C68-18DF-1D77-080342211A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/>
              <a:t>İslam </a:t>
            </a:r>
            <a:r>
              <a:rPr lang="tr-TR"/>
              <a:t>Sanatları ve </a:t>
            </a:r>
            <a:r>
              <a:rPr lang="tr-TR" dirty="0"/>
              <a:t>Estetiği Dersi</a:t>
            </a:r>
          </a:p>
          <a:p>
            <a:r>
              <a:rPr lang="tr-TR" dirty="0"/>
              <a:t>Doç. Dr. Ayşe ERSAY YÜKSEL</a:t>
            </a:r>
          </a:p>
        </p:txBody>
      </p:sp>
    </p:spTree>
    <p:extLst>
      <p:ext uri="{BB962C8B-B14F-4D97-AF65-F5344CB8AC3E}">
        <p14:creationId xmlns:p14="http://schemas.microsoft.com/office/powerpoint/2010/main" val="1586749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213F3DEA-A7DC-F0AC-9306-6AAD8708D451}"/>
              </a:ext>
            </a:extLst>
          </p:cNvPr>
          <p:cNvSpPr txBox="1"/>
          <p:nvPr/>
        </p:nvSpPr>
        <p:spPr>
          <a:xfrm>
            <a:off x="213461" y="1510301"/>
            <a:ext cx="536540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1258791-Identity-H"/>
              </a:rPr>
              <a:t>Kayseri'deki Döner Kümbet</a:t>
            </a:r>
          </a:p>
          <a:p>
            <a:pPr algn="l"/>
            <a:r>
              <a:rPr lang="tr-TR" sz="1800" b="0" i="0" u="none" strike="noStrike" baseline="0" dirty="0">
                <a:latin typeface="Fd1258791-Identity-H"/>
              </a:rPr>
              <a:t>1275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Halk arasında "Döner Kümbet" olarak bilinen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bu anıtsal mezar, adını türbenin kendi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ekseni etrafında döndüğü izlenimini uyandıran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konik takkesindeki bezeme düzeninden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alır. Bütün Anadolu Selçuklu türbeleri gibi,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iki katı vardır. Büyük ölçüde yeraltında kalan</a:t>
            </a:r>
          </a:p>
          <a:p>
            <a:pPr algn="l"/>
            <a:r>
              <a:rPr lang="nn-NO" sz="1800" b="0" i="0" u="none" strike="noStrike" baseline="0" dirty="0">
                <a:latin typeface="Fd1366323-Identity-H"/>
              </a:rPr>
              <a:t>alt katı bir defin mahzeni işlevini görürken,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bir sandukanın yer aldığı üst katı zikir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ve namaz için de kullanılabilecek şekilde tasarlanmıştır.</a:t>
            </a:r>
          </a:p>
          <a:p>
            <a:pPr algn="l"/>
            <a:r>
              <a:rPr lang="fi-FI" sz="1800" b="0" i="0" u="none" strike="noStrike" baseline="0" dirty="0">
                <a:latin typeface="Fd1366323-Identity-H"/>
              </a:rPr>
              <a:t>Üst kattaki on iki bölme, düz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ve kapalı revak yapılarıyla birbirine eklemlenir.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Revakları süsleyen bazı figüratif kabartmalar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şu anda ne yazık ki çok hasarlı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durumdadır.</a:t>
            </a:r>
            <a:endParaRPr lang="tr-TR" dirty="0"/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E6EBB083-0F88-E789-8480-57B724662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547" y="0"/>
            <a:ext cx="4559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344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6353931-EDBB-1A22-3FF8-01CC3E597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B4F7140-71D9-539E-B588-D74B809B5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2530" name="Picture 2" descr="Döner Kümbet – Kayseri.city">
            <a:extLst>
              <a:ext uri="{FF2B5EF4-FFF2-40B4-BE49-F238E27FC236}">
                <a16:creationId xmlns:a16="http://schemas.microsoft.com/office/drawing/2014/main" id="{A9CEB8A7-B5A4-F6DA-F1AD-C69822F1C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306" y="365125"/>
            <a:ext cx="8169235" cy="557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Döner Kümbet | Döner Kümbet Döner Kümbet fotoğraflarım Kayse… | Flickr">
            <a:extLst>
              <a:ext uri="{FF2B5EF4-FFF2-40B4-BE49-F238E27FC236}">
                <a16:creationId xmlns:a16="http://schemas.microsoft.com/office/drawing/2014/main" id="{72A1759D-D91B-EAC8-4310-F0A791D68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1" y="264382"/>
            <a:ext cx="3911785" cy="589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578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tin kutusu 4">
            <a:extLst>
              <a:ext uri="{FF2B5EF4-FFF2-40B4-BE49-F238E27FC236}">
                <a16:creationId xmlns:a16="http://schemas.microsoft.com/office/drawing/2014/main" id="{5D7F74E1-1E4C-F251-C128-63C81C7294CC}"/>
              </a:ext>
            </a:extLst>
          </p:cNvPr>
          <p:cNvSpPr txBox="1"/>
          <p:nvPr/>
        </p:nvSpPr>
        <p:spPr>
          <a:xfrm>
            <a:off x="647272" y="678094"/>
            <a:ext cx="420213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1258791-Identity-H"/>
              </a:rPr>
              <a:t>Niğde'deki </a:t>
            </a:r>
            <a:r>
              <a:rPr lang="tr-TR" sz="1800" b="0" i="0" u="none" strike="noStrike" baseline="0" dirty="0" err="1">
                <a:latin typeface="Fd1258791-Identity-H"/>
              </a:rPr>
              <a:t>Hüdavent</a:t>
            </a:r>
            <a:r>
              <a:rPr lang="tr-TR" sz="1800" b="0" i="0" u="none" strike="noStrike" baseline="0" dirty="0">
                <a:latin typeface="Fd1258791-Identity-H"/>
              </a:rPr>
              <a:t> Hatun</a:t>
            </a:r>
          </a:p>
          <a:p>
            <a:pPr algn="l"/>
            <a:r>
              <a:rPr lang="tr-TR" sz="1800" b="0" i="0" u="none" strike="noStrike" baseline="0" dirty="0">
                <a:latin typeface="Fd1258791-Identity-H"/>
              </a:rPr>
              <a:t>Türbesi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Niğde' deki bu türbe Selçuklu Sultanı </a:t>
            </a:r>
            <a:r>
              <a:rPr lang="tr-TR" dirty="0">
                <a:latin typeface="Fd1698807-Identity-H"/>
              </a:rPr>
              <a:t>I</a:t>
            </a:r>
            <a:r>
              <a:rPr lang="tr-TR" sz="1800" b="0" i="0" u="none" strike="noStrike" baseline="0" dirty="0">
                <a:latin typeface="Fd1698807-Identity-H"/>
              </a:rPr>
              <a:t>V. </a:t>
            </a:r>
            <a:r>
              <a:rPr lang="tr-TR" sz="1800" b="0" i="0" u="none" strike="noStrike" baseline="0" dirty="0">
                <a:latin typeface="Fd1366323-Identity-H"/>
              </a:rPr>
              <a:t>Kılıç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Arslan'ın kızı </a:t>
            </a:r>
            <a:r>
              <a:rPr lang="tr-TR" sz="1800" b="0" i="0" u="none" strike="noStrike" baseline="0" dirty="0" err="1">
                <a:latin typeface="Fd1366323-Identity-H"/>
              </a:rPr>
              <a:t>Hüdavent</a:t>
            </a:r>
            <a:r>
              <a:rPr lang="tr-TR" sz="1800" b="0" i="0" u="none" strike="noStrike" baseline="0" dirty="0">
                <a:latin typeface="Fd1366323-Identity-H"/>
              </a:rPr>
              <a:t> Hatun için</a:t>
            </a:r>
          </a:p>
          <a:p>
            <a:pPr algn="l"/>
            <a:r>
              <a:rPr lang="tr-TR" sz="1800" b="0" i="0" u="none" strike="noStrike" baseline="0" dirty="0">
                <a:latin typeface="Fd1258791-Identity-H"/>
              </a:rPr>
              <a:t>13</a:t>
            </a:r>
            <a:r>
              <a:rPr lang="tr-TR" sz="1800" b="0" i="0" u="none" strike="noStrike" baseline="0" dirty="0">
                <a:latin typeface="Fd1366323-Identity-H"/>
              </a:rPr>
              <a:t>l2'de yaptırılmıştır ve dolayısıyla Selçuklu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sonrası döneme ait sayılır. Ama gerçekten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tıknaz orantılar ve on altı kenarlı çıkık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alınlık alanı gibi belli yeni özellikler taşımakla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birlikte, hala sıkı sıkıya Selçuklu geleneğine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bağlıdır. Kartalları (bazıları çift başlı), denizkızlarını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ve alınlığın figürsüz süslemeleri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arasına gizlenmiş sayısız insan başlarını içeren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zengin figüratif bezemeleri dikkate değerdir.</a:t>
            </a:r>
            <a:endParaRPr lang="tr-TR" dirty="0"/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5EB48883-8570-D955-8C1C-09B4DC0C6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461" y="976046"/>
            <a:ext cx="6993275" cy="524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8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7C423FF-A356-EA40-9D51-028A92998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820" y="719191"/>
            <a:ext cx="10685980" cy="971497"/>
          </a:xfrm>
        </p:spPr>
        <p:txBody>
          <a:bodyPr>
            <a:noAutofit/>
          </a:bodyPr>
          <a:lstStyle/>
          <a:p>
            <a:pPr algn="l"/>
            <a:endParaRPr lang="tr-TR" sz="2800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2AC4DAA4-F69A-7681-B51A-D53ACF590D39}"/>
              </a:ext>
            </a:extLst>
          </p:cNvPr>
          <p:cNvSpPr txBox="1"/>
          <p:nvPr/>
        </p:nvSpPr>
        <p:spPr>
          <a:xfrm>
            <a:off x="97319" y="1295187"/>
            <a:ext cx="4947293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1258791-Identity-H"/>
              </a:rPr>
              <a:t>Aksaray yakınındaki Sultan Hanı</a:t>
            </a:r>
          </a:p>
          <a:p>
            <a:pPr algn="l"/>
            <a:r>
              <a:rPr lang="tr-TR" sz="1800" b="0" i="0" u="none" strike="noStrike" baseline="0" dirty="0">
                <a:latin typeface="Fd1258791-Identity-H"/>
              </a:rPr>
              <a:t>1228/29</a:t>
            </a:r>
          </a:p>
          <a:p>
            <a:pPr algn="l"/>
            <a:endParaRPr lang="tr-TR" dirty="0">
              <a:latin typeface="Fd1258791-Identity-H"/>
            </a:endParaRPr>
          </a:p>
          <a:p>
            <a:pPr algn="l"/>
            <a:endParaRPr lang="tr-TR" sz="1800" b="0" i="0" u="none" strike="noStrike" baseline="0" dirty="0">
              <a:latin typeface="Fd1258791-Identity-H"/>
            </a:endParaRP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Sultan </a:t>
            </a:r>
            <a:r>
              <a:rPr lang="tr-TR" sz="1800" b="0" i="0" u="none" strike="noStrike" baseline="0" dirty="0">
                <a:latin typeface="Fd1258791-Identity-H"/>
              </a:rPr>
              <a:t>1. </a:t>
            </a:r>
            <a:r>
              <a:rPr lang="tr-TR" sz="1800" b="0" i="0" u="none" strike="noStrike" baseline="0" dirty="0">
                <a:latin typeface="Fd1366323-Identity-H"/>
              </a:rPr>
              <a:t>Alaeddin Keykubad'ın Aksaray 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Konya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yolu üzerinde inşa ettirdiği bu han,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en büyük ve en iyi donatılmış kervansaraylardan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biriydi. Avlunun ortasındaki kare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planlı ve dört kemerli köşkün bir taş merdivenle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çıkılan üst katı mescit olarak kullanılırdı.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Sultanlarca yaptırılmış hanların toplam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alanı </a:t>
            </a:r>
            <a:r>
              <a:rPr lang="tr-TR" sz="1800" b="0" i="0" u="none" strike="noStrike" baseline="0" dirty="0">
                <a:latin typeface="Fd1258791-Identity-H"/>
              </a:rPr>
              <a:t>4.500 </a:t>
            </a:r>
            <a:r>
              <a:rPr lang="tr-TR" sz="1800" b="0" i="0" u="none" strike="noStrike" baseline="0" dirty="0">
                <a:latin typeface="Fd1366323-Identity-H"/>
              </a:rPr>
              <a:t>metre kareye kadar çıkar. Ama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bunlar sadece büyükleriyle değil, asla doğrudan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tekrarlanmayan geometrik desenlere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ve sistemlere dayalı zengin bezemeleriyle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de öne çıkar.</a:t>
            </a:r>
            <a:endParaRPr lang="tr-TR" dirty="0"/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41E88B00-E571-983F-786E-5045EB97F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516" y="1158504"/>
            <a:ext cx="7392484" cy="491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16871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E1548A5C-5788-C6D1-CB81-8874B580C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239" y="704421"/>
            <a:ext cx="10373474" cy="583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212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7" name="Rectangle 4102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87A3912C-1FE3-4C56-9991-B468E6EC6C04}"/>
              </a:ext>
            </a:extLst>
          </p:cNvPr>
          <p:cNvSpPr txBox="1"/>
          <p:nvPr/>
        </p:nvSpPr>
        <p:spPr>
          <a:xfrm>
            <a:off x="838201" y="1821044"/>
            <a:ext cx="4152774" cy="4303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387619A1-6F56-3CFA-0B09-519DD3687316}"/>
              </a:ext>
            </a:extLst>
          </p:cNvPr>
          <p:cNvSpPr txBox="1"/>
          <p:nvPr/>
        </p:nvSpPr>
        <p:spPr>
          <a:xfrm>
            <a:off x="356259" y="1377999"/>
            <a:ext cx="57061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tr-TR"/>
              <a:t>	</a:t>
            </a:r>
            <a:endParaRPr lang="tr-TR" sz="2000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713B4264-5ED1-D406-A9DB-62FBC316F2E5}"/>
              </a:ext>
            </a:extLst>
          </p:cNvPr>
          <p:cNvSpPr txBox="1"/>
          <p:nvPr/>
        </p:nvSpPr>
        <p:spPr>
          <a:xfrm>
            <a:off x="277402" y="1087552"/>
            <a:ext cx="444871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 err="1">
                <a:latin typeface="Fd1258791-Identity-H"/>
              </a:rPr>
              <a:t>Kırkgöz</a:t>
            </a:r>
            <a:r>
              <a:rPr lang="tr-TR" sz="1800" b="0" i="0" u="none" strike="noStrike" baseline="0" dirty="0">
                <a:latin typeface="Fd1258791-Identity-H"/>
              </a:rPr>
              <a:t> Hanı, 1 3. </a:t>
            </a:r>
            <a:r>
              <a:rPr lang="tr-TR" sz="1800" b="0" i="0" u="none" strike="noStrike" baseline="0" dirty="0">
                <a:latin typeface="Fd1366323-Identity-H"/>
              </a:rPr>
              <a:t>yüzyıl ortaları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Sultan Gıyaseddin </a:t>
            </a:r>
            <a:r>
              <a:rPr lang="tr-TR" sz="1800" b="0" i="0" u="none" strike="noStrike" baseline="0" dirty="0" err="1">
                <a:latin typeface="Fd1366323-Identity-H"/>
              </a:rPr>
              <a:t>Keyhüsrev'in</a:t>
            </a:r>
            <a:r>
              <a:rPr lang="tr-TR" sz="1800" b="0" i="0" u="none" strike="noStrike" baseline="0" dirty="0">
                <a:latin typeface="Fd1366323-Identity-H"/>
              </a:rPr>
              <a:t> inşa ettirdiği</a:t>
            </a:r>
          </a:p>
          <a:p>
            <a:pPr algn="l"/>
            <a:r>
              <a:rPr lang="tr-TR" sz="1800" b="0" i="0" u="none" strike="noStrike" baseline="0" dirty="0" err="1">
                <a:latin typeface="Fd1366323-Identity-H"/>
              </a:rPr>
              <a:t>Kırkgöz</a:t>
            </a:r>
            <a:r>
              <a:rPr lang="tr-TR" sz="1800" b="0" i="0" u="none" strike="noStrike" baseline="0" dirty="0">
                <a:latin typeface="Fd1366323-Identity-H"/>
              </a:rPr>
              <a:t> Hanı, Anadolu'nun iç kesimlerinden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güneye doğru Antalya limanına giden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önemli yolda yer alır. Anadolu Selçuklu sultanları</a:t>
            </a:r>
          </a:p>
          <a:p>
            <a:pPr algn="l"/>
            <a:r>
              <a:rPr lang="tr-TR" sz="1800" b="0" i="0" u="none" strike="noStrike" baseline="0" dirty="0">
                <a:latin typeface="Fd1258791-Identity-H"/>
              </a:rPr>
              <a:t>12. </a:t>
            </a:r>
            <a:r>
              <a:rPr lang="tr-TR" sz="1800" b="0" i="0" u="none" strike="noStrike" baseline="0" dirty="0">
                <a:latin typeface="Fd1366323-Identity-H"/>
              </a:rPr>
              <a:t>yüzyılın ikinci yarısında yönetimlerini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pekiştirdikten çok kısa bir süre sonra,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sistematik bir şekilde ticaret yollarını genişletmeye</a:t>
            </a:r>
          </a:p>
          <a:p>
            <a:pPr algn="l"/>
            <a:r>
              <a:rPr lang="es-ES" sz="1800" b="0" i="0" u="none" strike="noStrike" baseline="0" dirty="0">
                <a:latin typeface="Fd1366323-Identity-H"/>
              </a:rPr>
              <a:t>ve güvence altına almaya giriştiler.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Bu ekonomik politikanın özünde, üç güne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kadar bedava olmak üzere tüccarlara güvenli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konaklama hizmetleri sunan tahkimli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kervansarayların inşası yatmaktaydı. İki </a:t>
            </a:r>
            <a:r>
              <a:rPr lang="tr-TR" sz="1800" b="0" i="0" u="none" strike="noStrike" baseline="0" dirty="0" err="1">
                <a:latin typeface="Fd1366323-Identity-H"/>
              </a:rPr>
              <a:t>sahın</a:t>
            </a:r>
            <a:endParaRPr lang="tr-TR" sz="1800" b="0" i="0" u="none" strike="noStrike" baseline="0" dirty="0">
              <a:latin typeface="Fd1366323-Identity-H"/>
            </a:endParaRP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derinliğindeki avlu revaklarında hayvanları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bağlamak ve malları depolamak mümkündü.</a:t>
            </a:r>
            <a:endParaRPr lang="tr-TR" dirty="0"/>
          </a:p>
        </p:txBody>
      </p:sp>
      <p:pic>
        <p:nvPicPr>
          <p:cNvPr id="26626" name="Picture 2">
            <a:extLst>
              <a:ext uri="{FF2B5EF4-FFF2-40B4-BE49-F238E27FC236}">
                <a16:creationId xmlns:a16="http://schemas.microsoft.com/office/drawing/2014/main" id="{FFC0CCD7-6AFE-98B5-A36D-581EFCEA4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427" y="1595194"/>
            <a:ext cx="7135388" cy="3786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435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875EF49-5A94-6F4B-E621-AF1AD8984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CE716369-EC25-34F6-F8B3-0AEF3D4D1C58}"/>
              </a:ext>
            </a:extLst>
          </p:cNvPr>
          <p:cNvSpPr txBox="1"/>
          <p:nvPr/>
        </p:nvSpPr>
        <p:spPr>
          <a:xfrm>
            <a:off x="0" y="832207"/>
            <a:ext cx="3832261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1258791-Identity-H"/>
              </a:rPr>
              <a:t>Sultan Hanı'nın zemin planı</a:t>
            </a:r>
          </a:p>
          <a:p>
            <a:pPr algn="l"/>
            <a:r>
              <a:rPr lang="tr-TR" sz="1800" b="0" i="0" u="none" strike="noStrike" baseline="0" dirty="0" err="1">
                <a:latin typeface="Fd1366323-Identity-H"/>
              </a:rPr>
              <a:t>Tuzhisar</a:t>
            </a:r>
            <a:r>
              <a:rPr lang="tr-TR" sz="1800" b="0" i="0" u="none" strike="noStrike" baseline="0" dirty="0">
                <a:latin typeface="Fd1366323-Identity-H"/>
              </a:rPr>
              <a:t>, </a:t>
            </a:r>
            <a:r>
              <a:rPr lang="tr-TR" sz="1800" b="0" i="0" u="none" strike="noStrike" baseline="0" dirty="0">
                <a:latin typeface="Fd1258791-Identity-H"/>
              </a:rPr>
              <a:t>1232-36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Sivas-Kayseri yolu üzerindeki bu han, Batı</a:t>
            </a:r>
          </a:p>
          <a:p>
            <a:pPr algn="l"/>
            <a:r>
              <a:rPr lang="pt-BR" sz="1800" b="0" i="0" u="none" strike="noStrike" baseline="0" dirty="0">
                <a:latin typeface="Fd1366323-Identity-H"/>
              </a:rPr>
              <a:t>ve Orta Anadolu' da kurulmuş kervansaraylar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grubuna girer. Böyle kervansarayların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birçok sahnı barındıran masif ve tonozlu bir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sofası vardır. Ortadaki </a:t>
            </a:r>
            <a:r>
              <a:rPr lang="tr-TR" sz="1800" b="0" i="0" u="none" strike="noStrike" baseline="0" dirty="0" err="1">
                <a:latin typeface="Fd1366323-Identity-H"/>
              </a:rPr>
              <a:t>sahın</a:t>
            </a:r>
            <a:r>
              <a:rPr lang="tr-TR" sz="1800" b="0" i="0" u="none" strike="noStrike" baseline="0" dirty="0">
                <a:latin typeface="Fd1366323-Identity-H"/>
              </a:rPr>
              <a:t> bir kubbeyle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örtülüdür. Sofanın önünde bazen daha geniş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olan büyük bir dikdörtgen avlu yer alır. Avlunun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ortasındaki kare planlı köşkün üst katı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küçük bir mescit işlevini görür.</a:t>
            </a:r>
            <a:endParaRPr lang="tr-TR" dirty="0"/>
          </a:p>
        </p:txBody>
      </p:sp>
      <p:pic>
        <p:nvPicPr>
          <p:cNvPr id="27650" name="Picture 2" descr="Tuzhisar Sultan Hanı | SANATIN YOLCULUĞU">
            <a:extLst>
              <a:ext uri="{FF2B5EF4-FFF2-40B4-BE49-F238E27FC236}">
                <a16:creationId xmlns:a16="http://schemas.microsoft.com/office/drawing/2014/main" id="{953EB33D-6DBA-F24B-55CA-9F15B88FE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664" y="1222803"/>
            <a:ext cx="8035852" cy="441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2798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E6B3632-31A7-4B9A-9B3B-DAADD1D372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Başlık 3">
            <a:extLst>
              <a:ext uri="{FF2B5EF4-FFF2-40B4-BE49-F238E27FC236}">
                <a16:creationId xmlns:a16="http://schemas.microsoft.com/office/drawing/2014/main" id="{C44F13DF-2584-B112-8AE9-3EF919993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C4BA34BE-E513-9EA1-E52E-186787D66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271" y="0"/>
            <a:ext cx="5607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id="{E19E15CB-DB00-297B-D17D-352131FF8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32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072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AF65DF5-E3FF-61CC-1EC2-100E7356F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Temel Kaynaklar (sunuya ait)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BCE3827-52AC-8078-C21E-DACC02C43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Hattstein</a:t>
            </a:r>
            <a:r>
              <a:rPr lang="tr-TR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, Markus, Peter </a:t>
            </a:r>
            <a:r>
              <a:rPr lang="tr-TR" dirty="0" err="1">
                <a:effectLst/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Delius</a:t>
            </a:r>
            <a:r>
              <a:rPr lang="tr-TR" dirty="0"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, </a:t>
            </a:r>
            <a:r>
              <a:rPr lang="tr-TR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NewRomanPSMT"/>
              </a:rPr>
              <a:t>İslam: Sanatı ve Mimarisi, Literatür, İstanbul, 2005.</a:t>
            </a:r>
            <a:endParaRPr lang="tr-TR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tr-TR" dirty="0"/>
              <a:t>Archnet.org</a:t>
            </a:r>
          </a:p>
          <a:p>
            <a:r>
              <a:rPr lang="tr-TR" dirty="0" err="1"/>
              <a:t>Metropolian</a:t>
            </a:r>
            <a:r>
              <a:rPr lang="tr-TR" dirty="0"/>
              <a:t> </a:t>
            </a:r>
            <a:r>
              <a:rPr lang="tr-TR" dirty="0" err="1"/>
              <a:t>Museum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432053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9189695-2EA6-4119-37AC-AC40EBBD0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3ED07EBF-8C5F-8EA9-FA85-5F1A374060BC}"/>
              </a:ext>
            </a:extLst>
          </p:cNvPr>
          <p:cNvSpPr txBox="1"/>
          <p:nvPr/>
        </p:nvSpPr>
        <p:spPr>
          <a:xfrm>
            <a:off x="328773" y="2147299"/>
            <a:ext cx="411993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1258791-Identity-H"/>
              </a:rPr>
              <a:t>Konya'daki Karatay Medresesi, 125 1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Konya'nın </a:t>
            </a:r>
            <a:r>
              <a:rPr lang="tr-TR" sz="1800" b="0" i="0" u="none" strike="noStrike" baseline="0" dirty="0" err="1">
                <a:latin typeface="Fd1366323-Identity-H"/>
              </a:rPr>
              <a:t>içkale</a:t>
            </a:r>
            <a:r>
              <a:rPr lang="tr-TR" sz="1800" b="0" i="0" u="none" strike="noStrike" baseline="0" dirty="0">
                <a:latin typeface="Fd1366323-Identity-H"/>
              </a:rPr>
              <a:t> tepesinin hemen eteğinde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yer alan Karatay Medresesi, iç mekanın yanı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sıra Suriye geleneğinde mermer kakmaların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yer aldığı giriş </a:t>
            </a:r>
            <a:r>
              <a:rPr lang="tr-TR" sz="1800" b="0" i="0" u="none" strike="noStrike" baseline="0" dirty="0" err="1">
                <a:latin typeface="Fd1366323-Identity-H"/>
              </a:rPr>
              <a:t>taçkapısında</a:t>
            </a:r>
            <a:r>
              <a:rPr lang="tr-TR" sz="1800" b="0" i="0" u="none" strike="noStrike" baseline="0" dirty="0">
                <a:latin typeface="Fd1366323-Identity-H"/>
              </a:rPr>
              <a:t> da zengin çini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bezemeleri barındırır. </a:t>
            </a:r>
            <a:endParaRPr lang="tr-TR" dirty="0"/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2C7B028C-D44D-2AED-AC6F-75733EF86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717" y="1690688"/>
            <a:ext cx="6751672" cy="452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916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94342DE-4408-D5BF-27D8-9BE107E7C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41FCEAB5-19E2-FB55-F000-8DB7A0548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957" y="1232685"/>
            <a:ext cx="71437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236B4F73-4578-A22F-A6C2-B9FF15E05DEE}"/>
              </a:ext>
            </a:extLst>
          </p:cNvPr>
          <p:cNvSpPr txBox="1"/>
          <p:nvPr/>
        </p:nvSpPr>
        <p:spPr>
          <a:xfrm>
            <a:off x="469294" y="2301410"/>
            <a:ext cx="388695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1366323-Identity-H"/>
              </a:rPr>
              <a:t>Taçkapı kubbesi ve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aşağı yukarı kare avludan kubbeciğin alınlığına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doğru yükselen yüzeyler, yani "Türk üçgenleri"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geometrik ve bitkisel desenler ile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hat frizleri oluşturan mozaik çinilerle bezenmiştir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11456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CAC7DA9-21D5-9C6C-F347-29CFDC15C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Metin kutusu 3">
            <a:extLst>
              <a:ext uri="{FF2B5EF4-FFF2-40B4-BE49-F238E27FC236}">
                <a16:creationId xmlns:a16="http://schemas.microsoft.com/office/drawing/2014/main" id="{02C2C79E-4BD9-E958-4626-8CC9C5015A18}"/>
              </a:ext>
            </a:extLst>
          </p:cNvPr>
          <p:cNvSpPr txBox="1"/>
          <p:nvPr/>
        </p:nvSpPr>
        <p:spPr>
          <a:xfrm>
            <a:off x="236306" y="1690688"/>
            <a:ext cx="442816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1258791-Identity-H"/>
              </a:rPr>
              <a:t>İnce Minare Medresesi, </a:t>
            </a:r>
            <a:r>
              <a:rPr lang="tr-TR" sz="1800" b="0" i="0" u="none" strike="noStrike" baseline="0" dirty="0">
                <a:latin typeface="Fd1366323-Identity-H"/>
              </a:rPr>
              <a:t>Konya, 1 256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Tıpkı Karatay Medresesi gibi, Konya'nın iç kale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tepesinin hemen eteğinde yer alan İnce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Minare Medresesi ünlü Selçuklu veziri Fahreddin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Ali tarafından inşa ettirilmiştir. Şimdiki</a:t>
            </a:r>
          </a:p>
          <a:p>
            <a:pPr algn="l"/>
            <a:r>
              <a:rPr lang="sv-SE" sz="1800" b="0" i="0" u="none" strike="noStrike" baseline="0" dirty="0">
                <a:latin typeface="Fd1366323-Identity-H"/>
              </a:rPr>
              <a:t>adını bir parçası olan minaresinden alır.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Minarenin l 900'de bir yıldırımla kısmen yıkılan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gövdesi turkuaz tuğla örgüleriyle bezenmiştir.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Kubbeli bir avlusu bulunan yapı,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olağandışı taş bezemeli bir cepheye sahip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kütlesel taç kapısıyla heybetli görünür. Yazıt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frizleriyle kaplı şeritler özellikle çarpıcıdır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ve birbirine dolanarak asıl giriş yerini çerçeveler</a:t>
            </a:r>
            <a:endParaRPr lang="tr-TR" dirty="0"/>
          </a:p>
        </p:txBody>
      </p:sp>
      <p:pic>
        <p:nvPicPr>
          <p:cNvPr id="29698" name="Picture 2">
            <a:extLst>
              <a:ext uri="{FF2B5EF4-FFF2-40B4-BE49-F238E27FC236}">
                <a16:creationId xmlns:a16="http://schemas.microsoft.com/office/drawing/2014/main" id="{0FAEC37F-C913-1345-1BBF-1664B4EFA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141" y="1176981"/>
            <a:ext cx="7536859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922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BDE24CB9-9ED4-6419-92EA-5FD708BAEF3C}"/>
              </a:ext>
            </a:extLst>
          </p:cNvPr>
          <p:cNvSpPr txBox="1"/>
          <p:nvPr/>
        </p:nvSpPr>
        <p:spPr>
          <a:xfrm>
            <a:off x="6729573" y="1690688"/>
            <a:ext cx="4315146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b="0" i="0" dirty="0">
                <a:effectLst/>
                <a:latin typeface="Open Sans" panose="020B0606030504020204" pitchFamily="34" charset="0"/>
              </a:rPr>
              <a:t>1271 yılında </a:t>
            </a:r>
            <a:r>
              <a:rPr lang="tr-TR" b="1" i="0" dirty="0">
                <a:effectLst/>
                <a:latin typeface="Open Sans" panose="020B0606030504020204" pitchFamily="34" charset="0"/>
              </a:rPr>
              <a:t>Selçuklu Sultanı</a:t>
            </a:r>
            <a:r>
              <a:rPr lang="tr-TR" b="0" i="0" dirty="0">
                <a:effectLst/>
                <a:latin typeface="Open Sans" panose="020B0606030504020204" pitchFamily="34" charset="0"/>
              </a:rPr>
              <a:t> </a:t>
            </a:r>
            <a:r>
              <a:rPr lang="tr-TR" b="1" i="0" dirty="0">
                <a:effectLst/>
                <a:latin typeface="Open Sans" panose="020B0606030504020204" pitchFamily="34" charset="0"/>
              </a:rPr>
              <a:t>III. Gıyaseddin </a:t>
            </a:r>
            <a:r>
              <a:rPr lang="tr-TR" b="1" i="0" dirty="0" err="1">
                <a:effectLst/>
                <a:latin typeface="Open Sans" panose="020B0606030504020204" pitchFamily="34" charset="0"/>
              </a:rPr>
              <a:t>Keyhüsrev</a:t>
            </a:r>
            <a:r>
              <a:rPr lang="tr-TR" b="0" i="0" dirty="0">
                <a:effectLst/>
                <a:latin typeface="Open Sans" panose="020B0606030504020204" pitchFamily="34" charset="0"/>
              </a:rPr>
              <a:t> döneminde yapılan medrese </a:t>
            </a:r>
            <a:r>
              <a:rPr lang="tr-TR" b="0" i="0" dirty="0" err="1">
                <a:effectLst/>
                <a:latin typeface="Open Sans" panose="020B0606030504020204" pitchFamily="34" charset="0"/>
              </a:rPr>
              <a:t>Hamedan</a:t>
            </a:r>
            <a:r>
              <a:rPr lang="tr-TR" b="0" i="0" dirty="0">
                <a:effectLst/>
                <a:latin typeface="Open Sans" panose="020B0606030504020204" pitchFamily="34" charset="0"/>
              </a:rPr>
              <a:t> (İran) yakınlarındaki </a:t>
            </a:r>
            <a:r>
              <a:rPr lang="tr-TR" b="0" i="0" dirty="0" err="1">
                <a:effectLst/>
                <a:latin typeface="Open Sans" panose="020B0606030504020204" pitchFamily="34" charset="0"/>
              </a:rPr>
              <a:t>Burucerd'den</a:t>
            </a:r>
            <a:r>
              <a:rPr lang="tr-TR" b="0" i="0" dirty="0">
                <a:effectLst/>
                <a:latin typeface="Open Sans" panose="020B0606030504020204" pitchFamily="34" charset="0"/>
              </a:rPr>
              <a:t> gelme</a:t>
            </a:r>
            <a:r>
              <a:rPr lang="tr-TR" b="1" i="0" dirty="0">
                <a:effectLst/>
                <a:latin typeface="Open Sans" panose="020B0606030504020204" pitchFamily="34" charset="0"/>
              </a:rPr>
              <a:t> Muzaffer </a:t>
            </a:r>
            <a:r>
              <a:rPr lang="tr-TR" b="1" i="0" dirty="0" err="1">
                <a:effectLst/>
                <a:latin typeface="Open Sans" panose="020B0606030504020204" pitchFamily="34" charset="0"/>
              </a:rPr>
              <a:t>Burucerdî</a:t>
            </a:r>
            <a:r>
              <a:rPr lang="tr-TR" b="0" i="0" dirty="0">
                <a:effectLst/>
                <a:latin typeface="Open Sans" panose="020B0606030504020204" pitchFamily="34" charset="0"/>
              </a:rPr>
              <a:t> tarafından fizik, kimya, astronomi öğretimi yapılmak amacıyla yaptırılmıştır. Mimarı belli olmayan yapı, Anadolu'da simetrisi en düzgün medrese planına sahiptir. Açık avlulu medrese, kesme taştan örülmüştür. Dört eyvanlı ve iki katlıdır. </a:t>
            </a:r>
            <a:r>
              <a:rPr lang="tr-TR" b="0" i="0" dirty="0" err="1">
                <a:effectLst/>
                <a:latin typeface="Open Sans" panose="020B0606030504020204" pitchFamily="34" charset="0"/>
              </a:rPr>
              <a:t>Buruciye</a:t>
            </a:r>
            <a:r>
              <a:rPr lang="tr-TR" b="0" i="0" dirty="0">
                <a:effectLst/>
                <a:latin typeface="Open Sans" panose="020B0606030504020204" pitchFamily="34" charset="0"/>
              </a:rPr>
              <a:t> Medresesi, dışa taşkın taç kapısının yanlarındaki mukarnaslı iki penceresi ve köşelerdeki yivli kuleleriyle, uyumlu öğelerden oluşan çok düzenli bir görünüm taşımaktadır. </a:t>
            </a:r>
            <a:endParaRPr lang="tr-TR" dirty="0"/>
          </a:p>
        </p:txBody>
      </p:sp>
      <p:sp>
        <p:nvSpPr>
          <p:cNvPr id="3" name="Başlık 2">
            <a:extLst>
              <a:ext uri="{FF2B5EF4-FFF2-40B4-BE49-F238E27FC236}">
                <a16:creationId xmlns:a16="http://schemas.microsoft.com/office/drawing/2014/main" id="{EBFE2D2F-EF04-EDEF-40C3-3CCF4744C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8712F54C-486C-7E14-FB60-6B4EF28F6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0863"/>
            <a:ext cx="6517978" cy="4529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202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6" name="Rectangle 2065">
            <a:extLst>
              <a:ext uri="{FF2B5EF4-FFF2-40B4-BE49-F238E27FC236}">
                <a16:creationId xmlns:a16="http://schemas.microsoft.com/office/drawing/2014/main" id="{91F55C5D-1648-4BE3-932D-8CADBF3F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EF2D1A86-9FE2-94B7-447F-48A8D9498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751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5400"/>
          </a:p>
        </p:txBody>
      </p:sp>
      <p:sp>
        <p:nvSpPr>
          <p:cNvPr id="2068" name="sketch line">
            <a:extLst>
              <a:ext uri="{FF2B5EF4-FFF2-40B4-BE49-F238E27FC236}">
                <a16:creationId xmlns:a16="http://schemas.microsoft.com/office/drawing/2014/main" id="{A38E1331-B5A6-44BE-BF4E-EE6C2FD2A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1776977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744583 w 4572000"/>
              <a:gd name="connsiteY1" fmla="*/ 0 h 18288"/>
              <a:gd name="connsiteX2" fmla="*/ 1352006 w 4572000"/>
              <a:gd name="connsiteY2" fmla="*/ 0 h 18288"/>
              <a:gd name="connsiteX3" fmla="*/ 2050869 w 4572000"/>
              <a:gd name="connsiteY3" fmla="*/ 0 h 18288"/>
              <a:gd name="connsiteX4" fmla="*/ 2612571 w 4572000"/>
              <a:gd name="connsiteY4" fmla="*/ 0 h 18288"/>
              <a:gd name="connsiteX5" fmla="*/ 3357154 w 4572000"/>
              <a:gd name="connsiteY5" fmla="*/ 0 h 18288"/>
              <a:gd name="connsiteX6" fmla="*/ 401029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265714 w 4572000"/>
              <a:gd name="connsiteY10" fmla="*/ 18288 h 18288"/>
              <a:gd name="connsiteX11" fmla="*/ 2521131 w 4572000"/>
              <a:gd name="connsiteY11" fmla="*/ 18288 h 18288"/>
              <a:gd name="connsiteX12" fmla="*/ 1867989 w 4572000"/>
              <a:gd name="connsiteY12" fmla="*/ 18288 h 18288"/>
              <a:gd name="connsiteX13" fmla="*/ 1352006 w 4572000"/>
              <a:gd name="connsiteY13" fmla="*/ 18288 h 18288"/>
              <a:gd name="connsiteX14" fmla="*/ 83602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335213" y="-5275"/>
                  <a:pt x="446637" y="2749"/>
                  <a:pt x="744583" y="0"/>
                </a:cubicBezTo>
                <a:cubicBezTo>
                  <a:pt x="1042529" y="-2749"/>
                  <a:pt x="1223095" y="8165"/>
                  <a:pt x="1352006" y="0"/>
                </a:cubicBezTo>
                <a:cubicBezTo>
                  <a:pt x="1480917" y="-8165"/>
                  <a:pt x="1803308" y="16240"/>
                  <a:pt x="2050869" y="0"/>
                </a:cubicBezTo>
                <a:cubicBezTo>
                  <a:pt x="2298430" y="-16240"/>
                  <a:pt x="2464656" y="-22054"/>
                  <a:pt x="2612571" y="0"/>
                </a:cubicBezTo>
                <a:cubicBezTo>
                  <a:pt x="2760486" y="22054"/>
                  <a:pt x="3034874" y="11895"/>
                  <a:pt x="3357154" y="0"/>
                </a:cubicBezTo>
                <a:cubicBezTo>
                  <a:pt x="3679434" y="-11895"/>
                  <a:pt x="3778145" y="-10841"/>
                  <a:pt x="4010297" y="0"/>
                </a:cubicBezTo>
                <a:cubicBezTo>
                  <a:pt x="4242449" y="10841"/>
                  <a:pt x="4385860" y="17261"/>
                  <a:pt x="4572000" y="0"/>
                </a:cubicBezTo>
                <a:cubicBezTo>
                  <a:pt x="4571443" y="8172"/>
                  <a:pt x="4571244" y="10948"/>
                  <a:pt x="4572000" y="18288"/>
                </a:cubicBezTo>
                <a:cubicBezTo>
                  <a:pt x="4352099" y="1269"/>
                  <a:pt x="4065933" y="40755"/>
                  <a:pt x="3873137" y="18288"/>
                </a:cubicBezTo>
                <a:cubicBezTo>
                  <a:pt x="3680341" y="-4179"/>
                  <a:pt x="3486903" y="33471"/>
                  <a:pt x="3265714" y="18288"/>
                </a:cubicBezTo>
                <a:cubicBezTo>
                  <a:pt x="3044525" y="3105"/>
                  <a:pt x="2683548" y="-1073"/>
                  <a:pt x="2521131" y="18288"/>
                </a:cubicBezTo>
                <a:cubicBezTo>
                  <a:pt x="2358714" y="37649"/>
                  <a:pt x="2132855" y="34593"/>
                  <a:pt x="1867989" y="18288"/>
                </a:cubicBezTo>
                <a:cubicBezTo>
                  <a:pt x="1603123" y="1983"/>
                  <a:pt x="1605373" y="2886"/>
                  <a:pt x="1352006" y="18288"/>
                </a:cubicBezTo>
                <a:cubicBezTo>
                  <a:pt x="1098639" y="33690"/>
                  <a:pt x="962100" y="16241"/>
                  <a:pt x="836023" y="18288"/>
                </a:cubicBezTo>
                <a:cubicBezTo>
                  <a:pt x="709946" y="20335"/>
                  <a:pt x="193668" y="-307"/>
                  <a:pt x="0" y="18288"/>
                </a:cubicBezTo>
                <a:cubicBezTo>
                  <a:pt x="-277" y="11188"/>
                  <a:pt x="-244" y="5848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58188" y="7508"/>
                  <a:pt x="361578" y="-27091"/>
                  <a:pt x="561703" y="0"/>
                </a:cubicBezTo>
                <a:cubicBezTo>
                  <a:pt x="761828" y="27091"/>
                  <a:pt x="1133811" y="14547"/>
                  <a:pt x="1306286" y="0"/>
                </a:cubicBezTo>
                <a:cubicBezTo>
                  <a:pt x="1478761" y="-14547"/>
                  <a:pt x="1809594" y="13320"/>
                  <a:pt x="2050869" y="0"/>
                </a:cubicBezTo>
                <a:cubicBezTo>
                  <a:pt x="2292144" y="-13320"/>
                  <a:pt x="2409269" y="-14334"/>
                  <a:pt x="2612571" y="0"/>
                </a:cubicBezTo>
                <a:cubicBezTo>
                  <a:pt x="2815873" y="14334"/>
                  <a:pt x="3025009" y="33536"/>
                  <a:pt x="3311434" y="0"/>
                </a:cubicBezTo>
                <a:cubicBezTo>
                  <a:pt x="3597859" y="-33536"/>
                  <a:pt x="3695431" y="-13462"/>
                  <a:pt x="3827417" y="0"/>
                </a:cubicBezTo>
                <a:cubicBezTo>
                  <a:pt x="3959403" y="13462"/>
                  <a:pt x="4360180" y="899"/>
                  <a:pt x="4572000" y="0"/>
                </a:cubicBezTo>
                <a:cubicBezTo>
                  <a:pt x="4572481" y="8890"/>
                  <a:pt x="4572898" y="10033"/>
                  <a:pt x="4572000" y="18288"/>
                </a:cubicBezTo>
                <a:cubicBezTo>
                  <a:pt x="4356830" y="5817"/>
                  <a:pt x="4021942" y="41441"/>
                  <a:pt x="3873137" y="18288"/>
                </a:cubicBezTo>
                <a:cubicBezTo>
                  <a:pt x="3724332" y="-4865"/>
                  <a:pt x="3494019" y="36771"/>
                  <a:pt x="3174274" y="18288"/>
                </a:cubicBezTo>
                <a:cubicBezTo>
                  <a:pt x="2854529" y="-195"/>
                  <a:pt x="2861023" y="5963"/>
                  <a:pt x="2658291" y="18288"/>
                </a:cubicBezTo>
                <a:cubicBezTo>
                  <a:pt x="2455559" y="30613"/>
                  <a:pt x="2309968" y="11711"/>
                  <a:pt x="2050869" y="18288"/>
                </a:cubicBezTo>
                <a:cubicBezTo>
                  <a:pt x="1791770" y="24865"/>
                  <a:pt x="1671115" y="-4587"/>
                  <a:pt x="1306286" y="18288"/>
                </a:cubicBezTo>
                <a:cubicBezTo>
                  <a:pt x="941457" y="41163"/>
                  <a:pt x="838619" y="-9452"/>
                  <a:pt x="653143" y="18288"/>
                </a:cubicBezTo>
                <a:cubicBezTo>
                  <a:pt x="467667" y="46028"/>
                  <a:pt x="308702" y="9245"/>
                  <a:pt x="0" y="18288"/>
                </a:cubicBezTo>
                <a:cubicBezTo>
                  <a:pt x="-4" y="10872"/>
                  <a:pt x="388" y="674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9591507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8CCD722F-CA89-793E-33B3-007F20F30DE7}"/>
              </a:ext>
            </a:extLst>
          </p:cNvPr>
          <p:cNvSpPr txBox="1"/>
          <p:nvPr/>
        </p:nvSpPr>
        <p:spPr>
          <a:xfrm>
            <a:off x="914400" y="1795265"/>
            <a:ext cx="54658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1258791-Identity-H"/>
              </a:rPr>
              <a:t>T</a:t>
            </a:r>
            <a:endParaRPr lang="tr-TR" dirty="0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576274B2-5D54-9BC0-5489-2091E2E84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10086" cy="414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4AFF41EB-DDC4-E477-37A0-D7E9E5F99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076" y="2404872"/>
            <a:ext cx="6522806" cy="433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482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Rectangle 3082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CA52A9B9-B2B3-46F0-9D53-0EFF9905BF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245238" y="145264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66C3B013-2FC4-4704-1CBF-08409E81E04B}"/>
              </a:ext>
            </a:extLst>
          </p:cNvPr>
          <p:cNvSpPr txBox="1"/>
          <p:nvPr/>
        </p:nvSpPr>
        <p:spPr>
          <a:xfrm>
            <a:off x="246581" y="893852"/>
            <a:ext cx="418290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tr-TR" sz="1800" b="0" i="0" u="none" strike="noStrike" baseline="0" dirty="0">
                <a:latin typeface="Fd1258791-Identity-H"/>
              </a:rPr>
              <a:t>Çifte Minareli Medrese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Erzurum, y. </a:t>
            </a:r>
            <a:r>
              <a:rPr lang="tr-TR" sz="1800" b="0" i="0" u="none" strike="noStrike" baseline="0" dirty="0">
                <a:latin typeface="Fd1258791-Identity-H"/>
              </a:rPr>
              <a:t>1250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Erzurum'daki Çifte Minare Medresesi diğer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medreselerin tersine iki katlıdır ve yıldız biçimli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tonozlarla örtülü çok yüksek yan eyvanları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vardır. Üst kat galerileri talebe hücrelerinin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dört kümeye ayrılmasını sağlayacak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şekilde yan eyvanlarla birbirinden kopartılmıştır.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Revakların kolonları ve kemerleri geometrik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ve bitkisel desenlerle, </a:t>
            </a:r>
            <a:r>
              <a:rPr lang="tr-TR" sz="1800" b="0" i="0" u="none" strike="noStrike" baseline="0" dirty="0" err="1">
                <a:latin typeface="Fd1366323-Identity-H"/>
              </a:rPr>
              <a:t>taçkapı</a:t>
            </a:r>
            <a:r>
              <a:rPr lang="tr-TR" sz="1800" b="0" i="0" u="none" strike="noStrike" baseline="0" dirty="0">
                <a:latin typeface="Fd1366323-Identity-H"/>
              </a:rPr>
              <a:t> ise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kısmen yarım bırakılan olağandışı figüratif kabartmalarla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(ejderhalar, Hayat Ağacı, çift başlı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kartallar) bezenmiştir. </a:t>
            </a:r>
            <a:r>
              <a:rPr lang="tr-TR" sz="1800" b="0" i="0" u="none" strike="noStrike" baseline="0" dirty="0" err="1">
                <a:latin typeface="Fd1366323-Identity-H"/>
              </a:rPr>
              <a:t>Taçkapının</a:t>
            </a:r>
            <a:r>
              <a:rPr lang="tr-TR" sz="1800" b="0" i="0" u="none" strike="noStrike" baseline="0" dirty="0">
                <a:latin typeface="Fd1366323-Identity-H"/>
              </a:rPr>
              <a:t> iki yanındaki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minareler sırlı seramik süsler taşıyan</a:t>
            </a:r>
          </a:p>
          <a:p>
            <a:pPr algn="l"/>
            <a:r>
              <a:rPr lang="tr-TR" sz="1800" b="0" i="0" u="none" strike="noStrike" baseline="0" dirty="0">
                <a:latin typeface="Fd1366323-Identity-H"/>
              </a:rPr>
              <a:t>kırmızı tuğlalarla inşa edilmiştir.</a:t>
            </a:r>
            <a:endParaRPr lang="tr-TR" dirty="0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4047D6F5-B254-289C-C127-E78C1AEFC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681" y="389750"/>
            <a:ext cx="7598125" cy="607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5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1821F47-1C12-0912-0D90-C73813F4B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A32A3F3-2375-436A-6A3E-04C610591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94DE0229-9751-4156-10C7-80645DE31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788" y="681037"/>
            <a:ext cx="7495212" cy="599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7CF526F1-D6FE-698D-E742-046099EBF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22" y="2006600"/>
            <a:ext cx="4418666" cy="353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488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489" name="Rectangle 20488">
            <a:extLst>
              <a:ext uri="{FF2B5EF4-FFF2-40B4-BE49-F238E27FC236}">
                <a16:creationId xmlns:a16="http://schemas.microsoft.com/office/drawing/2014/main" id="{23CBEF12-C9B8-466E-A7FE-B00B9ADF4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70B6C210-01CA-FE7E-B017-86F923ECEF92}"/>
              </a:ext>
            </a:extLst>
          </p:cNvPr>
          <p:cNvSpPr txBox="1"/>
          <p:nvPr/>
        </p:nvSpPr>
        <p:spPr>
          <a:xfrm>
            <a:off x="5188941" y="370319"/>
            <a:ext cx="6298971" cy="18518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tr-TR" sz="2000" b="0" i="0" u="none" strike="noStrike" baseline="0" dirty="0">
                <a:latin typeface="Fd1258791-Identity-H"/>
              </a:rPr>
              <a:t>Çifte Minareli Medrese</a:t>
            </a:r>
          </a:p>
          <a:p>
            <a:pPr algn="l"/>
            <a:r>
              <a:rPr lang="tr-TR" sz="2000" b="0" i="0" u="none" strike="noStrike" baseline="0" dirty="0">
                <a:latin typeface="Fd1366323-Identity-H"/>
              </a:rPr>
              <a:t>Erzurum</a:t>
            </a:r>
            <a:endParaRPr lang="en-US" sz="2000" dirty="0"/>
          </a:p>
        </p:txBody>
      </p:sp>
      <p:pic>
        <p:nvPicPr>
          <p:cNvPr id="20484" name="Picture 4">
            <a:extLst>
              <a:ext uri="{FF2B5EF4-FFF2-40B4-BE49-F238E27FC236}">
                <a16:creationId xmlns:a16="http://schemas.microsoft.com/office/drawing/2014/main" id="{7B03A155-33EA-C8CB-EB62-5F1284B5CC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8" r="4392" b="-2"/>
          <a:stretch/>
        </p:blipFill>
        <p:spPr bwMode="auto">
          <a:xfrm>
            <a:off x="838199" y="2392326"/>
            <a:ext cx="4164414" cy="391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>
            <a:extLst>
              <a:ext uri="{FF2B5EF4-FFF2-40B4-BE49-F238E27FC236}">
                <a16:creationId xmlns:a16="http://schemas.microsoft.com/office/drawing/2014/main" id="{B60B8D43-9487-AA27-E30B-DA0635A60A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2263"/>
          <a:stretch/>
        </p:blipFill>
        <p:spPr bwMode="auto">
          <a:xfrm>
            <a:off x="5188940" y="2392326"/>
            <a:ext cx="6298971" cy="391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29899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731</TotalTime>
  <Words>777</Words>
  <Application>Microsoft Office PowerPoint</Application>
  <PresentationFormat>Geniş ekran</PresentationFormat>
  <Paragraphs>123</Paragraphs>
  <Slides>18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18</vt:i4>
      </vt:variant>
    </vt:vector>
  </HeadingPairs>
  <TitlesOfParts>
    <vt:vector size="28" baseType="lpstr">
      <vt:lpstr>Arial</vt:lpstr>
      <vt:lpstr>Calibri</vt:lpstr>
      <vt:lpstr>Calibri Light</vt:lpstr>
      <vt:lpstr>Fd1258791-Identity-H</vt:lpstr>
      <vt:lpstr>Fd1366323-Identity-H</vt:lpstr>
      <vt:lpstr>Fd1698807-Identity-H</vt:lpstr>
      <vt:lpstr>Open Sans</vt:lpstr>
      <vt:lpstr>Times New Roman</vt:lpstr>
      <vt:lpstr>Verdana</vt:lpstr>
      <vt:lpstr>Office Teması</vt:lpstr>
      <vt:lpstr>ANADOLU SELÇUKLULARI DÖNEMİ SANATI VE KÜLTÜRÜ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Temel Kaynaklar (sunuya ait)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ABBASİLER DÖNEMİ SANATI VE KÜLTÜRÜ</dc:title>
  <dc:creator>ayse ersay</dc:creator>
  <cp:lastModifiedBy>ayse ersay</cp:lastModifiedBy>
  <cp:revision>150</cp:revision>
  <dcterms:created xsi:type="dcterms:W3CDTF">2023-01-19T15:39:00Z</dcterms:created>
  <dcterms:modified xsi:type="dcterms:W3CDTF">2023-01-22T10:51:53Z</dcterms:modified>
</cp:coreProperties>
</file>