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3" autoAdjust="0"/>
    <p:restoredTop sz="94660"/>
  </p:normalViewPr>
  <p:slideViewPr>
    <p:cSldViewPr snapToGrid="0">
      <p:cViewPr varScale="1">
        <p:scale>
          <a:sx n="72" d="100"/>
          <a:sy n="72" d="100"/>
        </p:scale>
        <p:origin x="44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2865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4C01E3C-DDDF-4DA3-A7CF-5A08B2A8D4FF}" type="datetimeFigureOut">
              <a:rPr lang="en-GB" smtClean="0"/>
              <a:t>28/06/2022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3660509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4220619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4343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94133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27274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703751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385545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228568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129456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C01E3C-DDDF-4DA3-A7CF-5A08B2A8D4FF}"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183368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C01E3C-DDDF-4DA3-A7CF-5A08B2A8D4FF}"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517300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C01E3C-DDDF-4DA3-A7CF-5A08B2A8D4FF}" type="datetimeFigureOut">
              <a:rPr lang="en-GB" smtClean="0"/>
              <a:t>28/06/2022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2935405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C01E3C-DDDF-4DA3-A7CF-5A08B2A8D4FF}" type="datetimeFigureOut">
              <a:rPr lang="en-GB" smtClean="0"/>
              <a:t>28/06/2022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1047757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1E3C-DDDF-4DA3-A7CF-5A08B2A8D4FF}" type="datetimeFigureOut">
              <a:rPr lang="en-GB" smtClean="0"/>
              <a:t>28/06/2022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974662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C01E3C-DDDF-4DA3-A7CF-5A08B2A8D4FF}"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32087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C01E3C-DDDF-4DA3-A7CF-5A08B2A8D4FF}"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26B18-2CEB-49A3-85E6-786ACF726E21}" type="slidenum">
              <a:rPr lang="en-GB" smtClean="0"/>
              <a:t>‹#›</a:t>
            </a:fld>
            <a:endParaRPr lang="en-GB"/>
          </a:p>
        </p:txBody>
      </p:sp>
    </p:spTree>
    <p:extLst>
      <p:ext uri="{BB962C8B-B14F-4D97-AF65-F5344CB8AC3E}">
        <p14:creationId xmlns:p14="http://schemas.microsoft.com/office/powerpoint/2010/main" val="49577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C01E3C-DDDF-4DA3-A7CF-5A08B2A8D4FF}" type="datetimeFigureOut">
              <a:rPr lang="en-GB" smtClean="0"/>
              <a:t>28/06/2022</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C426B18-2CEB-49A3-85E6-786ACF726E21}" type="slidenum">
              <a:rPr lang="en-GB" smtClean="0"/>
              <a:t>‹#›</a:t>
            </a:fld>
            <a:endParaRPr lang="en-GB"/>
          </a:p>
        </p:txBody>
      </p:sp>
    </p:spTree>
    <p:extLst>
      <p:ext uri="{BB962C8B-B14F-4D97-AF65-F5344CB8AC3E}">
        <p14:creationId xmlns:p14="http://schemas.microsoft.com/office/powerpoint/2010/main" val="240092647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6422-F69B-47B8-A56F-86BAFA871BC5}"/>
              </a:ext>
            </a:extLst>
          </p:cNvPr>
          <p:cNvSpPr>
            <a:spLocks noGrp="1"/>
          </p:cNvSpPr>
          <p:nvPr>
            <p:ph type="ctrTitle"/>
          </p:nvPr>
        </p:nvSpPr>
        <p:spPr>
          <a:xfrm>
            <a:off x="2466974" y="1808163"/>
            <a:ext cx="8791575" cy="2387600"/>
          </a:xfrm>
        </p:spPr>
        <p:txBody>
          <a:bodyPr/>
          <a:lstStyle/>
          <a:p>
            <a:r>
              <a:rPr lang="tr-TR" b="1" dirty="0"/>
              <a:t>NORTHERN EPIC</a:t>
            </a:r>
            <a:endParaRPr lang="en-GB" b="1" dirty="0"/>
          </a:p>
        </p:txBody>
      </p:sp>
    </p:spTree>
    <p:extLst>
      <p:ext uri="{BB962C8B-B14F-4D97-AF65-F5344CB8AC3E}">
        <p14:creationId xmlns:p14="http://schemas.microsoft.com/office/powerpoint/2010/main" val="252686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p&#10;&#10;Description automatically generated">
            <a:extLst>
              <a:ext uri="{FF2B5EF4-FFF2-40B4-BE49-F238E27FC236}">
                <a16:creationId xmlns:a16="http://schemas.microsoft.com/office/drawing/2014/main" id="{903EC587-2F86-481E-A7D0-AC5C72ADAF06}"/>
              </a:ext>
            </a:extLst>
          </p:cNvPr>
          <p:cNvPicPr>
            <a:picLocks noChangeAspect="1"/>
          </p:cNvPicPr>
          <p:nvPr/>
        </p:nvPicPr>
        <p:blipFill rotWithShape="1">
          <a:blip r:embed="rId2">
            <a:extLst>
              <a:ext uri="{28A0092B-C50C-407E-A947-70E740481C1C}">
                <a14:useLocalDpi xmlns:a14="http://schemas.microsoft.com/office/drawing/2010/main" val="0"/>
              </a:ext>
            </a:extLst>
          </a:blip>
          <a:srcRect r="-2" b="7135"/>
          <a:stretch/>
        </p:blipFill>
        <p:spPr>
          <a:xfrm>
            <a:off x="778062" y="786117"/>
            <a:ext cx="6189235" cy="4911516"/>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3" name="Content Placeholder 2">
            <a:extLst>
              <a:ext uri="{FF2B5EF4-FFF2-40B4-BE49-F238E27FC236}">
                <a16:creationId xmlns:a16="http://schemas.microsoft.com/office/drawing/2014/main" id="{198DFD6D-5527-4F5B-8B3B-72CD7FAF8675}"/>
              </a:ext>
            </a:extLst>
          </p:cNvPr>
          <p:cNvSpPr>
            <a:spLocks noGrp="1"/>
          </p:cNvSpPr>
          <p:nvPr>
            <p:ph idx="1"/>
          </p:nvPr>
        </p:nvSpPr>
        <p:spPr>
          <a:xfrm>
            <a:off x="7251591" y="1778001"/>
            <a:ext cx="4656115" cy="2298729"/>
          </a:xfrm>
        </p:spPr>
        <p:txBody>
          <a:bodyPr anchor="t">
            <a:noAutofit/>
          </a:bodyPr>
          <a:lstStyle/>
          <a:p>
            <a:r>
              <a:rPr lang="en-GB" sz="2400" dirty="0">
                <a:solidFill>
                  <a:schemeClr val="tx1"/>
                </a:solidFill>
              </a:rPr>
              <a:t>Walter himself represents the whole of his nation and his return home </a:t>
            </a:r>
            <a:r>
              <a:rPr lang="en-GB" sz="2400" dirty="0" err="1">
                <a:solidFill>
                  <a:schemeClr val="tx1"/>
                </a:solidFill>
              </a:rPr>
              <a:t>symboli</a:t>
            </a:r>
            <a:r>
              <a:rPr lang="tr-TR" sz="2400" dirty="0">
                <a:solidFill>
                  <a:schemeClr val="tx1"/>
                </a:solidFill>
              </a:rPr>
              <a:t>s</a:t>
            </a:r>
            <a:r>
              <a:rPr lang="en-GB" sz="2400" dirty="0">
                <a:solidFill>
                  <a:schemeClr val="tx1"/>
                </a:solidFill>
              </a:rPr>
              <a:t>es the foundation of the </a:t>
            </a:r>
            <a:r>
              <a:rPr lang="en-GB" sz="2400" dirty="0" err="1">
                <a:solidFill>
                  <a:schemeClr val="tx1"/>
                </a:solidFill>
              </a:rPr>
              <a:t>Visi</a:t>
            </a:r>
            <a:r>
              <a:rPr lang="en-GB" sz="2400" dirty="0">
                <a:solidFill>
                  <a:schemeClr val="tx1"/>
                </a:solidFill>
              </a:rPr>
              <a:t>-Gothic kingdom.</a:t>
            </a:r>
            <a:endParaRPr lang="tr-TR" sz="2400" dirty="0">
              <a:solidFill>
                <a:schemeClr val="tx1"/>
              </a:solidFill>
            </a:endParaRPr>
          </a:p>
        </p:txBody>
      </p:sp>
      <p:grpSp>
        <p:nvGrpSpPr>
          <p:cNvPr id="8" name="Group 13">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14">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6871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9403C7F-76AE-4587-92A2-D4E41EBE6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old, table, large, standing&#10;&#10;Description automatically generated">
            <a:extLst>
              <a:ext uri="{FF2B5EF4-FFF2-40B4-BE49-F238E27FC236}">
                <a16:creationId xmlns:a16="http://schemas.microsoft.com/office/drawing/2014/main" id="{0C2501A6-084E-44B0-A83F-68A58FDA849E}"/>
              </a:ext>
            </a:extLst>
          </p:cNvPr>
          <p:cNvPicPr>
            <a:picLocks noChangeAspect="1"/>
          </p:cNvPicPr>
          <p:nvPr/>
        </p:nvPicPr>
        <p:blipFill rotWithShape="1">
          <a:blip r:embed="rId2">
            <a:extLst>
              <a:ext uri="{28A0092B-C50C-407E-A947-70E740481C1C}">
                <a14:useLocalDpi xmlns:a14="http://schemas.microsoft.com/office/drawing/2010/main" val="0"/>
              </a:ext>
            </a:extLst>
          </a:blip>
          <a:srcRect l="41530" r="7405"/>
          <a:stretch/>
        </p:blipFill>
        <p:spPr>
          <a:xfrm>
            <a:off x="831" y="10"/>
            <a:ext cx="3502025" cy="6857990"/>
          </a:xfrm>
          <a:prstGeom prst="rect">
            <a:avLst/>
          </a:prstGeom>
          <a:effectLst>
            <a:innerShdw blurRad="57150" dist="38100" dir="14460000">
              <a:prstClr val="black">
                <a:alpha val="70000"/>
              </a:prstClr>
            </a:innerShdw>
          </a:effectLst>
        </p:spPr>
      </p:pic>
      <p:sp>
        <p:nvSpPr>
          <p:cNvPr id="3" name="Content Placeholder 2">
            <a:extLst>
              <a:ext uri="{FF2B5EF4-FFF2-40B4-BE49-F238E27FC236}">
                <a16:creationId xmlns:a16="http://schemas.microsoft.com/office/drawing/2014/main" id="{83E883F8-23C4-4B8A-9A1E-5FC890CB3802}"/>
              </a:ext>
            </a:extLst>
          </p:cNvPr>
          <p:cNvSpPr>
            <a:spLocks noGrp="1"/>
          </p:cNvSpPr>
          <p:nvPr>
            <p:ph idx="1"/>
          </p:nvPr>
        </p:nvSpPr>
        <p:spPr>
          <a:xfrm>
            <a:off x="3860042" y="818092"/>
            <a:ext cx="7850188" cy="4933950"/>
          </a:xfrm>
        </p:spPr>
        <p:txBody>
          <a:bodyPr>
            <a:normAutofit/>
          </a:bodyPr>
          <a:lstStyle/>
          <a:p>
            <a:r>
              <a:rPr lang="en-GB" sz="2800" dirty="0">
                <a:solidFill>
                  <a:schemeClr val="tx1"/>
                </a:solidFill>
              </a:rPr>
              <a:t>Walter was originally a Gothic hero; and the connection with Attila makes for this supposition. </a:t>
            </a:r>
          </a:p>
        </p:txBody>
      </p:sp>
      <p:grpSp>
        <p:nvGrpSpPr>
          <p:cNvPr id="14" name="Group 13">
            <a:extLst>
              <a:ext uri="{FF2B5EF4-FFF2-40B4-BE49-F238E27FC236}">
                <a16:creationId xmlns:a16="http://schemas.microsoft.com/office/drawing/2014/main" id="{D6C71778-3DDA-4748-AEBB-2A4B750163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BA1F5C7D-5183-424E-BD72-BBFC59C5A26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848F76E-D8DE-4826-901B-4E4090240E5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AE84420-E672-4A16-8384-42BDDC4A9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4D91EB-FA8D-4FD3-88F8-053F9962B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56B711F-46BD-4789-926C-CF2F01F71D6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83531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p&#10;&#10;Description automatically generated">
            <a:extLst>
              <a:ext uri="{FF2B5EF4-FFF2-40B4-BE49-F238E27FC236}">
                <a16:creationId xmlns:a16="http://schemas.microsoft.com/office/drawing/2014/main" id="{5CF78294-42A5-4F04-8FBB-82378B022BC7}"/>
              </a:ext>
            </a:extLst>
          </p:cNvPr>
          <p:cNvPicPr>
            <a:picLocks noChangeAspect="1"/>
          </p:cNvPicPr>
          <p:nvPr/>
        </p:nvPicPr>
        <p:blipFill rotWithShape="1">
          <a:blip r:embed="rId2">
            <a:extLst>
              <a:ext uri="{28A0092B-C50C-407E-A947-70E740481C1C}">
                <a14:useLocalDpi xmlns:a14="http://schemas.microsoft.com/office/drawing/2010/main" val="0"/>
              </a:ext>
            </a:extLst>
          </a:blip>
          <a:srcRect l="1802" r="18493" b="-1"/>
          <a:stretch/>
        </p:blipFill>
        <p:spPr>
          <a:xfrm>
            <a:off x="778062" y="786117"/>
            <a:ext cx="6245352" cy="4956048"/>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3" name="Content Placeholder 2">
            <a:extLst>
              <a:ext uri="{FF2B5EF4-FFF2-40B4-BE49-F238E27FC236}">
                <a16:creationId xmlns:a16="http://schemas.microsoft.com/office/drawing/2014/main" id="{9F3951D1-5F17-4BF0-A958-CA63B45D3B65}"/>
              </a:ext>
            </a:extLst>
          </p:cNvPr>
          <p:cNvSpPr>
            <a:spLocks noGrp="1"/>
          </p:cNvSpPr>
          <p:nvPr>
            <p:ph idx="1"/>
          </p:nvPr>
        </p:nvSpPr>
        <p:spPr>
          <a:xfrm>
            <a:off x="7532710" y="1333500"/>
            <a:ext cx="4046300" cy="3559175"/>
          </a:xfrm>
        </p:spPr>
        <p:txBody>
          <a:bodyPr anchor="t">
            <a:noAutofit/>
          </a:bodyPr>
          <a:lstStyle/>
          <a:p>
            <a:r>
              <a:rPr lang="en-GB" sz="2400" dirty="0">
                <a:solidFill>
                  <a:schemeClr val="tx1"/>
                </a:solidFill>
              </a:rPr>
              <a:t>the version </a:t>
            </a:r>
            <a:r>
              <a:rPr lang="en-GB" sz="2400" i="1" dirty="0" err="1">
                <a:solidFill>
                  <a:schemeClr val="tx1"/>
                </a:solidFill>
              </a:rPr>
              <a:t>Waldere</a:t>
            </a:r>
            <a:r>
              <a:rPr lang="en-GB" sz="2400" dirty="0">
                <a:solidFill>
                  <a:schemeClr val="tx1"/>
                </a:solidFill>
              </a:rPr>
              <a:t>, </a:t>
            </a:r>
            <a:r>
              <a:rPr lang="en-GB" sz="2400" i="1" dirty="0" err="1">
                <a:solidFill>
                  <a:schemeClr val="tx1"/>
                </a:solidFill>
              </a:rPr>
              <a:t>Waltharius</a:t>
            </a:r>
            <a:r>
              <a:rPr lang="en-GB" sz="2400" dirty="0">
                <a:solidFill>
                  <a:schemeClr val="tx1"/>
                </a:solidFill>
              </a:rPr>
              <a:t> makes the Burgundian (Frankish) king the main enemy whilst in </a:t>
            </a:r>
            <a:r>
              <a:rPr lang="en-GB" sz="2400" i="1" dirty="0" err="1">
                <a:solidFill>
                  <a:schemeClr val="tx1"/>
                </a:solidFill>
              </a:rPr>
              <a:t>Þiðrikssaga</a:t>
            </a:r>
            <a:r>
              <a:rPr lang="en-GB" sz="2400" dirty="0">
                <a:solidFill>
                  <a:schemeClr val="tx1"/>
                </a:solidFill>
              </a:rPr>
              <a:t> the enemy is Attila</a:t>
            </a:r>
            <a:r>
              <a:rPr lang="tr-TR" sz="2400" dirty="0">
                <a:solidFill>
                  <a:schemeClr val="tx1"/>
                </a:solidFill>
              </a:rPr>
              <a:t>; </a:t>
            </a:r>
            <a:r>
              <a:rPr lang="en-GB" sz="2400" dirty="0">
                <a:solidFill>
                  <a:schemeClr val="tx1"/>
                </a:solidFill>
              </a:rPr>
              <a:t>the Huns are the natural enemies of Walter</a:t>
            </a:r>
          </a:p>
        </p:txBody>
      </p:sp>
      <p:grpSp>
        <p:nvGrpSpPr>
          <p:cNvPr id="14" name="Group 13">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51992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DD23B-A901-4C4D-BEC1-2DFA92C15E75}"/>
              </a:ext>
            </a:extLst>
          </p:cNvPr>
          <p:cNvSpPr>
            <a:spLocks noGrp="1"/>
          </p:cNvSpPr>
          <p:nvPr>
            <p:ph idx="1"/>
          </p:nvPr>
        </p:nvSpPr>
        <p:spPr>
          <a:xfrm>
            <a:off x="865981" y="1028700"/>
            <a:ext cx="10460038" cy="4324350"/>
          </a:xfrm>
        </p:spPr>
        <p:txBody>
          <a:bodyPr>
            <a:normAutofit/>
          </a:bodyPr>
          <a:lstStyle/>
          <a:p>
            <a:r>
              <a:rPr lang="en-GB" sz="2800" dirty="0">
                <a:solidFill>
                  <a:schemeClr val="tx1"/>
                </a:solidFill>
              </a:rPr>
              <a:t>In most versions</a:t>
            </a:r>
            <a:r>
              <a:rPr lang="tr-TR" sz="2800" dirty="0">
                <a:solidFill>
                  <a:schemeClr val="tx1"/>
                </a:solidFill>
              </a:rPr>
              <a:t> of </a:t>
            </a:r>
            <a:r>
              <a:rPr lang="tr-TR" sz="2800" i="1" dirty="0" err="1">
                <a:solidFill>
                  <a:schemeClr val="tx1"/>
                </a:solidFill>
              </a:rPr>
              <a:t>Waldere</a:t>
            </a:r>
            <a:r>
              <a:rPr lang="tr-TR" sz="2800" dirty="0">
                <a:solidFill>
                  <a:schemeClr val="tx1"/>
                </a:solidFill>
              </a:rPr>
              <a:t>, </a:t>
            </a:r>
            <a:r>
              <a:rPr lang="en-GB" sz="2800" dirty="0">
                <a:solidFill>
                  <a:schemeClr val="tx1"/>
                </a:solidFill>
              </a:rPr>
              <a:t>Attila is looked upon in a friendly light. We must look for a place where Attila was regarded favourably.</a:t>
            </a:r>
            <a:endParaRPr lang="tr-TR" sz="2800" dirty="0">
              <a:solidFill>
                <a:schemeClr val="tx1"/>
              </a:solidFill>
            </a:endParaRPr>
          </a:p>
          <a:p>
            <a:r>
              <a:rPr lang="en-GB" sz="2800" dirty="0">
                <a:solidFill>
                  <a:schemeClr val="tx1"/>
                </a:solidFill>
              </a:rPr>
              <a:t>From other heroic evidence we are certain that this was the </a:t>
            </a:r>
            <a:r>
              <a:rPr lang="en-GB" sz="2800" dirty="0" err="1">
                <a:solidFill>
                  <a:schemeClr val="tx1"/>
                </a:solidFill>
              </a:rPr>
              <a:t>Ostro</a:t>
            </a:r>
            <a:r>
              <a:rPr lang="en-GB" sz="2800" dirty="0">
                <a:solidFill>
                  <a:schemeClr val="tx1"/>
                </a:solidFill>
              </a:rPr>
              <a:t>-Gothic picture of Attila which had reached South Germany (Bavaria) at an early date.</a:t>
            </a:r>
          </a:p>
        </p:txBody>
      </p:sp>
    </p:spTree>
    <p:extLst>
      <p:ext uri="{BB962C8B-B14F-4D97-AF65-F5344CB8AC3E}">
        <p14:creationId xmlns:p14="http://schemas.microsoft.com/office/powerpoint/2010/main" val="2292321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F5D59-2A6B-43D1-AADA-AD50B6FD9F65}"/>
              </a:ext>
            </a:extLst>
          </p:cNvPr>
          <p:cNvSpPr>
            <a:spLocks noGrp="1"/>
          </p:cNvSpPr>
          <p:nvPr>
            <p:ph type="title"/>
          </p:nvPr>
        </p:nvSpPr>
        <p:spPr>
          <a:xfrm>
            <a:off x="722312" y="232833"/>
            <a:ext cx="8534400" cy="1507067"/>
          </a:xfrm>
        </p:spPr>
        <p:txBody>
          <a:bodyPr/>
          <a:lstStyle/>
          <a:p>
            <a:r>
              <a:rPr lang="en-GB" dirty="0"/>
              <a:t>Characters:</a:t>
            </a:r>
          </a:p>
        </p:txBody>
      </p:sp>
      <p:sp>
        <p:nvSpPr>
          <p:cNvPr id="3" name="Content Placeholder 2">
            <a:extLst>
              <a:ext uri="{FF2B5EF4-FFF2-40B4-BE49-F238E27FC236}">
                <a16:creationId xmlns:a16="http://schemas.microsoft.com/office/drawing/2014/main" id="{039AAF59-960C-465E-B11C-FDEF34824E5E}"/>
              </a:ext>
            </a:extLst>
          </p:cNvPr>
          <p:cNvSpPr>
            <a:spLocks noGrp="1"/>
          </p:cNvSpPr>
          <p:nvPr>
            <p:ph idx="1"/>
          </p:nvPr>
        </p:nvSpPr>
        <p:spPr>
          <a:xfrm>
            <a:off x="722312" y="1739900"/>
            <a:ext cx="10366376" cy="3615267"/>
          </a:xfrm>
        </p:spPr>
        <p:txBody>
          <a:bodyPr>
            <a:normAutofit/>
          </a:bodyPr>
          <a:lstStyle/>
          <a:p>
            <a:r>
              <a:rPr lang="en-GB" sz="2800" dirty="0">
                <a:solidFill>
                  <a:schemeClr val="tx1"/>
                </a:solidFill>
              </a:rPr>
              <a:t>Hagen, is hostage for the Frankish king;</a:t>
            </a:r>
          </a:p>
          <a:p>
            <a:r>
              <a:rPr lang="en-GB" sz="2800" dirty="0" err="1">
                <a:solidFill>
                  <a:schemeClr val="tx1"/>
                </a:solidFill>
              </a:rPr>
              <a:t>Herericus</a:t>
            </a:r>
            <a:r>
              <a:rPr lang="en-GB" sz="2800" dirty="0">
                <a:solidFill>
                  <a:schemeClr val="tx1"/>
                </a:solidFill>
              </a:rPr>
              <a:t> of Burgundy must give his daughter </a:t>
            </a:r>
            <a:r>
              <a:rPr lang="en-GB" sz="2800" dirty="0" err="1">
                <a:solidFill>
                  <a:schemeClr val="tx1"/>
                </a:solidFill>
              </a:rPr>
              <a:t>Hildeguth</a:t>
            </a:r>
            <a:r>
              <a:rPr lang="en-GB" sz="2800" dirty="0">
                <a:solidFill>
                  <a:schemeClr val="tx1"/>
                </a:solidFill>
              </a:rPr>
              <a:t>;</a:t>
            </a:r>
          </a:p>
          <a:p>
            <a:r>
              <a:rPr lang="en-GB" sz="2800" dirty="0" err="1">
                <a:solidFill>
                  <a:schemeClr val="tx1"/>
                </a:solidFill>
              </a:rPr>
              <a:t>Ælphere</a:t>
            </a:r>
            <a:r>
              <a:rPr lang="en-GB" sz="2800" dirty="0">
                <a:solidFill>
                  <a:schemeClr val="tx1"/>
                </a:solidFill>
              </a:rPr>
              <a:t>, king of Aquitania, surrenders his son </a:t>
            </a:r>
            <a:r>
              <a:rPr lang="en-GB" sz="2800" dirty="0" err="1">
                <a:solidFill>
                  <a:schemeClr val="tx1"/>
                </a:solidFill>
              </a:rPr>
              <a:t>Waldere</a:t>
            </a:r>
            <a:r>
              <a:rPr lang="en-GB" sz="2800" dirty="0">
                <a:solidFill>
                  <a:schemeClr val="tx1"/>
                </a:solidFill>
              </a:rPr>
              <a:t>.</a:t>
            </a:r>
            <a:endParaRPr lang="tr-TR" sz="2800" dirty="0">
              <a:solidFill>
                <a:schemeClr val="tx1"/>
              </a:solidFill>
            </a:endParaRPr>
          </a:p>
          <a:p>
            <a:r>
              <a:rPr lang="en-GB" sz="2800" dirty="0">
                <a:solidFill>
                  <a:schemeClr val="tx1"/>
                </a:solidFill>
              </a:rPr>
              <a:t>Hagen and Walter are sworn friends — blood-brothers.</a:t>
            </a:r>
            <a:endParaRPr lang="tr-TR" sz="2800" dirty="0">
              <a:solidFill>
                <a:schemeClr val="tx1"/>
              </a:solidFill>
            </a:endParaRPr>
          </a:p>
          <a:p>
            <a:r>
              <a:rPr lang="en-GB" sz="2800" dirty="0" err="1">
                <a:solidFill>
                  <a:schemeClr val="tx1"/>
                </a:solidFill>
              </a:rPr>
              <a:t>Guðhere</a:t>
            </a:r>
            <a:r>
              <a:rPr lang="en-GB" sz="2800" dirty="0">
                <a:solidFill>
                  <a:schemeClr val="tx1"/>
                </a:solidFill>
              </a:rPr>
              <a:t> succeeds to the Frankish throne</a:t>
            </a:r>
          </a:p>
        </p:txBody>
      </p:sp>
    </p:spTree>
    <p:extLst>
      <p:ext uri="{BB962C8B-B14F-4D97-AF65-F5344CB8AC3E}">
        <p14:creationId xmlns:p14="http://schemas.microsoft.com/office/powerpoint/2010/main" val="243032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BDD1EA-D8C1-45AF-9F0A-14A2A137BA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06975E-11B8-4E5E-A67F-44496A1DCE10}"/>
              </a:ext>
            </a:extLst>
          </p:cNvPr>
          <p:cNvSpPr>
            <a:spLocks noGrp="1"/>
          </p:cNvSpPr>
          <p:nvPr>
            <p:ph type="ctrTitle"/>
          </p:nvPr>
        </p:nvSpPr>
        <p:spPr>
          <a:xfrm>
            <a:off x="7532710" y="628617"/>
            <a:ext cx="3971902" cy="3028983"/>
          </a:xfrm>
        </p:spPr>
        <p:txBody>
          <a:bodyPr>
            <a:normAutofit/>
          </a:bodyPr>
          <a:lstStyle/>
          <a:p>
            <a:r>
              <a:rPr lang="en-GB" b="1" i="1" dirty="0"/>
              <a:t>THE HILDEBRAND LAY</a:t>
            </a:r>
            <a:endParaRPr lang="en-GB" b="1" dirty="0"/>
          </a:p>
        </p:txBody>
      </p:sp>
      <p:sp>
        <p:nvSpPr>
          <p:cNvPr id="12" name="Snip Diagonal Corner Rectangle 6">
            <a:extLst>
              <a:ext uri="{FF2B5EF4-FFF2-40B4-BE49-F238E27FC236}">
                <a16:creationId xmlns:a16="http://schemas.microsoft.com/office/drawing/2014/main" id="{14354E08-0068-48D7-A8AD-84C7B1CF5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fabric, room, clock&#10;&#10;Description automatically generated">
            <a:extLst>
              <a:ext uri="{FF2B5EF4-FFF2-40B4-BE49-F238E27FC236}">
                <a16:creationId xmlns:a16="http://schemas.microsoft.com/office/drawing/2014/main" id="{59C7C1AB-3EBA-4FA7-BC21-7147B75FB1BD}"/>
              </a:ext>
            </a:extLst>
          </p:cNvPr>
          <p:cNvPicPr>
            <a:picLocks noChangeAspect="1"/>
          </p:cNvPicPr>
          <p:nvPr/>
        </p:nvPicPr>
        <p:blipFill rotWithShape="1">
          <a:blip r:embed="rId2">
            <a:extLst>
              <a:ext uri="{28A0092B-C50C-407E-A947-70E740481C1C}">
                <a14:useLocalDpi xmlns:a14="http://schemas.microsoft.com/office/drawing/2010/main" val="0"/>
              </a:ext>
            </a:extLst>
          </a:blip>
          <a:srcRect l="11868" r="10583" b="-1"/>
          <a:stretch/>
        </p:blipFill>
        <p:spPr>
          <a:xfrm>
            <a:off x="799072" y="786117"/>
            <a:ext cx="6245352" cy="4956048"/>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grpSp>
        <p:nvGrpSpPr>
          <p:cNvPr id="14" name="Group 13">
            <a:extLst>
              <a:ext uri="{FF2B5EF4-FFF2-40B4-BE49-F238E27FC236}">
                <a16:creationId xmlns:a16="http://schemas.microsoft.com/office/drawing/2014/main" id="{A779F34F-2960-4B81-BA08-445B6F6A0C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10A57ACC-416F-4A5D-B7F7-DDA9886A3A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6522B4F-50C4-4FCE-8AE2-3789D63ED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2C3978FC-B5D1-42BE-B086-BC2A733D58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ACED99F1-340D-4970-8E66-3B28E927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50A54E39-63C0-4847-A766-C6B74FEB48D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76249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A2B3DC-EA28-40DB-B870-C4D993AA3D81}"/>
              </a:ext>
            </a:extLst>
          </p:cNvPr>
          <p:cNvSpPr>
            <a:spLocks noGrp="1"/>
          </p:cNvSpPr>
          <p:nvPr>
            <p:ph idx="1"/>
          </p:nvPr>
        </p:nvSpPr>
        <p:spPr>
          <a:xfrm>
            <a:off x="550862" y="1143000"/>
            <a:ext cx="10193338" cy="5048250"/>
          </a:xfrm>
        </p:spPr>
        <p:txBody>
          <a:bodyPr>
            <a:normAutofit/>
          </a:bodyPr>
          <a:lstStyle/>
          <a:p>
            <a:r>
              <a:rPr lang="en-GB" sz="3200" i="1" dirty="0">
                <a:solidFill>
                  <a:schemeClr val="tx1"/>
                </a:solidFill>
              </a:rPr>
              <a:t>The Hildebrand Lay</a:t>
            </a:r>
            <a:r>
              <a:rPr lang="en-GB" sz="3200" dirty="0">
                <a:solidFill>
                  <a:schemeClr val="tx1"/>
                </a:solidFill>
              </a:rPr>
              <a:t>, the sole fragment of the old epic poetry in German, is so nearly related in matter and manner to parts of the English epic and derives its theme from sources related so closely to the source of </a:t>
            </a:r>
            <a:r>
              <a:rPr lang="en-GB" sz="3200" i="1" dirty="0" err="1">
                <a:solidFill>
                  <a:schemeClr val="tx1"/>
                </a:solidFill>
              </a:rPr>
              <a:t>Waldere</a:t>
            </a:r>
            <a:r>
              <a:rPr lang="en-GB" sz="3200" dirty="0">
                <a:solidFill>
                  <a:schemeClr val="tx1"/>
                </a:solidFill>
              </a:rPr>
              <a:t>.</a:t>
            </a:r>
          </a:p>
        </p:txBody>
      </p:sp>
    </p:spTree>
    <p:extLst>
      <p:ext uri="{BB962C8B-B14F-4D97-AF65-F5344CB8AC3E}">
        <p14:creationId xmlns:p14="http://schemas.microsoft.com/office/powerpoint/2010/main" val="3771113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A5F7F8-280D-4633-ACBA-D7E13215424F}"/>
              </a:ext>
            </a:extLst>
          </p:cNvPr>
          <p:cNvSpPr>
            <a:spLocks noGrp="1"/>
          </p:cNvSpPr>
          <p:nvPr>
            <p:ph idx="1"/>
          </p:nvPr>
        </p:nvSpPr>
        <p:spPr>
          <a:xfrm>
            <a:off x="684212" y="685800"/>
            <a:ext cx="10098088" cy="5257800"/>
          </a:xfrm>
        </p:spPr>
        <p:txBody>
          <a:bodyPr>
            <a:normAutofit/>
          </a:bodyPr>
          <a:lstStyle/>
          <a:p>
            <a:r>
              <a:rPr lang="en-GB" sz="2800" dirty="0">
                <a:solidFill>
                  <a:schemeClr val="tx1"/>
                </a:solidFill>
              </a:rPr>
              <a:t>Not far from the year 800, two monks copied the poem, which lacks both beginning and end, on the covers of a theological manuscript.</a:t>
            </a:r>
            <a:endParaRPr lang="tr-TR" sz="2800" dirty="0">
              <a:solidFill>
                <a:schemeClr val="tx1"/>
              </a:solidFill>
            </a:endParaRPr>
          </a:p>
          <a:p>
            <a:r>
              <a:rPr lang="en-GB" sz="2800" dirty="0">
                <a:solidFill>
                  <a:schemeClr val="tx1"/>
                </a:solidFill>
              </a:rPr>
              <a:t>In some versions it has a happy ending yet; the original must have had a tragic ending. </a:t>
            </a:r>
          </a:p>
        </p:txBody>
      </p:sp>
    </p:spTree>
    <p:extLst>
      <p:ext uri="{BB962C8B-B14F-4D97-AF65-F5344CB8AC3E}">
        <p14:creationId xmlns:p14="http://schemas.microsoft.com/office/powerpoint/2010/main" val="2786834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20868-0060-4518-A633-562479D27314}"/>
              </a:ext>
            </a:extLst>
          </p:cNvPr>
          <p:cNvSpPr>
            <a:spLocks noGrp="1"/>
          </p:cNvSpPr>
          <p:nvPr>
            <p:ph idx="1"/>
          </p:nvPr>
        </p:nvSpPr>
        <p:spPr>
          <a:xfrm>
            <a:off x="684212" y="685800"/>
            <a:ext cx="7350079" cy="4876800"/>
          </a:xfrm>
        </p:spPr>
        <p:txBody>
          <a:bodyPr>
            <a:normAutofit/>
          </a:bodyPr>
          <a:lstStyle/>
          <a:p>
            <a:r>
              <a:rPr lang="en-GB" sz="3200" dirty="0">
                <a:solidFill>
                  <a:schemeClr val="tx1"/>
                </a:solidFill>
              </a:rPr>
              <a:t>In its present shape the story has become part of the Theodoric legend</a:t>
            </a:r>
            <a:r>
              <a:rPr lang="tr-TR" sz="3200" dirty="0">
                <a:solidFill>
                  <a:schemeClr val="tx1"/>
                </a:solidFill>
              </a:rPr>
              <a:t>.</a:t>
            </a:r>
          </a:p>
          <a:p>
            <a:r>
              <a:rPr lang="en-GB" sz="3200" dirty="0">
                <a:solidFill>
                  <a:schemeClr val="tx1"/>
                </a:solidFill>
              </a:rPr>
              <a:t>Hildebrand was one of the heroes of Teutonic epic; he was chosen friend of the Theodoric monarch.</a:t>
            </a:r>
          </a:p>
        </p:txBody>
      </p:sp>
      <p:pic>
        <p:nvPicPr>
          <p:cNvPr id="5" name="Picture 4" descr="A picture containing text, book&#10;&#10;Description automatically generated">
            <a:extLst>
              <a:ext uri="{FF2B5EF4-FFF2-40B4-BE49-F238E27FC236}">
                <a16:creationId xmlns:a16="http://schemas.microsoft.com/office/drawing/2014/main" id="{AF832510-5BE8-4E75-A26F-CC6331B1879D}"/>
              </a:ext>
            </a:extLst>
          </p:cNvPr>
          <p:cNvPicPr>
            <a:picLocks noChangeAspect="1"/>
          </p:cNvPicPr>
          <p:nvPr/>
        </p:nvPicPr>
        <p:blipFill rotWithShape="1">
          <a:blip r:embed="rId2">
            <a:extLst>
              <a:ext uri="{28A0092B-C50C-407E-A947-70E740481C1C}">
                <a14:useLocalDpi xmlns:a14="http://schemas.microsoft.com/office/drawing/2010/main" val="0"/>
              </a:ext>
            </a:extLst>
          </a:blip>
          <a:srcRect t="10136" r="-2" b="-2"/>
          <a:stretch/>
        </p:blipFill>
        <p:spPr>
          <a:xfrm>
            <a:off x="8314288" y="732999"/>
            <a:ext cx="3239538" cy="4334450"/>
          </a:xfrm>
          <a:custGeom>
            <a:avLst/>
            <a:gdLst/>
            <a:ahLst/>
            <a:cxnLst/>
            <a:rect l="l" t="t" r="r" b="b"/>
            <a:pathLst>
              <a:path w="3239538" h="4334450">
                <a:moveTo>
                  <a:pt x="322464" y="0"/>
                </a:moveTo>
                <a:lnTo>
                  <a:pt x="3239538" y="0"/>
                </a:lnTo>
                <a:lnTo>
                  <a:pt x="3239538" y="4011987"/>
                </a:lnTo>
                <a:lnTo>
                  <a:pt x="2917075" y="4334450"/>
                </a:lnTo>
                <a:lnTo>
                  <a:pt x="0" y="4334450"/>
                </a:lnTo>
                <a:lnTo>
                  <a:pt x="0" y="322464"/>
                </a:lnTo>
                <a:close/>
              </a:path>
            </a:pathLst>
          </a:custGeom>
          <a:ln w="15875">
            <a:solidFill>
              <a:srgbClr val="FFFFFF">
                <a:alpha val="40000"/>
              </a:srgbClr>
            </a:solidFill>
          </a:ln>
          <a:effectLst>
            <a:innerShdw blurRad="57150" dist="38100" dir="14460000">
              <a:prstClr val="black">
                <a:alpha val="70000"/>
              </a:prstClr>
            </a:innerShdw>
          </a:effectLst>
        </p:spPr>
      </p:pic>
      <p:grpSp>
        <p:nvGrpSpPr>
          <p:cNvPr id="24" name="Group 23">
            <a:extLst>
              <a:ext uri="{FF2B5EF4-FFF2-40B4-BE49-F238E27FC236}">
                <a16:creationId xmlns:a16="http://schemas.microsoft.com/office/drawing/2014/main" id="{6B975FEB-EB22-4265-87DB-98C8B1A03E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59517"/>
            <a:ext cx="2981858" cy="3208867"/>
            <a:chOff x="9206969" y="2963333"/>
            <a:chExt cx="2981858" cy="3208867"/>
          </a:xfrm>
        </p:grpSpPr>
        <p:cxnSp>
          <p:nvCxnSpPr>
            <p:cNvPr id="25" name="Straight Connector 24">
              <a:extLst>
                <a:ext uri="{FF2B5EF4-FFF2-40B4-BE49-F238E27FC236}">
                  <a16:creationId xmlns:a16="http://schemas.microsoft.com/office/drawing/2014/main" id="{165F12FA-1912-4E22-A32D-0831ADB49AC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3D85A33A-E141-4004-96FE-2B25852F784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CDBBF9A1-F02B-475F-8E25-E42F600534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C4E10861-F5C5-4FCE-BB8E-126306C8C7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9EE8BD36-DC78-4FAA-AC76-FF2D4FAD335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00265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412E9-7C12-4CC1-A10D-CA1E59854533}"/>
              </a:ext>
            </a:extLst>
          </p:cNvPr>
          <p:cNvSpPr>
            <a:spLocks noGrp="1"/>
          </p:cNvSpPr>
          <p:nvPr>
            <p:ph idx="1"/>
          </p:nvPr>
        </p:nvSpPr>
        <p:spPr>
          <a:xfrm>
            <a:off x="684212" y="685800"/>
            <a:ext cx="10326688" cy="5391150"/>
          </a:xfrm>
        </p:spPr>
        <p:txBody>
          <a:bodyPr>
            <a:normAutofit/>
          </a:bodyPr>
          <a:lstStyle/>
          <a:p>
            <a:r>
              <a:rPr lang="en-GB" sz="3200" dirty="0">
                <a:solidFill>
                  <a:schemeClr val="tx1"/>
                </a:solidFill>
              </a:rPr>
              <a:t>Hildebrand</a:t>
            </a:r>
            <a:r>
              <a:rPr lang="tr-TR" sz="3200" dirty="0">
                <a:solidFill>
                  <a:schemeClr val="tx1"/>
                </a:solidFill>
              </a:rPr>
              <a:t>, </a:t>
            </a:r>
            <a:r>
              <a:rPr lang="en-GB" sz="3200" dirty="0">
                <a:solidFill>
                  <a:schemeClr val="tx1"/>
                </a:solidFill>
              </a:rPr>
              <a:t>with his lord, has been long among the Huns. Hildebrand had accompanied Theodor in his 30 years’ exile: he returns to his own territory and castle, where he encounters his own son Ha</a:t>
            </a:r>
            <a:r>
              <a:rPr lang="tr-TR" sz="3200" dirty="0" err="1">
                <a:solidFill>
                  <a:schemeClr val="tx1"/>
                </a:solidFill>
              </a:rPr>
              <a:t>th</a:t>
            </a:r>
            <a:r>
              <a:rPr lang="en-GB" sz="3200" dirty="0" err="1">
                <a:solidFill>
                  <a:schemeClr val="tx1"/>
                </a:solidFill>
              </a:rPr>
              <a:t>ubrand</a:t>
            </a:r>
            <a:r>
              <a:rPr lang="en-GB" sz="3200" dirty="0">
                <a:solidFill>
                  <a:schemeClr val="tx1"/>
                </a:solidFill>
              </a:rPr>
              <a:t>.</a:t>
            </a:r>
          </a:p>
        </p:txBody>
      </p:sp>
    </p:spTree>
    <p:extLst>
      <p:ext uri="{BB962C8B-B14F-4D97-AF65-F5344CB8AC3E}">
        <p14:creationId xmlns:p14="http://schemas.microsoft.com/office/powerpoint/2010/main" val="148969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C2EA93-4BC2-4A45-A940-7EB1D8CA198A}"/>
              </a:ext>
            </a:extLst>
          </p:cNvPr>
          <p:cNvSpPr>
            <a:spLocks noGrp="1"/>
          </p:cNvSpPr>
          <p:nvPr>
            <p:ph idx="1"/>
          </p:nvPr>
        </p:nvSpPr>
        <p:spPr>
          <a:xfrm>
            <a:off x="684212" y="685800"/>
            <a:ext cx="10669588" cy="4991100"/>
          </a:xfrm>
        </p:spPr>
        <p:txBody>
          <a:bodyPr>
            <a:noAutofit/>
          </a:bodyPr>
          <a:lstStyle/>
          <a:p>
            <a:r>
              <a:rPr lang="en-GB" sz="3200" dirty="0">
                <a:solidFill>
                  <a:schemeClr val="tx1"/>
                </a:solidFill>
              </a:rPr>
              <a:t>Germanic legend was of interest to the Anglo‐Saxons because it had utility for them.</a:t>
            </a:r>
            <a:endParaRPr lang="tr-TR" sz="3200" dirty="0">
              <a:solidFill>
                <a:schemeClr val="tx1"/>
              </a:solidFill>
            </a:endParaRPr>
          </a:p>
          <a:p>
            <a:r>
              <a:rPr lang="en-GB" sz="3200" dirty="0">
                <a:solidFill>
                  <a:schemeClr val="tx1"/>
                </a:solidFill>
              </a:rPr>
              <a:t>the Anglo‐Saxons ‘tried harder and harder with each passing century to establish a Germanic identity.’</a:t>
            </a:r>
          </a:p>
        </p:txBody>
      </p:sp>
    </p:spTree>
    <p:extLst>
      <p:ext uri="{BB962C8B-B14F-4D97-AF65-F5344CB8AC3E}">
        <p14:creationId xmlns:p14="http://schemas.microsoft.com/office/powerpoint/2010/main" val="3629120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CE20E-1B30-4B85-B07B-80EE33C21F67}"/>
              </a:ext>
            </a:extLst>
          </p:cNvPr>
          <p:cNvSpPr>
            <a:spLocks noGrp="1"/>
          </p:cNvSpPr>
          <p:nvPr>
            <p:ph type="title"/>
          </p:nvPr>
        </p:nvSpPr>
        <p:spPr>
          <a:xfrm>
            <a:off x="474662" y="5448300"/>
            <a:ext cx="8534400" cy="927099"/>
          </a:xfrm>
        </p:spPr>
        <p:txBody>
          <a:bodyPr/>
          <a:lstStyle/>
          <a:p>
            <a:r>
              <a:rPr lang="en-GB" b="1" dirty="0"/>
              <a:t>Bibliography</a:t>
            </a:r>
            <a:endParaRPr lang="en-GB" dirty="0"/>
          </a:p>
        </p:txBody>
      </p:sp>
      <p:sp>
        <p:nvSpPr>
          <p:cNvPr id="3" name="Content Placeholder 2">
            <a:extLst>
              <a:ext uri="{FF2B5EF4-FFF2-40B4-BE49-F238E27FC236}">
                <a16:creationId xmlns:a16="http://schemas.microsoft.com/office/drawing/2014/main" id="{142F4BDD-E676-4211-9640-E726DA5AB4A7}"/>
              </a:ext>
            </a:extLst>
          </p:cNvPr>
          <p:cNvSpPr>
            <a:spLocks noGrp="1"/>
          </p:cNvSpPr>
          <p:nvPr>
            <p:ph idx="1"/>
          </p:nvPr>
        </p:nvSpPr>
        <p:spPr>
          <a:xfrm>
            <a:off x="684212" y="685800"/>
            <a:ext cx="10823576" cy="4762500"/>
          </a:xfrm>
        </p:spPr>
        <p:txBody>
          <a:bodyPr>
            <a:noAutofit/>
          </a:bodyPr>
          <a:lstStyle/>
          <a:p>
            <a:r>
              <a:rPr lang="en-GB" sz="2400" dirty="0" err="1">
                <a:solidFill>
                  <a:schemeClr val="tx1"/>
                </a:solidFill>
              </a:rPr>
              <a:t>O’Donoghue</a:t>
            </a:r>
            <a:r>
              <a:rPr lang="en-GB" sz="2400" dirty="0">
                <a:solidFill>
                  <a:schemeClr val="tx1"/>
                </a:solidFill>
              </a:rPr>
              <a:t>, Heather. Skaldic Verse and the Poetics of Saga Narrative. Oxford UP, 2005.</a:t>
            </a:r>
            <a:endParaRPr lang="tr-TR" sz="2400" dirty="0">
              <a:solidFill>
                <a:schemeClr val="tx1"/>
              </a:solidFill>
            </a:endParaRPr>
          </a:p>
          <a:p>
            <a:r>
              <a:rPr lang="en-GB" sz="2400" dirty="0">
                <a:solidFill>
                  <a:schemeClr val="tx1"/>
                </a:solidFill>
              </a:rPr>
              <a:t>Ker, W. P. </a:t>
            </a:r>
            <a:r>
              <a:rPr lang="en-GB" sz="2400" i="1" dirty="0">
                <a:solidFill>
                  <a:schemeClr val="tx1"/>
                </a:solidFill>
              </a:rPr>
              <a:t>Epic and Romance</a:t>
            </a:r>
            <a:r>
              <a:rPr lang="en-GB" sz="2400" dirty="0">
                <a:solidFill>
                  <a:schemeClr val="tx1"/>
                </a:solidFill>
              </a:rPr>
              <a:t>. The Macmillan Company, 1897.</a:t>
            </a:r>
            <a:endParaRPr lang="tr-TR" sz="2400" dirty="0">
              <a:solidFill>
                <a:schemeClr val="tx1"/>
              </a:solidFill>
            </a:endParaRPr>
          </a:p>
          <a:p>
            <a:r>
              <a:rPr lang="en-GB" sz="2400" dirty="0">
                <a:solidFill>
                  <a:schemeClr val="tx1"/>
                </a:solidFill>
              </a:rPr>
              <a:t>The Nibelungenlied – the Lay of the Nibelungs. Trans. Cyril Edwards. Oxford UP, 2010.</a:t>
            </a:r>
          </a:p>
          <a:p>
            <a:r>
              <a:rPr lang="en-GB" sz="2400" dirty="0" err="1">
                <a:solidFill>
                  <a:schemeClr val="tx1"/>
                </a:solidFill>
              </a:rPr>
              <a:t>Tulinius</a:t>
            </a:r>
            <a:r>
              <a:rPr lang="en-GB" sz="2400" dirty="0">
                <a:solidFill>
                  <a:schemeClr val="tx1"/>
                </a:solidFill>
              </a:rPr>
              <a:t>, </a:t>
            </a:r>
            <a:r>
              <a:rPr lang="en-GB" sz="2400" dirty="0" err="1">
                <a:solidFill>
                  <a:schemeClr val="tx1"/>
                </a:solidFill>
              </a:rPr>
              <a:t>Torfi</a:t>
            </a:r>
            <a:r>
              <a:rPr lang="en-GB" sz="2400" dirty="0">
                <a:solidFill>
                  <a:schemeClr val="tx1"/>
                </a:solidFill>
              </a:rPr>
              <a:t>, H. “Sagas of Icelandic Prehistory,” A Companion to Old Norse-Icelandic Literature and Culture. Ed. Rory </a:t>
            </a:r>
            <a:r>
              <a:rPr lang="en-GB" sz="2400" dirty="0" err="1">
                <a:solidFill>
                  <a:schemeClr val="tx1"/>
                </a:solidFill>
              </a:rPr>
              <a:t>McTurk</a:t>
            </a:r>
            <a:r>
              <a:rPr lang="en-GB" sz="2400" dirty="0">
                <a:solidFill>
                  <a:schemeClr val="tx1"/>
                </a:solidFill>
              </a:rPr>
              <a:t>. Blackwell, 2005, pp. 447- 461.</a:t>
            </a:r>
          </a:p>
        </p:txBody>
      </p:sp>
    </p:spTree>
    <p:extLst>
      <p:ext uri="{BB962C8B-B14F-4D97-AF65-F5344CB8AC3E}">
        <p14:creationId xmlns:p14="http://schemas.microsoft.com/office/powerpoint/2010/main" val="1336012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DDD09E-8094-4188-9090-C1C7840FE7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nip Diagonal Corner Rectangle 24">
            <a:extLst>
              <a:ext uri="{FF2B5EF4-FFF2-40B4-BE49-F238E27FC236}">
                <a16:creationId xmlns:a16="http://schemas.microsoft.com/office/drawing/2014/main" id="{C58F6CE0-025D-40A5-AEF1-00954E3F9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5136155" cy="5286838"/>
          </a:xfrm>
          <a:prstGeom prst="snip2DiagRect">
            <a:avLst>
              <a:gd name="adj1" fmla="val 9954"/>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dog, different, large&#10;&#10;Description automatically generated">
            <a:extLst>
              <a:ext uri="{FF2B5EF4-FFF2-40B4-BE49-F238E27FC236}">
                <a16:creationId xmlns:a16="http://schemas.microsoft.com/office/drawing/2014/main" id="{2FD6FC37-5D28-41CE-870B-BEB5A6E64595}"/>
              </a:ext>
            </a:extLst>
          </p:cNvPr>
          <p:cNvPicPr>
            <a:picLocks noChangeAspect="1"/>
          </p:cNvPicPr>
          <p:nvPr/>
        </p:nvPicPr>
        <p:blipFill rotWithShape="1">
          <a:blip r:embed="rId2">
            <a:extLst>
              <a:ext uri="{28A0092B-C50C-407E-A947-70E740481C1C}">
                <a14:useLocalDpi xmlns:a14="http://schemas.microsoft.com/office/drawing/2010/main" val="0"/>
              </a:ext>
            </a:extLst>
          </a:blip>
          <a:srcRect l="17648" r="12405"/>
          <a:stretch/>
        </p:blipFill>
        <p:spPr>
          <a:xfrm>
            <a:off x="797205" y="786117"/>
            <a:ext cx="4809744" cy="4956048"/>
          </a:xfrm>
          <a:custGeom>
            <a:avLst/>
            <a:gdLst/>
            <a:ahLst/>
            <a:cxnLst/>
            <a:rect l="l" t="t" r="r" b="b"/>
            <a:pathLst>
              <a:path w="4809744" h="4956048">
                <a:moveTo>
                  <a:pt x="478762" y="0"/>
                </a:moveTo>
                <a:lnTo>
                  <a:pt x="4809744" y="0"/>
                </a:lnTo>
                <a:lnTo>
                  <a:pt x="4809744" y="4477286"/>
                </a:lnTo>
                <a:lnTo>
                  <a:pt x="4330982" y="4956048"/>
                </a:lnTo>
                <a:lnTo>
                  <a:pt x="0" y="4956048"/>
                </a:lnTo>
                <a:lnTo>
                  <a:pt x="0" y="478762"/>
                </a:lnTo>
                <a:close/>
              </a:path>
            </a:pathLst>
          </a:custGeom>
        </p:spPr>
      </p:pic>
      <p:sp>
        <p:nvSpPr>
          <p:cNvPr id="3" name="Content Placeholder 2">
            <a:extLst>
              <a:ext uri="{FF2B5EF4-FFF2-40B4-BE49-F238E27FC236}">
                <a16:creationId xmlns:a16="http://schemas.microsoft.com/office/drawing/2014/main" id="{F52FC298-B07C-4F24-B0E2-38EAFF42FA83}"/>
              </a:ext>
            </a:extLst>
          </p:cNvPr>
          <p:cNvSpPr>
            <a:spLocks noGrp="1"/>
          </p:cNvSpPr>
          <p:nvPr>
            <p:ph idx="1"/>
          </p:nvPr>
        </p:nvSpPr>
        <p:spPr>
          <a:xfrm>
            <a:off x="6127340" y="1107907"/>
            <a:ext cx="5430659" cy="4799653"/>
          </a:xfrm>
        </p:spPr>
        <p:txBody>
          <a:bodyPr>
            <a:noAutofit/>
          </a:bodyPr>
          <a:lstStyle/>
          <a:p>
            <a:r>
              <a:rPr lang="en-GB" sz="2800" i="1" dirty="0">
                <a:solidFill>
                  <a:schemeClr val="tx1"/>
                </a:solidFill>
                <a:effectLst/>
                <a:latin typeface="+mj-lt"/>
                <a:ea typeface="Times New Roman" panose="02020603050405020304" pitchFamily="18" charset="0"/>
              </a:rPr>
              <a:t>Waldere</a:t>
            </a:r>
            <a:r>
              <a:rPr lang="en-GB" sz="2800" dirty="0">
                <a:solidFill>
                  <a:schemeClr val="tx1"/>
                </a:solidFill>
                <a:effectLst/>
                <a:latin typeface="+mj-lt"/>
                <a:ea typeface="Times New Roman" panose="02020603050405020304" pitchFamily="18" charset="0"/>
              </a:rPr>
              <a:t> and </a:t>
            </a:r>
            <a:r>
              <a:rPr lang="en-GB" sz="2800" i="1" dirty="0" err="1">
                <a:solidFill>
                  <a:schemeClr val="tx1"/>
                </a:solidFill>
                <a:effectLst/>
                <a:latin typeface="+mj-lt"/>
                <a:ea typeface="Times New Roman" panose="02020603050405020304" pitchFamily="18" charset="0"/>
              </a:rPr>
              <a:t>Hilderand</a:t>
            </a:r>
            <a:r>
              <a:rPr lang="tr-TR" sz="2800" i="1" dirty="0">
                <a:solidFill>
                  <a:schemeClr val="tx1"/>
                </a:solidFill>
                <a:effectLst/>
                <a:latin typeface="+mj-lt"/>
                <a:ea typeface="Times New Roman" panose="02020603050405020304" pitchFamily="18" charset="0"/>
              </a:rPr>
              <a:t> </a:t>
            </a:r>
            <a:r>
              <a:rPr lang="en-GB" sz="2800" dirty="0">
                <a:solidFill>
                  <a:schemeClr val="tx1"/>
                </a:solidFill>
                <a:latin typeface="+mj-lt"/>
              </a:rPr>
              <a:t>contain references to persons and stories of Germanic heroic legends.</a:t>
            </a:r>
          </a:p>
        </p:txBody>
      </p:sp>
      <p:grpSp>
        <p:nvGrpSpPr>
          <p:cNvPr id="14" name="Group 13">
            <a:extLst>
              <a:ext uri="{FF2B5EF4-FFF2-40B4-BE49-F238E27FC236}">
                <a16:creationId xmlns:a16="http://schemas.microsoft.com/office/drawing/2014/main" id="{D8025A22-9C86-4108-A289-BD5650A8E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59A3623F-EF59-4F0B-9030-79CB7F9950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EBD0F53-A43D-414A-8653-E9F1D361034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908661C0-6128-4F64-8EDF-2D73D5F4764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C8AFEF08-AFBA-4125-B170-D3EB3E11DB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AA0E13BF-B4CA-4B20-A5DD-50ABBAEC7B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153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26584-68C5-4344-B4E8-4BAFEC247B74}"/>
              </a:ext>
            </a:extLst>
          </p:cNvPr>
          <p:cNvSpPr>
            <a:spLocks noGrp="1"/>
          </p:cNvSpPr>
          <p:nvPr>
            <p:ph type="title"/>
          </p:nvPr>
        </p:nvSpPr>
        <p:spPr/>
        <p:txBody>
          <a:bodyPr/>
          <a:lstStyle/>
          <a:p>
            <a:r>
              <a:rPr lang="en-GB" b="1" dirty="0"/>
              <a:t>Northern Epic:</a:t>
            </a:r>
            <a:endParaRPr lang="en-GB" dirty="0"/>
          </a:p>
        </p:txBody>
      </p:sp>
      <p:sp>
        <p:nvSpPr>
          <p:cNvPr id="3" name="Content Placeholder 2">
            <a:extLst>
              <a:ext uri="{FF2B5EF4-FFF2-40B4-BE49-F238E27FC236}">
                <a16:creationId xmlns:a16="http://schemas.microsoft.com/office/drawing/2014/main" id="{70EA27B1-C72D-405B-A0FE-6259FF881F2C}"/>
              </a:ext>
            </a:extLst>
          </p:cNvPr>
          <p:cNvSpPr>
            <a:spLocks noGrp="1"/>
          </p:cNvSpPr>
          <p:nvPr>
            <p:ph idx="1"/>
          </p:nvPr>
        </p:nvSpPr>
        <p:spPr>
          <a:xfrm>
            <a:off x="684212" y="685800"/>
            <a:ext cx="10231438" cy="4152900"/>
          </a:xfrm>
        </p:spPr>
        <p:txBody>
          <a:bodyPr>
            <a:normAutofit/>
          </a:bodyPr>
          <a:lstStyle/>
          <a:p>
            <a:r>
              <a:rPr lang="en-GB" sz="2800" dirty="0">
                <a:solidFill>
                  <a:schemeClr val="tx1"/>
                </a:solidFill>
              </a:rPr>
              <a:t>In the North the individual spirit asserts itself more absolutely against the bodily enemies than in Greece</a:t>
            </a:r>
            <a:r>
              <a:rPr lang="tr-TR" sz="2800" dirty="0">
                <a:solidFill>
                  <a:schemeClr val="tx1"/>
                </a:solidFill>
              </a:rPr>
              <a:t>.</a:t>
            </a:r>
          </a:p>
          <a:p>
            <a:r>
              <a:rPr lang="en-GB" sz="2800" dirty="0">
                <a:solidFill>
                  <a:schemeClr val="tx1"/>
                </a:solidFill>
              </a:rPr>
              <a:t>It represents great actions in narrative, with the personages well defined.</a:t>
            </a:r>
            <a:endParaRPr lang="tr-TR" sz="2800" dirty="0">
              <a:solidFill>
                <a:schemeClr val="tx1"/>
              </a:solidFill>
            </a:endParaRPr>
          </a:p>
          <a:p>
            <a:r>
              <a:rPr lang="en-GB" sz="2800" dirty="0">
                <a:solidFill>
                  <a:schemeClr val="tx1"/>
                </a:solidFill>
              </a:rPr>
              <a:t>The heroes are not merely barbarous nor fantastic. </a:t>
            </a:r>
          </a:p>
        </p:txBody>
      </p:sp>
    </p:spTree>
    <p:extLst>
      <p:ext uri="{BB962C8B-B14F-4D97-AF65-F5344CB8AC3E}">
        <p14:creationId xmlns:p14="http://schemas.microsoft.com/office/powerpoint/2010/main" val="116951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A4A910-BAAF-4C90-B6C8-F700F6543ACA}"/>
              </a:ext>
            </a:extLst>
          </p:cNvPr>
          <p:cNvSpPr>
            <a:spLocks noGrp="1"/>
          </p:cNvSpPr>
          <p:nvPr>
            <p:ph idx="1"/>
          </p:nvPr>
        </p:nvSpPr>
        <p:spPr>
          <a:xfrm>
            <a:off x="561181" y="933450"/>
            <a:ext cx="11069638" cy="4686300"/>
          </a:xfrm>
        </p:spPr>
        <p:txBody>
          <a:bodyPr>
            <a:normAutofit/>
          </a:bodyPr>
          <a:lstStyle/>
          <a:p>
            <a:r>
              <a:rPr lang="en-GB" sz="2800" dirty="0">
                <a:solidFill>
                  <a:schemeClr val="tx1"/>
                </a:solidFill>
              </a:rPr>
              <a:t>The poems </a:t>
            </a:r>
            <a:r>
              <a:rPr lang="en-GB" sz="2800" i="1" dirty="0">
                <a:solidFill>
                  <a:schemeClr val="tx1"/>
                </a:solidFill>
              </a:rPr>
              <a:t>Beowulf</a:t>
            </a:r>
            <a:r>
              <a:rPr lang="en-GB" sz="2800" dirty="0">
                <a:solidFill>
                  <a:schemeClr val="tx1"/>
                </a:solidFill>
              </a:rPr>
              <a:t>, </a:t>
            </a:r>
            <a:r>
              <a:rPr lang="en-GB" sz="2800" i="1" dirty="0">
                <a:solidFill>
                  <a:schemeClr val="tx1"/>
                </a:solidFill>
              </a:rPr>
              <a:t>Waldere</a:t>
            </a:r>
            <a:r>
              <a:rPr lang="en-GB" sz="2800" dirty="0">
                <a:solidFill>
                  <a:schemeClr val="tx1"/>
                </a:solidFill>
              </a:rPr>
              <a:t> are determined in the main of narrative art, and of dramatic conversation within the narrative.</a:t>
            </a:r>
          </a:p>
          <a:p>
            <a:r>
              <a:rPr lang="tr-TR" sz="2800" dirty="0">
                <a:solidFill>
                  <a:schemeClr val="tx1"/>
                </a:solidFill>
              </a:rPr>
              <a:t>T</a:t>
            </a:r>
            <a:r>
              <a:rPr lang="en-GB" sz="2800" dirty="0">
                <a:solidFill>
                  <a:schemeClr val="tx1"/>
                </a:solidFill>
              </a:rPr>
              <a:t>he ideas of their time are conveyed and expressed in a noble manner</a:t>
            </a:r>
            <a:r>
              <a:rPr lang="tr-TR" sz="2800" dirty="0">
                <a:solidFill>
                  <a:schemeClr val="tx1"/>
                </a:solidFill>
              </a:rPr>
              <a:t>.</a:t>
            </a:r>
          </a:p>
        </p:txBody>
      </p:sp>
    </p:spTree>
    <p:extLst>
      <p:ext uri="{BB962C8B-B14F-4D97-AF65-F5344CB8AC3E}">
        <p14:creationId xmlns:p14="http://schemas.microsoft.com/office/powerpoint/2010/main" val="475983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65BF6F-299F-41F5-9C24-E3600D49C577}"/>
              </a:ext>
            </a:extLst>
          </p:cNvPr>
          <p:cNvSpPr>
            <a:spLocks noGrp="1"/>
          </p:cNvSpPr>
          <p:nvPr>
            <p:ph idx="1"/>
          </p:nvPr>
        </p:nvSpPr>
        <p:spPr>
          <a:xfrm>
            <a:off x="684212" y="895350"/>
            <a:ext cx="11241088" cy="4667250"/>
          </a:xfrm>
        </p:spPr>
        <p:txBody>
          <a:bodyPr>
            <a:normAutofit/>
          </a:bodyPr>
          <a:lstStyle/>
          <a:p>
            <a:r>
              <a:rPr lang="en-GB" sz="3200" dirty="0">
                <a:solidFill>
                  <a:schemeClr val="tx1"/>
                </a:solidFill>
              </a:rPr>
              <a:t>They are not separated widely from the matters of which they treat.</a:t>
            </a:r>
          </a:p>
          <a:p>
            <a:r>
              <a:rPr lang="en-GB" sz="3200" dirty="0">
                <a:solidFill>
                  <a:schemeClr val="tx1"/>
                </a:solidFill>
              </a:rPr>
              <a:t>The wars and fightings of generation on generation went to create the heroism</a:t>
            </a:r>
            <a:r>
              <a:rPr lang="tr-TR" sz="3200" dirty="0">
                <a:solidFill>
                  <a:schemeClr val="tx1"/>
                </a:solidFill>
              </a:rPr>
              <a:t>.</a:t>
            </a:r>
          </a:p>
          <a:p>
            <a:r>
              <a:rPr lang="en-GB" sz="3200" dirty="0">
                <a:solidFill>
                  <a:schemeClr val="tx1"/>
                </a:solidFill>
              </a:rPr>
              <a:t>The plots of the stories may be </a:t>
            </a:r>
            <a:r>
              <a:rPr lang="tr-TR" sz="3200" dirty="0" err="1">
                <a:solidFill>
                  <a:schemeClr val="tx1"/>
                </a:solidFill>
              </a:rPr>
              <a:t>the</a:t>
            </a:r>
            <a:r>
              <a:rPr lang="tr-TR" sz="3200" dirty="0">
                <a:solidFill>
                  <a:schemeClr val="tx1"/>
                </a:solidFill>
              </a:rPr>
              <a:t> </a:t>
            </a:r>
            <a:r>
              <a:rPr lang="en-GB" sz="3200" dirty="0">
                <a:solidFill>
                  <a:schemeClr val="tx1"/>
                </a:solidFill>
              </a:rPr>
              <a:t>common</a:t>
            </a:r>
            <a:r>
              <a:rPr lang="tr-TR" sz="3200" dirty="0">
                <a:solidFill>
                  <a:schemeClr val="tx1"/>
                </a:solidFill>
              </a:rPr>
              <a:t> </a:t>
            </a:r>
            <a:r>
              <a:rPr lang="en-GB" sz="3200" dirty="0">
                <a:solidFill>
                  <a:schemeClr val="tx1"/>
                </a:solidFill>
              </a:rPr>
              <a:t>place, the common property of all popular tales.</a:t>
            </a:r>
          </a:p>
        </p:txBody>
      </p:sp>
    </p:spTree>
    <p:extLst>
      <p:ext uri="{BB962C8B-B14F-4D97-AF65-F5344CB8AC3E}">
        <p14:creationId xmlns:p14="http://schemas.microsoft.com/office/powerpoint/2010/main" val="3078523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outdoor, person, group, riding&#10;&#10;Description automatically generated">
            <a:extLst>
              <a:ext uri="{FF2B5EF4-FFF2-40B4-BE49-F238E27FC236}">
                <a16:creationId xmlns:a16="http://schemas.microsoft.com/office/drawing/2014/main" id="{DEDFA3E5-94E3-406A-A3C6-B6B3A6EB7AD8}"/>
              </a:ext>
            </a:extLst>
          </p:cNvPr>
          <p:cNvPicPr>
            <a:picLocks noChangeAspect="1"/>
          </p:cNvPicPr>
          <p:nvPr/>
        </p:nvPicPr>
        <p:blipFill rotWithShape="1">
          <a:blip r:embed="rId2">
            <a:extLst>
              <a:ext uri="{28A0092B-C50C-407E-A947-70E740481C1C}">
                <a14:useLocalDpi xmlns:a14="http://schemas.microsoft.com/office/drawing/2010/main" val="0"/>
              </a:ext>
            </a:extLst>
          </a:blip>
          <a:srcRect l="13305" r="5414" b="-3"/>
          <a:stretch/>
        </p:blipFill>
        <p:spPr>
          <a:xfrm>
            <a:off x="778062" y="786117"/>
            <a:ext cx="6245352" cy="4956048"/>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3" name="Content Placeholder 2">
            <a:extLst>
              <a:ext uri="{FF2B5EF4-FFF2-40B4-BE49-F238E27FC236}">
                <a16:creationId xmlns:a16="http://schemas.microsoft.com/office/drawing/2014/main" id="{6DA23A44-1E78-41DA-80B3-624802BE4C81}"/>
              </a:ext>
            </a:extLst>
          </p:cNvPr>
          <p:cNvSpPr>
            <a:spLocks noGrp="1"/>
          </p:cNvSpPr>
          <p:nvPr>
            <p:ph idx="1"/>
          </p:nvPr>
        </p:nvSpPr>
        <p:spPr>
          <a:xfrm>
            <a:off x="7545672" y="1157288"/>
            <a:ext cx="4046300" cy="3452812"/>
          </a:xfrm>
        </p:spPr>
        <p:txBody>
          <a:bodyPr anchor="t">
            <a:noAutofit/>
          </a:bodyPr>
          <a:lstStyle/>
          <a:p>
            <a:pPr lvl="0"/>
            <a:r>
              <a:rPr lang="en-GB" sz="2800" dirty="0">
                <a:solidFill>
                  <a:schemeClr val="tx1"/>
                </a:solidFill>
              </a:rPr>
              <a:t>In Teutonic poetry, there is an alliterative verse.</a:t>
            </a:r>
          </a:p>
          <a:p>
            <a:pPr lvl="0"/>
            <a:r>
              <a:rPr lang="en-GB" sz="2800" dirty="0">
                <a:solidFill>
                  <a:schemeClr val="tx1"/>
                </a:solidFill>
              </a:rPr>
              <a:t>The plot of the story gives unity and harmony to the composition.</a:t>
            </a:r>
          </a:p>
        </p:txBody>
      </p:sp>
      <p:grpSp>
        <p:nvGrpSpPr>
          <p:cNvPr id="15" name="Group 14">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6" name="Straight Connector 15">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83455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EE7F-7662-4F31-91E6-1217FBC96BCF}"/>
              </a:ext>
            </a:extLst>
          </p:cNvPr>
          <p:cNvSpPr>
            <a:spLocks noGrp="1"/>
          </p:cNvSpPr>
          <p:nvPr>
            <p:ph type="title"/>
          </p:nvPr>
        </p:nvSpPr>
        <p:spPr>
          <a:xfrm>
            <a:off x="684211" y="2547324"/>
            <a:ext cx="4459289" cy="1200150"/>
          </a:xfrm>
        </p:spPr>
        <p:txBody>
          <a:bodyPr>
            <a:normAutofit/>
          </a:bodyPr>
          <a:lstStyle/>
          <a:p>
            <a:r>
              <a:rPr lang="en-GB" sz="4800" b="1" i="1" dirty="0" err="1"/>
              <a:t>Waldere</a:t>
            </a:r>
            <a:endParaRPr lang="en-GB" sz="4800" b="1" dirty="0"/>
          </a:p>
        </p:txBody>
      </p:sp>
      <p:pic>
        <p:nvPicPr>
          <p:cNvPr id="5" name="Picture 4" descr="A picture containing book, text&#10;&#10;Description automatically generated">
            <a:extLst>
              <a:ext uri="{FF2B5EF4-FFF2-40B4-BE49-F238E27FC236}">
                <a16:creationId xmlns:a16="http://schemas.microsoft.com/office/drawing/2014/main" id="{8A1F400E-2DDB-4DBB-B9D2-79D02E413C57}"/>
              </a:ext>
            </a:extLst>
          </p:cNvPr>
          <p:cNvPicPr>
            <a:picLocks noChangeAspect="1"/>
          </p:cNvPicPr>
          <p:nvPr/>
        </p:nvPicPr>
        <p:blipFill rotWithShape="1">
          <a:blip r:embed="rId2">
            <a:extLst>
              <a:ext uri="{28A0092B-C50C-407E-A947-70E740481C1C}">
                <a14:useLocalDpi xmlns:a14="http://schemas.microsoft.com/office/drawing/2010/main" val="0"/>
              </a:ext>
            </a:extLst>
          </a:blip>
          <a:srcRect t="11534" b="12425"/>
          <a:stretch/>
        </p:blipFill>
        <p:spPr>
          <a:xfrm>
            <a:off x="5543550" y="890896"/>
            <a:ext cx="4038600" cy="4513007"/>
          </a:xfrm>
          <a:prstGeom prst="rect">
            <a:avLst/>
          </a:prstGeom>
        </p:spPr>
      </p:pic>
    </p:spTree>
    <p:extLst>
      <p:ext uri="{BB962C8B-B14F-4D97-AF65-F5344CB8AC3E}">
        <p14:creationId xmlns:p14="http://schemas.microsoft.com/office/powerpoint/2010/main" val="2670755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AA12F5-50A5-4FED-ABCA-33AEB2F2A110}"/>
              </a:ext>
            </a:extLst>
          </p:cNvPr>
          <p:cNvSpPr>
            <a:spLocks noGrp="1"/>
          </p:cNvSpPr>
          <p:nvPr>
            <p:ph idx="1"/>
          </p:nvPr>
        </p:nvSpPr>
        <p:spPr>
          <a:xfrm>
            <a:off x="684212" y="685800"/>
            <a:ext cx="11260138" cy="4743450"/>
          </a:xfrm>
        </p:spPr>
        <p:txBody>
          <a:bodyPr>
            <a:normAutofit/>
          </a:bodyPr>
          <a:lstStyle/>
          <a:p>
            <a:r>
              <a:rPr lang="en-GB" sz="2800" dirty="0">
                <a:solidFill>
                  <a:schemeClr val="tx1"/>
                </a:solidFill>
              </a:rPr>
              <a:t>The Old English </a:t>
            </a:r>
            <a:r>
              <a:rPr lang="en-GB" sz="2800" i="1" dirty="0">
                <a:solidFill>
                  <a:schemeClr val="tx1"/>
                </a:solidFill>
              </a:rPr>
              <a:t>Waldere</a:t>
            </a:r>
            <a:r>
              <a:rPr lang="en-GB" sz="2800" dirty="0">
                <a:solidFill>
                  <a:schemeClr val="tx1"/>
                </a:solidFill>
              </a:rPr>
              <a:t> epic is based on ancient legends.</a:t>
            </a:r>
            <a:endParaRPr lang="tr-TR" sz="2800" dirty="0">
              <a:solidFill>
                <a:schemeClr val="tx1"/>
              </a:solidFill>
            </a:endParaRPr>
          </a:p>
          <a:p>
            <a:r>
              <a:rPr lang="en-GB" sz="2800" dirty="0">
                <a:solidFill>
                  <a:schemeClr val="tx1"/>
                </a:solidFill>
              </a:rPr>
              <a:t>The story of Walter contained the same myth as that of the </a:t>
            </a:r>
            <a:r>
              <a:rPr lang="en-GB" sz="2800" i="1" dirty="0" err="1">
                <a:solidFill>
                  <a:schemeClr val="tx1"/>
                </a:solidFill>
              </a:rPr>
              <a:t>Niblungs</a:t>
            </a:r>
            <a:r>
              <a:rPr lang="tr-TR" sz="2800" dirty="0">
                <a:solidFill>
                  <a:schemeClr val="tx1"/>
                </a:solidFill>
              </a:rPr>
              <a:t> (</a:t>
            </a:r>
            <a:r>
              <a:rPr lang="tr-TR" sz="2800" dirty="0" err="1">
                <a:solidFill>
                  <a:schemeClr val="tx1"/>
                </a:solidFill>
              </a:rPr>
              <a:t>Old</a:t>
            </a:r>
            <a:r>
              <a:rPr lang="tr-TR" sz="2800" dirty="0">
                <a:solidFill>
                  <a:schemeClr val="tx1"/>
                </a:solidFill>
              </a:rPr>
              <a:t> </a:t>
            </a:r>
            <a:r>
              <a:rPr lang="tr-TR" sz="2800" dirty="0" err="1">
                <a:solidFill>
                  <a:schemeClr val="tx1"/>
                </a:solidFill>
              </a:rPr>
              <a:t>Norse</a:t>
            </a:r>
            <a:r>
              <a:rPr lang="tr-TR" sz="2800" dirty="0">
                <a:solidFill>
                  <a:schemeClr val="tx1"/>
                </a:solidFill>
              </a:rPr>
              <a:t> </a:t>
            </a:r>
            <a:r>
              <a:rPr lang="tr-TR" sz="2800" dirty="0" err="1">
                <a:solidFill>
                  <a:schemeClr val="tx1"/>
                </a:solidFill>
              </a:rPr>
              <a:t>legend</a:t>
            </a:r>
            <a:r>
              <a:rPr lang="tr-TR" sz="2800" dirty="0">
                <a:solidFill>
                  <a:schemeClr val="tx1"/>
                </a:solidFill>
              </a:rPr>
              <a:t>)</a:t>
            </a:r>
            <a:r>
              <a:rPr lang="en-GB" sz="2800" dirty="0">
                <a:solidFill>
                  <a:schemeClr val="tx1"/>
                </a:solidFill>
              </a:rPr>
              <a:t>. Walter, a </a:t>
            </a:r>
            <a:r>
              <a:rPr lang="en-GB" sz="2800" dirty="0" err="1">
                <a:solidFill>
                  <a:schemeClr val="tx1"/>
                </a:solidFill>
              </a:rPr>
              <a:t>Visi</a:t>
            </a:r>
            <a:r>
              <a:rPr lang="en-GB" sz="2800" dirty="0">
                <a:solidFill>
                  <a:schemeClr val="tx1"/>
                </a:solidFill>
              </a:rPr>
              <a:t>-Gothic sun hero, has gradually become an epic character. Balder and Walter are the same names. </a:t>
            </a:r>
          </a:p>
        </p:txBody>
      </p:sp>
    </p:spTree>
    <p:extLst>
      <p:ext uri="{BB962C8B-B14F-4D97-AF65-F5344CB8AC3E}">
        <p14:creationId xmlns:p14="http://schemas.microsoft.com/office/powerpoint/2010/main" val="3669025169"/>
      </p:ext>
    </p:extLst>
  </p:cSld>
  <p:clrMapOvr>
    <a:masterClrMapping/>
  </p:clrMapOvr>
</p:sld>
</file>

<file path=ppt/theme/theme1.xml><?xml version="1.0" encoding="utf-8"?>
<a:theme xmlns:a="http://schemas.openxmlformats.org/drawingml/2006/main" name="Slic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117</TotalTime>
  <Words>684</Words>
  <Application>Microsoft Office PowerPoint</Application>
  <PresentationFormat>Widescreen</PresentationFormat>
  <Paragraphs>41</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Century Gothic</vt:lpstr>
      <vt:lpstr>Wingdings 3</vt:lpstr>
      <vt:lpstr>Slice</vt:lpstr>
      <vt:lpstr>NORTHERN EPIC</vt:lpstr>
      <vt:lpstr>PowerPoint Presentation</vt:lpstr>
      <vt:lpstr>PowerPoint Presentation</vt:lpstr>
      <vt:lpstr>Northern Epic:</vt:lpstr>
      <vt:lpstr>PowerPoint Presentation</vt:lpstr>
      <vt:lpstr>PowerPoint Presentation</vt:lpstr>
      <vt:lpstr>PowerPoint Presentation</vt:lpstr>
      <vt:lpstr>Waldere</vt:lpstr>
      <vt:lpstr>PowerPoint Presentation</vt:lpstr>
      <vt:lpstr>PowerPoint Presentation</vt:lpstr>
      <vt:lpstr>PowerPoint Presentation</vt:lpstr>
      <vt:lpstr>PowerPoint Presentation</vt:lpstr>
      <vt:lpstr>PowerPoint Presentation</vt:lpstr>
      <vt:lpstr>Characters:</vt:lpstr>
      <vt:lpstr>THE HILDEBRAND LAY</vt:lpstr>
      <vt:lpstr>PowerPoint Presentation</vt:lpstr>
      <vt:lpstr>PowerPoint Presentation</vt:lpstr>
      <vt:lpstr>PowerPoint Presentation</vt:lpstr>
      <vt:lpstr>PowerPoint Presentation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NORTHERN EPIC</dc:title>
  <dc:creator>Author</dc:creator>
  <cp:lastModifiedBy>Author</cp:lastModifiedBy>
  <cp:revision>15</cp:revision>
  <dcterms:created xsi:type="dcterms:W3CDTF">2020-12-28T10:48:58Z</dcterms:created>
  <dcterms:modified xsi:type="dcterms:W3CDTF">2022-06-28T19:03:21Z</dcterms:modified>
</cp:coreProperties>
</file>