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4" r:id="rId5"/>
    <p:sldId id="265" r:id="rId6"/>
    <p:sldId id="266" r:id="rId7"/>
    <p:sldId id="267" r:id="rId8"/>
    <p:sldId id="268" r:id="rId9"/>
    <p:sldId id="269"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08/05/2020</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096740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08/05/2020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59500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08/05/2020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0429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08/05/2020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042465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08/05/2020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29038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08/05/2020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068131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08/05/2020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538336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08/05/2020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77233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08/05/2020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696349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08/05/2020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110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06C8BDB-270B-4850-82FC-7453FD6C9EDA}" type="datetimeFigureOut">
              <a:rPr lang="en-GB" smtClean="0"/>
              <a:t>08/05/2020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2341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06C8BDB-270B-4850-82FC-7453FD6C9EDA}" type="datetimeFigureOut">
              <a:rPr lang="en-GB" smtClean="0"/>
              <a:t>08/05/2020</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04696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06C8BDB-270B-4850-82FC-7453FD6C9EDA}" type="datetimeFigureOut">
              <a:rPr lang="en-GB" smtClean="0"/>
              <a:t>08/05/2020</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42936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C8BDB-270B-4850-82FC-7453FD6C9EDA}" type="datetimeFigureOut">
              <a:rPr lang="en-GB" smtClean="0"/>
              <a:t>08/05/2020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416252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08/05/2020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581955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08/05/2020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133831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06C8BDB-270B-4850-82FC-7453FD6C9EDA}" type="datetimeFigureOut">
              <a:rPr lang="en-GB" smtClean="0"/>
              <a:t>08/05/2020</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B24BA7-6852-4F7B-A2A5-9195068BAB5D}" type="slidenum">
              <a:rPr lang="en-GB" smtClean="0"/>
              <a:t>‹#›</a:t>
            </a:fld>
            <a:endParaRPr lang="en-GB"/>
          </a:p>
        </p:txBody>
      </p:sp>
    </p:spTree>
    <p:extLst>
      <p:ext uri="{BB962C8B-B14F-4D97-AF65-F5344CB8AC3E}">
        <p14:creationId xmlns:p14="http://schemas.microsoft.com/office/powerpoint/2010/main" val="2941921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87522" y="450375"/>
            <a:ext cx="9144000" cy="5731089"/>
          </a:xfrm>
        </p:spPr>
        <p:txBody>
          <a:bodyPr>
            <a:normAutofit fontScale="90000"/>
          </a:bodyPr>
          <a:lstStyle/>
          <a:p>
            <a:pPr algn="ctr"/>
            <a:r>
              <a:rPr lang="tr-TR" sz="3500" dirty="0" smtClean="0">
                <a:latin typeface="Comic Sans MS" panose="030F0702030302020204" pitchFamily="66" charset="0"/>
              </a:rPr>
              <a:t>AET201 Termodinamik ve Isı Transferi</a:t>
            </a:r>
            <a:br>
              <a:rPr lang="tr-TR" sz="3500" dirty="0" smtClean="0">
                <a:latin typeface="Comic Sans MS" panose="030F0702030302020204" pitchFamily="66" charset="0"/>
              </a:rPr>
            </a:br>
            <a:r>
              <a:rPr lang="tr-TR" sz="3500" dirty="0" smtClean="0">
                <a:latin typeface="Comic Sans MS" panose="030F0702030302020204" pitchFamily="66" charset="0"/>
              </a:rPr>
              <a:t>Ders Notları-3</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endParaRPr lang="en-GB" sz="3500" dirty="0">
              <a:latin typeface="Comic Sans MS" panose="030F0702030302020204" pitchFamily="66" charset="0"/>
            </a:endParaRPr>
          </a:p>
        </p:txBody>
      </p:sp>
      <p:sp>
        <p:nvSpPr>
          <p:cNvPr id="3" name="Alt Başlık 2"/>
          <p:cNvSpPr>
            <a:spLocks noGrp="1"/>
          </p:cNvSpPr>
          <p:nvPr>
            <p:ph type="subTitle" idx="1"/>
          </p:nvPr>
        </p:nvSpPr>
        <p:spPr>
          <a:xfrm>
            <a:off x="1387522" y="6181465"/>
            <a:ext cx="9144000" cy="505938"/>
          </a:xfrm>
        </p:spPr>
        <p:txBody>
          <a:bodyPr/>
          <a:lstStyle/>
          <a:p>
            <a:pPr algn="ctr"/>
            <a:r>
              <a:rPr lang="tr-TR" b="1" dirty="0" smtClean="0">
                <a:solidFill>
                  <a:schemeClr val="tx1"/>
                </a:solidFill>
                <a:latin typeface="Comic Sans MS" panose="030F0702030302020204" pitchFamily="66" charset="0"/>
              </a:rPr>
              <a:t>Hazırlayan: </a:t>
            </a:r>
            <a:r>
              <a:rPr lang="tr-TR" dirty="0" err="1" smtClean="0">
                <a:solidFill>
                  <a:schemeClr val="tx1"/>
                </a:solidFill>
                <a:latin typeface="Comic Sans MS" panose="030F0702030302020204" pitchFamily="66" charset="0"/>
              </a:rPr>
              <a:t>Öğr</a:t>
            </a:r>
            <a:r>
              <a:rPr lang="tr-TR" dirty="0" smtClean="0">
                <a:solidFill>
                  <a:schemeClr val="tx1"/>
                </a:solidFill>
                <a:latin typeface="Comic Sans MS" panose="030F0702030302020204" pitchFamily="66" charset="0"/>
              </a:rPr>
              <a:t>. Gör. Yusuf YILDIZ</a:t>
            </a:r>
          </a:p>
          <a:p>
            <a:pPr algn="ctr"/>
            <a:endParaRPr lang="en-GB" dirty="0">
              <a:solidFill>
                <a:schemeClr val="tx1"/>
              </a:solidFill>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3034351" y="1963874"/>
            <a:ext cx="5850342" cy="3930988"/>
          </a:xfrm>
          <a:prstGeom prst="rect">
            <a:avLst/>
          </a:prstGeom>
        </p:spPr>
      </p:pic>
    </p:spTree>
    <p:extLst>
      <p:ext uri="{BB962C8B-B14F-4D97-AF65-F5344CB8AC3E}">
        <p14:creationId xmlns:p14="http://schemas.microsoft.com/office/powerpoint/2010/main" val="1531861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56096" y="491320"/>
            <a:ext cx="10194877" cy="5882184"/>
          </a:xfrm>
        </p:spPr>
        <p:txBody>
          <a:bodyPr numCol="1">
            <a:normAutofit/>
          </a:bodyPr>
          <a:lstStyle/>
          <a:p>
            <a:r>
              <a:rPr lang="tr-TR" sz="2800" b="1" dirty="0" smtClean="0">
                <a:solidFill>
                  <a:schemeClr val="tx1"/>
                </a:solidFill>
                <a:latin typeface="Comic Sans MS" panose="030F0702030302020204" pitchFamily="66" charset="0"/>
              </a:rPr>
              <a:t>KAYNAKÇA	</a:t>
            </a: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200" dirty="0" smtClean="0">
                <a:solidFill>
                  <a:schemeClr val="tx1"/>
                </a:solidFill>
                <a:latin typeface="Comic Sans MS" panose="030F0702030302020204" pitchFamily="66" charset="0"/>
                <a:sym typeface="Wingdings" panose="05000000000000000000" pitchFamily="2" charset="2"/>
              </a:rPr>
              <a:t></a:t>
            </a:r>
            <a:r>
              <a:rPr lang="tr-TR" sz="2200" dirty="0" smtClean="0">
                <a:solidFill>
                  <a:schemeClr val="tx1"/>
                </a:solidFill>
                <a:latin typeface="Comic Sans MS" panose="030F0702030302020204" pitchFamily="66" charset="0"/>
              </a:rPr>
              <a:t>TEMEL KAVRAMLARI İLE MÜHENDİSLİK TERMODİNAMİĞİ, Prof. Dr. Mustafa AKDAĞ,</a:t>
            </a:r>
            <a:r>
              <a:rPr lang="pt-BR" sz="2200" dirty="0" smtClean="0">
                <a:solidFill>
                  <a:schemeClr val="tx1"/>
                </a:solidFill>
                <a:latin typeface="Comic Sans MS" panose="030F0702030302020204" pitchFamily="66" charset="0"/>
              </a:rPr>
              <a:t> QAFQAZ </a:t>
            </a:r>
            <a:r>
              <a:rPr lang="tr-TR" sz="2200" dirty="0" smtClean="0">
                <a:solidFill>
                  <a:schemeClr val="tx1"/>
                </a:solidFill>
                <a:latin typeface="Comic Sans MS" panose="030F0702030302020204" pitchFamily="66" charset="0"/>
              </a:rPr>
              <a:t> </a:t>
            </a:r>
            <a:r>
              <a:rPr lang="pt-BR" sz="2200" dirty="0" smtClean="0">
                <a:solidFill>
                  <a:schemeClr val="tx1"/>
                </a:solidFill>
                <a:latin typeface="Comic Sans MS" panose="030F0702030302020204" pitchFamily="66" charset="0"/>
              </a:rPr>
              <a:t>ÜN</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VERS</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TES</a:t>
            </a:r>
            <a:r>
              <a:rPr lang="tr-TR" sz="2200" dirty="0" smtClean="0">
                <a:solidFill>
                  <a:schemeClr val="tx1"/>
                </a:solidFill>
                <a:latin typeface="Comic Sans MS" panose="030F0702030302020204" pitchFamily="66" charset="0"/>
              </a:rPr>
              <a:t>İ </a:t>
            </a:r>
            <a:r>
              <a:rPr lang="pt-BR" sz="2200" dirty="0" smtClean="0">
                <a:solidFill>
                  <a:schemeClr val="tx1"/>
                </a:solidFill>
                <a:latin typeface="Comic Sans MS" panose="030F0702030302020204" pitchFamily="66" charset="0"/>
              </a:rPr>
              <a:t> YAYINLARI</a:t>
            </a:r>
            <a:r>
              <a:rPr lang="tr-TR" sz="2200" dirty="0" smtClean="0">
                <a:solidFill>
                  <a:schemeClr val="tx1"/>
                </a:solidFill>
                <a:latin typeface="Comic Sans MS" panose="030F0702030302020204" pitchFamily="66" charset="0"/>
              </a:rPr>
              <a:t>, Bakü, 2009.</a:t>
            </a:r>
            <a:br>
              <a:rPr lang="tr-TR" sz="2200"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t>
            </a:r>
            <a:br>
              <a:rPr lang="tr-TR" sz="2500" b="1" dirty="0" smtClean="0">
                <a:solidFill>
                  <a:schemeClr val="tx1"/>
                </a:solidFill>
                <a:latin typeface="Comic Sans MS" panose="030F0702030302020204" pitchFamily="66" charset="0"/>
              </a:rPr>
            </a:br>
            <a:endParaRPr lang="en-GB" sz="20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657301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33266" y="136478"/>
            <a:ext cx="10345003" cy="6578221"/>
          </a:xfrm>
        </p:spPr>
        <p:txBody>
          <a:bodyPr numCol="2">
            <a:normAutofit/>
          </a:bodyPr>
          <a:lstStyle/>
          <a:p>
            <a:r>
              <a:rPr lang="tr-TR" sz="2500" b="1" dirty="0">
                <a:solidFill>
                  <a:schemeClr val="tx1"/>
                </a:solidFill>
                <a:latin typeface="Comic Sans MS" panose="030F0702030302020204" pitchFamily="66" charset="0"/>
              </a:rPr>
              <a:t>ISI ALIŞ-VERİŞİ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Maddeler arasında ısı </a:t>
            </a:r>
            <a:r>
              <a:rPr lang="tr-TR" sz="2000" dirty="0" smtClean="0">
                <a:latin typeface="Comic Sans MS" panose="030F0702030302020204" pitchFamily="66" charset="0"/>
              </a:rPr>
              <a:t>alış verişi </a:t>
            </a:r>
            <a:r>
              <a:rPr lang="tr-TR" sz="2000" dirty="0">
                <a:latin typeface="Comic Sans MS" panose="030F0702030302020204" pitchFamily="66" charset="0"/>
              </a:rPr>
              <a:t>var ise, alınan ısı verilen ısıya eşittir. Isı akışı sıcak maddeden </a:t>
            </a:r>
            <a:r>
              <a:rPr lang="tr-TR" sz="2000" dirty="0" smtClean="0">
                <a:latin typeface="Comic Sans MS" panose="030F0702030302020204" pitchFamily="66" charset="0"/>
              </a:rPr>
              <a:t>soğuk maddeye </a:t>
            </a:r>
            <a:r>
              <a:rPr lang="tr-TR" sz="2000" dirty="0">
                <a:latin typeface="Comic Sans MS" panose="030F0702030302020204" pitchFamily="66" charset="0"/>
              </a:rPr>
              <a:t>doğru olur.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Şayet sıcaklıkları T1 °C ve T2 °C olan aynı cinste iki sıvıdan eşit </a:t>
            </a:r>
            <a:r>
              <a:rPr lang="tr-TR" sz="2000" dirty="0" smtClean="0">
                <a:latin typeface="Comic Sans MS" panose="030F0702030302020204" pitchFamily="66" charset="0"/>
              </a:rPr>
              <a:t>miktarlar kullanılarak </a:t>
            </a:r>
            <a:r>
              <a:rPr lang="tr-TR" sz="2000" dirty="0">
                <a:latin typeface="Comic Sans MS" panose="030F0702030302020204" pitchFamily="66" charset="0"/>
              </a:rPr>
              <a:t>bir karışım yapılırsa, karışımın </a:t>
            </a:r>
            <a:r>
              <a:rPr lang="tr-TR" sz="2000" dirty="0" smtClean="0">
                <a:latin typeface="Comic Sans MS" panose="030F0702030302020204" pitchFamily="66" charset="0"/>
              </a:rPr>
              <a:t>son sıcaklığı,</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5" name="Resim 4"/>
          <p:cNvPicPr>
            <a:picLocks noChangeAspect="1"/>
          </p:cNvPicPr>
          <p:nvPr/>
        </p:nvPicPr>
        <p:blipFill>
          <a:blip r:embed="rId2"/>
          <a:stretch>
            <a:fillRect/>
          </a:stretch>
        </p:blipFill>
        <p:spPr>
          <a:xfrm>
            <a:off x="1733266" y="2346093"/>
            <a:ext cx="3375005" cy="943017"/>
          </a:xfrm>
          <a:prstGeom prst="rect">
            <a:avLst/>
          </a:prstGeom>
        </p:spPr>
      </p:pic>
      <p:pic>
        <p:nvPicPr>
          <p:cNvPr id="6" name="Resim 5"/>
          <p:cNvPicPr>
            <a:picLocks noChangeAspect="1"/>
          </p:cNvPicPr>
          <p:nvPr/>
        </p:nvPicPr>
        <p:blipFill>
          <a:blip r:embed="rId3"/>
          <a:stretch>
            <a:fillRect/>
          </a:stretch>
        </p:blipFill>
        <p:spPr>
          <a:xfrm>
            <a:off x="2017340" y="5174341"/>
            <a:ext cx="2227114" cy="427807"/>
          </a:xfrm>
          <a:prstGeom prst="rect">
            <a:avLst/>
          </a:prstGeom>
        </p:spPr>
      </p:pic>
      <p:pic>
        <p:nvPicPr>
          <p:cNvPr id="7" name="Resim 6"/>
          <p:cNvPicPr>
            <a:picLocks noChangeAspect="1"/>
          </p:cNvPicPr>
          <p:nvPr/>
        </p:nvPicPr>
        <p:blipFill>
          <a:blip r:embed="rId4"/>
          <a:stretch>
            <a:fillRect/>
          </a:stretch>
        </p:blipFill>
        <p:spPr>
          <a:xfrm>
            <a:off x="2017340" y="5759355"/>
            <a:ext cx="3728839" cy="611528"/>
          </a:xfrm>
          <a:prstGeom prst="rect">
            <a:avLst/>
          </a:prstGeom>
        </p:spPr>
      </p:pic>
      <p:pic>
        <p:nvPicPr>
          <p:cNvPr id="8" name="Resim 7"/>
          <p:cNvPicPr>
            <a:picLocks noChangeAspect="1"/>
          </p:cNvPicPr>
          <p:nvPr/>
        </p:nvPicPr>
        <p:blipFill>
          <a:blip r:embed="rId5"/>
          <a:stretch>
            <a:fillRect/>
          </a:stretch>
        </p:blipFill>
        <p:spPr>
          <a:xfrm>
            <a:off x="6905767" y="620971"/>
            <a:ext cx="4497606" cy="3022982"/>
          </a:xfrm>
          <a:prstGeom prst="rect">
            <a:avLst/>
          </a:prstGeom>
        </p:spPr>
      </p:pic>
      <p:pic>
        <p:nvPicPr>
          <p:cNvPr id="9" name="Resim 8"/>
          <p:cNvPicPr>
            <a:picLocks noChangeAspect="1"/>
          </p:cNvPicPr>
          <p:nvPr/>
        </p:nvPicPr>
        <p:blipFill>
          <a:blip r:embed="rId6"/>
          <a:stretch>
            <a:fillRect/>
          </a:stretch>
        </p:blipFill>
        <p:spPr>
          <a:xfrm>
            <a:off x="7465325" y="4019307"/>
            <a:ext cx="3378490" cy="2320038"/>
          </a:xfrm>
          <a:prstGeom prst="rect">
            <a:avLst/>
          </a:prstGeom>
        </p:spPr>
      </p:pic>
    </p:spTree>
    <p:extLst>
      <p:ext uri="{BB962C8B-B14F-4D97-AF65-F5344CB8AC3E}">
        <p14:creationId xmlns:p14="http://schemas.microsoft.com/office/powerpoint/2010/main" val="35394281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33266" y="136478"/>
            <a:ext cx="10345003" cy="6578221"/>
          </a:xfrm>
        </p:spPr>
        <p:txBody>
          <a:bodyPr numCol="2">
            <a:normAutofit/>
          </a:bodyPr>
          <a:lstStyle/>
          <a:p>
            <a:r>
              <a:rPr lang="tr-TR" sz="2500" b="1" dirty="0">
                <a:solidFill>
                  <a:schemeClr val="tx1"/>
                </a:solidFill>
                <a:latin typeface="Comic Sans MS" panose="030F0702030302020204" pitchFamily="66" charset="0"/>
              </a:rPr>
              <a:t>Basınç ve İş</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Katı, sıvı ve gazlar ağırlıkları sebebi ile bulundukları yüzeye bir </a:t>
            </a:r>
            <a:r>
              <a:rPr lang="tr-TR" sz="2000" dirty="0" smtClean="0">
                <a:latin typeface="Comic Sans MS" panose="030F0702030302020204" pitchFamily="66" charset="0"/>
              </a:rPr>
              <a:t>kuvvet uygularlar.</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Kuvvetin </a:t>
            </a:r>
            <a:r>
              <a:rPr lang="tr-TR" sz="2000" dirty="0">
                <a:latin typeface="Comic Sans MS" panose="030F0702030302020204" pitchFamily="66" charset="0"/>
              </a:rPr>
              <a:t>kaynağı ne olursa olsun, birim yüzeye dik </a:t>
            </a:r>
            <a:r>
              <a:rPr lang="tr-TR" sz="2000" dirty="0" smtClean="0">
                <a:latin typeface="Comic Sans MS" panose="030F0702030302020204" pitchFamily="66" charset="0"/>
              </a:rPr>
              <a:t>olarak etki </a:t>
            </a:r>
            <a:r>
              <a:rPr lang="tr-TR" sz="2000" dirty="0">
                <a:latin typeface="Comic Sans MS" panose="030F0702030302020204" pitchFamily="66" charset="0"/>
              </a:rPr>
              <a:t>eden kuvvete basınç(P), bütün yüzeye dik olarak etki eden kuvvete </a:t>
            </a:r>
            <a:r>
              <a:rPr lang="tr-TR" sz="2000" dirty="0" smtClean="0">
                <a:latin typeface="Comic Sans MS" panose="030F0702030302020204" pitchFamily="66" charset="0"/>
              </a:rPr>
              <a:t>ise basınç </a:t>
            </a:r>
            <a:r>
              <a:rPr lang="tr-TR" sz="2000" dirty="0">
                <a:latin typeface="Comic Sans MS" panose="030F0702030302020204" pitchFamily="66" charset="0"/>
              </a:rPr>
              <a:t>kuvveti(F) </a:t>
            </a:r>
            <a:r>
              <a:rPr lang="tr-TR" sz="2000" dirty="0" smtClean="0">
                <a:latin typeface="Comic Sans MS" panose="030F0702030302020204" pitchFamily="66" charset="0"/>
              </a:rPr>
              <a:t>denir.</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P=F/S</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P: basınç (Basınç birimleri : N/m</a:t>
            </a:r>
            <a:r>
              <a:rPr lang="tr-TR" sz="2000" baseline="30000" dirty="0">
                <a:latin typeface="Comic Sans MS" panose="030F0702030302020204" pitchFamily="66" charset="0"/>
              </a:rPr>
              <a:t>2</a:t>
            </a:r>
            <a:r>
              <a:rPr lang="tr-TR" sz="2000" dirty="0">
                <a:latin typeface="Comic Sans MS" panose="030F0702030302020204" pitchFamily="66" charset="0"/>
              </a:rPr>
              <a:t>=Pascal, </a:t>
            </a:r>
            <a:r>
              <a:rPr lang="tr-TR" sz="2000" dirty="0" err="1">
                <a:latin typeface="Comic Sans MS" panose="030F0702030302020204" pitchFamily="66" charset="0"/>
              </a:rPr>
              <a:t>dyn</a:t>
            </a:r>
            <a:r>
              <a:rPr lang="tr-TR" sz="2000" dirty="0">
                <a:latin typeface="Comic Sans MS" panose="030F0702030302020204" pitchFamily="66" charset="0"/>
              </a:rPr>
              <a:t>/cm</a:t>
            </a:r>
            <a:r>
              <a:rPr lang="tr-TR" sz="2000" baseline="30000" dirty="0">
                <a:latin typeface="Comic Sans MS" panose="030F0702030302020204" pitchFamily="66" charset="0"/>
              </a:rPr>
              <a:t>2</a:t>
            </a:r>
            <a:r>
              <a:rPr lang="tr-TR" sz="2000" dirty="0">
                <a:latin typeface="Comic Sans MS" panose="030F0702030302020204" pitchFamily="66" charset="0"/>
              </a:rPr>
              <a:t>=Bar), F: </a:t>
            </a:r>
            <a:r>
              <a:rPr lang="tr-TR" sz="2000" dirty="0" smtClean="0">
                <a:latin typeface="Comic Sans MS" panose="030F0702030302020204" pitchFamily="66" charset="0"/>
              </a:rPr>
              <a:t>kuvvet, S</a:t>
            </a:r>
            <a:r>
              <a:rPr lang="tr-TR" sz="2000" dirty="0">
                <a:latin typeface="Comic Sans MS" panose="030F0702030302020204" pitchFamily="66" charset="0"/>
              </a:rPr>
              <a:t>: alandır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Termodinamik bir sistemde iş </a:t>
            </a:r>
            <a:r>
              <a:rPr lang="tr-TR" sz="2000" dirty="0" smtClean="0">
                <a:latin typeface="Comic Sans MS" panose="030F0702030302020204" pitchFamily="66" charset="0"/>
              </a:rPr>
              <a:t>konu ediliyorsa</a:t>
            </a:r>
            <a:r>
              <a:rPr lang="tr-TR" sz="2000" dirty="0">
                <a:latin typeface="Comic Sans MS" panose="030F0702030302020204" pitchFamily="66" charset="0"/>
              </a:rPr>
              <a:t>, genel olarak </a:t>
            </a:r>
            <a:r>
              <a:rPr lang="tr-TR" sz="2000" dirty="0" smtClean="0">
                <a:latin typeface="Comic Sans MS" panose="030F0702030302020204" pitchFamily="66" charset="0"/>
              </a:rPr>
              <a:t>gazların basıncı </a:t>
            </a:r>
            <a:r>
              <a:rPr lang="tr-TR" sz="2000" dirty="0">
                <a:latin typeface="Comic Sans MS" panose="030F0702030302020204" pitchFamily="66" charset="0"/>
              </a:rPr>
              <a:t>ve bu </a:t>
            </a:r>
            <a:r>
              <a:rPr lang="tr-TR" sz="2000" dirty="0" smtClean="0">
                <a:latin typeface="Comic Sans MS" panose="030F0702030302020204" pitchFamily="66" charset="0"/>
              </a:rPr>
              <a:t>basınçtan </a:t>
            </a:r>
            <a:r>
              <a:rPr lang="tr-TR" sz="2000" dirty="0">
                <a:latin typeface="Comic Sans MS" panose="030F0702030302020204" pitchFamily="66" charset="0"/>
              </a:rPr>
              <a:t>doğan iş kastedilmektedir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W=P.</a:t>
            </a:r>
            <a:r>
              <a:rPr lang="el-GR" sz="2000" dirty="0">
                <a:latin typeface="Comic Sans MS" panose="030F0702030302020204" pitchFamily="66" charset="0"/>
              </a:rPr>
              <a:t>Δ</a:t>
            </a:r>
            <a:r>
              <a:rPr lang="tr-TR" sz="2000" dirty="0">
                <a:latin typeface="Comic Sans MS" panose="030F0702030302020204" pitchFamily="66" charset="0"/>
              </a:rPr>
              <a:t>V</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6623713" y="746356"/>
            <a:ext cx="3885064" cy="2417372"/>
          </a:xfrm>
          <a:prstGeom prst="rect">
            <a:avLst/>
          </a:prstGeom>
        </p:spPr>
      </p:pic>
      <p:pic>
        <p:nvPicPr>
          <p:cNvPr id="4" name="Resim 3"/>
          <p:cNvPicPr>
            <a:picLocks noChangeAspect="1"/>
          </p:cNvPicPr>
          <p:nvPr/>
        </p:nvPicPr>
        <p:blipFill>
          <a:blip r:embed="rId3"/>
          <a:stretch>
            <a:fillRect/>
          </a:stretch>
        </p:blipFill>
        <p:spPr>
          <a:xfrm>
            <a:off x="7016219" y="3425588"/>
            <a:ext cx="3100052" cy="2040342"/>
          </a:xfrm>
          <a:prstGeom prst="rect">
            <a:avLst/>
          </a:prstGeom>
        </p:spPr>
      </p:pic>
    </p:spTree>
    <p:extLst>
      <p:ext uri="{BB962C8B-B14F-4D97-AF65-F5344CB8AC3E}">
        <p14:creationId xmlns:p14="http://schemas.microsoft.com/office/powerpoint/2010/main" val="14168699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33266" y="232012"/>
            <a:ext cx="10345003" cy="6482687"/>
          </a:xfrm>
        </p:spPr>
        <p:txBody>
          <a:bodyPr numCol="2">
            <a:normAutofit fontScale="90000"/>
          </a:bodyPr>
          <a:lstStyle/>
          <a:p>
            <a:pPr marL="177800"/>
            <a:r>
              <a:rPr lang="tr-TR" sz="2500" b="1" dirty="0">
                <a:solidFill>
                  <a:schemeClr val="tx1"/>
                </a:solidFill>
                <a:latin typeface="Comic Sans MS" panose="030F0702030302020204" pitchFamily="66" charset="0"/>
              </a:rPr>
              <a:t>Basınç ve İş</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Düzgün katıların (küp, dikdörtgenler prizması, silindir) </a:t>
            </a:r>
            <a:r>
              <a:rPr lang="tr-TR" sz="2000" dirty="0" smtClean="0">
                <a:latin typeface="Comic Sans MS" panose="030F0702030302020204" pitchFamily="66" charset="0"/>
              </a:rPr>
              <a:t>zemine yaptıkları basınç</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P=</a:t>
            </a:r>
            <a:r>
              <a:rPr lang="tr-TR" sz="2000" dirty="0" err="1" smtClean="0">
                <a:latin typeface="Comic Sans MS" panose="030F0702030302020204" pitchFamily="66" charset="0"/>
              </a:rPr>
              <a:t>h.d</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ile de hesaplanabilir. Burada h cismin yüksekliği, d ise </a:t>
            </a:r>
            <a:r>
              <a:rPr lang="tr-TR" sz="2000" dirty="0" err="1">
                <a:latin typeface="Comic Sans MS" panose="030F0702030302020204" pitchFamily="66" charset="0"/>
              </a:rPr>
              <a:t>özağırlığıdır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Bir sıvının ağırlığı nedeniyle içinde bulunduğu kabın herhangi bir </a:t>
            </a:r>
            <a:r>
              <a:rPr lang="tr-TR" sz="2000" dirty="0" smtClean="0">
                <a:latin typeface="Comic Sans MS" panose="030F0702030302020204" pitchFamily="66" charset="0"/>
              </a:rPr>
              <a:t>yüzeyinin tamamına </a:t>
            </a:r>
            <a:r>
              <a:rPr lang="tr-TR" sz="2000" dirty="0">
                <a:latin typeface="Comic Sans MS" panose="030F0702030302020204" pitchFamily="66" charset="0"/>
              </a:rPr>
              <a:t>uyguladığı dik kuvvete sıvı basınç kuvveti denir ve,</a:t>
            </a:r>
            <a:br>
              <a:rPr lang="tr-TR" sz="2000" dirty="0">
                <a:latin typeface="Comic Sans MS" panose="030F0702030302020204" pitchFamily="66" charset="0"/>
              </a:rPr>
            </a:b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000" dirty="0">
                <a:latin typeface="Comic Sans MS" panose="030F0702030302020204" pitchFamily="66" charset="0"/>
              </a:rPr>
              <a:t>	</a:t>
            </a:r>
            <a:r>
              <a:rPr lang="tr-TR" sz="2000" dirty="0" smtClean="0">
                <a:latin typeface="Comic Sans MS" panose="030F0702030302020204" pitchFamily="66" charset="0"/>
              </a:rPr>
              <a:t>		F=</a:t>
            </a:r>
            <a:r>
              <a:rPr lang="tr-TR" sz="2000" dirty="0" err="1" smtClean="0">
                <a:latin typeface="Comic Sans MS" panose="030F0702030302020204" pitchFamily="66" charset="0"/>
              </a:rPr>
              <a:t>h.d.S</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bağıntısı ile bulunur. Burada, h: ilgili yüzeyin orta noktasının sıvının üst yüzeyine</a:t>
            </a:r>
            <a:br>
              <a:rPr lang="tr-TR" sz="2000" dirty="0">
                <a:latin typeface="Comic Sans MS" panose="030F0702030302020204" pitchFamily="66" charset="0"/>
              </a:rPr>
            </a:br>
            <a:r>
              <a:rPr lang="tr-TR" sz="2000" dirty="0">
                <a:latin typeface="Comic Sans MS" panose="030F0702030302020204" pitchFamily="66" charset="0"/>
              </a:rPr>
              <a:t>uzaklığı, d: sıvının </a:t>
            </a:r>
            <a:r>
              <a:rPr lang="tr-TR" sz="2000" dirty="0" err="1">
                <a:latin typeface="Comic Sans MS" panose="030F0702030302020204" pitchFamily="66" charset="0"/>
              </a:rPr>
              <a:t>özağırlığı</a:t>
            </a:r>
            <a:r>
              <a:rPr lang="tr-TR" sz="2000" dirty="0">
                <a:latin typeface="Comic Sans MS" panose="030F0702030302020204" pitchFamily="66" charset="0"/>
              </a:rPr>
              <a:t>, S: ilgili yüzeyin alanıdır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F1=h×d×S1</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F2=h2×d×S2=h/2×d×S2</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F3=h2×d×S3=h/2×d×S3 , </a:t>
            </a:r>
            <a:r>
              <a:rPr lang="tr-TR" sz="2000" dirty="0" smtClean="0">
                <a:latin typeface="Comic Sans MS" panose="030F0702030302020204" pitchFamily="66" charset="0"/>
              </a:rPr>
              <a:t>olur.</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5" name="Resim 4"/>
          <p:cNvPicPr>
            <a:picLocks noChangeAspect="1"/>
          </p:cNvPicPr>
          <p:nvPr/>
        </p:nvPicPr>
        <p:blipFill>
          <a:blip r:embed="rId2"/>
          <a:stretch>
            <a:fillRect/>
          </a:stretch>
        </p:blipFill>
        <p:spPr>
          <a:xfrm>
            <a:off x="7258263" y="844313"/>
            <a:ext cx="3762375" cy="2581275"/>
          </a:xfrm>
          <a:prstGeom prst="rect">
            <a:avLst/>
          </a:prstGeom>
        </p:spPr>
      </p:pic>
    </p:spTree>
    <p:extLst>
      <p:ext uri="{BB962C8B-B14F-4D97-AF65-F5344CB8AC3E}">
        <p14:creationId xmlns:p14="http://schemas.microsoft.com/office/powerpoint/2010/main" val="3111692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33266" y="232012"/>
            <a:ext cx="10345003" cy="6482687"/>
          </a:xfrm>
        </p:spPr>
        <p:txBody>
          <a:bodyPr numCol="2">
            <a:normAutofit/>
          </a:bodyPr>
          <a:lstStyle/>
          <a:p>
            <a:pPr marL="177800"/>
            <a:r>
              <a:rPr lang="tr-TR" sz="2500" b="1" dirty="0" smtClean="0">
                <a:solidFill>
                  <a:schemeClr val="tx1"/>
                </a:solidFill>
                <a:latin typeface="Comic Sans MS" panose="030F0702030302020204" pitchFamily="66" charset="0"/>
              </a:rPr>
              <a:t>Pascal Prensibi</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Sıvılar basıncı her doğrultuda aynen iletirler; bundan yararlanarak </a:t>
            </a:r>
            <a:r>
              <a:rPr lang="tr-TR" sz="2000" dirty="0" smtClean="0">
                <a:latin typeface="Comic Sans MS" panose="030F0702030302020204" pitchFamily="66" charset="0"/>
              </a:rPr>
              <a:t>su cenderesi</a:t>
            </a:r>
            <a:r>
              <a:rPr lang="tr-TR" sz="2000" dirty="0">
                <a:latin typeface="Comic Sans MS" panose="030F0702030302020204" pitchFamily="66" charset="0"/>
              </a:rPr>
              <a:t>, hidrolik fren vb. sistemler oluşturulabilmektedir.</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F kuvvetinin yaptığı basınç her noktaya aynen iletileceğinden</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1992573" y="3036626"/>
            <a:ext cx="4466720" cy="2695434"/>
          </a:xfrm>
          <a:prstGeom prst="rect">
            <a:avLst/>
          </a:prstGeom>
        </p:spPr>
      </p:pic>
      <p:pic>
        <p:nvPicPr>
          <p:cNvPr id="4" name="Resim 3"/>
          <p:cNvPicPr>
            <a:picLocks noChangeAspect="1"/>
          </p:cNvPicPr>
          <p:nvPr/>
        </p:nvPicPr>
        <p:blipFill>
          <a:blip r:embed="rId3"/>
          <a:stretch>
            <a:fillRect/>
          </a:stretch>
        </p:blipFill>
        <p:spPr>
          <a:xfrm>
            <a:off x="7265158" y="1073683"/>
            <a:ext cx="3311858" cy="1407876"/>
          </a:xfrm>
          <a:prstGeom prst="rect">
            <a:avLst/>
          </a:prstGeom>
        </p:spPr>
      </p:pic>
      <p:pic>
        <p:nvPicPr>
          <p:cNvPr id="6" name="Resim 5"/>
          <p:cNvPicPr>
            <a:picLocks noChangeAspect="1"/>
          </p:cNvPicPr>
          <p:nvPr/>
        </p:nvPicPr>
        <p:blipFill>
          <a:blip r:embed="rId4"/>
          <a:stretch>
            <a:fillRect/>
          </a:stretch>
        </p:blipFill>
        <p:spPr>
          <a:xfrm>
            <a:off x="6905767" y="4494237"/>
            <a:ext cx="4030466" cy="650970"/>
          </a:xfrm>
          <a:prstGeom prst="rect">
            <a:avLst/>
          </a:prstGeom>
        </p:spPr>
      </p:pic>
    </p:spTree>
    <p:extLst>
      <p:ext uri="{BB962C8B-B14F-4D97-AF65-F5344CB8AC3E}">
        <p14:creationId xmlns:p14="http://schemas.microsoft.com/office/powerpoint/2010/main" val="13692098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33267" y="232012"/>
            <a:ext cx="9935570" cy="6625988"/>
          </a:xfrm>
        </p:spPr>
        <p:txBody>
          <a:bodyPr numCol="2">
            <a:normAutofit fontScale="90000"/>
          </a:bodyPr>
          <a:lstStyle/>
          <a:p>
            <a:pPr marL="177800"/>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Gazlarda Basınç</a:t>
            </a:r>
            <a:br>
              <a:rPr lang="tr-TR" sz="2500" b="1"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Açık hava hem yeryüzüne hem de onunla</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temasta bulunan bütün yüzeylere ağırlığı nedeniyle bir kuvvet uygular. Bu kuvvetin yüzeyin birim alanına düşen kısmına açık hava basıncı yada atmosfer basıncı (P</a:t>
            </a:r>
            <a:r>
              <a:rPr lang="tr-TR" sz="2000" baseline="-25000" dirty="0" smtClean="0">
                <a:solidFill>
                  <a:schemeClr val="tx1"/>
                </a:solidFill>
                <a:latin typeface="Comic Sans MS" panose="030F0702030302020204" pitchFamily="66" charset="0"/>
              </a:rPr>
              <a:t>0</a:t>
            </a:r>
            <a:r>
              <a:rPr lang="tr-TR" sz="2000" dirty="0" smtClean="0">
                <a:solidFill>
                  <a:schemeClr val="tx1"/>
                </a:solidFill>
                <a:latin typeface="Comic Sans MS" panose="030F0702030302020204" pitchFamily="66" charset="0"/>
              </a:rPr>
              <a:t>) denir.</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Açık hava basıncını, yani atmosfer basıncını ölçen aletlere barometre denir. Barometredeki </a:t>
            </a:r>
            <a:r>
              <a:rPr lang="tr-TR" sz="2000" dirty="0" err="1" smtClean="0">
                <a:solidFill>
                  <a:schemeClr val="tx1"/>
                </a:solidFill>
                <a:latin typeface="Comic Sans MS" panose="030F0702030302020204" pitchFamily="66" charset="0"/>
              </a:rPr>
              <a:t>civa</a:t>
            </a:r>
            <a:r>
              <a:rPr lang="tr-TR" sz="2000" dirty="0" smtClean="0">
                <a:solidFill>
                  <a:schemeClr val="tx1"/>
                </a:solidFill>
                <a:latin typeface="Comic Sans MS" panose="030F0702030302020204" pitchFamily="66" charset="0"/>
              </a:rPr>
              <a:t> seviyesi her 10.5 m yüksekliğe çıkıldıkça 1 mm düşer.</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Bundan yararlanarak rakım (yükseklik) ölçülür.</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200" b="1" dirty="0" smtClean="0">
                <a:solidFill>
                  <a:schemeClr val="tx1"/>
                </a:solidFill>
                <a:latin typeface="Comic Sans MS" panose="030F0702030302020204" pitchFamily="66" charset="0"/>
              </a:rPr>
              <a:t>Kapalı Kaplarda Gaz Basıncı</a:t>
            </a: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Hacimle ters orantılıdır; sıcaklık sabit kalmak şartıyla hacim azaldıkça basınç artar.</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Sıcaklıkla doğru orantılıdır; hacim sabit kalmak şartıyla, </a:t>
            </a:r>
            <a:r>
              <a:rPr lang="tr-TR" sz="2000" dirty="0" smtClean="0">
                <a:solidFill>
                  <a:schemeClr val="tx1"/>
                </a:solidFill>
                <a:latin typeface="Comic Sans MS" panose="030F0702030302020204" pitchFamily="66" charset="0"/>
              </a:rPr>
              <a:t>sıcaklık arttıkça </a:t>
            </a:r>
            <a:r>
              <a:rPr lang="tr-TR" sz="2000" dirty="0">
                <a:solidFill>
                  <a:schemeClr val="tx1"/>
                </a:solidFill>
                <a:latin typeface="Comic Sans MS" panose="030F0702030302020204" pitchFamily="66" charset="0"/>
              </a:rPr>
              <a:t>basınç artar.</a:t>
            </a: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Molekül </a:t>
            </a:r>
            <a:r>
              <a:rPr lang="tr-TR" sz="2000" dirty="0">
                <a:solidFill>
                  <a:schemeClr val="tx1"/>
                </a:solidFill>
                <a:latin typeface="Comic Sans MS" panose="030F0702030302020204" pitchFamily="66" charset="0"/>
              </a:rPr>
              <a:t>konsantrasyonu ile </a:t>
            </a:r>
            <a:r>
              <a:rPr lang="tr-TR" sz="2000" dirty="0" smtClean="0">
                <a:solidFill>
                  <a:schemeClr val="tx1"/>
                </a:solidFill>
                <a:latin typeface="Comic Sans MS" panose="030F0702030302020204" pitchFamily="66" charset="0"/>
              </a:rPr>
              <a:t>doğru orantılıdır</a:t>
            </a:r>
            <a:r>
              <a:rPr lang="tr-TR" sz="2000" dirty="0">
                <a:solidFill>
                  <a:schemeClr val="tx1"/>
                </a:solidFill>
                <a:latin typeface="Comic Sans MS" panose="030F0702030302020204" pitchFamily="66" charset="0"/>
              </a:rPr>
              <a:t>; hacim sabit iken, </a:t>
            </a:r>
            <a:r>
              <a:rPr lang="tr-TR" sz="2000" dirty="0" smtClean="0">
                <a:solidFill>
                  <a:schemeClr val="tx1"/>
                </a:solidFill>
                <a:latin typeface="Comic Sans MS" panose="030F0702030302020204" pitchFamily="66" charset="0"/>
              </a:rPr>
              <a:t>birim hacme </a:t>
            </a:r>
            <a:r>
              <a:rPr lang="tr-TR" sz="2000" dirty="0">
                <a:solidFill>
                  <a:schemeClr val="tx1"/>
                </a:solidFill>
                <a:latin typeface="Comic Sans MS" panose="030F0702030302020204" pitchFamily="66" charset="0"/>
              </a:rPr>
              <a:t>düşen molekül sayısı arttıkça basınç artar.</a:t>
            </a: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P.V=</a:t>
            </a:r>
            <a:r>
              <a:rPr lang="tr-TR" sz="2000" dirty="0" err="1">
                <a:solidFill>
                  <a:schemeClr val="tx1"/>
                </a:solidFill>
                <a:latin typeface="Comic Sans MS" panose="030F0702030302020204" pitchFamily="66" charset="0"/>
              </a:rPr>
              <a:t>n.R.T</a:t>
            </a:r>
            <a:r>
              <a:rPr lang="tr-TR" sz="2000" dirty="0">
                <a:solidFill>
                  <a:schemeClr val="tx1"/>
                </a:solidFill>
                <a:latin typeface="Comic Sans MS" panose="030F0702030302020204" pitchFamily="66" charset="0"/>
              </a:rPr>
              <a:t>	</a:t>
            </a: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Burada,</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P: basınç, T: sıcaklık(0K), n: molekül sayısı, R: evrensel gaz sabiti, V: hacım</a:t>
            </a: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5" name="Resim 4"/>
          <p:cNvPicPr>
            <a:picLocks noChangeAspect="1"/>
          </p:cNvPicPr>
          <p:nvPr/>
        </p:nvPicPr>
        <p:blipFill>
          <a:blip r:embed="rId2"/>
          <a:stretch>
            <a:fillRect/>
          </a:stretch>
        </p:blipFill>
        <p:spPr>
          <a:xfrm>
            <a:off x="7187819" y="4682932"/>
            <a:ext cx="3457434" cy="2039408"/>
          </a:xfrm>
          <a:prstGeom prst="rect">
            <a:avLst/>
          </a:prstGeom>
        </p:spPr>
      </p:pic>
    </p:spTree>
    <p:extLst>
      <p:ext uri="{BB962C8B-B14F-4D97-AF65-F5344CB8AC3E}">
        <p14:creationId xmlns:p14="http://schemas.microsoft.com/office/powerpoint/2010/main" val="3682394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33266" y="232012"/>
            <a:ext cx="10167581" cy="6625988"/>
          </a:xfrm>
        </p:spPr>
        <p:txBody>
          <a:bodyPr numCol="2">
            <a:normAutofit fontScale="90000"/>
          </a:bodyPr>
          <a:lstStyle/>
          <a:p>
            <a:pPr marL="177800"/>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İŞ</a:t>
            </a: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err="1">
                <a:solidFill>
                  <a:schemeClr val="tx1"/>
                </a:solidFill>
                <a:latin typeface="Comic Sans MS" panose="030F0702030302020204" pitchFamily="66" charset="0"/>
              </a:rPr>
              <a:t>İş</a:t>
            </a:r>
            <a:r>
              <a:rPr lang="tr-TR" sz="2500" b="1" dirty="0">
                <a:solidFill>
                  <a:schemeClr val="tx1"/>
                </a:solidFill>
                <a:latin typeface="Comic Sans MS" panose="030F0702030302020204" pitchFamily="66" charset="0"/>
              </a:rPr>
              <a:t> İçin İtici Kuvvetler</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en-GB" sz="2500" b="1" dirty="0" err="1">
                <a:solidFill>
                  <a:schemeClr val="tx1"/>
                </a:solidFill>
                <a:latin typeface="Comic Sans MS" panose="030F0702030302020204" pitchFamily="66" charset="0"/>
              </a:rPr>
              <a:t>Mekanik</a:t>
            </a:r>
            <a:r>
              <a:rPr lang="en-GB" sz="2500" b="1" dirty="0">
                <a:solidFill>
                  <a:schemeClr val="tx1"/>
                </a:solidFill>
                <a:latin typeface="Comic Sans MS" panose="030F0702030302020204" pitchFamily="66" charset="0"/>
              </a:rPr>
              <a:t> </a:t>
            </a:r>
            <a:r>
              <a:rPr lang="en-GB" sz="2500" b="1" dirty="0" err="1" smtClean="0">
                <a:solidFill>
                  <a:schemeClr val="tx1"/>
                </a:solidFill>
                <a:latin typeface="Comic Sans MS" panose="030F0702030302020204" pitchFamily="66" charset="0"/>
              </a:rPr>
              <a:t>iş</a:t>
            </a:r>
            <a:r>
              <a:rPr lang="tr-TR" sz="2800" b="1" dirty="0">
                <a:solidFill>
                  <a:schemeClr val="tx1"/>
                </a:solidFill>
                <a:latin typeface="Comic Sans MS" panose="030F0702030302020204" pitchFamily="66" charset="0"/>
              </a:rPr>
              <a:t/>
            </a:r>
            <a:br>
              <a:rPr lang="tr-TR" sz="2800" b="1" dirty="0">
                <a:solidFill>
                  <a:schemeClr val="tx1"/>
                </a:solidFill>
                <a:latin typeface="Comic Sans MS" panose="030F0702030302020204" pitchFamily="66" charset="0"/>
              </a:rPr>
            </a:br>
            <a:r>
              <a:rPr lang="tr-TR" sz="2800" b="1" dirty="0" smtClean="0">
                <a:solidFill>
                  <a:schemeClr val="tx1"/>
                </a:solidFill>
                <a:latin typeface="Comic Sans MS" panose="030F0702030302020204" pitchFamily="66" charset="0"/>
              </a:rPr>
              <a:t/>
            </a:r>
            <a:br>
              <a:rPr lang="tr-TR" sz="2800" b="1" dirty="0" smtClean="0">
                <a:solidFill>
                  <a:schemeClr val="tx1"/>
                </a:solidFill>
                <a:latin typeface="Comic Sans MS" panose="030F0702030302020204" pitchFamily="66" charset="0"/>
              </a:rPr>
            </a:br>
            <a:r>
              <a:rPr lang="tr-TR" sz="2800" b="1" dirty="0">
                <a:solidFill>
                  <a:schemeClr val="tx1"/>
                </a:solidFill>
                <a:latin typeface="Comic Sans MS" panose="030F0702030302020204" pitchFamily="66" charset="0"/>
              </a:rPr>
              <a:t/>
            </a:r>
            <a:br>
              <a:rPr lang="tr-TR" sz="2800" b="1" dirty="0">
                <a:solidFill>
                  <a:schemeClr val="tx1"/>
                </a:solidFill>
                <a:latin typeface="Comic Sans MS" panose="030F0702030302020204" pitchFamily="66" charset="0"/>
              </a:rPr>
            </a:br>
            <a:r>
              <a:rPr lang="tr-TR" sz="2800" b="1" dirty="0" smtClean="0">
                <a:solidFill>
                  <a:schemeClr val="tx1"/>
                </a:solidFill>
                <a:latin typeface="Comic Sans MS" panose="030F0702030302020204" pitchFamily="66" charset="0"/>
              </a:rPr>
              <a:t/>
            </a:r>
            <a:br>
              <a:rPr lang="tr-TR" sz="2800" b="1" dirty="0" smtClean="0">
                <a:solidFill>
                  <a:schemeClr val="tx1"/>
                </a:solidFill>
                <a:latin typeface="Comic Sans MS" panose="030F0702030302020204" pitchFamily="66" charset="0"/>
              </a:rPr>
            </a:br>
            <a:r>
              <a:rPr lang="tr-TR" sz="2800" b="1" dirty="0">
                <a:solidFill>
                  <a:schemeClr val="tx1"/>
                </a:solidFill>
                <a:latin typeface="Comic Sans MS" panose="030F0702030302020204" pitchFamily="66" charset="0"/>
              </a:rPr>
              <a:t/>
            </a:r>
            <a:br>
              <a:rPr lang="tr-TR" sz="2800" b="1" dirty="0">
                <a:solidFill>
                  <a:schemeClr val="tx1"/>
                </a:solidFill>
                <a:latin typeface="Comic Sans MS" panose="030F0702030302020204" pitchFamily="66" charset="0"/>
              </a:rPr>
            </a:br>
            <a:r>
              <a:rPr lang="tr-TR" sz="2800" b="1" dirty="0" smtClean="0">
                <a:solidFill>
                  <a:schemeClr val="tx1"/>
                </a:solidFill>
                <a:latin typeface="Comic Sans MS" panose="030F0702030302020204" pitchFamily="66" charset="0"/>
              </a:rPr>
              <a:t/>
            </a:r>
            <a:br>
              <a:rPr lang="tr-TR" sz="2800" b="1" dirty="0" smtClean="0">
                <a:solidFill>
                  <a:schemeClr val="tx1"/>
                </a:solidFill>
                <a:latin typeface="Comic Sans MS" panose="030F0702030302020204" pitchFamily="66" charset="0"/>
              </a:rPr>
            </a:br>
            <a:r>
              <a:rPr lang="tr-TR" sz="2800" b="1" dirty="0">
                <a:solidFill>
                  <a:schemeClr val="tx1"/>
                </a:solidFill>
                <a:latin typeface="Comic Sans MS" panose="030F0702030302020204" pitchFamily="66" charset="0"/>
              </a:rPr>
              <a:t/>
            </a:r>
            <a:br>
              <a:rPr lang="tr-TR" sz="2800" b="1" dirty="0">
                <a:solidFill>
                  <a:schemeClr val="tx1"/>
                </a:solidFill>
                <a:latin typeface="Comic Sans MS" panose="030F0702030302020204" pitchFamily="66" charset="0"/>
              </a:rPr>
            </a:br>
            <a:r>
              <a:rPr lang="tr-TR" sz="2800" b="1" dirty="0" smtClean="0">
                <a:solidFill>
                  <a:schemeClr val="tx1"/>
                </a:solidFill>
                <a:latin typeface="Comic Sans MS" panose="030F0702030302020204" pitchFamily="66" charset="0"/>
              </a:rPr>
              <a:t/>
            </a:r>
            <a:br>
              <a:rPr lang="tr-TR" sz="2800" b="1" dirty="0" smtClean="0">
                <a:solidFill>
                  <a:schemeClr val="tx1"/>
                </a:solidFill>
                <a:latin typeface="Comic Sans MS" panose="030F0702030302020204" pitchFamily="66" charset="0"/>
              </a:rPr>
            </a:br>
            <a:r>
              <a:rPr lang="tr-TR" sz="2800" b="1" dirty="0">
                <a:solidFill>
                  <a:schemeClr val="tx1"/>
                </a:solidFill>
                <a:latin typeface="Comic Sans MS" panose="030F0702030302020204" pitchFamily="66" charset="0"/>
              </a:rPr>
              <a:t/>
            </a:r>
            <a:br>
              <a:rPr lang="tr-TR" sz="2800" b="1" dirty="0">
                <a:solidFill>
                  <a:schemeClr val="tx1"/>
                </a:solidFill>
                <a:latin typeface="Comic Sans MS" panose="030F0702030302020204" pitchFamily="66" charset="0"/>
              </a:rPr>
            </a:br>
            <a:r>
              <a:rPr lang="tr-TR" sz="2800" b="1" dirty="0" smtClean="0">
                <a:solidFill>
                  <a:schemeClr val="tx1"/>
                </a:solidFill>
                <a:latin typeface="Comic Sans MS" panose="030F0702030302020204" pitchFamily="66" charset="0"/>
              </a:rPr>
              <a:t/>
            </a:r>
            <a:br>
              <a:rPr lang="tr-TR" sz="2800" b="1" dirty="0" smtClean="0">
                <a:solidFill>
                  <a:schemeClr val="tx1"/>
                </a:solidFill>
                <a:latin typeface="Comic Sans MS" panose="030F0702030302020204" pitchFamily="66" charset="0"/>
              </a:rPr>
            </a:br>
            <a:r>
              <a:rPr lang="tr-TR" sz="2800" b="1" dirty="0">
                <a:solidFill>
                  <a:schemeClr val="tx1"/>
                </a:solidFill>
                <a:latin typeface="Comic Sans MS" panose="030F0702030302020204" pitchFamily="66" charset="0"/>
              </a:rPr>
              <a:t/>
            </a:r>
            <a:br>
              <a:rPr lang="tr-TR" sz="2800" b="1" dirty="0">
                <a:solidFill>
                  <a:schemeClr val="tx1"/>
                </a:solidFill>
                <a:latin typeface="Comic Sans MS" panose="030F0702030302020204" pitchFamily="66" charset="0"/>
              </a:rPr>
            </a:br>
            <a:r>
              <a:rPr lang="tr-TR" sz="2800" b="1" dirty="0" smtClean="0">
                <a:solidFill>
                  <a:schemeClr val="tx1"/>
                </a:solidFill>
                <a:latin typeface="Comic Sans MS" panose="030F0702030302020204" pitchFamily="66" charset="0"/>
              </a:rPr>
              <a:t/>
            </a:r>
            <a:br>
              <a:rPr lang="tr-TR" sz="2800" b="1" dirty="0" smtClean="0">
                <a:solidFill>
                  <a:schemeClr val="tx1"/>
                </a:solidFill>
                <a:latin typeface="Comic Sans MS" panose="030F0702030302020204" pitchFamily="66" charset="0"/>
              </a:rPr>
            </a:br>
            <a:r>
              <a:rPr lang="tr-TR" sz="2800" b="1" dirty="0">
                <a:solidFill>
                  <a:schemeClr val="tx1"/>
                </a:solidFill>
                <a:latin typeface="Comic Sans MS" panose="030F0702030302020204" pitchFamily="66" charset="0"/>
              </a:rPr>
              <a:t/>
            </a:r>
            <a:br>
              <a:rPr lang="tr-TR" sz="2800" b="1" dirty="0">
                <a:solidFill>
                  <a:schemeClr val="tx1"/>
                </a:solidFill>
                <a:latin typeface="Comic Sans MS" panose="030F0702030302020204" pitchFamily="66" charset="0"/>
              </a:rPr>
            </a:br>
            <a:r>
              <a:rPr lang="tr-TR" sz="2800" b="1" dirty="0" smtClean="0">
                <a:solidFill>
                  <a:schemeClr val="tx1"/>
                </a:solidFill>
                <a:latin typeface="Comic Sans MS" panose="030F0702030302020204" pitchFamily="66" charset="0"/>
              </a:rPr>
              <a:t/>
            </a:r>
            <a:br>
              <a:rPr lang="tr-TR" sz="2800" b="1" dirty="0" smtClean="0">
                <a:solidFill>
                  <a:schemeClr val="tx1"/>
                </a:solidFill>
                <a:latin typeface="Comic Sans MS" panose="030F0702030302020204" pitchFamily="66" charset="0"/>
              </a:rPr>
            </a:br>
            <a:r>
              <a:rPr lang="tr-TR" sz="2800" b="1" dirty="0">
                <a:solidFill>
                  <a:schemeClr val="tx1"/>
                </a:solidFill>
                <a:latin typeface="Comic Sans MS" panose="030F0702030302020204" pitchFamily="66" charset="0"/>
              </a:rPr>
              <a:t/>
            </a:r>
            <a:br>
              <a:rPr lang="tr-TR" sz="2800" b="1" dirty="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Hidrolik iş</a:t>
            </a: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1997972" y="1631327"/>
            <a:ext cx="3593910" cy="1453276"/>
          </a:xfrm>
          <a:prstGeom prst="rect">
            <a:avLst/>
          </a:prstGeom>
        </p:spPr>
      </p:pic>
      <p:pic>
        <p:nvPicPr>
          <p:cNvPr id="4" name="Resim 3"/>
          <p:cNvPicPr>
            <a:picLocks noChangeAspect="1"/>
          </p:cNvPicPr>
          <p:nvPr/>
        </p:nvPicPr>
        <p:blipFill>
          <a:blip r:embed="rId3"/>
          <a:stretch>
            <a:fillRect/>
          </a:stretch>
        </p:blipFill>
        <p:spPr>
          <a:xfrm>
            <a:off x="1997972" y="3971707"/>
            <a:ext cx="4207254" cy="2361064"/>
          </a:xfrm>
          <a:prstGeom prst="rect">
            <a:avLst/>
          </a:prstGeom>
        </p:spPr>
      </p:pic>
      <p:pic>
        <p:nvPicPr>
          <p:cNvPr id="7" name="Resim 6"/>
          <p:cNvPicPr>
            <a:picLocks noChangeAspect="1"/>
          </p:cNvPicPr>
          <p:nvPr/>
        </p:nvPicPr>
        <p:blipFill>
          <a:blip r:embed="rId4"/>
          <a:stretch>
            <a:fillRect/>
          </a:stretch>
        </p:blipFill>
        <p:spPr>
          <a:xfrm>
            <a:off x="6630816" y="5149788"/>
            <a:ext cx="1504950" cy="1123950"/>
          </a:xfrm>
          <a:prstGeom prst="rect">
            <a:avLst/>
          </a:prstGeom>
        </p:spPr>
      </p:pic>
      <p:pic>
        <p:nvPicPr>
          <p:cNvPr id="8" name="Resim 7"/>
          <p:cNvPicPr>
            <a:picLocks noChangeAspect="1"/>
          </p:cNvPicPr>
          <p:nvPr/>
        </p:nvPicPr>
        <p:blipFill>
          <a:blip r:embed="rId5"/>
          <a:stretch>
            <a:fillRect/>
          </a:stretch>
        </p:blipFill>
        <p:spPr>
          <a:xfrm>
            <a:off x="6630816" y="1631327"/>
            <a:ext cx="4229100" cy="3000375"/>
          </a:xfrm>
          <a:prstGeom prst="rect">
            <a:avLst/>
          </a:prstGeom>
        </p:spPr>
      </p:pic>
    </p:spTree>
    <p:extLst>
      <p:ext uri="{BB962C8B-B14F-4D97-AF65-F5344CB8AC3E}">
        <p14:creationId xmlns:p14="http://schemas.microsoft.com/office/powerpoint/2010/main" val="20622887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33266" y="641446"/>
            <a:ext cx="10167581" cy="6073254"/>
          </a:xfrm>
        </p:spPr>
        <p:txBody>
          <a:bodyPr numCol="2">
            <a:noAutofit/>
          </a:bodyPr>
          <a:lstStyle/>
          <a:p>
            <a:pPr marL="177800"/>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da-DK" sz="2500" b="1" dirty="0" smtClean="0">
                <a:solidFill>
                  <a:schemeClr val="tx1"/>
                </a:solidFill>
                <a:latin typeface="Comic Sans MS" panose="030F0702030302020204" pitchFamily="66" charset="0"/>
              </a:rPr>
              <a:t>Saf </a:t>
            </a:r>
            <a:r>
              <a:rPr lang="da-DK" sz="2500" b="1" dirty="0">
                <a:solidFill>
                  <a:schemeClr val="tx1"/>
                </a:solidFill>
                <a:latin typeface="Comic Sans MS" panose="030F0702030302020204" pitchFamily="66" charset="0"/>
              </a:rPr>
              <a:t>Madde ve Hal Değişimi</a:t>
            </a: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Kimyasal yapısı her noktada aynı ve değişmeyen (homojen) maddelere</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saf madde denir. Su, azot, oksijen...</a:t>
            </a:r>
            <a:r>
              <a:rPr lang="tr-TR" sz="2000" dirty="0" err="1">
                <a:solidFill>
                  <a:schemeClr val="tx1"/>
                </a:solidFill>
                <a:latin typeface="Comic Sans MS" panose="030F0702030302020204" pitchFamily="66" charset="0"/>
              </a:rPr>
              <a:t>vb</a:t>
            </a:r>
            <a:r>
              <a:rPr lang="tr-TR" sz="2000" dirty="0">
                <a:solidFill>
                  <a:schemeClr val="tx1"/>
                </a:solidFill>
                <a:latin typeface="Comic Sans MS" panose="030F0702030302020204" pitchFamily="66" charset="0"/>
              </a:rPr>
              <a:t> birer saf maddedir. </a:t>
            </a: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Bundan başka her </a:t>
            </a:r>
            <a:r>
              <a:rPr lang="tr-TR" sz="2000" dirty="0">
                <a:solidFill>
                  <a:schemeClr val="tx1"/>
                </a:solidFill>
                <a:latin typeface="Comic Sans MS" panose="030F0702030302020204" pitchFamily="66" charset="0"/>
              </a:rPr>
              <a:t>hangi bir homojen karışım da saf madde tanımına uyabilir. </a:t>
            </a:r>
            <a:r>
              <a:rPr lang="tr-TR" sz="2000" dirty="0" smtClean="0">
                <a:solidFill>
                  <a:schemeClr val="tx1"/>
                </a:solidFill>
                <a:latin typeface="Comic Sans MS" panose="030F0702030302020204" pitchFamily="66" charset="0"/>
              </a:rPr>
              <a:t>Örneğin, çeşitli </a:t>
            </a:r>
            <a:r>
              <a:rPr lang="tr-TR" sz="2000" dirty="0">
                <a:solidFill>
                  <a:schemeClr val="tx1"/>
                </a:solidFill>
                <a:latin typeface="Comic Sans MS" panose="030F0702030302020204" pitchFamily="66" charset="0"/>
              </a:rPr>
              <a:t>gazların homojen bir karışımı olan hava dahi, eğer tek bir faz söz </a:t>
            </a:r>
            <a:r>
              <a:rPr lang="tr-TR" sz="2000" dirty="0" smtClean="0">
                <a:solidFill>
                  <a:schemeClr val="tx1"/>
                </a:solidFill>
                <a:latin typeface="Comic Sans MS" panose="030F0702030302020204" pitchFamily="66" charset="0"/>
              </a:rPr>
              <a:t>konusu ise</a:t>
            </a:r>
            <a:r>
              <a:rPr lang="tr-TR" sz="2000" dirty="0">
                <a:solidFill>
                  <a:schemeClr val="tx1"/>
                </a:solidFill>
                <a:latin typeface="Comic Sans MS" panose="030F0702030302020204" pitchFamily="66" charset="0"/>
              </a:rPr>
              <a:t>, saf maddedir.</a:t>
            </a:r>
            <a:br>
              <a:rPr lang="tr-TR" sz="2000"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B</a:t>
            </a:r>
            <a:r>
              <a:rPr lang="tr-TR" sz="2000" dirty="0" smtClean="0">
                <a:solidFill>
                  <a:schemeClr val="tx1"/>
                </a:solidFill>
                <a:latin typeface="Comic Sans MS" panose="030F0702030302020204" pitchFamily="66" charset="0"/>
              </a:rPr>
              <a:t>uharlaşmanın </a:t>
            </a:r>
            <a:r>
              <a:rPr lang="tr-TR" sz="2000" dirty="0">
                <a:solidFill>
                  <a:schemeClr val="tx1"/>
                </a:solidFill>
                <a:latin typeface="Comic Sans MS" panose="030F0702030302020204" pitchFamily="66" charset="0"/>
              </a:rPr>
              <a:t>başlangıcında bulunan </a:t>
            </a:r>
            <a:r>
              <a:rPr lang="tr-TR" sz="2000" dirty="0" smtClean="0">
                <a:solidFill>
                  <a:schemeClr val="tx1"/>
                </a:solidFill>
                <a:latin typeface="Comic Sans MS" panose="030F0702030302020204" pitchFamily="66" charset="0"/>
              </a:rPr>
              <a:t>sıvıya </a:t>
            </a:r>
            <a:r>
              <a:rPr lang="tr-TR" sz="2000" b="1" dirty="0" smtClean="0">
                <a:solidFill>
                  <a:schemeClr val="tx1"/>
                </a:solidFill>
                <a:latin typeface="Comic Sans MS" panose="030F0702030302020204" pitchFamily="66" charset="0"/>
              </a:rPr>
              <a:t>doymuş </a:t>
            </a:r>
            <a:r>
              <a:rPr lang="tr-TR" sz="2000" b="1" dirty="0">
                <a:solidFill>
                  <a:schemeClr val="tx1"/>
                </a:solidFill>
                <a:latin typeface="Comic Sans MS" panose="030F0702030302020204" pitchFamily="66" charset="0"/>
              </a:rPr>
              <a:t>sıvı </a:t>
            </a:r>
            <a:r>
              <a:rPr lang="tr-TR" sz="2000" dirty="0">
                <a:solidFill>
                  <a:schemeClr val="tx1"/>
                </a:solidFill>
                <a:latin typeface="Comic Sans MS" panose="030F0702030302020204" pitchFamily="66" charset="0"/>
              </a:rPr>
              <a:t>denir</a:t>
            </a:r>
            <a:r>
              <a:rPr lang="tr-TR" sz="2000" dirty="0" smtClean="0">
                <a:solidFill>
                  <a:schemeClr val="tx1"/>
                </a:solidFill>
                <a:latin typeface="Comic Sans MS" panose="030F0702030302020204" pitchFamily="66" charset="0"/>
              </a:rPr>
              <a:t>.</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err="1" smtClean="0">
                <a:solidFill>
                  <a:schemeClr val="tx1"/>
                </a:solidFill>
                <a:latin typeface="Comic Sans MS" panose="030F0702030302020204" pitchFamily="66" charset="0"/>
              </a:rPr>
              <a:t>Yoğuşmanın</a:t>
            </a:r>
            <a:r>
              <a:rPr lang="tr-TR" sz="2000" dirty="0" smtClean="0">
                <a:solidFill>
                  <a:schemeClr val="tx1"/>
                </a:solidFill>
                <a:latin typeface="Comic Sans MS" panose="030F0702030302020204" pitchFamily="66" charset="0"/>
              </a:rPr>
              <a:t> </a:t>
            </a:r>
            <a:r>
              <a:rPr lang="tr-TR" sz="2000" dirty="0">
                <a:solidFill>
                  <a:schemeClr val="tx1"/>
                </a:solidFill>
                <a:latin typeface="Comic Sans MS" panose="030F0702030302020204" pitchFamily="66" charset="0"/>
              </a:rPr>
              <a:t>sınırında olan buhara </a:t>
            </a:r>
            <a:r>
              <a:rPr lang="tr-TR" sz="2000" b="1" dirty="0">
                <a:solidFill>
                  <a:schemeClr val="tx1"/>
                </a:solidFill>
                <a:latin typeface="Comic Sans MS" panose="030F0702030302020204" pitchFamily="66" charset="0"/>
              </a:rPr>
              <a:t>doymuş buhar</a:t>
            </a:r>
            <a:r>
              <a:rPr lang="tr-TR" sz="2000" dirty="0">
                <a:solidFill>
                  <a:schemeClr val="tx1"/>
                </a:solidFill>
                <a:latin typeface="Comic Sans MS" panose="030F0702030302020204" pitchFamily="66" charset="0"/>
              </a:rPr>
              <a:t> denir.</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Yoğunlaşma sınırının üzerinde sıcaklığa sahip olan buhara ise </a:t>
            </a:r>
            <a:r>
              <a:rPr lang="tr-TR" sz="2000" b="1" dirty="0">
                <a:solidFill>
                  <a:schemeClr val="tx1"/>
                </a:solidFill>
                <a:latin typeface="Comic Sans MS" panose="030F0702030302020204" pitchFamily="66" charset="0"/>
              </a:rPr>
              <a:t>kızgın buhar </a:t>
            </a:r>
            <a:r>
              <a:rPr lang="tr-TR" sz="2000" dirty="0">
                <a:solidFill>
                  <a:schemeClr val="tx1"/>
                </a:solidFill>
                <a:latin typeface="Comic Sans MS" panose="030F0702030302020204" pitchFamily="66" charset="0"/>
              </a:rPr>
              <a:t>denir.</a:t>
            </a: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5" name="Resim 4"/>
          <p:cNvPicPr>
            <a:picLocks noChangeAspect="1"/>
          </p:cNvPicPr>
          <p:nvPr/>
        </p:nvPicPr>
        <p:blipFill>
          <a:blip r:embed="rId2"/>
          <a:stretch>
            <a:fillRect/>
          </a:stretch>
        </p:blipFill>
        <p:spPr>
          <a:xfrm>
            <a:off x="7096836" y="3363356"/>
            <a:ext cx="4440070" cy="3024614"/>
          </a:xfrm>
          <a:prstGeom prst="rect">
            <a:avLst/>
          </a:prstGeom>
        </p:spPr>
      </p:pic>
    </p:spTree>
    <p:extLst>
      <p:ext uri="{BB962C8B-B14F-4D97-AF65-F5344CB8AC3E}">
        <p14:creationId xmlns:p14="http://schemas.microsoft.com/office/powerpoint/2010/main" val="276026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024419" y="395784"/>
            <a:ext cx="10167581" cy="5759356"/>
          </a:xfrm>
        </p:spPr>
        <p:txBody>
          <a:bodyPr numCol="1">
            <a:noAutofit/>
          </a:bodyPr>
          <a:lstStyle/>
          <a:p>
            <a:pPr marL="177800"/>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da-DK" sz="2500" b="1" dirty="0" smtClean="0">
                <a:solidFill>
                  <a:schemeClr val="tx1"/>
                </a:solidFill>
                <a:latin typeface="Comic Sans MS" panose="030F0702030302020204" pitchFamily="66" charset="0"/>
              </a:rPr>
              <a:t>Saf </a:t>
            </a:r>
            <a:r>
              <a:rPr lang="da-DK" sz="2500" b="1" dirty="0">
                <a:solidFill>
                  <a:schemeClr val="tx1"/>
                </a:solidFill>
                <a:latin typeface="Comic Sans MS" panose="030F0702030302020204" pitchFamily="66" charset="0"/>
              </a:rPr>
              <a:t>Madde ve Hal Değişimi</a:t>
            </a: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Suyu belirli basınçta katı, sıvı ve buhar fazlarında bir arada bulundurmak</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mümkündür; bu basınçtaki noktaya üçlü nokta </a:t>
            </a:r>
            <a:r>
              <a:rPr lang="tr-TR" sz="2000" dirty="0" smtClean="0">
                <a:solidFill>
                  <a:schemeClr val="tx1"/>
                </a:solidFill>
                <a:latin typeface="Comic Sans MS" panose="030F0702030302020204" pitchFamily="66" charset="0"/>
              </a:rPr>
              <a:t>denir.</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da-DK" sz="2500" b="1" dirty="0" smtClean="0">
                <a:solidFill>
                  <a:schemeClr val="tx1"/>
                </a:solidFill>
                <a:latin typeface="Comic Sans MS" panose="030F0702030302020204" pitchFamily="66" charset="0"/>
              </a:rPr>
              <a:t>Saf </a:t>
            </a:r>
            <a:r>
              <a:rPr lang="da-DK" sz="2500" b="1" dirty="0">
                <a:solidFill>
                  <a:schemeClr val="tx1"/>
                </a:solidFill>
                <a:latin typeface="Comic Sans MS" panose="030F0702030302020204" pitchFamily="66" charset="0"/>
              </a:rPr>
              <a:t>Madde ve Hal </a:t>
            </a:r>
            <a:r>
              <a:rPr lang="da-DK" sz="2500" b="1" dirty="0" smtClean="0">
                <a:solidFill>
                  <a:schemeClr val="tx1"/>
                </a:solidFill>
                <a:latin typeface="Comic Sans MS" panose="030F0702030302020204" pitchFamily="66" charset="0"/>
              </a:rPr>
              <a:t>Değişimi</a:t>
            </a: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Suyu </a:t>
            </a:r>
            <a:r>
              <a:rPr lang="tr-TR" sz="2000" dirty="0">
                <a:solidFill>
                  <a:schemeClr val="tx1"/>
                </a:solidFill>
                <a:latin typeface="Comic Sans MS" panose="030F0702030302020204" pitchFamily="66" charset="0"/>
              </a:rPr>
              <a:t>belirli basınçta katı, sıvı ve buhar fazlarında bir arada bulundurmak</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mümkündür; bu basınçtaki noktaya üçlü nokta </a:t>
            </a:r>
            <a:r>
              <a:rPr lang="tr-TR" sz="2000" dirty="0" smtClean="0">
                <a:solidFill>
                  <a:schemeClr val="tx1"/>
                </a:solidFill>
                <a:latin typeface="Comic Sans MS" panose="030F0702030302020204" pitchFamily="66" charset="0"/>
              </a:rPr>
              <a:t>denir.</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a:solidFill>
                  <a:schemeClr val="tx1"/>
                </a:solidFill>
                <a:latin typeface="Comic Sans MS" panose="030F0702030302020204" pitchFamily="66" charset="0"/>
              </a:rPr>
              <a:t/>
            </a:r>
            <a:br>
              <a:rPr lang="tr-TR" sz="2000" b="1" dirty="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r>
              <a:rPr lang="tr-TR" sz="2000" b="1" dirty="0" smtClean="0">
                <a:solidFill>
                  <a:schemeClr val="tx1"/>
                </a:solidFill>
                <a:latin typeface="Comic Sans MS" panose="030F0702030302020204" pitchFamily="66" charset="0"/>
              </a:rPr>
              <a:t/>
            </a:r>
            <a:br>
              <a:rPr lang="tr-TR" sz="2000" b="1" dirty="0" smtClean="0">
                <a:solidFill>
                  <a:schemeClr val="tx1"/>
                </a:solidFill>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3480960" y="2597553"/>
            <a:ext cx="6263541" cy="3208155"/>
          </a:xfrm>
          <a:prstGeom prst="rect">
            <a:avLst/>
          </a:prstGeom>
        </p:spPr>
      </p:pic>
    </p:spTree>
    <p:extLst>
      <p:ext uri="{BB962C8B-B14F-4D97-AF65-F5344CB8AC3E}">
        <p14:creationId xmlns:p14="http://schemas.microsoft.com/office/powerpoint/2010/main" val="2087509473"/>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286</TotalTime>
  <Words>24</Words>
  <Application>Microsoft Office PowerPoint</Application>
  <PresentationFormat>Geniş ekran</PresentationFormat>
  <Paragraphs>11</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Century Gothic</vt:lpstr>
      <vt:lpstr>Comic Sans MS</vt:lpstr>
      <vt:lpstr>Wingdings</vt:lpstr>
      <vt:lpstr>Wingdings 3</vt:lpstr>
      <vt:lpstr>Duman</vt:lpstr>
      <vt:lpstr>AET201 Termodinamik ve Isı Transferi Ders Notları-3         </vt:lpstr>
      <vt:lpstr>ISI ALIŞ-VERİŞİ  Maddeler arasında ısı alış verişi var ise, alınan ısı verilen ısıya eşittir. Isı akışı sıcak maddeden soğuk maddeye doğru olur.        Şayet sıcaklıkları T1 °C ve T2 °C olan aynı cinste iki sıvıdan eşit miktarlar kullanılarak bir karışım yapılırsa, karışımın son sıcaklığı,           </vt:lpstr>
      <vt:lpstr>Basınç ve İş  Katı, sıvı ve gazlar ağırlıkları sebebi ile bulundukları yüzeye bir kuvvet uygularlar.  Kuvvetin kaynağı ne olursa olsun, birim yüzeye dik olarak etki eden kuvvete basınç(P), bütün yüzeye dik olarak etki eden kuvvete ise basınç kuvveti(F) denir.      P=F/S  P: basınç (Basınç birimleri : N/m2=Pascal, dyn/cm2=Bar), F: kuvvet, S: alandır.  Termodinamik bir sistemde iş konu ediliyorsa, genel olarak gazların basıncı ve bu basınçtan doğan iş kastedilmektedir.      W=P.ΔV  </vt:lpstr>
      <vt:lpstr>Basınç ve İş  Düzgün katıların (küp, dikdörtgenler prizması, silindir) zemine yaptıkları basınç     P=h.d  ile de hesaplanabilir. Burada h cismin yüksekliği, d ise özağırlığıdır.  Bir sıvının ağırlığı nedeniyle içinde bulunduğu kabın herhangi bir yüzeyinin tamamına uyguladığı dik kuvvete sıvı basınç kuvveti denir ve,        F=h.d.S  bağıntısı ile bulunur. Burada, h: ilgili yüzeyin orta noktasının sıvının üst yüzeyine uzaklığı, d: sıvının özağırlığı, S: ilgili yüzeyin alanıdır.                F1=h×d×S1  F2=h2×d×S2=h/2×d×S2  F3=h2×d×S3=h/2×d×S3 , olur.  </vt:lpstr>
      <vt:lpstr>Pascal Prensibi  Sıvılar basıncı her doğrultuda aynen iletirler; bundan yararlanarak su cenderesi, hidrolik fren vb. sistemler oluşturulabilmektedir.                        F kuvvetinin yaptığı basınç her noktaya aynen iletileceğinden,        </vt:lpstr>
      <vt:lpstr>          Gazlarda Basınç  Açık hava hem yeryüzüne hem de onunla temasta bulunan bütün yüzeylere ağırlığı nedeniyle bir kuvvet uygular. Bu kuvvetin yüzeyin birim alanına düşen kısmına açık hava basıncı yada atmosfer basıncı (P0) denir.  Açık hava basıncını, yani atmosfer basıncını ölçen aletlere barometre denir. Barometredeki civa seviyesi her 10.5 m yüksekliğe çıkıldıkça 1 mm düşer. Bundan yararlanarak rakım (yükseklik) ölçülür.  Kapalı Kaplarda Gaz Basıncı  Hacimle ters orantılıdır; sıcaklık sabit kalmak şartıyla hacim azaldıkça basınç artar.                Sıcaklıkla doğru orantılıdır; hacim sabit kalmak şartıyla, sıcaklık arttıkça basınç artar.  Molekül konsantrasyonu ile doğru orantılıdır; hacim sabit iken, birim hacme düşen molekül sayısı arttıkça basınç artar.    P.V=n.R.T   Burada, P: basınç, T: sıcaklık(0K), n: molekül sayısı, R: evrensel gaz sabiti, V: hacım        </vt:lpstr>
      <vt:lpstr>            İŞ  İş İçin İtici Kuvvetler      Mekanik iş                      Hidrolik iş                   </vt:lpstr>
      <vt:lpstr>                                     Saf Madde ve Hal Değişimi  Kimyasal yapısı her noktada aynı ve değişmeyen (homojen) maddelere saf madde denir. Su, azot, oksijen...vb birer saf maddedir.   Bundan başka her hangi bir homojen karışım da saf madde tanımına uyabilir. Örneğin, çeşitli gazların homojen bir karışımı olan hava dahi, eğer tek bir faz söz konusu ise, saf maddedir.  Buharlaşmanın başlangıcında bulunan sıvıya doymuş sıvı denir.                                          Yoğuşmanın sınırında olan buhara doymuş buhar denir.  Yoğunlaşma sınırının üzerinde sıcaklığa sahip olan buhara ise kızgın buhar denir.            </vt:lpstr>
      <vt:lpstr>                                     Saf Madde ve Hal Değişimi  Suyu belirli basınçta katı, sıvı ve buhar fazlarında bir arada bulundurmak mümkündür; bu basınçtaki noktaya üçlü nokta denir.                   Saf Madde ve Hal Değişimi  Suyu belirli basınçta katı, sıvı ve buhar fazlarında bir arada bulundurmak mümkündür; bu basınçtaki noktaya üçlü nokta denir.            </vt:lpstr>
      <vt:lpstr>KAYNAKÇA   TEMEL KAVRAMLARI İLE MÜHENDİSLİK TERMODİNAMİĞİ, Prof. Dr. Mustafa AKDAĞ, QAFQAZ  ÜNİVERSİTESİ  YAYINLARI, Bakü, 2009.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AET201 Termodinamik ve Isı Transferi Ders Notları         </dc:title>
  <dc:creator>Hp</dc:creator>
  <cp:lastModifiedBy>Hp</cp:lastModifiedBy>
  <cp:revision>88</cp:revision>
  <dcterms:created xsi:type="dcterms:W3CDTF">2020-05-06T11:45:07Z</dcterms:created>
  <dcterms:modified xsi:type="dcterms:W3CDTF">2020-05-08T12:04:31Z</dcterms:modified>
</cp:coreProperties>
</file>