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handoutMasterIdLst>
    <p:handoutMasterId r:id="rId19"/>
  </p:handoutMasterIdLst>
  <p:sldIdLst>
    <p:sldId id="256" r:id="rId2"/>
    <p:sldId id="315" r:id="rId3"/>
    <p:sldId id="299" r:id="rId4"/>
    <p:sldId id="300" r:id="rId5"/>
    <p:sldId id="318" r:id="rId6"/>
    <p:sldId id="302" r:id="rId7"/>
    <p:sldId id="303" r:id="rId8"/>
    <p:sldId id="304" r:id="rId9"/>
    <p:sldId id="316" r:id="rId10"/>
    <p:sldId id="317" r:id="rId11"/>
    <p:sldId id="305" r:id="rId12"/>
    <p:sldId id="314" r:id="rId13"/>
    <p:sldId id="306" r:id="rId14"/>
    <p:sldId id="307" r:id="rId15"/>
    <p:sldId id="308" r:id="rId16"/>
    <p:sldId id="324"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4.03.2020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1026792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3024576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2101327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3574973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2103787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13</a:t>
            </a:fld>
            <a:endParaRPr lang="en-US"/>
          </a:p>
        </p:txBody>
      </p:sp>
    </p:spTree>
    <p:extLst>
      <p:ext uri="{BB962C8B-B14F-4D97-AF65-F5344CB8AC3E}">
        <p14:creationId xmlns:p14="http://schemas.microsoft.com/office/powerpoint/2010/main" val="1518356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14</a:t>
            </a:fld>
            <a:endParaRPr lang="en-US"/>
          </a:p>
        </p:txBody>
      </p:sp>
    </p:spTree>
    <p:extLst>
      <p:ext uri="{BB962C8B-B14F-4D97-AF65-F5344CB8AC3E}">
        <p14:creationId xmlns:p14="http://schemas.microsoft.com/office/powerpoint/2010/main" val="3299667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4.03.2020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4.03.2020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4.03.2020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1124744"/>
            <a:ext cx="6172200" cy="388843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1.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Türk İmparatorluğu Dönemi: </a:t>
            </a: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babürşah</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ı</a:t>
            </a: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sz="240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r>
              <a:rPr lang="tr-TR" sz="1200" dirty="0">
                <a:solidFill>
                  <a:schemeClr val="tx1"/>
                </a:solidFill>
                <a:effectLst>
                  <a:outerShdw blurRad="38100" dist="38100" dir="2700000" algn="tl">
                    <a:srgbClr val="000000">
                      <a:alpha val="43137"/>
                    </a:srgbClr>
                  </a:outerShdw>
                </a:effectLst>
                <a:latin typeface="Comic Sans MS" pitchFamily="66" charset="0"/>
              </a:rPr>
              <a:t>Dersin Sorumlusu:</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A65A3D-63B2-4B5C-A0DB-326626E2A56D}"/>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05FB9483-8802-4853-B69A-82B6B8F995FF}"/>
              </a:ext>
            </a:extLst>
          </p:cNvPr>
          <p:cNvSpPr>
            <a:spLocks noGrp="1"/>
          </p:cNvSpPr>
          <p:nvPr>
            <p:ph sz="quarter" idx="1"/>
          </p:nvPr>
        </p:nvSpPr>
        <p:spPr/>
        <p:txBody>
          <a:bodyPr>
            <a:normAutofit lnSpcReduction="10000"/>
          </a:bodyPr>
          <a:lstStyle/>
          <a:p>
            <a:r>
              <a:rPr lang="tr-TR" dirty="0"/>
              <a:t>Afgan kabilelerine karşı savaşmak ve </a:t>
            </a:r>
            <a:r>
              <a:rPr lang="tr-TR" dirty="0" err="1"/>
              <a:t>İndus</a:t>
            </a:r>
            <a:r>
              <a:rPr lang="tr-TR" dirty="0"/>
              <a:t> sahillerini parçalamak ile sınırlı olan baskın 4 ay sürdü ve Mayıs 1505’te Kabil’e geri döndü.</a:t>
            </a:r>
          </a:p>
          <a:p>
            <a:r>
              <a:rPr lang="tr-TR" dirty="0"/>
              <a:t>Bu dönem içerisinde İran’da başa geçen Şah İsmail’le ittifak kuran </a:t>
            </a:r>
            <a:r>
              <a:rPr lang="tr-TR" dirty="0" err="1"/>
              <a:t>Bâbür</a:t>
            </a:r>
            <a:r>
              <a:rPr lang="tr-TR" dirty="0"/>
              <a:t>, 1510 yılında yapılan </a:t>
            </a:r>
            <a:r>
              <a:rPr lang="tr-TR" dirty="0" err="1"/>
              <a:t>Safevi</a:t>
            </a:r>
            <a:r>
              <a:rPr lang="tr-TR" dirty="0"/>
              <a:t>-Özbek savaşında Muhammed </a:t>
            </a:r>
            <a:r>
              <a:rPr lang="tr-TR" dirty="0" err="1"/>
              <a:t>Şeybanî</a:t>
            </a:r>
            <a:r>
              <a:rPr lang="tr-TR" dirty="0"/>
              <a:t> Han’ın yenilerek öldürülmesi üzerine yeniden Türkistan’a dönmüş ve </a:t>
            </a:r>
            <a:r>
              <a:rPr lang="tr-TR" dirty="0" err="1"/>
              <a:t>Safevilerin</a:t>
            </a:r>
            <a:r>
              <a:rPr lang="tr-TR" dirty="0"/>
              <a:t> desteğiyle </a:t>
            </a:r>
            <a:r>
              <a:rPr lang="tr-TR" dirty="0" err="1"/>
              <a:t>Semerkand</a:t>
            </a:r>
            <a:r>
              <a:rPr lang="tr-TR" dirty="0"/>
              <a:t> ve Buhara’yı ele geçirdi. (1511) Ancak kendisi Şii olmadığı halde Şiilerle ittifak yapması ve </a:t>
            </a:r>
            <a:r>
              <a:rPr lang="tr-TR" dirty="0" err="1"/>
              <a:t>darbedilen</a:t>
            </a:r>
            <a:r>
              <a:rPr lang="tr-TR" dirty="0"/>
              <a:t> paralarda ve hutbelerde Şah İsmail’in adını geçirmesi, halk ve din adamları arasında huzursuzluğa neden oldu.</a:t>
            </a:r>
            <a:endParaRPr lang="tr-TR" sz="3000" dirty="0"/>
          </a:p>
        </p:txBody>
      </p:sp>
    </p:spTree>
    <p:extLst>
      <p:ext uri="{BB962C8B-B14F-4D97-AF65-F5344CB8AC3E}">
        <p14:creationId xmlns:p14="http://schemas.microsoft.com/office/powerpoint/2010/main" val="3972145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endParaRPr lang="tr-TR" b="1" dirty="0"/>
          </a:p>
          <a:p>
            <a:endParaRPr lang="tr-TR" b="1" dirty="0"/>
          </a:p>
          <a:p>
            <a:r>
              <a:rPr lang="tr-TR" dirty="0"/>
              <a:t>Hindistan’ın fethinde kullandığı, atalarının krallığını fetheden Özbeklerden öğrendiği birçok savaş stratejisini de geliştirdi. Bu süreçte Özbekler, daha da güçlenince Babür, doğuya gitmek zorunda kaldı. Daha sonrasındaysa ülkesini terk ederek önce Afganistan’ı fethetti sonra da Hindistan’a girip orayı da fethederek büyük Hint-Türk İmparatorluğu kurdu. Türkler o zamanlar Batı’dan Asya’ya top ve ateşli silahlar getirmişlerdi ve Babür, başarısının büyük bir kısmını da aslında buna borçluydu.</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sz="2800" b="1" dirty="0">
              <a:solidFill>
                <a:schemeClr val="accent2">
                  <a:lumMod val="75000"/>
                </a:schemeClr>
              </a:solidFill>
            </a:endParaRPr>
          </a:p>
        </p:txBody>
      </p:sp>
    </p:spTree>
    <p:extLst>
      <p:ext uri="{BB962C8B-B14F-4D97-AF65-F5344CB8AC3E}">
        <p14:creationId xmlns:p14="http://schemas.microsoft.com/office/powerpoint/2010/main" val="604764708"/>
      </p:ext>
    </p:extLst>
  </p:cSld>
  <p:clrMapOvr>
    <a:masterClrMapping/>
  </p:clrMapOvr>
  <p:transition>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4FFAA0-E211-4B18-8ADF-B544AB9EDD8F}"/>
              </a:ext>
            </a:extLst>
          </p:cNvPr>
          <p:cNvSpPr>
            <a:spLocks noGrp="1"/>
          </p:cNvSpPr>
          <p:nvPr>
            <p:ph type="title"/>
          </p:nvPr>
        </p:nvSpPr>
        <p:spPr/>
        <p:txBody>
          <a:bodyPr>
            <a:normAutofit fontScale="90000"/>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Babür’ün seferinden bir resim</a:t>
            </a:r>
            <a:endParaRPr lang="tr-TR" dirty="0"/>
          </a:p>
        </p:txBody>
      </p:sp>
      <p:pic>
        <p:nvPicPr>
          <p:cNvPr id="5" name="İçerik Yer Tutucusu 4">
            <a:extLst>
              <a:ext uri="{FF2B5EF4-FFF2-40B4-BE49-F238E27FC236}">
                <a16:creationId xmlns:a16="http://schemas.microsoft.com/office/drawing/2014/main" id="{FCF110D1-296A-4446-B2D3-9A84B51B72C6}"/>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719390" y="1600200"/>
            <a:ext cx="2943219" cy="4873625"/>
          </a:xfrm>
        </p:spPr>
      </p:pic>
    </p:spTree>
    <p:extLst>
      <p:ext uri="{BB962C8B-B14F-4D97-AF65-F5344CB8AC3E}">
        <p14:creationId xmlns:p14="http://schemas.microsoft.com/office/powerpoint/2010/main" val="1963182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endParaRPr lang="tr-TR" b="1" dirty="0"/>
          </a:p>
          <a:p>
            <a:endParaRPr lang="tr-TR" b="1" dirty="0"/>
          </a:p>
          <a:p>
            <a:r>
              <a:rPr lang="tr-TR" dirty="0"/>
              <a:t> O zamanlar Osmanlı Sultanı 1. Selim ve İran </a:t>
            </a:r>
            <a:r>
              <a:rPr lang="tr-TR" dirty="0" err="1"/>
              <a:t>Safevi</a:t>
            </a:r>
            <a:r>
              <a:rPr lang="tr-TR" dirty="0"/>
              <a:t> </a:t>
            </a:r>
            <a:r>
              <a:rPr lang="tr-TR" dirty="0" err="1"/>
              <a:t>Hükümdârı</a:t>
            </a:r>
            <a:r>
              <a:rPr lang="tr-TR" dirty="0"/>
              <a:t> Şah İsmail’in dengiydi ve bu üç büyük krallık, Asya’nın üç büyük imparatorluğunun temellerini inşa ettiler. Selim’in 1512’de Mısır ve Suriye’yi fethinde </a:t>
            </a:r>
            <a:r>
              <a:rPr lang="tr-TR" dirty="0" err="1"/>
              <a:t>Türkler’in</a:t>
            </a:r>
            <a:r>
              <a:rPr lang="tr-TR" dirty="0"/>
              <a:t> getirdiği toplar, savaşlarda üstünlük elde edilmesini sağlıyordu ve Babür zamanla toplar ve ateşli silahlar üzerinde yeni stratejiler geliştirdi. Babür’ün sonrasından gelenler ise bu yeni stratejileri kıskançlıkla, kendilerine sadık olan müttefikleri </a:t>
            </a:r>
            <a:r>
              <a:rPr lang="tr-TR" dirty="0" err="1"/>
              <a:t>Racputlar’dan</a:t>
            </a:r>
            <a:r>
              <a:rPr lang="tr-TR" dirty="0"/>
              <a:t> bile sakladılar.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sz="2800" b="1" dirty="0">
              <a:solidFill>
                <a:schemeClr val="accent2">
                  <a:lumMod val="75000"/>
                </a:schemeClr>
              </a:solidFill>
            </a:endParaRPr>
          </a:p>
        </p:txBody>
      </p:sp>
    </p:spTree>
    <p:extLst>
      <p:ext uri="{BB962C8B-B14F-4D97-AF65-F5344CB8AC3E}">
        <p14:creationId xmlns:p14="http://schemas.microsoft.com/office/powerpoint/2010/main" val="1107783024"/>
      </p:ext>
    </p:extLst>
  </p:cSld>
  <p:clrMapOvr>
    <a:masterClrMapping/>
  </p:clrMapOvr>
  <p:transition>
    <p:wheel spokes="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marL="0" indent="0">
              <a:buNone/>
            </a:pPr>
            <a:endParaRPr lang="tr-TR" b="1" dirty="0"/>
          </a:p>
          <a:p>
            <a:r>
              <a:rPr lang="tr-TR" dirty="0"/>
              <a:t>Babür’ün ise zamanla bu teknolojiye katkısı Özbeklerden öğrendiği süvari savaş düzeniyle yeni silahları birleştirmesi oldu. Kendisi okçu olarak yetiştiği için oklara ve silahlara alışması uzun sürmedi.</a:t>
            </a:r>
          </a:p>
          <a:p>
            <a:r>
              <a:rPr lang="tr-TR" dirty="0"/>
              <a:t>Zamanla stratejileri üzerinde nasıl hareket etmesi gerektiğini bile kararlaştırdı. Daha sonrasında yeni silahlarla süvarilerin ortak hareket edeceği savaşları da planladı</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sz="2800" b="1" dirty="0">
              <a:solidFill>
                <a:schemeClr val="accent2">
                  <a:lumMod val="75000"/>
                </a:schemeClr>
              </a:solidFill>
            </a:endParaRPr>
          </a:p>
        </p:txBody>
      </p:sp>
    </p:spTree>
    <p:extLst>
      <p:ext uri="{BB962C8B-B14F-4D97-AF65-F5344CB8AC3E}">
        <p14:creationId xmlns:p14="http://schemas.microsoft.com/office/powerpoint/2010/main" val="2505129648"/>
      </p:ext>
    </p:extLst>
  </p:cSld>
  <p:clrMapOvr>
    <a:masterClrMapping/>
  </p:clrMapOvr>
  <p:transition>
    <p:wheel spokes="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D0992E-BBFA-4D28-A6D9-AFF3E0C903BB}"/>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pic>
        <p:nvPicPr>
          <p:cNvPr id="5" name="İçerik Yer Tutucusu 4">
            <a:extLst>
              <a:ext uri="{FF2B5EF4-FFF2-40B4-BE49-F238E27FC236}">
                <a16:creationId xmlns:a16="http://schemas.microsoft.com/office/drawing/2014/main" id="{4C12DC26-EE52-41FC-B71B-2DB83F7F044C}"/>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719387" y="1893887"/>
            <a:ext cx="2943225" cy="4286250"/>
          </a:xfrm>
        </p:spPr>
      </p:pic>
    </p:spTree>
    <p:extLst>
      <p:ext uri="{BB962C8B-B14F-4D97-AF65-F5344CB8AC3E}">
        <p14:creationId xmlns:p14="http://schemas.microsoft.com/office/powerpoint/2010/main" val="39126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02D2F6B-B5CA-4DAA-BFE4-47AAB0DDF2C4}"/>
              </a:ext>
            </a:extLst>
          </p:cNvPr>
          <p:cNvSpPr>
            <a:spLocks noGrp="1"/>
          </p:cNvSpPr>
          <p:nvPr>
            <p:ph type="title"/>
          </p:nvPr>
        </p:nvSpPr>
        <p:spPr/>
        <p:txBody>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pic>
        <p:nvPicPr>
          <p:cNvPr id="5" name="İçerik Yer Tutucusu 4">
            <a:extLst>
              <a:ext uri="{FF2B5EF4-FFF2-40B4-BE49-F238E27FC236}">
                <a16:creationId xmlns:a16="http://schemas.microsoft.com/office/drawing/2014/main" id="{F6201C1D-032B-4F69-9296-63D4216098BF}"/>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763688" y="1772816"/>
            <a:ext cx="5451648" cy="4176464"/>
          </a:xfrm>
        </p:spPr>
      </p:pic>
    </p:spTree>
    <p:extLst>
      <p:ext uri="{BB962C8B-B14F-4D97-AF65-F5344CB8AC3E}">
        <p14:creationId xmlns:p14="http://schemas.microsoft.com/office/powerpoint/2010/main" val="1622910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FEE7B5A-C995-484A-BE13-44E5F5352186}"/>
              </a:ext>
            </a:extLst>
          </p:cNvPr>
          <p:cNvSpPr>
            <a:spLocks noGrp="1"/>
          </p:cNvSpPr>
          <p:nvPr>
            <p:ph type="title"/>
          </p:nvPr>
        </p:nvSpPr>
        <p:spPr/>
        <p:txBody>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pic>
        <p:nvPicPr>
          <p:cNvPr id="5" name="İçerik Yer Tutucusu 4">
            <a:extLst>
              <a:ext uri="{FF2B5EF4-FFF2-40B4-BE49-F238E27FC236}">
                <a16:creationId xmlns:a16="http://schemas.microsoft.com/office/drawing/2014/main" id="{AF23A195-2890-4FB0-9785-9058530FFCC0}"/>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570130" y="1709737"/>
            <a:ext cx="6003740" cy="4873625"/>
          </a:xfrm>
        </p:spPr>
      </p:pic>
    </p:spTree>
    <p:extLst>
      <p:ext uri="{BB962C8B-B14F-4D97-AF65-F5344CB8AC3E}">
        <p14:creationId xmlns:p14="http://schemas.microsoft.com/office/powerpoint/2010/main" val="2323158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endParaRPr lang="tr-TR" dirty="0"/>
          </a:p>
          <a:p>
            <a:r>
              <a:rPr lang="tr-TR" dirty="0"/>
              <a:t>Timuroğulları soyundan Hindistan fatihi ve </a:t>
            </a:r>
            <a:r>
              <a:rPr lang="tr-TR" dirty="0" err="1"/>
              <a:t>Bâbürlü</a:t>
            </a:r>
            <a:r>
              <a:rPr lang="tr-TR" dirty="0"/>
              <a:t> Devleti’nin kurucusu. Hicrî 6 Muharrem 888, </a:t>
            </a:r>
            <a:r>
              <a:rPr lang="tr-TR" dirty="0" err="1"/>
              <a:t>Milâdi</a:t>
            </a:r>
            <a:r>
              <a:rPr lang="tr-TR" dirty="0"/>
              <a:t> 14 Şubat 1483 tarihinde, </a:t>
            </a:r>
            <a:r>
              <a:rPr lang="tr-TR" dirty="0" err="1"/>
              <a:t>Fergana</a:t>
            </a:r>
            <a:r>
              <a:rPr lang="tr-TR" dirty="0"/>
              <a:t> vadisinin </a:t>
            </a:r>
            <a:r>
              <a:rPr lang="tr-TR" dirty="0" err="1"/>
              <a:t>Nemengân</a:t>
            </a:r>
            <a:r>
              <a:rPr lang="tr-TR" dirty="0"/>
              <a:t> bölgesinde bulunan </a:t>
            </a:r>
            <a:r>
              <a:rPr lang="tr-TR" dirty="0" err="1"/>
              <a:t>Ahsı</a:t>
            </a:r>
            <a:r>
              <a:rPr lang="tr-TR" dirty="0"/>
              <a:t> kentinde dünyaya geldi. Bölge günümüzde Özbekistan devleti sınırları içerisinde yer almaktadır.</a:t>
            </a:r>
          </a:p>
          <a:p>
            <a:r>
              <a:rPr lang="tr-TR" dirty="0"/>
              <a:t>Babür, tam adıyla Zahir-</a:t>
            </a:r>
            <a:r>
              <a:rPr lang="tr-TR" dirty="0" err="1"/>
              <a:t>üd</a:t>
            </a:r>
            <a:r>
              <a:rPr lang="tr-TR" dirty="0"/>
              <a:t>-Din Muhammed ,babası </a:t>
            </a:r>
            <a:r>
              <a:rPr lang="tr-TR" dirty="0" err="1"/>
              <a:t>Timuroğullarının</a:t>
            </a:r>
            <a:r>
              <a:rPr lang="tr-TR" dirty="0"/>
              <a:t> </a:t>
            </a:r>
            <a:r>
              <a:rPr lang="tr-TR" dirty="0" err="1"/>
              <a:t>Miranşâh</a:t>
            </a:r>
            <a:r>
              <a:rPr lang="tr-TR" dirty="0"/>
              <a:t> kolundan Ebu Said’in oğlu </a:t>
            </a:r>
            <a:r>
              <a:rPr lang="tr-TR" dirty="0" err="1"/>
              <a:t>Omer</a:t>
            </a:r>
            <a:r>
              <a:rPr lang="tr-TR" dirty="0"/>
              <a:t> Şeyh, annesi ise Cengiz soyundan </a:t>
            </a:r>
            <a:r>
              <a:rPr lang="tr-TR" dirty="0" err="1"/>
              <a:t>Çağataylı</a:t>
            </a:r>
            <a:r>
              <a:rPr lang="tr-TR" dirty="0"/>
              <a:t> Yunus Han’ın kızı </a:t>
            </a:r>
            <a:r>
              <a:rPr lang="tr-TR" dirty="0" err="1"/>
              <a:t>Kutluğ</a:t>
            </a:r>
            <a:r>
              <a:rPr lang="tr-TR" dirty="0"/>
              <a:t> Nigâr Hanım’dır.</a:t>
            </a:r>
            <a:endParaRPr lang="tr-TR" b="1" dirty="0"/>
          </a:p>
          <a:p>
            <a:pPr marL="0" indent="0">
              <a:buNone/>
            </a:pPr>
            <a:endParaRPr lang="tr-TR" dirty="0"/>
          </a:p>
          <a:p>
            <a:pPr marL="0" indent="0">
              <a:buNone/>
            </a:pPr>
            <a:endParaRPr lang="tr-TR" b="1" dirty="0"/>
          </a:p>
          <a:p>
            <a:endParaRPr lang="tr-TR" b="1" dirty="0"/>
          </a:p>
        </p:txBody>
      </p:sp>
      <p:sp>
        <p:nvSpPr>
          <p:cNvPr id="5" name="1 Başlık"/>
          <p:cNvSpPr txBox="1">
            <a:spLocks/>
          </p:cNvSpPr>
          <p:nvPr/>
        </p:nvSpPr>
        <p:spPr>
          <a:xfrm>
            <a:off x="611560" y="548680"/>
            <a:ext cx="7467600" cy="5925272"/>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1072941" y="384048"/>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sz="2800" b="1" dirty="0">
              <a:solidFill>
                <a:schemeClr val="accent2">
                  <a:lumMod val="75000"/>
                </a:schemeClr>
              </a:solidFill>
            </a:endParaRPr>
          </a:p>
        </p:txBody>
      </p:sp>
    </p:spTree>
    <p:extLst>
      <p:ext uri="{BB962C8B-B14F-4D97-AF65-F5344CB8AC3E}">
        <p14:creationId xmlns:p14="http://schemas.microsoft.com/office/powerpoint/2010/main" val="1581572552"/>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endParaRPr lang="tr-TR" b="1" dirty="0"/>
          </a:p>
          <a:p>
            <a:pPr marL="0" indent="0">
              <a:buNone/>
            </a:pPr>
            <a:endParaRPr lang="tr-TR" b="1" dirty="0"/>
          </a:p>
        </p:txBody>
      </p:sp>
      <p:sp>
        <p:nvSpPr>
          <p:cNvPr id="5" name="1 Başlık"/>
          <p:cNvSpPr txBox="1">
            <a:spLocks/>
          </p:cNvSpPr>
          <p:nvPr/>
        </p:nvSpPr>
        <p:spPr>
          <a:xfrm>
            <a:off x="606388" y="462426"/>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838200" y="435071"/>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sz="2800" b="1" dirty="0">
              <a:solidFill>
                <a:schemeClr val="accent2">
                  <a:lumMod val="75000"/>
                </a:schemeClr>
              </a:solidFill>
            </a:endParaRPr>
          </a:p>
        </p:txBody>
      </p:sp>
      <p:pic>
        <p:nvPicPr>
          <p:cNvPr id="7" name="Resim 6">
            <a:extLst>
              <a:ext uri="{FF2B5EF4-FFF2-40B4-BE49-F238E27FC236}">
                <a16:creationId xmlns:a16="http://schemas.microsoft.com/office/drawing/2014/main" id="{F91888D4-7DEC-4661-974A-2F2BF9DF57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30488" y="2107334"/>
            <a:ext cx="2819400" cy="3810000"/>
          </a:xfrm>
          <a:prstGeom prst="rect">
            <a:avLst/>
          </a:prstGeom>
        </p:spPr>
      </p:pic>
    </p:spTree>
    <p:extLst>
      <p:ext uri="{BB962C8B-B14F-4D97-AF65-F5344CB8AC3E}">
        <p14:creationId xmlns:p14="http://schemas.microsoft.com/office/powerpoint/2010/main" val="1463071716"/>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8C14E4-951C-4C81-A877-52346EBDF2CF}"/>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A81C8001-E260-4802-866B-5E2445BC3300}"/>
              </a:ext>
            </a:extLst>
          </p:cNvPr>
          <p:cNvSpPr>
            <a:spLocks noGrp="1"/>
          </p:cNvSpPr>
          <p:nvPr>
            <p:ph sz="quarter" idx="1"/>
          </p:nvPr>
        </p:nvSpPr>
        <p:spPr/>
        <p:txBody>
          <a:bodyPr>
            <a:normAutofit fontScale="92500" lnSpcReduction="10000"/>
          </a:bodyPr>
          <a:lstStyle/>
          <a:p>
            <a:r>
              <a:rPr lang="tr-TR" dirty="0"/>
              <a:t>Büyük Türkistan Emir’i Timur’un 5. göbekten torunu olan ve çocuk yaşta tahta geçen </a:t>
            </a:r>
            <a:r>
              <a:rPr lang="tr-TR" dirty="0" err="1"/>
              <a:t>Bâbür</a:t>
            </a:r>
            <a:r>
              <a:rPr lang="tr-TR" dirty="0"/>
              <a:t>, </a:t>
            </a:r>
            <a:r>
              <a:rPr lang="tr-TR" dirty="0" err="1"/>
              <a:t>Şeybaniler’in</a:t>
            </a:r>
            <a:r>
              <a:rPr lang="tr-TR" dirty="0"/>
              <a:t> karşısında uzun yıllar süren savaşlarda bulunmuş, kısa aralıklarla başarı kazansa da sonunda yenilerek ata topraklarını terke mecbur olmuştur.</a:t>
            </a:r>
          </a:p>
          <a:p>
            <a:r>
              <a:rPr lang="tr-TR" dirty="0"/>
              <a:t>Bu terk ediş, Türk ve İslâm tarihi bakımından oldukça önemli sonuçlar doğurmuştur. Her taraftan sıkıştırılan Babür, kendisi ve Timuroğulları için çıkışı Hindistan’a yönelmekte bulmuş, o tarihlerde bölge egemenliğini Türk Delhi Sultanlarından alan, kimi kaynaklarda Afgan, kimi kaynaklarda </a:t>
            </a:r>
            <a:r>
              <a:rPr lang="tr-TR" dirty="0" err="1"/>
              <a:t>Afganlaşmış</a:t>
            </a:r>
            <a:r>
              <a:rPr lang="tr-TR" dirty="0"/>
              <a:t> Türk olarak gösterilen </a:t>
            </a:r>
            <a:r>
              <a:rPr lang="tr-TR" dirty="0" err="1"/>
              <a:t>Lodi</a:t>
            </a:r>
            <a:r>
              <a:rPr lang="tr-TR" dirty="0"/>
              <a:t> sülalesine karşı savaşarak 10 yıl gibi kısa bir sürede, çok çeşitli milletlerin, dinlerin ve dillerin olduğu bir kıtaya egemen olmayı başarabilmiştir.</a:t>
            </a:r>
            <a:endParaRPr lang="tr-TR" sz="3500" dirty="0"/>
          </a:p>
        </p:txBody>
      </p:sp>
    </p:spTree>
    <p:extLst>
      <p:ext uri="{BB962C8B-B14F-4D97-AF65-F5344CB8AC3E}">
        <p14:creationId xmlns:p14="http://schemas.microsoft.com/office/powerpoint/2010/main" val="341158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marL="0" indent="0">
              <a:buNone/>
            </a:pPr>
            <a:endParaRPr lang="tr-TR" b="1" dirty="0"/>
          </a:p>
          <a:p>
            <a:r>
              <a:rPr lang="tr-TR" dirty="0" err="1"/>
              <a:t>Fergana</a:t>
            </a:r>
            <a:r>
              <a:rPr lang="tr-TR" dirty="0"/>
              <a:t> meliki olan babasının ölümü üzerine </a:t>
            </a:r>
            <a:r>
              <a:rPr lang="tr-TR" dirty="0" err="1"/>
              <a:t>miladî</a:t>
            </a:r>
            <a:r>
              <a:rPr lang="tr-TR" dirty="0"/>
              <a:t> 10 Haziran 1494 tarihinde cülusu verildiği zaman henüz 11 yaşında bulunmaktaydı. Bu yaştan sonraysa devlet yönetimiyle ilgili bilgileri almaya başlamıştır.</a:t>
            </a:r>
          </a:p>
          <a:p>
            <a:r>
              <a:rPr lang="tr-TR" dirty="0"/>
              <a:t>Hükümdarlığının bu ilk yıllarında gerek annesi </a:t>
            </a:r>
            <a:r>
              <a:rPr lang="tr-TR" dirty="0" err="1"/>
              <a:t>Kutluğ</a:t>
            </a:r>
            <a:r>
              <a:rPr lang="tr-TR" dirty="0"/>
              <a:t> Nigâr hanım, gerekse dayıları olan </a:t>
            </a:r>
            <a:r>
              <a:rPr lang="tr-TR" dirty="0" err="1"/>
              <a:t>Mahmud</a:t>
            </a:r>
            <a:r>
              <a:rPr lang="tr-TR" dirty="0"/>
              <a:t> ve </a:t>
            </a:r>
            <a:r>
              <a:rPr lang="tr-TR" dirty="0" err="1"/>
              <a:t>Ahmed</a:t>
            </a:r>
            <a:r>
              <a:rPr lang="tr-TR" dirty="0"/>
              <a:t> sultanlar kendisine çok yardımcı oldular ve pek çok zor durumdan kurtulmasını sağladılar.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sz="2800" b="1" dirty="0">
              <a:solidFill>
                <a:schemeClr val="accent2">
                  <a:lumMod val="75000"/>
                </a:schemeClr>
              </a:solidFill>
            </a:endParaRPr>
          </a:p>
        </p:txBody>
      </p:sp>
    </p:spTree>
    <p:extLst>
      <p:ext uri="{BB962C8B-B14F-4D97-AF65-F5344CB8AC3E}">
        <p14:creationId xmlns:p14="http://schemas.microsoft.com/office/powerpoint/2010/main" val="691289540"/>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fontScale="92500"/>
          </a:bodyPr>
          <a:lstStyle/>
          <a:p>
            <a:endParaRPr lang="tr-TR" b="1" dirty="0"/>
          </a:p>
          <a:p>
            <a:endParaRPr lang="tr-TR" b="1" dirty="0"/>
          </a:p>
          <a:p>
            <a:r>
              <a:rPr lang="tr-TR" dirty="0"/>
              <a:t>1496 yılında, 14 yaşında </a:t>
            </a:r>
            <a:r>
              <a:rPr lang="tr-TR" dirty="0" err="1"/>
              <a:t>Fergana</a:t>
            </a:r>
            <a:r>
              <a:rPr lang="tr-TR" dirty="0"/>
              <a:t> padişahı Babür, Buhara padişahı Sultan Ali ve Hisar padişahı Mesut Mirzalar ile bir olup </a:t>
            </a:r>
            <a:r>
              <a:rPr lang="tr-TR" dirty="0" err="1"/>
              <a:t>Semerkand</a:t>
            </a:r>
            <a:r>
              <a:rPr lang="tr-TR" dirty="0"/>
              <a:t> padişahı Baysungur Mirza’ya savaş açar. Bir süre sonra diğer padişahlar geri çekilip Babür’ü yalnız başına bırakırlar ve böylece Babür savaşa tek başına devam eder. </a:t>
            </a:r>
          </a:p>
          <a:p>
            <a:r>
              <a:rPr lang="tr-TR" dirty="0"/>
              <a:t>Birtakım olaylar sonucu Babür, </a:t>
            </a:r>
            <a:r>
              <a:rPr lang="tr-TR" dirty="0" err="1"/>
              <a:t>Semerkand’dan</a:t>
            </a:r>
            <a:r>
              <a:rPr lang="tr-TR" dirty="0"/>
              <a:t> geri çekilmek zorunda kalır ve </a:t>
            </a:r>
            <a:r>
              <a:rPr lang="tr-TR" dirty="0" err="1"/>
              <a:t>Fergana’yı</a:t>
            </a:r>
            <a:r>
              <a:rPr lang="tr-TR" dirty="0"/>
              <a:t> yeniden ele geçirir. 1500-1501 yılları arasında atalarının toprakları olan </a:t>
            </a:r>
            <a:r>
              <a:rPr lang="tr-TR" dirty="0" err="1"/>
              <a:t>Semerkand’ı</a:t>
            </a:r>
            <a:r>
              <a:rPr lang="tr-TR" dirty="0"/>
              <a:t> yeniden kazanır.</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sz="2800" b="1" dirty="0">
              <a:solidFill>
                <a:schemeClr val="accent2">
                  <a:lumMod val="75000"/>
                </a:schemeClr>
              </a:solidFill>
            </a:endParaRPr>
          </a:p>
        </p:txBody>
      </p:sp>
    </p:spTree>
    <p:extLst>
      <p:ext uri="{BB962C8B-B14F-4D97-AF65-F5344CB8AC3E}">
        <p14:creationId xmlns:p14="http://schemas.microsoft.com/office/powerpoint/2010/main" val="2789717316"/>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fontScale="92500" lnSpcReduction="10000"/>
          </a:bodyPr>
          <a:lstStyle/>
          <a:p>
            <a:endParaRPr lang="tr-TR" b="1" dirty="0"/>
          </a:p>
          <a:p>
            <a:endParaRPr lang="tr-TR" b="1" dirty="0"/>
          </a:p>
          <a:p>
            <a:r>
              <a:rPr lang="tr-TR" dirty="0"/>
              <a:t>O sırada Orta Asya’dan </a:t>
            </a:r>
            <a:r>
              <a:rPr lang="tr-TR" dirty="0" err="1"/>
              <a:t>Semerkand’a</a:t>
            </a:r>
            <a:r>
              <a:rPr lang="tr-TR" dirty="0"/>
              <a:t> doğru inen Özbekler, Babür’ü atalarından gelen krallıktan mahrum bırakırlar ve Babür, yersiz yurtsuz bir şekilde kalır. Bu süre içerisinde dayısı Sultan Mahmut Han’a sığınır. Geriye kalan mirasını ancak İran desteği ile geri isteyebildi. Bu sayede İran ile olan bağlantısı o ve sonrasında gelecek olan ardılları açısından önemini korudu ve güçlendirdi. Babür, Kuzey atlıları ve İran imparatorluğu arasında sıkışmış bir sınır bölgesinden geliyordu ve bu yüzden İran kültürü ve Kuzey düşmanlarının savaşçı ruhundan oldukça etkilenmişti.</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sz="2800" b="1" dirty="0">
              <a:solidFill>
                <a:schemeClr val="accent2">
                  <a:lumMod val="75000"/>
                </a:schemeClr>
              </a:solidFill>
            </a:endParaRPr>
          </a:p>
        </p:txBody>
      </p:sp>
    </p:spTree>
    <p:extLst>
      <p:ext uri="{BB962C8B-B14F-4D97-AF65-F5344CB8AC3E}">
        <p14:creationId xmlns:p14="http://schemas.microsoft.com/office/powerpoint/2010/main" val="487333310"/>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9AB38C-7707-4ABE-821F-92591FF6B2E0}"/>
              </a:ext>
            </a:extLst>
          </p:cNvPr>
          <p:cNvSpPr>
            <a:spLocks noGrp="1"/>
          </p:cNvSpPr>
          <p:nvPr>
            <p:ph type="title"/>
          </p:nvPr>
        </p:nvSpPr>
        <p:spPr/>
        <p:txBody>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1AFFDEA4-5C32-417E-8816-D16D4CE0507F}"/>
              </a:ext>
            </a:extLst>
          </p:cNvPr>
          <p:cNvSpPr>
            <a:spLocks noGrp="1"/>
          </p:cNvSpPr>
          <p:nvPr>
            <p:ph sz="quarter" idx="1"/>
          </p:nvPr>
        </p:nvSpPr>
        <p:spPr/>
        <p:txBody>
          <a:bodyPr>
            <a:normAutofit/>
          </a:bodyPr>
          <a:lstStyle/>
          <a:p>
            <a:pPr marL="0" indent="0">
              <a:buNone/>
            </a:pPr>
            <a:endParaRPr lang="tr-TR" dirty="0"/>
          </a:p>
          <a:p>
            <a:r>
              <a:rPr lang="tr-TR" dirty="0" err="1"/>
              <a:t>Bâbür</a:t>
            </a:r>
            <a:r>
              <a:rPr lang="tr-TR" dirty="0"/>
              <a:t>, 1504 yılında baba toprağı olan </a:t>
            </a:r>
            <a:r>
              <a:rPr lang="tr-TR" dirty="0" err="1"/>
              <a:t>Fergana’yı</a:t>
            </a:r>
            <a:r>
              <a:rPr lang="tr-TR" dirty="0"/>
              <a:t> da kaybedince güneye yöneldi. </a:t>
            </a:r>
            <a:r>
              <a:rPr lang="en-US" dirty="0" err="1"/>
              <a:t>Ekim</a:t>
            </a:r>
            <a:r>
              <a:rPr lang="en-US" dirty="0"/>
              <a:t> 1504</a:t>
            </a:r>
            <a:r>
              <a:rPr lang="tr-TR" dirty="0"/>
              <a:t>’t</a:t>
            </a:r>
            <a:r>
              <a:rPr lang="en-US" dirty="0"/>
              <a:t>e </a:t>
            </a:r>
            <a:r>
              <a:rPr lang="en-US" dirty="0" err="1"/>
              <a:t>neredeyse</a:t>
            </a:r>
            <a:r>
              <a:rPr lang="en-US" dirty="0"/>
              <a:t> </a:t>
            </a:r>
            <a:r>
              <a:rPr lang="en-US" dirty="0" err="1"/>
              <a:t>hiç</a:t>
            </a:r>
            <a:r>
              <a:rPr lang="tr-TR" dirty="0"/>
              <a:t> </a:t>
            </a:r>
            <a:r>
              <a:rPr lang="en-US" dirty="0" err="1"/>
              <a:t>bir</a:t>
            </a:r>
            <a:r>
              <a:rPr lang="en-US" dirty="0"/>
              <a:t> </a:t>
            </a:r>
            <a:r>
              <a:rPr lang="en-US" dirty="0" err="1"/>
              <a:t>pozisyonu</a:t>
            </a:r>
            <a:r>
              <a:rPr lang="tr-TR" dirty="0"/>
              <a:t> </a:t>
            </a:r>
            <a:r>
              <a:rPr lang="en-US" dirty="0" err="1"/>
              <a:t>olmaksızın</a:t>
            </a:r>
            <a:r>
              <a:rPr lang="tr-TR" dirty="0"/>
              <a:t> Hindu Kuş’u</a:t>
            </a:r>
            <a:r>
              <a:rPr lang="en-US" dirty="0"/>
              <a:t> </a:t>
            </a:r>
            <a:r>
              <a:rPr lang="en-US" dirty="0" err="1"/>
              <a:t>geçip</a:t>
            </a:r>
            <a:r>
              <a:rPr lang="en-US" dirty="0"/>
              <a:t> </a:t>
            </a:r>
            <a:r>
              <a:rPr lang="tr-TR" dirty="0" err="1"/>
              <a:t>Fergana’nın</a:t>
            </a:r>
            <a:r>
              <a:rPr lang="tr-TR" dirty="0"/>
              <a:t> kaybından yaklaşık 4 ay sonra Kâbil’i alarak kendisine başkent yaptı</a:t>
            </a:r>
            <a:r>
              <a:rPr lang="en-US" dirty="0"/>
              <a:t>.</a:t>
            </a:r>
            <a:endParaRPr lang="tr-TR" dirty="0"/>
          </a:p>
          <a:p>
            <a:r>
              <a:rPr lang="tr-TR" dirty="0"/>
              <a:t>Yaptığı fetihten birkaç ay sonra Hindistan topraklarında ilk istila temellerini atmaya başladı. Haziran 1505 tarihinde </a:t>
            </a:r>
            <a:r>
              <a:rPr lang="tr-TR" dirty="0" err="1"/>
              <a:t>Peşavar</a:t>
            </a:r>
            <a:r>
              <a:rPr lang="tr-TR" dirty="0"/>
              <a:t> için </a:t>
            </a:r>
            <a:r>
              <a:rPr lang="tr-TR" dirty="0" err="1"/>
              <a:t>Khyber</a:t>
            </a:r>
            <a:r>
              <a:rPr lang="tr-TR" dirty="0"/>
              <a:t> geçidini inşa etti ve ardından </a:t>
            </a:r>
            <a:r>
              <a:rPr lang="tr-TR" dirty="0" err="1"/>
              <a:t>Kohat’a</a:t>
            </a:r>
            <a:r>
              <a:rPr lang="tr-TR" dirty="0"/>
              <a:t> geçti. </a:t>
            </a:r>
            <a:r>
              <a:rPr lang="tr-TR" dirty="0" err="1"/>
              <a:t>Kohat’tan</a:t>
            </a:r>
            <a:r>
              <a:rPr lang="tr-TR" dirty="0"/>
              <a:t> </a:t>
            </a:r>
            <a:r>
              <a:rPr lang="tr-TR" dirty="0" err="1"/>
              <a:t>Bangash’a</a:t>
            </a:r>
            <a:r>
              <a:rPr lang="tr-TR" dirty="0"/>
              <a:t> doğru ilerledi ve en sonunda </a:t>
            </a:r>
            <a:r>
              <a:rPr lang="tr-TR" dirty="0" err="1"/>
              <a:t>İndus’a</a:t>
            </a:r>
            <a:r>
              <a:rPr lang="tr-TR" dirty="0"/>
              <a:t> ulaştı.</a:t>
            </a:r>
          </a:p>
          <a:p>
            <a:endParaRPr lang="tr-TR" dirty="0"/>
          </a:p>
        </p:txBody>
      </p:sp>
    </p:spTree>
    <p:extLst>
      <p:ext uri="{BB962C8B-B14F-4D97-AF65-F5344CB8AC3E}">
        <p14:creationId xmlns:p14="http://schemas.microsoft.com/office/powerpoint/2010/main" val="6897645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1116</TotalTime>
  <Words>926</Words>
  <Application>Microsoft Office PowerPoint</Application>
  <PresentationFormat>Ekran Gösterisi (4:3)</PresentationFormat>
  <Paragraphs>64</Paragraphs>
  <Slides>16</Slides>
  <Notes>9</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Calibri</vt:lpstr>
      <vt:lpstr>Century Schoolbook</vt:lpstr>
      <vt:lpstr>Comic Sans MS</vt:lpstr>
      <vt:lpstr>Wingdings</vt:lpstr>
      <vt:lpstr>Wingdings 2</vt:lpstr>
      <vt:lpstr>Oriel</vt:lpstr>
      <vt:lpstr>                     HİN 309   YENİÇAĞ HİNDİSTAN TARİHİ  1. hafta  HinT- Türk İmparatorluğu Dönemi: babürşah ı      </vt:lpstr>
      <vt:lpstr>HİN 309  YENİÇAĞ HİNDİSTAN TARİHİ</vt:lpstr>
      <vt:lpstr>HİN 309  YENİÇAĞ HİNDİSTAN TARİHİ </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 Babür’ün seferinden bir resim</vt:lpstr>
      <vt:lpstr>HİN 309  YENİÇAĞ HİNDİSTAN TARİHİ</vt:lpstr>
      <vt:lpstr>HİN 309  YENİÇAĞ HİNDİSTAN TARİHİ</vt:lpstr>
      <vt:lpstr>HİN 309  YENİÇAĞ HİNDİSTAN TARİHİ</vt:lpstr>
      <vt:lpstr>HİN 309  YENİÇAĞ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116</cp:revision>
  <dcterms:created xsi:type="dcterms:W3CDTF">2014-11-21T09:52:05Z</dcterms:created>
  <dcterms:modified xsi:type="dcterms:W3CDTF">2020-03-04T14:45:23Z</dcterms:modified>
</cp:coreProperties>
</file>