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3"/>
  </p:notesMasterIdLst>
  <p:sldIdLst>
    <p:sldId id="315" r:id="rId2"/>
    <p:sldId id="516" r:id="rId3"/>
    <p:sldId id="517" r:id="rId4"/>
    <p:sldId id="518" r:id="rId5"/>
    <p:sldId id="519" r:id="rId6"/>
    <p:sldId id="520" r:id="rId7"/>
    <p:sldId id="542" r:id="rId8"/>
    <p:sldId id="543" r:id="rId9"/>
    <p:sldId id="544" r:id="rId10"/>
    <p:sldId id="545" r:id="rId11"/>
    <p:sldId id="391" r:id="rId12"/>
    <p:sldId id="351" r:id="rId13"/>
    <p:sldId id="393" r:id="rId14"/>
    <p:sldId id="567" r:id="rId15"/>
    <p:sldId id="546" r:id="rId16"/>
    <p:sldId id="547" r:id="rId17"/>
    <p:sldId id="548" r:id="rId18"/>
    <p:sldId id="549" r:id="rId19"/>
    <p:sldId id="570" r:id="rId20"/>
    <p:sldId id="571" r:id="rId21"/>
    <p:sldId id="577" r:id="rId22"/>
    <p:sldId id="580" r:id="rId23"/>
    <p:sldId id="578" r:id="rId24"/>
    <p:sldId id="576" r:id="rId25"/>
    <p:sldId id="581" r:id="rId26"/>
    <p:sldId id="582" r:id="rId27"/>
    <p:sldId id="583" r:id="rId28"/>
    <p:sldId id="584" r:id="rId29"/>
    <p:sldId id="585" r:id="rId30"/>
    <p:sldId id="572" r:id="rId31"/>
    <p:sldId id="573" r:id="rId32"/>
    <p:sldId id="574" r:id="rId33"/>
    <p:sldId id="575" r:id="rId34"/>
    <p:sldId id="399" r:id="rId35"/>
    <p:sldId id="419" r:id="rId36"/>
    <p:sldId id="433" r:id="rId37"/>
    <p:sldId id="539" r:id="rId38"/>
    <p:sldId id="521" r:id="rId39"/>
    <p:sldId id="526" r:id="rId40"/>
    <p:sldId id="527" r:id="rId41"/>
    <p:sldId id="533" r:id="rId42"/>
    <p:sldId id="534" r:id="rId43"/>
    <p:sldId id="535" r:id="rId44"/>
    <p:sldId id="356" r:id="rId45"/>
    <p:sldId id="359" r:id="rId46"/>
    <p:sldId id="377" r:id="rId47"/>
    <p:sldId id="439" r:id="rId48"/>
    <p:sldId id="441" r:id="rId49"/>
    <p:sldId id="443" r:id="rId50"/>
    <p:sldId id="457" r:id="rId51"/>
    <p:sldId id="463" r:id="rId52"/>
    <p:sldId id="485" r:id="rId53"/>
    <p:sldId id="557" r:id="rId54"/>
    <p:sldId id="558" r:id="rId55"/>
    <p:sldId id="559" r:id="rId56"/>
    <p:sldId id="563" r:id="rId57"/>
    <p:sldId id="564" r:id="rId58"/>
    <p:sldId id="565" r:id="rId59"/>
    <p:sldId id="566" r:id="rId60"/>
    <p:sldId id="553" r:id="rId61"/>
    <p:sldId id="536" r:id="rId62"/>
  </p:sldIdLst>
  <p:sldSz cx="10287000" cy="6858000" type="35mm"/>
  <p:notesSz cx="6396038" cy="98266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6633"/>
    <a:srgbClr val="FF9900"/>
    <a:srgbClr val="FFFF00"/>
    <a:srgbClr val="FF0000"/>
    <a:srgbClr val="66FF33"/>
    <a:srgbClr val="0000FF"/>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481" autoAdjust="0"/>
    <p:restoredTop sz="91029" autoAdjust="0"/>
  </p:normalViewPr>
  <p:slideViewPr>
    <p:cSldViewPr>
      <p:cViewPr varScale="1">
        <p:scale>
          <a:sx n="66" d="100"/>
          <a:sy n="66" d="100"/>
        </p:scale>
        <p:origin x="-1158" y="-96"/>
      </p:cViewPr>
      <p:guideLst>
        <p:guide orient="horz" pos="2160"/>
        <p:guide pos="3264"/>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720"/>
    </p:cViewPr>
  </p:sorterViewPr>
  <p:notesViewPr>
    <p:cSldViewPr>
      <p:cViewPr varScale="1">
        <p:scale>
          <a:sx n="40" d="100"/>
          <a:sy n="40" d="100"/>
        </p:scale>
        <p:origin x="-1488" y="-84"/>
      </p:cViewPr>
      <p:guideLst>
        <p:guide orient="horz" pos="3095"/>
        <p:guide pos="201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1775" cy="492125"/>
          </a:xfrm>
          <a:prstGeom prst="rect">
            <a:avLst/>
          </a:prstGeom>
        </p:spPr>
        <p:txBody>
          <a:bodyPr vert="horz" lIns="91440" tIns="45720" rIns="91440" bIns="45720" rtlCol="0"/>
          <a:lstStyle>
            <a:lvl1pPr algn="l">
              <a:defRPr sz="1200"/>
            </a:lvl1pPr>
          </a:lstStyle>
          <a:p>
            <a:pPr>
              <a:defRPr/>
            </a:pPr>
            <a:endParaRPr lang="tr-TR"/>
          </a:p>
        </p:txBody>
      </p:sp>
      <p:sp>
        <p:nvSpPr>
          <p:cNvPr id="3" name="Date Placeholder 2"/>
          <p:cNvSpPr>
            <a:spLocks noGrp="1"/>
          </p:cNvSpPr>
          <p:nvPr>
            <p:ph type="dt" idx="1"/>
          </p:nvPr>
        </p:nvSpPr>
        <p:spPr>
          <a:xfrm>
            <a:off x="3622675" y="0"/>
            <a:ext cx="2771775" cy="492125"/>
          </a:xfrm>
          <a:prstGeom prst="rect">
            <a:avLst/>
          </a:prstGeom>
        </p:spPr>
        <p:txBody>
          <a:bodyPr vert="horz" lIns="91440" tIns="45720" rIns="91440" bIns="45720" rtlCol="0"/>
          <a:lstStyle>
            <a:lvl1pPr algn="r">
              <a:defRPr sz="1200"/>
            </a:lvl1pPr>
          </a:lstStyle>
          <a:p>
            <a:pPr>
              <a:defRPr/>
            </a:pPr>
            <a:fld id="{8C83ACD5-817E-40E1-982C-A312EE488390}" type="datetimeFigureOut">
              <a:rPr lang="tr-TR"/>
              <a:pPr>
                <a:defRPr/>
              </a:pPr>
              <a:t>26.10.2018</a:t>
            </a:fld>
            <a:endParaRPr lang="tr-TR"/>
          </a:p>
        </p:txBody>
      </p:sp>
      <p:sp>
        <p:nvSpPr>
          <p:cNvPr id="4" name="Slide Image Placeholder 3"/>
          <p:cNvSpPr>
            <a:spLocks noGrp="1" noRot="1" noChangeAspect="1"/>
          </p:cNvSpPr>
          <p:nvPr>
            <p:ph type="sldImg" idx="2"/>
          </p:nvPr>
        </p:nvSpPr>
        <p:spPr>
          <a:xfrm>
            <a:off x="434975" y="736600"/>
            <a:ext cx="5527675" cy="3686175"/>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es Placeholder 4"/>
          <p:cNvSpPr>
            <a:spLocks noGrp="1"/>
          </p:cNvSpPr>
          <p:nvPr>
            <p:ph type="body" sz="quarter" idx="3"/>
          </p:nvPr>
        </p:nvSpPr>
        <p:spPr>
          <a:xfrm>
            <a:off x="639763" y="4667250"/>
            <a:ext cx="5116512" cy="44227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tr-TR" noProof="0"/>
          </a:p>
        </p:txBody>
      </p:sp>
      <p:sp>
        <p:nvSpPr>
          <p:cNvPr id="6" name="Footer Placeholder 5"/>
          <p:cNvSpPr>
            <a:spLocks noGrp="1"/>
          </p:cNvSpPr>
          <p:nvPr>
            <p:ph type="ftr" sz="quarter" idx="4"/>
          </p:nvPr>
        </p:nvSpPr>
        <p:spPr>
          <a:xfrm>
            <a:off x="0" y="9332913"/>
            <a:ext cx="2771775" cy="492125"/>
          </a:xfrm>
          <a:prstGeom prst="rect">
            <a:avLst/>
          </a:prstGeom>
        </p:spPr>
        <p:txBody>
          <a:bodyPr vert="horz" lIns="91440" tIns="45720" rIns="91440" bIns="45720" rtlCol="0" anchor="b"/>
          <a:lstStyle>
            <a:lvl1pPr algn="l">
              <a:defRPr sz="1200"/>
            </a:lvl1pPr>
          </a:lstStyle>
          <a:p>
            <a:pPr>
              <a:defRPr/>
            </a:pPr>
            <a:endParaRPr lang="tr-TR"/>
          </a:p>
        </p:txBody>
      </p:sp>
      <p:sp>
        <p:nvSpPr>
          <p:cNvPr id="7" name="Slide Number Placeholder 6"/>
          <p:cNvSpPr>
            <a:spLocks noGrp="1"/>
          </p:cNvSpPr>
          <p:nvPr>
            <p:ph type="sldNum" sz="quarter" idx="5"/>
          </p:nvPr>
        </p:nvSpPr>
        <p:spPr>
          <a:xfrm>
            <a:off x="3622675" y="9332913"/>
            <a:ext cx="2771775" cy="4921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7D8ABB5-005F-4077-B87A-06DD05480B69}" type="slidenum">
              <a:rPr lang="tr-TR" altLang="tr-TR"/>
              <a:pPr/>
              <a:t>‹#›</a:t>
            </a:fld>
            <a:endParaRPr lang="tr-TR"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B5A39EDF-B45F-48F9-8333-CF43093879F7}" type="slidenum">
              <a:rPr lang="en-US" altLang="tr-TR">
                <a:solidFill>
                  <a:srgbClr val="000000"/>
                </a:solidFill>
                <a:latin typeface="Arial" pitchFamily="34" charset="0"/>
                <a:ea typeface="ＭＳ Ｐゴシック" pitchFamily="34" charset="-128"/>
              </a:rPr>
              <a:pPr/>
              <a:t>38</a:t>
            </a:fld>
            <a:endParaRPr lang="en-US" altLang="tr-TR">
              <a:solidFill>
                <a:srgbClr val="000000"/>
              </a:solidFill>
              <a:latin typeface="Arial" pitchFamily="34" charset="0"/>
              <a:ea typeface="ＭＳ Ｐゴシック" pitchFamily="34" charset="-128"/>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19CF7404-A3B1-4091-ADBA-5788B7AC51C4}" type="slidenum">
              <a:rPr lang="en-US" altLang="tr-TR">
                <a:latin typeface="Arial" pitchFamily="34" charset="0"/>
                <a:ea typeface="ＭＳ Ｐゴシック" pitchFamily="34" charset="-128"/>
              </a:rPr>
              <a:pPr/>
              <a:t>39</a:t>
            </a:fld>
            <a:endParaRPr lang="en-US" altLang="tr-TR">
              <a:latin typeface="Arial" pitchFamily="34" charset="0"/>
              <a:ea typeface="ＭＳ Ｐゴシック" pitchFamily="34" charset="-128"/>
            </a:endParaRPr>
          </a:p>
        </p:txBody>
      </p:sp>
      <p:sp>
        <p:nvSpPr>
          <p:cNvPr id="59395" name="Rectangle 7"/>
          <p:cNvSpPr txBox="1">
            <a:spLocks noGrp="1" noChangeArrowheads="1"/>
          </p:cNvSpPr>
          <p:nvPr/>
        </p:nvSpPr>
        <p:spPr bwMode="auto">
          <a:xfrm>
            <a:off x="3624263" y="9336088"/>
            <a:ext cx="2771775" cy="490537"/>
          </a:xfrm>
          <a:prstGeom prst="rect">
            <a:avLst/>
          </a:prstGeom>
          <a:noFill/>
          <a:ln w="9525">
            <a:noFill/>
            <a:miter lim="800000"/>
            <a:headEnd/>
            <a:tailEnd/>
          </a:ln>
        </p:spPr>
        <p:txBody>
          <a:bodyPr anchor="b"/>
          <a:lstStyle/>
          <a:p>
            <a:pPr algn="r"/>
            <a:fld id="{F7AD56FD-2BD9-456E-8758-6014DE9A0126}" type="slidenum">
              <a:rPr lang="en-US" altLang="tr-TR" sz="1200">
                <a:latin typeface="Times"/>
              </a:rPr>
              <a:pPr algn="r"/>
              <a:t>39</a:t>
            </a:fld>
            <a:endParaRPr lang="en-US" altLang="tr-TR" sz="1200">
              <a:latin typeface="Times"/>
            </a:endParaRPr>
          </a:p>
        </p:txBody>
      </p:sp>
      <p:sp>
        <p:nvSpPr>
          <p:cNvPr id="593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tr-TR" altLang="tr-TR"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C3DB67BA-E882-4253-AABC-B16F9B443735}" type="slidenum">
              <a:rPr lang="en-US" altLang="tr-TR">
                <a:latin typeface="Arial" pitchFamily="34" charset="0"/>
                <a:ea typeface="ＭＳ Ｐゴシック" pitchFamily="34" charset="-128"/>
              </a:rPr>
              <a:pPr/>
              <a:t>61</a:t>
            </a:fld>
            <a:endParaRPr lang="en-US" altLang="tr-TR">
              <a:latin typeface="Arial" pitchFamily="34" charset="0"/>
              <a:ea typeface="ＭＳ Ｐゴシック" pitchFamily="34" charset="-128"/>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endParaRPr lang="tr-T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fld id="{E52C50D0-89AE-459D-A2B6-A7E844AF1C20}" type="slidenum">
              <a:rPr lang="tr-TR" altLang="tr-TR"/>
              <a:pPr/>
              <a:t>‹#›</a:t>
            </a:fld>
            <a:endParaRPr lang="tr-TR" altLang="tr-TR"/>
          </a:p>
        </p:txBody>
      </p:sp>
    </p:spTree>
  </p:cSld>
  <p:clrMapOvr>
    <a:masterClrMapping/>
  </p:clrMapOvr>
  <p:transition advClick="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fld id="{E6F7B3D0-C41A-4230-9CDB-D00D3A0E52E1}" type="slidenum">
              <a:rPr lang="tr-TR" altLang="tr-TR"/>
              <a:pPr/>
              <a:t>‹#›</a:t>
            </a:fld>
            <a:endParaRPr lang="tr-TR" altLang="tr-TR"/>
          </a:p>
        </p:txBody>
      </p:sp>
    </p:spTree>
  </p:cSld>
  <p:clrMapOvr>
    <a:masterClrMapping/>
  </p:clrMapOvr>
  <p:transition advClick="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fld id="{E394E848-A9A1-4CDA-A2C6-B84F87EC678C}" type="slidenum">
              <a:rPr lang="tr-TR" altLang="tr-TR"/>
              <a:pPr/>
              <a:t>‹#›</a:t>
            </a:fld>
            <a:endParaRPr lang="tr-TR" altLang="tr-TR"/>
          </a:p>
        </p:txBody>
      </p:sp>
    </p:spTree>
  </p:cSld>
  <p:clrMapOvr>
    <a:masterClrMapping/>
  </p:clrMapOvr>
  <p:transition advClick="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endParaRPr lang="tr-TR"/>
          </a:p>
        </p:txBody>
      </p:sp>
      <p:sp>
        <p:nvSpPr>
          <p:cNvPr id="3" name="Table Placeholder 2"/>
          <p:cNvSpPr>
            <a:spLocks noGrp="1"/>
          </p:cNvSpPr>
          <p:nvPr>
            <p:ph type="tbl" idx="1"/>
          </p:nvPr>
        </p:nvSpPr>
        <p:spPr>
          <a:xfrm>
            <a:off x="514350" y="1600201"/>
            <a:ext cx="9258300" cy="4525963"/>
          </a:xfrm>
        </p:spPr>
        <p:txBody>
          <a:bodyPr/>
          <a:lstStyle/>
          <a:p>
            <a:pPr lvl="0"/>
            <a:endParaRPr lang="tr-TR" noProof="0"/>
          </a:p>
        </p:txBody>
      </p:sp>
      <p:sp>
        <p:nvSpPr>
          <p:cNvPr id="4" name="Date Placeholder 3"/>
          <p:cNvSpPr>
            <a:spLocks noGrp="1"/>
          </p:cNvSpPr>
          <p:nvPr>
            <p:ph type="dt" sz="half" idx="10"/>
          </p:nvPr>
        </p:nvSpPr>
        <p:spPr>
          <a:xfrm>
            <a:off x="514350" y="6245225"/>
            <a:ext cx="2400300" cy="476250"/>
          </a:xfrm>
        </p:spPr>
        <p:txBody>
          <a:bodyPr/>
          <a:lstStyle>
            <a:lvl1pPr>
              <a:defRPr/>
            </a:lvl1pPr>
          </a:lstStyle>
          <a:p>
            <a:pPr>
              <a:defRPr/>
            </a:pPr>
            <a:endParaRPr lang="tr-T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pPr>
              <a:defRPr/>
            </a:pPr>
            <a:endParaRPr lang="tr-T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32CC2BF8-39E4-4AE9-936A-63CCD4E6CC28}" type="slidenum">
              <a:rPr lang="tr-TR" altLang="tr-TR"/>
              <a:pPr/>
              <a:t>‹#›</a:t>
            </a:fld>
            <a:endParaRPr lang="tr-TR" altLang="tr-TR"/>
          </a:p>
        </p:txBody>
      </p:sp>
    </p:spTree>
  </p:cSld>
  <p:clrMapOvr>
    <a:masterClrMapping/>
  </p:clrMapOvr>
  <p:transition spd="med">
    <p:strip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12565" y="273050"/>
            <a:ext cx="9254728" cy="1143000"/>
          </a:xfrm>
        </p:spPr>
        <p:txBody>
          <a:bodyPr/>
          <a:lstStyle/>
          <a:p>
            <a:r>
              <a:rPr lang="en-US"/>
              <a:t>Click to edit Master title style</a:t>
            </a:r>
          </a:p>
        </p:txBody>
      </p:sp>
      <p:sp>
        <p:nvSpPr>
          <p:cNvPr id="3" name="Content Placeholder 2"/>
          <p:cNvSpPr>
            <a:spLocks noGrp="1"/>
          </p:cNvSpPr>
          <p:nvPr>
            <p:ph sz="quarter" idx="1"/>
          </p:nvPr>
        </p:nvSpPr>
        <p:spPr>
          <a:xfrm>
            <a:off x="512564" y="1598613"/>
            <a:ext cx="4541639"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5654" y="1598613"/>
            <a:ext cx="454164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2564" y="3922714"/>
            <a:ext cx="4541639"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225654" y="3922714"/>
            <a:ext cx="4541640"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12763" y="6242050"/>
            <a:ext cx="2397125" cy="474663"/>
          </a:xfrm>
        </p:spPr>
        <p:txBody>
          <a:bodyPr/>
          <a:lstStyle>
            <a:lvl1pPr>
              <a:defRPr>
                <a:ea typeface="ＭＳ Ｐゴシック" pitchFamily="17" charset="-128"/>
              </a:defRPr>
            </a:lvl1pPr>
          </a:lstStyle>
          <a:p>
            <a:pPr>
              <a:defRPr/>
            </a:pPr>
            <a:endParaRPr lang="en-US"/>
          </a:p>
        </p:txBody>
      </p:sp>
      <p:sp>
        <p:nvSpPr>
          <p:cNvPr id="8" name="Footer Placeholder 7"/>
          <p:cNvSpPr>
            <a:spLocks noGrp="1"/>
          </p:cNvSpPr>
          <p:nvPr>
            <p:ph type="ftr" sz="quarter" idx="11"/>
          </p:nvPr>
        </p:nvSpPr>
        <p:spPr>
          <a:xfrm>
            <a:off x="3514725" y="6242050"/>
            <a:ext cx="3257550" cy="474663"/>
          </a:xfrm>
        </p:spPr>
        <p:txBody>
          <a:bodyPr/>
          <a:lstStyle>
            <a:lvl1pPr>
              <a:defRPr>
                <a:ea typeface="ＭＳ Ｐゴシック" pitchFamily="17" charset="-128"/>
              </a:defRPr>
            </a:lvl1pPr>
          </a:lstStyle>
          <a:p>
            <a:pPr>
              <a:defRPr/>
            </a:pPr>
            <a:endParaRPr lang="en-US"/>
          </a:p>
        </p:txBody>
      </p:sp>
      <p:sp>
        <p:nvSpPr>
          <p:cNvPr id="9" name="Slide Number Placeholder 8"/>
          <p:cNvSpPr>
            <a:spLocks noGrp="1"/>
          </p:cNvSpPr>
          <p:nvPr>
            <p:ph type="sldNum" sz="quarter" idx="12"/>
          </p:nvPr>
        </p:nvSpPr>
        <p:spPr>
          <a:xfrm>
            <a:off x="7372350" y="6242050"/>
            <a:ext cx="2397125" cy="474663"/>
          </a:xfrm>
        </p:spPr>
        <p:txBody>
          <a:bodyPr/>
          <a:lstStyle>
            <a:lvl1pPr>
              <a:defRPr>
                <a:ea typeface="ＭＳ Ｐゴシック" pitchFamily="34" charset="-128"/>
              </a:defRPr>
            </a:lvl1pPr>
          </a:lstStyle>
          <a:p>
            <a:fld id="{7CF28E49-DC18-4468-A38C-776F0AED212C}" type="slidenum">
              <a:rPr lang="en-US" altLang="tr-TR"/>
              <a:pPr/>
              <a:t>‹#›</a:t>
            </a:fld>
            <a:endParaRPr lang="en-US" alt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fld id="{A2D4850E-C6E4-4300-8AEE-A1DC14F2FE16}" type="slidenum">
              <a:rPr lang="tr-TR" altLang="tr-TR"/>
              <a:pPr/>
              <a:t>‹#›</a:t>
            </a:fld>
            <a:endParaRPr lang="tr-TR" altLang="tr-TR"/>
          </a:p>
        </p:txBody>
      </p:sp>
    </p:spTree>
  </p:cSld>
  <p:clrMapOvr>
    <a:masterClrMapping/>
  </p:clrMapOvr>
  <p:transition advClick="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fld id="{4EB1D94D-4FFE-4EA7-B90B-D40DD5ED671F}" type="slidenum">
              <a:rPr lang="tr-TR" altLang="tr-TR"/>
              <a:pPr/>
              <a:t>‹#›</a:t>
            </a:fld>
            <a:endParaRPr lang="tr-TR" altLang="tr-TR"/>
          </a:p>
        </p:txBody>
      </p:sp>
    </p:spTree>
  </p:cSld>
  <p:clrMapOvr>
    <a:masterClrMapping/>
  </p:clrMapOvr>
  <p:transition advClick="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fld id="{9D97895A-0370-49C5-801D-609D2F0D0D7F}" type="slidenum">
              <a:rPr lang="tr-TR" altLang="tr-TR"/>
              <a:pPr/>
              <a:t>‹#›</a:t>
            </a:fld>
            <a:endParaRPr lang="tr-TR" altLang="tr-TR"/>
          </a:p>
        </p:txBody>
      </p:sp>
    </p:spTree>
  </p:cSld>
  <p:clrMapOvr>
    <a:masterClrMapping/>
  </p:clrMapOvr>
  <p:transition advClick="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endParaRPr lang="tr-TR"/>
          </a:p>
        </p:txBody>
      </p:sp>
      <p:sp>
        <p:nvSpPr>
          <p:cNvPr id="8" name="Rectangle 5"/>
          <p:cNvSpPr>
            <a:spLocks noGrp="1" noChangeArrowheads="1"/>
          </p:cNvSpPr>
          <p:nvPr>
            <p:ph type="ftr" sz="quarter" idx="11"/>
          </p:nvPr>
        </p:nvSpPr>
        <p:spPr/>
        <p:txBody>
          <a:bodyPr/>
          <a:lstStyle>
            <a:lvl1pPr>
              <a:defRPr/>
            </a:lvl1pPr>
          </a:lstStyle>
          <a:p>
            <a:pPr>
              <a:defRPr/>
            </a:pPr>
            <a:endParaRPr lang="tr-TR"/>
          </a:p>
        </p:txBody>
      </p:sp>
      <p:sp>
        <p:nvSpPr>
          <p:cNvPr id="9" name="Rectangle 6"/>
          <p:cNvSpPr>
            <a:spLocks noGrp="1" noChangeArrowheads="1"/>
          </p:cNvSpPr>
          <p:nvPr>
            <p:ph type="sldNum" sz="quarter" idx="12"/>
          </p:nvPr>
        </p:nvSpPr>
        <p:spPr/>
        <p:txBody>
          <a:bodyPr/>
          <a:lstStyle>
            <a:lvl1pPr>
              <a:defRPr/>
            </a:lvl1pPr>
          </a:lstStyle>
          <a:p>
            <a:fld id="{D74BE2CB-D7CC-4E62-81DE-4202C1C83E42}" type="slidenum">
              <a:rPr lang="tr-TR" altLang="tr-TR"/>
              <a:pPr/>
              <a:t>‹#›</a:t>
            </a:fld>
            <a:endParaRPr lang="tr-TR" altLang="tr-TR"/>
          </a:p>
        </p:txBody>
      </p:sp>
    </p:spTree>
  </p:cSld>
  <p:clrMapOvr>
    <a:masterClrMapping/>
  </p:clrMapOvr>
  <p:transition advClick="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endParaRPr lang="tr-TR"/>
          </a:p>
        </p:txBody>
      </p:sp>
      <p:sp>
        <p:nvSpPr>
          <p:cNvPr id="4" name="Rectangle 5"/>
          <p:cNvSpPr>
            <a:spLocks noGrp="1" noChangeArrowheads="1"/>
          </p:cNvSpPr>
          <p:nvPr>
            <p:ph type="ftr" sz="quarter" idx="11"/>
          </p:nvPr>
        </p:nvSpPr>
        <p:spPr/>
        <p:txBody>
          <a:bodyPr/>
          <a:lstStyle>
            <a:lvl1pPr>
              <a:defRPr/>
            </a:lvl1pPr>
          </a:lstStyle>
          <a:p>
            <a:pPr>
              <a:defRPr/>
            </a:pPr>
            <a:endParaRPr lang="tr-TR"/>
          </a:p>
        </p:txBody>
      </p:sp>
      <p:sp>
        <p:nvSpPr>
          <p:cNvPr id="5" name="Rectangle 6"/>
          <p:cNvSpPr>
            <a:spLocks noGrp="1" noChangeArrowheads="1"/>
          </p:cNvSpPr>
          <p:nvPr>
            <p:ph type="sldNum" sz="quarter" idx="12"/>
          </p:nvPr>
        </p:nvSpPr>
        <p:spPr/>
        <p:txBody>
          <a:bodyPr/>
          <a:lstStyle>
            <a:lvl1pPr>
              <a:defRPr/>
            </a:lvl1pPr>
          </a:lstStyle>
          <a:p>
            <a:fld id="{C07829DB-9DC3-4CFB-95A5-63FDA778F860}" type="slidenum">
              <a:rPr lang="tr-TR" altLang="tr-TR"/>
              <a:pPr/>
              <a:t>‹#›</a:t>
            </a:fld>
            <a:endParaRPr lang="tr-TR" altLang="tr-TR"/>
          </a:p>
        </p:txBody>
      </p:sp>
    </p:spTree>
  </p:cSld>
  <p:clrMapOvr>
    <a:masterClrMapping/>
  </p:clrMapOvr>
  <p:transition advClick="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tr-TR"/>
          </a:p>
        </p:txBody>
      </p:sp>
      <p:sp>
        <p:nvSpPr>
          <p:cNvPr id="3" name="Rectangle 5"/>
          <p:cNvSpPr>
            <a:spLocks noGrp="1" noChangeArrowheads="1"/>
          </p:cNvSpPr>
          <p:nvPr>
            <p:ph type="ftr" sz="quarter" idx="11"/>
          </p:nvPr>
        </p:nvSpPr>
        <p:spPr/>
        <p:txBody>
          <a:bodyPr/>
          <a:lstStyle>
            <a:lvl1pPr>
              <a:defRPr/>
            </a:lvl1pPr>
          </a:lstStyle>
          <a:p>
            <a:pPr>
              <a:defRPr/>
            </a:pPr>
            <a:endParaRPr lang="tr-TR"/>
          </a:p>
        </p:txBody>
      </p:sp>
      <p:sp>
        <p:nvSpPr>
          <p:cNvPr id="4" name="Rectangle 6"/>
          <p:cNvSpPr>
            <a:spLocks noGrp="1" noChangeArrowheads="1"/>
          </p:cNvSpPr>
          <p:nvPr>
            <p:ph type="sldNum" sz="quarter" idx="12"/>
          </p:nvPr>
        </p:nvSpPr>
        <p:spPr/>
        <p:txBody>
          <a:bodyPr/>
          <a:lstStyle>
            <a:lvl1pPr>
              <a:defRPr/>
            </a:lvl1pPr>
          </a:lstStyle>
          <a:p>
            <a:fld id="{120BE8DF-4F77-43BE-9F10-209BD63BC709}" type="slidenum">
              <a:rPr lang="tr-TR" altLang="tr-TR"/>
              <a:pPr/>
              <a:t>‹#›</a:t>
            </a:fld>
            <a:endParaRPr lang="tr-TR" altLang="tr-TR"/>
          </a:p>
        </p:txBody>
      </p:sp>
    </p:spTree>
  </p:cSld>
  <p:clrMapOvr>
    <a:masterClrMapping/>
  </p:clrMapOvr>
  <p:transition advClick="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fld id="{058236BD-3AF9-4E8F-B60B-550AE762A989}" type="slidenum">
              <a:rPr lang="tr-TR" altLang="tr-TR"/>
              <a:pPr/>
              <a:t>‹#›</a:t>
            </a:fld>
            <a:endParaRPr lang="tr-TR" altLang="tr-TR"/>
          </a:p>
        </p:txBody>
      </p:sp>
    </p:spTree>
  </p:cSld>
  <p:clrMapOvr>
    <a:masterClrMapping/>
  </p:clrMapOvr>
  <p:transition advClick="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fld id="{4B2AE137-0B3C-4DB4-9A50-296838BD3D3E}" type="slidenum">
              <a:rPr lang="tr-TR" altLang="tr-TR"/>
              <a:pPr/>
              <a:t>‹#›</a:t>
            </a:fld>
            <a:endParaRPr lang="tr-TR" altLang="tr-TR"/>
          </a:p>
        </p:txBody>
      </p:sp>
    </p:spTree>
  </p:cSld>
  <p:clrMapOvr>
    <a:masterClrMapping/>
  </p:clrMapOvr>
  <p:transition advClick="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76"/>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tr-TR" altLang="tr-TR" smtClean="0"/>
              <a:t>Asıl başlık biçemi için tıklatın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tr-TR" altLang="tr-TR" smtClean="0"/>
              <a:t>Asıl metin biçemlerini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614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tr-TR"/>
          </a:p>
        </p:txBody>
      </p:sp>
      <p:sp>
        <p:nvSpPr>
          <p:cNvPr id="614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tr-TR"/>
          </a:p>
        </p:txBody>
      </p:sp>
      <p:sp>
        <p:nvSpPr>
          <p:cNvPr id="615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E297306-FCD2-4D9E-BB39-69B65C500ED0}" type="slidenum">
              <a:rPr lang="tr-TR" altLang="tr-TR"/>
              <a:pPr/>
              <a:t>‹#›</a:t>
            </a:fld>
            <a:endParaRPr lang="tr-TR" altLang="tr-TR"/>
          </a:p>
        </p:txBody>
      </p:sp>
      <p:pic>
        <p:nvPicPr>
          <p:cNvPr id="1031" name="Picture 8" descr="C:\PS2_SE\aütfamblem2.jpg"/>
          <p:cNvPicPr>
            <a:picLocks noChangeAspect="1" noChangeArrowheads="1"/>
          </p:cNvPicPr>
          <p:nvPr/>
        </p:nvPicPr>
        <p:blipFill>
          <a:blip r:embed="rId15" cstate="print">
            <a:clrChange>
              <a:clrFrom>
                <a:srgbClr val="001175"/>
              </a:clrFrom>
              <a:clrTo>
                <a:srgbClr val="001175">
                  <a:alpha val="0"/>
                </a:srgbClr>
              </a:clrTo>
            </a:clrChange>
          </a:blip>
          <a:srcRect/>
          <a:stretch>
            <a:fillRect/>
          </a:stretch>
        </p:blipFill>
        <p:spPr bwMode="auto">
          <a:xfrm>
            <a:off x="469900" y="457200"/>
            <a:ext cx="825500" cy="838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ransition advClick="0">
    <p:wipe dir="d"/>
  </p:transition>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Tahoma" pitchFamily="34" charset="0"/>
        </a:defRPr>
      </a:lvl2pPr>
      <a:lvl3pPr algn="ctr" rtl="0" eaLnBrk="0" fontAlgn="base" hangingPunct="0">
        <a:spcBef>
          <a:spcPct val="0"/>
        </a:spcBef>
        <a:spcAft>
          <a:spcPct val="0"/>
        </a:spcAft>
        <a:defRPr sz="4400" b="1">
          <a:solidFill>
            <a:srgbClr val="FFFF00"/>
          </a:solidFill>
          <a:latin typeface="Tahoma" pitchFamily="34" charset="0"/>
        </a:defRPr>
      </a:lvl3pPr>
      <a:lvl4pPr algn="ctr" rtl="0" eaLnBrk="0" fontAlgn="base" hangingPunct="0">
        <a:spcBef>
          <a:spcPct val="0"/>
        </a:spcBef>
        <a:spcAft>
          <a:spcPct val="0"/>
        </a:spcAft>
        <a:defRPr sz="4400" b="1">
          <a:solidFill>
            <a:srgbClr val="FFFF00"/>
          </a:solidFill>
          <a:latin typeface="Tahoma" pitchFamily="34" charset="0"/>
        </a:defRPr>
      </a:lvl4pPr>
      <a:lvl5pPr algn="ctr" rtl="0" eaLnBrk="0" fontAlgn="base" hangingPunct="0">
        <a:spcBef>
          <a:spcPct val="0"/>
        </a:spcBef>
        <a:spcAft>
          <a:spcPct val="0"/>
        </a:spcAft>
        <a:defRPr sz="4400" b="1">
          <a:solidFill>
            <a:srgbClr val="FFFF00"/>
          </a:solidFill>
          <a:latin typeface="Tahoma" pitchFamily="34" charset="0"/>
        </a:defRPr>
      </a:lvl5pPr>
      <a:lvl6pPr marL="457200" algn="ctr" rtl="0" eaLnBrk="0" fontAlgn="base" hangingPunct="0">
        <a:spcBef>
          <a:spcPct val="0"/>
        </a:spcBef>
        <a:spcAft>
          <a:spcPct val="0"/>
        </a:spcAft>
        <a:defRPr sz="4400" b="1">
          <a:solidFill>
            <a:srgbClr val="FFFF00"/>
          </a:solidFill>
          <a:latin typeface="Tahoma" pitchFamily="34" charset="0"/>
        </a:defRPr>
      </a:lvl6pPr>
      <a:lvl7pPr marL="914400" algn="ctr" rtl="0" eaLnBrk="0" fontAlgn="base" hangingPunct="0">
        <a:spcBef>
          <a:spcPct val="0"/>
        </a:spcBef>
        <a:spcAft>
          <a:spcPct val="0"/>
        </a:spcAft>
        <a:defRPr sz="4400" b="1">
          <a:solidFill>
            <a:srgbClr val="FFFF00"/>
          </a:solidFill>
          <a:latin typeface="Tahoma" pitchFamily="34" charset="0"/>
        </a:defRPr>
      </a:lvl7pPr>
      <a:lvl8pPr marL="1371600" algn="ctr" rtl="0" eaLnBrk="0" fontAlgn="base" hangingPunct="0">
        <a:spcBef>
          <a:spcPct val="0"/>
        </a:spcBef>
        <a:spcAft>
          <a:spcPct val="0"/>
        </a:spcAft>
        <a:defRPr sz="4400" b="1">
          <a:solidFill>
            <a:srgbClr val="FFFF00"/>
          </a:solidFill>
          <a:latin typeface="Tahoma" pitchFamily="34" charset="0"/>
        </a:defRPr>
      </a:lvl8pPr>
      <a:lvl9pPr marL="1828800" algn="ctr" rtl="0" eaLnBrk="0" fontAlgn="base" hangingPunct="0">
        <a:spcBef>
          <a:spcPct val="0"/>
        </a:spcBef>
        <a:spcAft>
          <a:spcPct val="0"/>
        </a:spcAft>
        <a:defRPr sz="44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mn-lt"/>
        </a:defRPr>
      </a:lvl2pPr>
      <a:lvl3pPr marL="1143000" indent="-228600" algn="l" rtl="0" eaLnBrk="0" fontAlgn="base" hangingPunct="0">
        <a:spcBef>
          <a:spcPct val="20000"/>
        </a:spcBef>
        <a:spcAft>
          <a:spcPct val="0"/>
        </a:spcAft>
        <a:buChar char="•"/>
        <a:defRPr sz="3200">
          <a:solidFill>
            <a:schemeClr val="bg1"/>
          </a:solidFill>
          <a:latin typeface="+mn-lt"/>
        </a:defRPr>
      </a:lvl3pPr>
      <a:lvl4pPr marL="1600200" indent="-228600" algn="l" rtl="0" eaLnBrk="0" fontAlgn="base" hangingPunct="0">
        <a:spcBef>
          <a:spcPct val="20000"/>
        </a:spcBef>
        <a:spcAft>
          <a:spcPct val="0"/>
        </a:spcAft>
        <a:buChar char="–"/>
        <a:defRPr sz="3200">
          <a:solidFill>
            <a:schemeClr val="bg1"/>
          </a:solidFill>
          <a:latin typeface="+mn-lt"/>
        </a:defRPr>
      </a:lvl4pPr>
      <a:lvl5pPr marL="2057400" indent="-228600" algn="l" rtl="0" eaLnBrk="0" fontAlgn="base" hangingPunct="0">
        <a:spcBef>
          <a:spcPct val="20000"/>
        </a:spcBef>
        <a:spcAft>
          <a:spcPct val="0"/>
        </a:spcAft>
        <a:buChar char="»"/>
        <a:defRPr sz="3200">
          <a:solidFill>
            <a:schemeClr val="bg1"/>
          </a:solidFill>
          <a:latin typeface="+mn-lt"/>
        </a:defRPr>
      </a:lvl5pPr>
      <a:lvl6pPr marL="2514600" indent="-228600" algn="l" rtl="0" eaLnBrk="0" fontAlgn="base" hangingPunct="0">
        <a:spcBef>
          <a:spcPct val="20000"/>
        </a:spcBef>
        <a:spcAft>
          <a:spcPct val="0"/>
        </a:spcAft>
        <a:buChar char="»"/>
        <a:defRPr sz="3200">
          <a:solidFill>
            <a:schemeClr val="bg1"/>
          </a:solidFill>
          <a:latin typeface="+mn-lt"/>
        </a:defRPr>
      </a:lvl6pPr>
      <a:lvl7pPr marL="2971800" indent="-228600" algn="l" rtl="0" eaLnBrk="0" fontAlgn="base" hangingPunct="0">
        <a:spcBef>
          <a:spcPct val="20000"/>
        </a:spcBef>
        <a:spcAft>
          <a:spcPct val="0"/>
        </a:spcAft>
        <a:buChar char="»"/>
        <a:defRPr sz="3200">
          <a:solidFill>
            <a:schemeClr val="bg1"/>
          </a:solidFill>
          <a:latin typeface="+mn-lt"/>
        </a:defRPr>
      </a:lvl7pPr>
      <a:lvl8pPr marL="3429000" indent="-228600" algn="l" rtl="0" eaLnBrk="0" fontAlgn="base" hangingPunct="0">
        <a:spcBef>
          <a:spcPct val="20000"/>
        </a:spcBef>
        <a:spcAft>
          <a:spcPct val="0"/>
        </a:spcAft>
        <a:buChar char="»"/>
        <a:defRPr sz="3200">
          <a:solidFill>
            <a:schemeClr val="bg1"/>
          </a:solidFill>
          <a:latin typeface="+mn-lt"/>
        </a:defRPr>
      </a:lvl8pPr>
      <a:lvl9pPr marL="3886200" indent="-228600" algn="l" rtl="0" eaLnBrk="0" fontAlgn="base" hangingPunct="0">
        <a:spcBef>
          <a:spcPct val="20000"/>
        </a:spcBef>
        <a:spcAft>
          <a:spcPct val="0"/>
        </a:spcAft>
        <a:buChar char="»"/>
        <a:defRPr sz="3200">
          <a:solidFill>
            <a:schemeClr val="bg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33.xml.rels><?xml version="1.0" encoding="UTF-8" standalone="yes"?>
<Relationships xmlns="http://schemas.openxmlformats.org/package/2006/relationships"><Relationship Id="rId8" Type="http://schemas.openxmlformats.org/officeDocument/2006/relationships/hyperlink" Target="http://www.ncbi.nlm.nih.gov/sites/entrez?Db=pubmed&amp;Cmd=Search&amp;Term=%22Tsuyuguchi%20T%22%5bAuthor%5d&amp;itool=EntrezSystem2.PEntrez.Pubmed.Pubmed_ResultsPanel.Pubmed_RVAbstractPlus" TargetMode="External"/><Relationship Id="rId3" Type="http://schemas.openxmlformats.org/officeDocument/2006/relationships/oleObject" Target="../embeddings/oleObject3.bin"/><Relationship Id="rId7" Type="http://schemas.openxmlformats.org/officeDocument/2006/relationships/hyperlink" Target="http://www.ncbi.nlm.nih.gov/sites/entrez?Db=pubmed&amp;Cmd=Search&amp;Term=%22Yamaguchi%20T%22%5bAuthor%5d&amp;itool=EntrezSystem2.PEntrez.Pubmed.Pubmed_ResultsPanel.Pubmed_RVAbstractPlus"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hyperlink" Target="http://www.ncbi.nlm.nih.gov/sites/entrez?Db=pubmed&amp;Cmd=Search&amp;Term=%22Saisho%20H%22%5bAuthor%5d&amp;itool=EntrezSystem2.PEntrez.Pubmed.Pubmed_ResultsPanel.Pubmed_RVAbstractPlus" TargetMode="External"/><Relationship Id="rId11" Type="http://schemas.openxmlformats.org/officeDocument/2006/relationships/hyperlink" Target="http://www.ncbi.nlm.nih.gov/sites/entrez?Db=pubmed&amp;Cmd=Search&amp;Term=%22Ohto%20M%22%5bAuthor%5d&amp;itool=EntrezSystem2.PEntrez.Pubmed.Pubmed_ResultsPanel.Pubmed_RVAbstractPlus" TargetMode="External"/><Relationship Id="rId5" Type="http://schemas.openxmlformats.org/officeDocument/2006/relationships/hyperlink" Target="http://www.ncbi.nlm.nih.gov/sites/entrez?Db=pubmed&amp;Cmd=Search&amp;Term=%22Ozkan%20H%22%5bAuthor%5d&amp;itool=EntrezSystem2.PEntrez.Pubmed.Pubmed_ResultsPanel.Pubmed_RVAbstractPlus" TargetMode="External"/><Relationship Id="rId10" Type="http://schemas.openxmlformats.org/officeDocument/2006/relationships/hyperlink" Target="http://www.ncbi.nlm.nih.gov/sites/entrez?Db=pubmed&amp;Cmd=Search&amp;Term=%22Kikuchi%20Y%22%5bAuthor%5d&amp;itool=EntrezSystem2.PEntrez.Pubmed.Pubmed_ResultsPanel.Pubmed_RVAbstractPlus" TargetMode="External"/><Relationship Id="rId4" Type="http://schemas.openxmlformats.org/officeDocument/2006/relationships/hyperlink" Target="http://www.ncbi.nlm.nih.gov/entrez/utils/fref.fcgi?PrId=3048&amp;itool=AbstractPlus-def&amp;uid=8566642&amp;db=pubmed&amp;url=http://linkinghub.elsevier.com/retrieve/pii/S0016-5107(95)70054-4" TargetMode="External"/><Relationship Id="rId9" Type="http://schemas.openxmlformats.org/officeDocument/2006/relationships/hyperlink" Target="http://www.ncbi.nlm.nih.gov/sites/entrez?Db=pubmed&amp;Cmd=Search&amp;Term=%22Ishihara%20T%22%5bAuthor%5d&amp;itool=EntrezSystem2.PEntrez.Pubmed.Pubmed_ResultsPanel.Pubmed_RVAbstractPl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xml"/><Relationship Id="rId7"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ucinouscystwith%20wall.mpg.mpg" TargetMode="Externa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video" Target="pancreatoscopy%20Traverso.wmv" TargetMode="Externa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notesSlide" Target="../notesSlides/notesSlide2.xml"/><Relationship Id="rId10" Type="http://schemas.openxmlformats.org/officeDocument/2006/relationships/image" Target="../media/image43.png"/><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ideo" Target="file:///C:\Canli%20Endo%20&amp;%20Usg\Mucinson-4.mp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2700000" scaled="1"/>
        </a:gra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1758950" y="404813"/>
            <a:ext cx="7772400" cy="1371600"/>
          </a:xfrm>
        </p:spPr>
        <p:txBody>
          <a:bodyPr/>
          <a:lstStyle/>
          <a:p>
            <a:pPr marL="190500" lvl="1"/>
            <a:r>
              <a:rPr lang="en-US" altLang="tr-TR" sz="4400" b="1" smtClean="0">
                <a:solidFill>
                  <a:srgbClr val="FFFF00"/>
                </a:solidFill>
              </a:rPr>
              <a:t>P</a:t>
            </a:r>
            <a:r>
              <a:rPr lang="tr-TR" altLang="tr-TR" sz="4400" b="1" smtClean="0">
                <a:solidFill>
                  <a:srgbClr val="FFFF00"/>
                </a:solidFill>
              </a:rPr>
              <a:t>ankreasın Neoplazik Hastalıkları</a:t>
            </a:r>
            <a:endParaRPr lang="en-US" altLang="tr-TR" sz="4400" b="1" smtClean="0">
              <a:solidFill>
                <a:srgbClr val="FFFF00"/>
              </a:solidFill>
            </a:endParaRPr>
          </a:p>
        </p:txBody>
      </p:sp>
      <p:sp>
        <p:nvSpPr>
          <p:cNvPr id="16387" name="Rectangle 9"/>
          <p:cNvSpPr>
            <a:spLocks noChangeArrowheads="1"/>
          </p:cNvSpPr>
          <p:nvPr/>
        </p:nvSpPr>
        <p:spPr bwMode="auto">
          <a:xfrm>
            <a:off x="2514600" y="5248275"/>
            <a:ext cx="5257800" cy="609600"/>
          </a:xfrm>
          <a:prstGeom prst="rect">
            <a:avLst/>
          </a:prstGeom>
          <a:noFill/>
          <a:ln w="9525">
            <a:noFill/>
            <a:miter lim="800000"/>
            <a:headEnd/>
            <a:tailEnd/>
          </a:ln>
          <a:effectLst>
            <a:outerShdw dist="35921" dir="2700000" algn="ctr" rotWithShape="0">
              <a:schemeClr val="tx1"/>
            </a:outerShdw>
          </a:effectLst>
        </p:spPr>
        <p:txBody>
          <a:bodyPr/>
          <a:lstStyle/>
          <a:p>
            <a:pPr marL="190500" lvl="1" algn="ctr">
              <a:spcBef>
                <a:spcPct val="20000"/>
              </a:spcBef>
            </a:pPr>
            <a:r>
              <a:rPr lang="tr-TR" altLang="tr-TR" sz="3200">
                <a:solidFill>
                  <a:srgbClr val="FFFF00"/>
                </a:solidFill>
                <a:latin typeface="Tahoma" pitchFamily="34" charset="0"/>
              </a:rPr>
              <a:t>Prof</a:t>
            </a:r>
            <a:r>
              <a:rPr lang="en-US" altLang="tr-TR" sz="3200">
                <a:solidFill>
                  <a:srgbClr val="FFFF00"/>
                </a:solidFill>
                <a:latin typeface="Tahoma" pitchFamily="34" charset="0"/>
              </a:rPr>
              <a:t>.</a:t>
            </a:r>
            <a:r>
              <a:rPr lang="tr-TR" altLang="tr-TR" sz="3200">
                <a:solidFill>
                  <a:srgbClr val="FFFF00"/>
                </a:solidFill>
                <a:latin typeface="Tahoma" pitchFamily="34" charset="0"/>
              </a:rPr>
              <a:t> </a:t>
            </a:r>
            <a:r>
              <a:rPr lang="en-US" altLang="tr-TR" sz="3200">
                <a:solidFill>
                  <a:srgbClr val="FFFF00"/>
                </a:solidFill>
                <a:latin typeface="Tahoma" pitchFamily="34" charset="0"/>
              </a:rPr>
              <a:t>Dr. Hasan ÖZKAN</a:t>
            </a:r>
          </a:p>
        </p:txBody>
      </p:sp>
      <p:sp>
        <p:nvSpPr>
          <p:cNvPr id="16388" name="Rectangle 10"/>
          <p:cNvSpPr>
            <a:spLocks noChangeArrowheads="1"/>
          </p:cNvSpPr>
          <p:nvPr/>
        </p:nvSpPr>
        <p:spPr bwMode="auto">
          <a:xfrm>
            <a:off x="2057400" y="5872163"/>
            <a:ext cx="6324600" cy="914400"/>
          </a:xfrm>
          <a:prstGeom prst="rect">
            <a:avLst/>
          </a:prstGeom>
          <a:noFill/>
          <a:ln w="9525">
            <a:noFill/>
            <a:miter lim="800000"/>
            <a:headEnd/>
            <a:tailEnd/>
          </a:ln>
        </p:spPr>
        <p:txBody>
          <a:bodyPr/>
          <a:lstStyle/>
          <a:p>
            <a:pPr marL="190500" lvl="1" algn="ctr"/>
            <a:r>
              <a:rPr lang="en-US" altLang="tr-TR" sz="2600">
                <a:solidFill>
                  <a:schemeClr val="bg1"/>
                </a:solidFill>
                <a:latin typeface="Tahoma" pitchFamily="34" charset="0"/>
              </a:rPr>
              <a:t>Ankara Üniversitesi Tıp Fakültesi Gastroenteroloji </a:t>
            </a:r>
            <a:r>
              <a:rPr lang="tr-TR" altLang="tr-TR" sz="2600">
                <a:solidFill>
                  <a:schemeClr val="bg1"/>
                </a:solidFill>
                <a:latin typeface="Tahoma" pitchFamily="34" charset="0"/>
              </a:rPr>
              <a:t>B</a:t>
            </a:r>
            <a:r>
              <a:rPr lang="en-US" altLang="tr-TR" sz="2600">
                <a:solidFill>
                  <a:schemeClr val="bg1"/>
                </a:solidFill>
                <a:latin typeface="Tahoma" pitchFamily="34" charset="0"/>
              </a:rPr>
              <a:t>ilim Dalı</a:t>
            </a:r>
            <a:r>
              <a:rPr lang="tr-TR" altLang="tr-TR" sz="2600">
                <a:solidFill>
                  <a:schemeClr val="bg1"/>
                </a:solidFill>
                <a:latin typeface="Tahoma" pitchFamily="34" charset="0"/>
              </a:rPr>
              <a:t> </a:t>
            </a:r>
            <a:endParaRPr lang="en-US" altLang="tr-TR" sz="2600">
              <a:solidFill>
                <a:schemeClr val="bg1"/>
              </a:solidFill>
              <a:latin typeface="Tahoma" pitchFamily="34" charset="0"/>
            </a:endParaRPr>
          </a:p>
        </p:txBody>
      </p:sp>
      <p:pic>
        <p:nvPicPr>
          <p:cNvPr id="16389" name="Picture 2" descr="NET"/>
          <p:cNvPicPr>
            <a:picLocks noChangeAspect="1" noChangeArrowheads="1"/>
          </p:cNvPicPr>
          <p:nvPr/>
        </p:nvPicPr>
        <p:blipFill>
          <a:blip r:embed="rId2" cstate="print"/>
          <a:srcRect t="2625" r="2727"/>
          <a:stretch>
            <a:fillRect/>
          </a:stretch>
        </p:blipFill>
        <p:spPr bwMode="auto">
          <a:xfrm>
            <a:off x="3076575" y="1903413"/>
            <a:ext cx="4210050" cy="3382962"/>
          </a:xfrm>
          <a:prstGeom prst="rect">
            <a:avLst/>
          </a:prstGeom>
          <a:noFill/>
          <a:ln w="9525">
            <a:noFill/>
            <a:miter lim="800000"/>
            <a:headEnd/>
            <a:tailEnd/>
          </a:ln>
          <a:effectLst>
            <a:outerShdw dist="35921" dir="2700000" algn="ctr" rotWithShape="0">
              <a:schemeClr val="tx1"/>
            </a:outerShdw>
          </a:effectLst>
        </p:spPr>
      </p:pic>
    </p:spTree>
  </p:cSld>
  <p:clrMapOvr>
    <a:masterClrMapping/>
  </p:clrMapOvr>
  <p:transition advClick="0">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200150" y="914400"/>
            <a:ext cx="8743950" cy="838200"/>
          </a:xfrm>
        </p:spPr>
        <p:txBody>
          <a:bodyPr/>
          <a:lstStyle/>
          <a:p>
            <a:pPr eaLnBrk="1" hangingPunct="1"/>
            <a:r>
              <a:rPr lang="tr-TR" altLang="tr-TR" smtClean="0">
                <a:cs typeface="Times New Roman" pitchFamily="18" charset="0"/>
              </a:rPr>
              <a:t>Patofizyoloji</a:t>
            </a:r>
            <a:r>
              <a:rPr lang="tr-TR" altLang="tr-TR" smtClean="0"/>
              <a:t> </a:t>
            </a:r>
          </a:p>
        </p:txBody>
      </p:sp>
      <p:sp>
        <p:nvSpPr>
          <p:cNvPr id="33795" name="Rectangle 3"/>
          <p:cNvSpPr>
            <a:spLocks noGrp="1" noChangeArrowheads="1"/>
          </p:cNvSpPr>
          <p:nvPr>
            <p:ph type="body" idx="1"/>
          </p:nvPr>
        </p:nvSpPr>
        <p:spPr>
          <a:xfrm>
            <a:off x="942975" y="2101850"/>
            <a:ext cx="8743950" cy="4114800"/>
          </a:xfrm>
        </p:spPr>
        <p:txBody>
          <a:bodyPr/>
          <a:lstStyle/>
          <a:p>
            <a:pPr eaLnBrk="1" hangingPunct="1">
              <a:lnSpc>
                <a:spcPct val="90000"/>
              </a:lnSpc>
            </a:pPr>
            <a:r>
              <a:rPr lang="tr-TR" altLang="tr-TR" sz="2000" smtClean="0">
                <a:cs typeface="Times New Roman" pitchFamily="18" charset="0"/>
              </a:rPr>
              <a:t>Pankreasın adenokarsinomu desmoplastik reaksiyon ile birlikte pankreasda yoğun, fibrotik ve skirrö kitle şeklindedir. Lezyonların %80’i pankreasın baş bölgesinde yerleşir. </a:t>
            </a:r>
            <a:endParaRPr lang="tr-TR" altLang="tr-TR" sz="2000" smtClean="0"/>
          </a:p>
          <a:p>
            <a:pPr eaLnBrk="1" hangingPunct="1">
              <a:lnSpc>
                <a:spcPct val="90000"/>
              </a:lnSpc>
              <a:buFont typeface="Wingdings" pitchFamily="2" charset="2"/>
              <a:buNone/>
            </a:pPr>
            <a:endParaRPr lang="tr-TR" altLang="tr-TR" sz="2000" smtClean="0"/>
          </a:p>
          <a:p>
            <a:pPr eaLnBrk="1" hangingPunct="1">
              <a:lnSpc>
                <a:spcPct val="90000"/>
              </a:lnSpc>
            </a:pPr>
            <a:r>
              <a:rPr lang="tr-TR" altLang="tr-TR" sz="2000" smtClean="0">
                <a:cs typeface="Times New Roman" pitchFamily="18" charset="0"/>
              </a:rPr>
              <a:t>Bundan başka pankreas retroperitoneal yerleşimli mezentersiz bir organ olduğundan tümör porta hepatise, koledoka, ampullaya, duodenuma, mideye ve kolona uzanarak bu organlara bası yaparak yada nüfuz ederek bir takım semptomların ortaya çıkmasına neden olur.</a:t>
            </a:r>
            <a:endParaRPr lang="tr-TR" altLang="tr-TR" sz="2000" smtClean="0"/>
          </a:p>
          <a:p>
            <a:pPr eaLnBrk="1" hangingPunct="1">
              <a:lnSpc>
                <a:spcPct val="90000"/>
              </a:lnSpc>
              <a:buFont typeface="Wingdings" pitchFamily="2" charset="2"/>
              <a:buNone/>
            </a:pPr>
            <a:endParaRPr lang="tr-TR" altLang="tr-TR" sz="2000" smtClean="0"/>
          </a:p>
          <a:p>
            <a:pPr eaLnBrk="1" hangingPunct="1">
              <a:lnSpc>
                <a:spcPct val="90000"/>
              </a:lnSpc>
            </a:pPr>
            <a:r>
              <a:rPr lang="tr-TR" altLang="tr-TR" sz="2000" smtClean="0">
                <a:cs typeface="Times New Roman" pitchFamily="18" charset="0"/>
              </a:rPr>
              <a:t>Bu tümör özellikle çölyak ve mezenterik alanlardaki sinirler ve sinir pleksuslarını istila eder. En sık ekstralenfatik metastaz alanı sırasıyla karaciğer, periton ve akciğerlerdir</a:t>
            </a:r>
            <a:r>
              <a:rPr lang="tr-TR" altLang="tr-TR" sz="2000" baseline="30000" smtClean="0">
                <a:cs typeface="Times New Roman" pitchFamily="18" charset="0"/>
              </a:rPr>
              <a:t>6-8</a:t>
            </a:r>
            <a:r>
              <a:rPr lang="tr-TR" altLang="tr-TR" sz="2000" smtClean="0">
                <a:cs typeface="Times New Roman" pitchFamily="18" charset="0"/>
              </a:rPr>
              <a:t>. </a:t>
            </a:r>
          </a:p>
          <a:p>
            <a:pPr eaLnBrk="1" hangingPunct="1">
              <a:lnSpc>
                <a:spcPct val="90000"/>
              </a:lnSpc>
              <a:buFont typeface="Wingdings" pitchFamily="2" charset="2"/>
              <a:buNone/>
            </a:pPr>
            <a:endParaRPr lang="tr-TR" altLang="tr-TR" sz="2000" smtClean="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14463" y="500063"/>
            <a:ext cx="8515350" cy="962025"/>
          </a:xfrm>
          <a:solidFill>
            <a:srgbClr val="BD354C"/>
          </a:solidFill>
          <a:ln w="38100">
            <a:solidFill>
              <a:schemeClr val="bg1"/>
            </a:solidFill>
          </a:ln>
        </p:spPr>
        <p:txBody>
          <a:bodyPr/>
          <a:lstStyle/>
          <a:p>
            <a:r>
              <a:rPr lang="tr-TR" altLang="tr-TR" smtClean="0">
                <a:solidFill>
                  <a:schemeClr val="bg1"/>
                </a:solidFill>
              </a:rPr>
              <a:t>Pankreas Adenokarsinomu</a:t>
            </a:r>
          </a:p>
        </p:txBody>
      </p:sp>
      <p:sp>
        <p:nvSpPr>
          <p:cNvPr id="34819" name="Rectangle 3"/>
          <p:cNvSpPr>
            <a:spLocks noGrp="1" noChangeArrowheads="1"/>
          </p:cNvSpPr>
          <p:nvPr>
            <p:ph type="body" idx="1"/>
          </p:nvPr>
        </p:nvSpPr>
        <p:spPr>
          <a:xfrm>
            <a:off x="282575" y="1628775"/>
            <a:ext cx="9721850" cy="4968875"/>
          </a:xfrm>
          <a:solidFill>
            <a:srgbClr val="1D3725"/>
          </a:solidFill>
        </p:spPr>
        <p:txBody>
          <a:bodyPr/>
          <a:lstStyle/>
          <a:p>
            <a:pPr algn="ctr">
              <a:buFontTx/>
              <a:buNone/>
            </a:pPr>
            <a:r>
              <a:rPr lang="tr-TR" altLang="tr-TR" smtClean="0"/>
              <a:t>Pankreasın </a:t>
            </a:r>
            <a:r>
              <a:rPr lang="tr-TR" altLang="tr-TR" smtClean="0">
                <a:solidFill>
                  <a:srgbClr val="FFFF00"/>
                </a:solidFill>
              </a:rPr>
              <a:t>en sık</a:t>
            </a:r>
            <a:r>
              <a:rPr lang="tr-TR" altLang="tr-TR" smtClean="0"/>
              <a:t> malignitesi </a:t>
            </a:r>
            <a:r>
              <a:rPr lang="tr-TR" altLang="tr-TR" smtClean="0">
                <a:solidFill>
                  <a:srgbClr val="FFFF00"/>
                </a:solidFill>
              </a:rPr>
              <a:t>(%90)</a:t>
            </a:r>
          </a:p>
          <a:p>
            <a:endParaRPr lang="tr-TR" altLang="tr-TR" smtClean="0"/>
          </a:p>
          <a:p>
            <a:endParaRPr lang="tr-TR" altLang="tr-TR" smtClean="0"/>
          </a:p>
          <a:p>
            <a:endParaRPr lang="tr-TR" altLang="tr-TR" smtClean="0"/>
          </a:p>
          <a:p>
            <a:endParaRPr lang="tr-TR" altLang="tr-TR" smtClean="0"/>
          </a:p>
          <a:p>
            <a:endParaRPr lang="tr-TR" altLang="tr-TR" smtClean="0"/>
          </a:p>
          <a:p>
            <a:pPr algn="ctr">
              <a:buFontTx/>
              <a:buNone/>
            </a:pPr>
            <a:endParaRPr lang="tr-TR" altLang="tr-TR" smtClean="0"/>
          </a:p>
          <a:p>
            <a:pPr>
              <a:buFontTx/>
              <a:buNone/>
            </a:pPr>
            <a:endParaRPr lang="tr-TR" altLang="tr-TR" smtClean="0"/>
          </a:p>
        </p:txBody>
      </p:sp>
      <p:sp>
        <p:nvSpPr>
          <p:cNvPr id="34820" name="Text Box 5"/>
          <p:cNvSpPr txBox="1">
            <a:spLocks noChangeArrowheads="1"/>
          </p:cNvSpPr>
          <p:nvPr/>
        </p:nvSpPr>
        <p:spPr bwMode="auto">
          <a:xfrm>
            <a:off x="5467350" y="2349500"/>
            <a:ext cx="4049713" cy="1570038"/>
          </a:xfrm>
          <a:prstGeom prst="rect">
            <a:avLst/>
          </a:prstGeom>
          <a:solidFill>
            <a:srgbClr val="802433"/>
          </a:solidFill>
          <a:ln w="38100">
            <a:solidFill>
              <a:schemeClr val="bg1"/>
            </a:solidFill>
            <a:miter lim="800000"/>
            <a:headEnd/>
            <a:tailEnd/>
          </a:ln>
        </p:spPr>
        <p:txBody>
          <a:bodyPr>
            <a:spAutoFit/>
          </a:bodyPr>
          <a:lstStyle/>
          <a:p>
            <a:pPr algn="ctr"/>
            <a:r>
              <a:rPr lang="tr-TR" altLang="tr-TR" dirty="0">
                <a:solidFill>
                  <a:schemeClr val="bg1"/>
                </a:solidFill>
              </a:rPr>
              <a:t>E/K=2/1 </a:t>
            </a:r>
          </a:p>
          <a:p>
            <a:pPr algn="ctr"/>
            <a:r>
              <a:rPr lang="tr-TR" altLang="tr-TR" dirty="0" smtClean="0">
                <a:solidFill>
                  <a:srgbClr val="FFFF00"/>
                </a:solidFill>
              </a:rPr>
              <a:t>6</a:t>
            </a:r>
            <a:r>
              <a:rPr lang="tr-TR" altLang="tr-TR" dirty="0" smtClean="0">
                <a:solidFill>
                  <a:srgbClr val="FFFF00"/>
                </a:solidFill>
              </a:rPr>
              <a:t>-7.</a:t>
            </a:r>
            <a:r>
              <a:rPr lang="tr-TR" altLang="tr-TR" dirty="0" err="1" smtClean="0">
                <a:solidFill>
                  <a:srgbClr val="FFFF00"/>
                </a:solidFill>
              </a:rPr>
              <a:t>dekat</a:t>
            </a:r>
            <a:endParaRPr lang="tr-TR" altLang="tr-TR" dirty="0">
              <a:solidFill>
                <a:schemeClr val="bg1"/>
              </a:solidFill>
            </a:endParaRPr>
          </a:p>
          <a:p>
            <a:pPr algn="ctr"/>
            <a:r>
              <a:rPr lang="tr-TR" altLang="tr-TR" dirty="0">
                <a:solidFill>
                  <a:schemeClr val="bg1"/>
                </a:solidFill>
              </a:rPr>
              <a:t>≈%80 </a:t>
            </a:r>
            <a:r>
              <a:rPr lang="tr-TR" altLang="tr-TR" dirty="0" err="1">
                <a:solidFill>
                  <a:schemeClr val="bg1"/>
                </a:solidFill>
              </a:rPr>
              <a:t>anrezektabl</a:t>
            </a:r>
            <a:r>
              <a:rPr lang="tr-TR" altLang="tr-TR" dirty="0">
                <a:solidFill>
                  <a:schemeClr val="bg1"/>
                </a:solidFill>
              </a:rPr>
              <a:t> </a:t>
            </a:r>
          </a:p>
          <a:p>
            <a:pPr algn="ctr"/>
            <a:r>
              <a:rPr lang="tr-TR" altLang="tr-TR" dirty="0">
                <a:solidFill>
                  <a:srgbClr val="FFFF00"/>
                </a:solidFill>
              </a:rPr>
              <a:t>5 yıllık </a:t>
            </a:r>
            <a:r>
              <a:rPr lang="tr-TR" altLang="tr-TR" dirty="0" err="1">
                <a:solidFill>
                  <a:srgbClr val="FFFF00"/>
                </a:solidFill>
              </a:rPr>
              <a:t>survi</a:t>
            </a:r>
            <a:r>
              <a:rPr lang="tr-TR" altLang="tr-TR" dirty="0">
                <a:solidFill>
                  <a:srgbClr val="FFFF00"/>
                </a:solidFill>
              </a:rPr>
              <a:t> &lt; %5</a:t>
            </a:r>
          </a:p>
        </p:txBody>
      </p:sp>
      <p:pic>
        <p:nvPicPr>
          <p:cNvPr id="34821" name="Picture 8" descr="630"/>
          <p:cNvPicPr>
            <a:picLocks noChangeAspect="1" noChangeArrowheads="1"/>
          </p:cNvPicPr>
          <p:nvPr/>
        </p:nvPicPr>
        <p:blipFill>
          <a:blip r:embed="rId2" cstate="print"/>
          <a:srcRect t="11949" b="18588"/>
          <a:stretch>
            <a:fillRect/>
          </a:stretch>
        </p:blipFill>
        <p:spPr bwMode="auto">
          <a:xfrm>
            <a:off x="687388" y="2349500"/>
            <a:ext cx="4537075" cy="1868488"/>
          </a:xfrm>
          <a:prstGeom prst="rect">
            <a:avLst/>
          </a:prstGeom>
          <a:noFill/>
          <a:ln w="28575">
            <a:solidFill>
              <a:srgbClr val="FFFF00"/>
            </a:solidFill>
            <a:miter lim="800000"/>
            <a:headEnd/>
            <a:tailEnd/>
          </a:ln>
        </p:spPr>
      </p:pic>
      <p:pic>
        <p:nvPicPr>
          <p:cNvPr id="34822" name="Picture 9" descr="632"/>
          <p:cNvPicPr>
            <a:picLocks noChangeAspect="1" noChangeArrowheads="1"/>
          </p:cNvPicPr>
          <p:nvPr/>
        </p:nvPicPr>
        <p:blipFill>
          <a:blip r:embed="rId3" cstate="print"/>
          <a:srcRect l="1329" t="11977" r="3986" b="24620"/>
          <a:stretch>
            <a:fillRect/>
          </a:stretch>
        </p:blipFill>
        <p:spPr bwMode="auto">
          <a:xfrm>
            <a:off x="4981575" y="4581525"/>
            <a:ext cx="4549775" cy="1708150"/>
          </a:xfrm>
          <a:prstGeom prst="rect">
            <a:avLst/>
          </a:prstGeom>
          <a:noFill/>
          <a:ln w="28575">
            <a:solidFill>
              <a:srgbClr val="FFFF00"/>
            </a:solidFill>
            <a:miter lim="800000"/>
            <a:headEnd/>
            <a:tailEnd/>
          </a:ln>
        </p:spPr>
      </p:pic>
      <p:sp>
        <p:nvSpPr>
          <p:cNvPr id="34823" name="Text Box 10"/>
          <p:cNvSpPr txBox="1">
            <a:spLocks noChangeArrowheads="1"/>
          </p:cNvSpPr>
          <p:nvPr/>
        </p:nvSpPr>
        <p:spPr bwMode="auto">
          <a:xfrm>
            <a:off x="687388" y="4508500"/>
            <a:ext cx="3968750" cy="1570038"/>
          </a:xfrm>
          <a:prstGeom prst="rect">
            <a:avLst/>
          </a:prstGeom>
          <a:solidFill>
            <a:srgbClr val="802433"/>
          </a:solidFill>
          <a:ln w="38100">
            <a:solidFill>
              <a:schemeClr val="bg1"/>
            </a:solidFill>
            <a:miter lim="800000"/>
            <a:headEnd/>
            <a:tailEnd/>
          </a:ln>
        </p:spPr>
        <p:txBody>
          <a:bodyPr>
            <a:spAutoFit/>
          </a:bodyPr>
          <a:lstStyle/>
          <a:p>
            <a:pPr algn="ctr">
              <a:spcBef>
                <a:spcPct val="50000"/>
              </a:spcBef>
            </a:pPr>
            <a:r>
              <a:rPr lang="tr-TR" altLang="tr-TR">
                <a:solidFill>
                  <a:srgbClr val="FFFF00"/>
                </a:solidFill>
              </a:rPr>
              <a:t>Sigara</a:t>
            </a:r>
          </a:p>
          <a:p>
            <a:pPr algn="ctr">
              <a:spcBef>
                <a:spcPct val="50000"/>
              </a:spcBef>
            </a:pPr>
            <a:r>
              <a:rPr lang="tr-TR" altLang="tr-TR">
                <a:solidFill>
                  <a:schemeClr val="bg1"/>
                </a:solidFill>
              </a:rPr>
              <a:t>Kronik pankreatit</a:t>
            </a:r>
          </a:p>
          <a:p>
            <a:pPr algn="ctr">
              <a:spcBef>
                <a:spcPct val="50000"/>
              </a:spcBef>
            </a:pPr>
            <a:r>
              <a:rPr lang="tr-TR" altLang="tr-TR">
                <a:solidFill>
                  <a:srgbClr val="FFFF00"/>
                </a:solidFill>
              </a:rPr>
              <a:t>Genetik</a:t>
            </a: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71525" y="457200"/>
            <a:ext cx="8743950" cy="1143000"/>
          </a:xfrm>
        </p:spPr>
        <p:txBody>
          <a:bodyPr/>
          <a:lstStyle/>
          <a:p>
            <a:r>
              <a:rPr lang="tr-TR" altLang="tr-TR" smtClean="0"/>
              <a:t>PATOLOJİ</a:t>
            </a:r>
          </a:p>
        </p:txBody>
      </p:sp>
      <p:sp>
        <p:nvSpPr>
          <p:cNvPr id="35843" name="Rectangle 3"/>
          <p:cNvSpPr>
            <a:spLocks noGrp="1" noChangeArrowheads="1"/>
          </p:cNvSpPr>
          <p:nvPr>
            <p:ph type="body" idx="1"/>
          </p:nvPr>
        </p:nvSpPr>
        <p:spPr>
          <a:xfrm>
            <a:off x="1143000" y="1676400"/>
            <a:ext cx="8501094" cy="4495800"/>
          </a:xfrm>
        </p:spPr>
        <p:txBody>
          <a:bodyPr/>
          <a:lstStyle/>
          <a:p>
            <a:pPr>
              <a:lnSpc>
                <a:spcPct val="115000"/>
              </a:lnSpc>
              <a:spcBef>
                <a:spcPct val="0"/>
              </a:spcBef>
              <a:spcAft>
                <a:spcPct val="25000"/>
              </a:spcAft>
              <a:buFontTx/>
              <a:buNone/>
            </a:pPr>
            <a:r>
              <a:rPr lang="tr-TR" altLang="tr-TR" sz="3000" b="1" dirty="0" err="1" smtClean="0">
                <a:solidFill>
                  <a:srgbClr val="66FF33"/>
                </a:solidFill>
              </a:rPr>
              <a:t>Epitelyal</a:t>
            </a:r>
            <a:r>
              <a:rPr lang="tr-TR" altLang="tr-TR" sz="3000" b="1" dirty="0" smtClean="0">
                <a:solidFill>
                  <a:srgbClr val="66FF33"/>
                </a:solidFill>
              </a:rPr>
              <a:t> tümörler</a:t>
            </a:r>
            <a:endParaRPr lang="tr-TR" altLang="tr-TR" sz="3000" dirty="0" smtClean="0"/>
          </a:p>
          <a:p>
            <a:pPr>
              <a:lnSpc>
                <a:spcPct val="115000"/>
              </a:lnSpc>
              <a:spcBef>
                <a:spcPct val="0"/>
              </a:spcBef>
              <a:spcAft>
                <a:spcPct val="25000"/>
              </a:spcAft>
              <a:buFontTx/>
              <a:buNone/>
            </a:pPr>
            <a:r>
              <a:rPr lang="tr-TR" altLang="tr-TR" sz="3000" dirty="0" smtClean="0"/>
              <a:t>A) </a:t>
            </a:r>
            <a:r>
              <a:rPr lang="tr-TR" altLang="tr-TR" sz="3000" dirty="0" err="1" smtClean="0"/>
              <a:t>Ekzokrin</a:t>
            </a:r>
            <a:r>
              <a:rPr lang="tr-TR" altLang="tr-TR" sz="3000" dirty="0" smtClean="0"/>
              <a:t> tümörler</a:t>
            </a:r>
          </a:p>
          <a:p>
            <a:pPr>
              <a:lnSpc>
                <a:spcPct val="115000"/>
              </a:lnSpc>
              <a:spcBef>
                <a:spcPct val="0"/>
              </a:spcBef>
              <a:spcAft>
                <a:spcPct val="25000"/>
              </a:spcAft>
              <a:buFontTx/>
              <a:buNone/>
            </a:pPr>
            <a:r>
              <a:rPr lang="tr-TR" altLang="tr-TR" sz="3000" dirty="0" smtClean="0"/>
              <a:t>	I-   </a:t>
            </a:r>
            <a:r>
              <a:rPr lang="tr-TR" altLang="tr-TR" sz="3000" dirty="0" err="1" smtClean="0"/>
              <a:t>Seröz</a:t>
            </a:r>
            <a:r>
              <a:rPr lang="tr-TR" altLang="tr-TR" sz="3000" dirty="0" smtClean="0"/>
              <a:t> </a:t>
            </a:r>
            <a:r>
              <a:rPr lang="tr-TR" altLang="tr-TR" sz="3000" dirty="0" err="1" smtClean="0"/>
              <a:t>kistik</a:t>
            </a:r>
            <a:r>
              <a:rPr lang="tr-TR" altLang="tr-TR" sz="3000" dirty="0" smtClean="0"/>
              <a:t> tümörler </a:t>
            </a:r>
          </a:p>
          <a:p>
            <a:pPr>
              <a:lnSpc>
                <a:spcPct val="115000"/>
              </a:lnSpc>
              <a:spcBef>
                <a:spcPct val="0"/>
              </a:spcBef>
              <a:spcAft>
                <a:spcPct val="25000"/>
              </a:spcAft>
              <a:buFontTx/>
              <a:buNone/>
            </a:pPr>
            <a:r>
              <a:rPr lang="tr-TR" altLang="tr-TR" sz="3000" dirty="0" smtClean="0"/>
              <a:t>	II-  </a:t>
            </a:r>
            <a:r>
              <a:rPr lang="tr-TR" altLang="tr-TR" sz="3000" dirty="0" err="1" smtClean="0"/>
              <a:t>Musinöz</a:t>
            </a:r>
            <a:r>
              <a:rPr lang="tr-TR" altLang="tr-TR" sz="3000" dirty="0" smtClean="0"/>
              <a:t> </a:t>
            </a:r>
            <a:r>
              <a:rPr lang="tr-TR" altLang="tr-TR" sz="3000" dirty="0" err="1" smtClean="0"/>
              <a:t>kistik</a:t>
            </a:r>
            <a:r>
              <a:rPr lang="tr-TR" altLang="tr-TR" sz="3000" dirty="0" smtClean="0"/>
              <a:t> tümörler</a:t>
            </a:r>
          </a:p>
          <a:p>
            <a:pPr>
              <a:lnSpc>
                <a:spcPct val="115000"/>
              </a:lnSpc>
              <a:spcBef>
                <a:spcPct val="0"/>
              </a:spcBef>
              <a:spcAft>
                <a:spcPct val="25000"/>
              </a:spcAft>
              <a:buFontTx/>
              <a:buNone/>
            </a:pPr>
            <a:r>
              <a:rPr lang="tr-TR" altLang="tr-TR" sz="3000" dirty="0" smtClean="0"/>
              <a:t>	III- </a:t>
            </a:r>
            <a:r>
              <a:rPr lang="tr-TR" altLang="tr-TR" sz="3000" dirty="0" err="1" smtClean="0"/>
              <a:t>İntraduktal</a:t>
            </a:r>
            <a:r>
              <a:rPr lang="tr-TR" altLang="tr-TR" sz="3000" dirty="0" smtClean="0"/>
              <a:t> </a:t>
            </a:r>
            <a:r>
              <a:rPr lang="tr-TR" altLang="tr-TR" sz="3000" dirty="0" err="1" smtClean="0"/>
              <a:t>papiller</a:t>
            </a:r>
            <a:r>
              <a:rPr lang="tr-TR" altLang="tr-TR" sz="3000" dirty="0" smtClean="0"/>
              <a:t> </a:t>
            </a:r>
            <a:r>
              <a:rPr lang="tr-TR" altLang="tr-TR" sz="3000" dirty="0" err="1" smtClean="0"/>
              <a:t>adenokarsinom</a:t>
            </a:r>
            <a:r>
              <a:rPr lang="tr-TR" altLang="tr-TR" sz="3000" dirty="0" smtClean="0"/>
              <a:t> </a:t>
            </a:r>
            <a:r>
              <a:rPr lang="tr-TR" altLang="tr-TR" sz="3000" dirty="0" smtClean="0"/>
              <a:t>(</a:t>
            </a:r>
            <a:r>
              <a:rPr lang="tr-TR" altLang="tr-TR" sz="3000" dirty="0" smtClean="0"/>
              <a:t>I</a:t>
            </a:r>
            <a:r>
              <a:rPr lang="tr-TR" altLang="tr-TR" sz="3000" dirty="0" smtClean="0"/>
              <a:t>MPT</a:t>
            </a:r>
            <a:r>
              <a:rPr lang="tr-TR" altLang="tr-TR" sz="3000" dirty="0" smtClean="0"/>
              <a:t>)</a:t>
            </a:r>
          </a:p>
          <a:p>
            <a:pPr>
              <a:lnSpc>
                <a:spcPct val="115000"/>
              </a:lnSpc>
              <a:spcBef>
                <a:spcPct val="0"/>
              </a:spcBef>
              <a:spcAft>
                <a:spcPct val="25000"/>
              </a:spcAft>
              <a:buFontTx/>
              <a:buNone/>
            </a:pPr>
            <a:r>
              <a:rPr lang="tr-TR" altLang="tr-TR" sz="3000" dirty="0" smtClean="0"/>
              <a:t>	IV-  </a:t>
            </a:r>
            <a:r>
              <a:rPr lang="tr-TR" altLang="tr-TR" sz="3000" dirty="0" err="1" smtClean="0"/>
              <a:t>İnvaziv</a:t>
            </a:r>
            <a:r>
              <a:rPr lang="tr-TR" altLang="tr-TR" sz="3000" dirty="0" smtClean="0"/>
              <a:t> </a:t>
            </a:r>
            <a:r>
              <a:rPr lang="tr-TR" altLang="tr-TR" sz="3000" dirty="0" err="1" smtClean="0"/>
              <a:t>pankreatik</a:t>
            </a:r>
            <a:r>
              <a:rPr lang="tr-TR" altLang="tr-TR" sz="3000" dirty="0" smtClean="0"/>
              <a:t> kanser (</a:t>
            </a:r>
            <a:r>
              <a:rPr lang="tr-TR" altLang="tr-TR" sz="3000" dirty="0" err="1" smtClean="0"/>
              <a:t>Ductal</a:t>
            </a:r>
            <a:r>
              <a:rPr lang="tr-TR" altLang="tr-TR" sz="3000" dirty="0" smtClean="0"/>
              <a:t> </a:t>
            </a:r>
            <a:r>
              <a:rPr lang="tr-TR" altLang="tr-TR" sz="3000" dirty="0" err="1" smtClean="0"/>
              <a:t>cell</a:t>
            </a:r>
            <a:r>
              <a:rPr lang="tr-TR" altLang="tr-TR" sz="3000" dirty="0" smtClean="0"/>
              <a:t> </a:t>
            </a:r>
            <a:r>
              <a:rPr lang="tr-TR" altLang="tr-TR" sz="3000" dirty="0" err="1" smtClean="0"/>
              <a:t>ca</a:t>
            </a:r>
            <a:r>
              <a:rPr lang="tr-TR" altLang="tr-TR" sz="3000" dirty="0" smtClean="0"/>
              <a:t>)</a:t>
            </a:r>
          </a:p>
          <a:p>
            <a:pPr>
              <a:lnSpc>
                <a:spcPct val="115000"/>
              </a:lnSpc>
              <a:spcBef>
                <a:spcPct val="0"/>
              </a:spcBef>
              <a:spcAft>
                <a:spcPct val="25000"/>
              </a:spcAft>
              <a:buFontTx/>
              <a:buNone/>
            </a:pPr>
            <a:r>
              <a:rPr lang="tr-TR" altLang="tr-TR" sz="3000" dirty="0" smtClean="0"/>
              <a:t>	V-   </a:t>
            </a:r>
            <a:r>
              <a:rPr lang="tr-TR" altLang="tr-TR" sz="3000" dirty="0" err="1" smtClean="0"/>
              <a:t>Asiner</a:t>
            </a:r>
            <a:r>
              <a:rPr lang="tr-TR" altLang="tr-TR" sz="3000" dirty="0" smtClean="0"/>
              <a:t> hücreli tümör</a:t>
            </a:r>
          </a:p>
        </p:txBody>
      </p:sp>
      <p:sp>
        <p:nvSpPr>
          <p:cNvPr id="35844" name="Line 4"/>
          <p:cNvSpPr>
            <a:spLocks noChangeShapeType="1"/>
          </p:cNvSpPr>
          <p:nvPr/>
        </p:nvSpPr>
        <p:spPr bwMode="auto">
          <a:xfrm>
            <a:off x="3429000" y="1371600"/>
            <a:ext cx="3429000" cy="0"/>
          </a:xfrm>
          <a:prstGeom prst="line">
            <a:avLst/>
          </a:prstGeom>
          <a:noFill/>
          <a:ln w="38100">
            <a:solidFill>
              <a:srgbClr val="FFFF00"/>
            </a:solidFill>
            <a:round/>
            <a:headEnd/>
            <a:tailEnd/>
          </a:ln>
        </p:spPr>
        <p:txBody>
          <a:bodyPr wrap="none" anchor="ctr"/>
          <a:lstStyle/>
          <a:p>
            <a:endParaRPr lang="tr-TR"/>
          </a:p>
        </p:txBody>
      </p:sp>
    </p:spTree>
  </p:cSld>
  <p:clrMapOvr>
    <a:masterClrMapping/>
  </p:clrMapOvr>
  <p:transition advClick="0">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00175" y="428625"/>
            <a:ext cx="8743950" cy="890588"/>
          </a:xfrm>
          <a:solidFill>
            <a:srgbClr val="BD354C"/>
          </a:solidFill>
          <a:ln>
            <a:solidFill>
              <a:schemeClr val="bg1"/>
            </a:solidFill>
          </a:ln>
        </p:spPr>
        <p:txBody>
          <a:bodyPr/>
          <a:lstStyle/>
          <a:p>
            <a:r>
              <a:rPr lang="tr-TR" altLang="tr-TR" smtClean="0">
                <a:solidFill>
                  <a:schemeClr val="bg1"/>
                </a:solidFill>
              </a:rPr>
              <a:t>Pankreas Adenokarsinomu</a:t>
            </a:r>
          </a:p>
        </p:txBody>
      </p:sp>
      <p:sp>
        <p:nvSpPr>
          <p:cNvPr id="36867" name="Rectangle 3"/>
          <p:cNvSpPr>
            <a:spLocks noGrp="1" noChangeArrowheads="1"/>
          </p:cNvSpPr>
          <p:nvPr>
            <p:ph type="body" idx="1"/>
          </p:nvPr>
        </p:nvSpPr>
        <p:spPr>
          <a:xfrm>
            <a:off x="282575" y="1628775"/>
            <a:ext cx="9721850" cy="4968875"/>
          </a:xfrm>
          <a:solidFill>
            <a:srgbClr val="1D3725"/>
          </a:solidFill>
        </p:spPr>
        <p:txBody>
          <a:bodyPr/>
          <a:lstStyle/>
          <a:p>
            <a:pPr algn="ctr">
              <a:buFontTx/>
              <a:buNone/>
            </a:pPr>
            <a:r>
              <a:rPr lang="tr-TR" altLang="tr-TR" smtClean="0"/>
              <a:t>Non-spesifik belirtiler</a:t>
            </a:r>
            <a:endParaRPr lang="tr-TR" altLang="tr-TR" smtClean="0">
              <a:solidFill>
                <a:srgbClr val="FFFF00"/>
              </a:solidFill>
            </a:endParaRPr>
          </a:p>
          <a:p>
            <a:endParaRPr lang="tr-TR" altLang="tr-TR" smtClean="0">
              <a:solidFill>
                <a:srgbClr val="FFFF00"/>
              </a:solidFill>
            </a:endParaRPr>
          </a:p>
          <a:p>
            <a:endParaRPr lang="tr-TR" altLang="tr-TR" smtClean="0"/>
          </a:p>
          <a:p>
            <a:endParaRPr lang="tr-TR" altLang="tr-TR" smtClean="0"/>
          </a:p>
          <a:p>
            <a:endParaRPr lang="tr-TR" altLang="tr-TR" smtClean="0"/>
          </a:p>
          <a:p>
            <a:endParaRPr lang="tr-TR" altLang="tr-TR" smtClean="0"/>
          </a:p>
          <a:p>
            <a:pPr algn="ctr">
              <a:buFontTx/>
              <a:buNone/>
            </a:pPr>
            <a:endParaRPr lang="tr-TR" altLang="tr-TR" smtClean="0"/>
          </a:p>
          <a:p>
            <a:pPr>
              <a:buFontTx/>
              <a:buNone/>
            </a:pPr>
            <a:endParaRPr lang="tr-TR" altLang="tr-TR" smtClean="0"/>
          </a:p>
        </p:txBody>
      </p:sp>
      <p:sp>
        <p:nvSpPr>
          <p:cNvPr id="36868" name="Text Box 5"/>
          <p:cNvSpPr txBox="1">
            <a:spLocks noChangeArrowheads="1"/>
          </p:cNvSpPr>
          <p:nvPr/>
        </p:nvSpPr>
        <p:spPr bwMode="auto">
          <a:xfrm>
            <a:off x="444500" y="2349500"/>
            <a:ext cx="2673350" cy="461963"/>
          </a:xfrm>
          <a:prstGeom prst="rect">
            <a:avLst/>
          </a:prstGeom>
          <a:noFill/>
          <a:ln w="9525">
            <a:noFill/>
            <a:miter lim="800000"/>
            <a:headEnd/>
            <a:tailEnd/>
          </a:ln>
        </p:spPr>
        <p:txBody>
          <a:bodyPr>
            <a:spAutoFit/>
          </a:bodyPr>
          <a:lstStyle/>
          <a:p>
            <a:pPr>
              <a:spcBef>
                <a:spcPct val="50000"/>
              </a:spcBef>
            </a:pPr>
            <a:endParaRPr lang="tr-TR" altLang="tr-TR"/>
          </a:p>
        </p:txBody>
      </p:sp>
      <p:sp>
        <p:nvSpPr>
          <p:cNvPr id="36869" name="Text Box 7"/>
          <p:cNvSpPr txBox="1">
            <a:spLocks noChangeArrowheads="1"/>
          </p:cNvSpPr>
          <p:nvPr/>
        </p:nvSpPr>
        <p:spPr bwMode="auto">
          <a:xfrm>
            <a:off x="444500" y="4652963"/>
            <a:ext cx="2347913" cy="1200150"/>
          </a:xfrm>
          <a:prstGeom prst="rect">
            <a:avLst/>
          </a:prstGeom>
          <a:solidFill>
            <a:srgbClr val="802433"/>
          </a:solidFill>
          <a:ln w="38100">
            <a:solidFill>
              <a:schemeClr val="bg1"/>
            </a:solidFill>
            <a:miter lim="800000"/>
            <a:headEnd/>
            <a:tailEnd/>
          </a:ln>
        </p:spPr>
        <p:txBody>
          <a:bodyPr>
            <a:spAutoFit/>
          </a:bodyPr>
          <a:lstStyle/>
          <a:p>
            <a:r>
              <a:rPr lang="tr-TR" altLang="tr-TR">
                <a:solidFill>
                  <a:schemeClr val="bg1"/>
                </a:solidFill>
              </a:rPr>
              <a:t>Karın ağrısı</a:t>
            </a:r>
          </a:p>
          <a:p>
            <a:r>
              <a:rPr lang="tr-TR" altLang="tr-TR">
                <a:solidFill>
                  <a:srgbClr val="FFFF00"/>
                </a:solidFill>
              </a:rPr>
              <a:t>Zayıflama</a:t>
            </a:r>
          </a:p>
          <a:p>
            <a:r>
              <a:rPr lang="tr-TR" altLang="tr-TR">
                <a:solidFill>
                  <a:schemeClr val="bg1"/>
                </a:solidFill>
              </a:rPr>
              <a:t>Sarılık</a:t>
            </a:r>
            <a:endParaRPr lang="tr-TR" altLang="tr-TR" sz="2000">
              <a:solidFill>
                <a:schemeClr val="bg1"/>
              </a:solidFill>
            </a:endParaRPr>
          </a:p>
        </p:txBody>
      </p:sp>
      <p:pic>
        <p:nvPicPr>
          <p:cNvPr id="36870" name="Picture 8"/>
          <p:cNvPicPr>
            <a:picLocks noChangeAspect="1" noChangeArrowheads="1"/>
          </p:cNvPicPr>
          <p:nvPr/>
        </p:nvPicPr>
        <p:blipFill>
          <a:blip r:embed="rId2" cstate="print"/>
          <a:srcRect/>
          <a:stretch>
            <a:fillRect/>
          </a:stretch>
        </p:blipFill>
        <p:spPr bwMode="auto">
          <a:xfrm>
            <a:off x="365125" y="2276475"/>
            <a:ext cx="4695825" cy="2141538"/>
          </a:xfrm>
          <a:prstGeom prst="rect">
            <a:avLst/>
          </a:prstGeom>
          <a:noFill/>
          <a:ln w="9525">
            <a:noFill/>
            <a:miter lim="800000"/>
            <a:headEnd/>
            <a:tailEnd/>
          </a:ln>
        </p:spPr>
      </p:pic>
      <p:pic>
        <p:nvPicPr>
          <p:cNvPr id="36871" name="Picture 9"/>
          <p:cNvPicPr>
            <a:picLocks noChangeAspect="1" noChangeArrowheads="1"/>
          </p:cNvPicPr>
          <p:nvPr/>
        </p:nvPicPr>
        <p:blipFill>
          <a:blip r:embed="rId3" cstate="print"/>
          <a:srcRect/>
          <a:stretch>
            <a:fillRect/>
          </a:stretch>
        </p:blipFill>
        <p:spPr bwMode="auto">
          <a:xfrm>
            <a:off x="5143500" y="2276475"/>
            <a:ext cx="4779963" cy="2114550"/>
          </a:xfrm>
          <a:prstGeom prst="rect">
            <a:avLst/>
          </a:prstGeom>
          <a:noFill/>
          <a:ln w="9525">
            <a:noFill/>
            <a:miter lim="800000"/>
            <a:headEnd/>
            <a:tailEnd/>
          </a:ln>
        </p:spPr>
      </p:pic>
      <p:sp>
        <p:nvSpPr>
          <p:cNvPr id="36872" name="Text Box 10"/>
          <p:cNvSpPr txBox="1">
            <a:spLocks noChangeArrowheads="1"/>
          </p:cNvSpPr>
          <p:nvPr/>
        </p:nvSpPr>
        <p:spPr bwMode="auto">
          <a:xfrm>
            <a:off x="2874963" y="4652963"/>
            <a:ext cx="3970337" cy="1200150"/>
          </a:xfrm>
          <a:prstGeom prst="rect">
            <a:avLst/>
          </a:prstGeom>
          <a:solidFill>
            <a:srgbClr val="BD5A0F"/>
          </a:solidFill>
          <a:ln w="9525">
            <a:noFill/>
            <a:miter lim="800000"/>
            <a:headEnd/>
            <a:tailEnd/>
          </a:ln>
        </p:spPr>
        <p:txBody>
          <a:bodyPr>
            <a:spAutoFit/>
          </a:bodyPr>
          <a:lstStyle/>
          <a:p>
            <a:r>
              <a:rPr lang="tr-TR" altLang="tr-TR">
                <a:solidFill>
                  <a:srgbClr val="FFFF00"/>
                </a:solidFill>
              </a:rPr>
              <a:t>Gezici venöz tromboz</a:t>
            </a:r>
          </a:p>
          <a:p>
            <a:r>
              <a:rPr lang="tr-TR" altLang="tr-TR">
                <a:solidFill>
                  <a:schemeClr val="bg1"/>
                </a:solidFill>
              </a:rPr>
              <a:t>Psikiyatrik sorunlar</a:t>
            </a:r>
          </a:p>
          <a:p>
            <a:r>
              <a:rPr lang="tr-TR" altLang="tr-TR">
                <a:solidFill>
                  <a:srgbClr val="FFFF00"/>
                </a:solidFill>
              </a:rPr>
              <a:t>D. mellitus</a:t>
            </a:r>
          </a:p>
        </p:txBody>
      </p:sp>
      <p:sp>
        <p:nvSpPr>
          <p:cNvPr id="36873" name="Text Box 11"/>
          <p:cNvSpPr txBox="1">
            <a:spLocks noChangeArrowheads="1"/>
          </p:cNvSpPr>
          <p:nvPr/>
        </p:nvSpPr>
        <p:spPr bwMode="auto">
          <a:xfrm>
            <a:off x="6926263" y="4581525"/>
            <a:ext cx="2955925" cy="1230313"/>
          </a:xfrm>
          <a:prstGeom prst="rect">
            <a:avLst/>
          </a:prstGeom>
          <a:solidFill>
            <a:srgbClr val="802433"/>
          </a:solidFill>
          <a:ln w="38100">
            <a:solidFill>
              <a:schemeClr val="bg1"/>
            </a:solidFill>
            <a:miter lim="800000"/>
            <a:headEnd/>
            <a:tailEnd/>
          </a:ln>
        </p:spPr>
        <p:txBody>
          <a:bodyPr>
            <a:spAutoFit/>
          </a:bodyPr>
          <a:lstStyle/>
          <a:p>
            <a:pPr algn="ctr">
              <a:spcBef>
                <a:spcPct val="50000"/>
              </a:spcBef>
            </a:pPr>
            <a:r>
              <a:rPr lang="tr-TR" altLang="tr-TR">
                <a:solidFill>
                  <a:schemeClr val="bg1"/>
                </a:solidFill>
              </a:rPr>
              <a:t>CA 19-9 </a:t>
            </a:r>
          </a:p>
          <a:p>
            <a:pPr algn="ctr">
              <a:spcBef>
                <a:spcPct val="50000"/>
              </a:spcBef>
            </a:pPr>
            <a:r>
              <a:rPr lang="tr-TR" altLang="tr-TR" sz="2000">
                <a:solidFill>
                  <a:schemeClr val="bg1"/>
                </a:solidFill>
              </a:rPr>
              <a:t>duyarlılık %81-85; özgüllük %85-90</a:t>
            </a: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tr-TR" dirty="0" smtClean="0">
                <a:latin typeface="Palatino Linotype" pitchFamily="18" charset="0"/>
              </a:rPr>
              <a:t>Pan</a:t>
            </a:r>
            <a:r>
              <a:rPr lang="tr-TR" altLang="tr-TR" dirty="0" smtClean="0">
                <a:latin typeface="Palatino Linotype" pitchFamily="18" charset="0"/>
              </a:rPr>
              <a:t>k</a:t>
            </a:r>
            <a:r>
              <a:rPr lang="en-US" altLang="tr-TR" dirty="0" err="1" smtClean="0">
                <a:latin typeface="Palatino Linotype" pitchFamily="18" charset="0"/>
              </a:rPr>
              <a:t>reas</a:t>
            </a:r>
            <a:r>
              <a:rPr lang="tr-TR" altLang="tr-TR" dirty="0" err="1" smtClean="0">
                <a:latin typeface="Palatino Linotype" pitchFamily="18" charset="0"/>
              </a:rPr>
              <a:t>ın</a:t>
            </a:r>
            <a:r>
              <a:rPr lang="tr-TR" altLang="tr-TR" dirty="0" smtClean="0">
                <a:latin typeface="Palatino Linotype" pitchFamily="18" charset="0"/>
              </a:rPr>
              <a:t> </a:t>
            </a:r>
            <a:r>
              <a:rPr lang="tr-TR" altLang="tr-TR" dirty="0" err="1" smtClean="0">
                <a:latin typeface="Palatino Linotype" pitchFamily="18" charset="0"/>
              </a:rPr>
              <a:t>Kistik</a:t>
            </a:r>
            <a:r>
              <a:rPr lang="tr-TR" altLang="tr-TR" dirty="0" smtClean="0">
                <a:latin typeface="Palatino Linotype" pitchFamily="18" charset="0"/>
              </a:rPr>
              <a:t> Lezyonları</a:t>
            </a:r>
            <a:endParaRPr lang="en-US" altLang="tr-TR" dirty="0" smtClean="0">
              <a:latin typeface="Palatino Linotype" pitchFamily="18" charset="0"/>
            </a:endParaRPr>
          </a:p>
        </p:txBody>
      </p:sp>
      <p:pic>
        <p:nvPicPr>
          <p:cNvPr id="37891" name="Picture 2" descr="http://www.radiologyassistant.nl/data/bin/a509797aa1239d_pancr-cysts-6.jpg"/>
          <p:cNvPicPr>
            <a:picLocks noChangeAspect="1" noChangeArrowheads="1"/>
          </p:cNvPicPr>
          <p:nvPr/>
        </p:nvPicPr>
        <p:blipFill>
          <a:blip r:embed="rId2" cstate="print"/>
          <a:srcRect/>
          <a:stretch>
            <a:fillRect/>
          </a:stretch>
        </p:blipFill>
        <p:spPr bwMode="auto">
          <a:xfrm>
            <a:off x="1543050" y="1773238"/>
            <a:ext cx="7200900" cy="4694237"/>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00150" y="990600"/>
            <a:ext cx="8743950" cy="685800"/>
          </a:xfrm>
        </p:spPr>
        <p:txBody>
          <a:bodyPr/>
          <a:lstStyle/>
          <a:p>
            <a:pPr eaLnBrk="1" hangingPunct="1"/>
            <a:r>
              <a:rPr lang="tr-TR" altLang="tr-TR" sz="3200" smtClean="0"/>
              <a:t>K</a:t>
            </a:r>
            <a:r>
              <a:rPr lang="tr-TR" altLang="tr-TR" sz="3200" smtClean="0">
                <a:cs typeface="Times New Roman" pitchFamily="18" charset="0"/>
              </a:rPr>
              <a:t>linik semptom ve belirtiler</a:t>
            </a:r>
            <a:endParaRPr lang="tr-TR" altLang="tr-TR" sz="3200" smtClean="0"/>
          </a:p>
        </p:txBody>
      </p:sp>
      <p:sp>
        <p:nvSpPr>
          <p:cNvPr id="38915" name="Rectangle 3"/>
          <p:cNvSpPr>
            <a:spLocks noGrp="1" noChangeArrowheads="1"/>
          </p:cNvSpPr>
          <p:nvPr>
            <p:ph type="body" idx="1"/>
          </p:nvPr>
        </p:nvSpPr>
        <p:spPr/>
        <p:txBody>
          <a:bodyPr/>
          <a:lstStyle/>
          <a:p>
            <a:pPr eaLnBrk="1" hangingPunct="1">
              <a:lnSpc>
                <a:spcPct val="90000"/>
              </a:lnSpc>
            </a:pPr>
            <a:r>
              <a:rPr lang="tr-TR" altLang="tr-TR" sz="2000" smtClean="0">
                <a:cs typeface="Times New Roman" pitchFamily="18" charset="0"/>
              </a:rPr>
              <a:t>Ensık rastlanan semptomlar; karın ağrısı, sırt ağrısı, kilo kaybı, iştahsızlık, halsizlik, bulantı, sarılık, ishal, malabsorbsiyon, depresyondur.</a:t>
            </a:r>
          </a:p>
          <a:p>
            <a:pPr eaLnBrk="1" hangingPunct="1">
              <a:lnSpc>
                <a:spcPct val="90000"/>
              </a:lnSpc>
            </a:pPr>
            <a:r>
              <a:rPr lang="tr-TR" altLang="tr-TR" sz="2000" smtClean="0">
                <a:cs typeface="Times New Roman" pitchFamily="18" charset="0"/>
              </a:rPr>
              <a:t>En sık rastlanan belirti; kuşak tarzında sırta yayılan karın ağrısının eşlik ettiği iştahsızlık ve bulantı ile gizli kilo kaybıdır. Ağrı hastaların %70’inde görülür. </a:t>
            </a:r>
            <a:endParaRPr lang="tr-TR" altLang="tr-TR" sz="2000" smtClean="0"/>
          </a:p>
          <a:p>
            <a:pPr eaLnBrk="1" hangingPunct="1">
              <a:lnSpc>
                <a:spcPct val="90000"/>
              </a:lnSpc>
            </a:pPr>
            <a:r>
              <a:rPr lang="tr-TR" altLang="tr-TR" sz="2000" smtClean="0">
                <a:cs typeface="Times New Roman" pitchFamily="18" charset="0"/>
              </a:rPr>
              <a:t>Başlangıçta hastaların %90’ında sarılık vardır.Hastaların %70 kadarında diabetes mellitus yada glukoz intoleransı mevcuttur.</a:t>
            </a:r>
          </a:p>
          <a:p>
            <a:pPr eaLnBrk="1" hangingPunct="1">
              <a:lnSpc>
                <a:spcPct val="90000"/>
              </a:lnSpc>
            </a:pPr>
            <a:r>
              <a:rPr lang="tr-TR" altLang="tr-TR" sz="2000" smtClean="0"/>
              <a:t> </a:t>
            </a:r>
            <a:r>
              <a:rPr lang="tr-TR" altLang="tr-TR" sz="2000" smtClean="0">
                <a:cs typeface="Times New Roman" pitchFamily="18" charset="0"/>
              </a:rPr>
              <a:t>Gezici tromboflebit (Trousseau sendromu) pelvik, alt ve üst ekstremitelerde başlangıçta tespit edilebilen belirti olabilir.</a:t>
            </a:r>
          </a:p>
          <a:p>
            <a:pPr eaLnBrk="1" hangingPunct="1">
              <a:lnSpc>
                <a:spcPct val="90000"/>
              </a:lnSpc>
            </a:pPr>
            <a:r>
              <a:rPr lang="tr-TR" altLang="tr-TR" sz="2000" smtClean="0">
                <a:cs typeface="Times New Roman" pitchFamily="18" charset="0"/>
              </a:rPr>
              <a:t>Hastaların az bir kısmında; akut pankreatit, kolanjit, gastrointestinal kanama görülür.</a:t>
            </a:r>
          </a:p>
          <a:p>
            <a:pPr eaLnBrk="1" hangingPunct="1">
              <a:lnSpc>
                <a:spcPct val="90000"/>
              </a:lnSpc>
              <a:buFont typeface="Wingdings" pitchFamily="2" charset="2"/>
              <a:buNone/>
            </a:pPr>
            <a:endParaRPr lang="tr-TR" altLang="tr-TR" sz="2000" smtClean="0"/>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altLang="tr-TR" smtClean="0">
                <a:cs typeface="Times New Roman" pitchFamily="18" charset="0"/>
              </a:rPr>
              <a:t>Fizik muayene</a:t>
            </a:r>
            <a:r>
              <a:rPr lang="tr-TR" altLang="tr-TR" smtClean="0"/>
              <a:t> </a:t>
            </a:r>
          </a:p>
        </p:txBody>
      </p:sp>
      <p:sp>
        <p:nvSpPr>
          <p:cNvPr id="39939" name="Rectangle 3"/>
          <p:cNvSpPr>
            <a:spLocks noGrp="1" noChangeArrowheads="1"/>
          </p:cNvSpPr>
          <p:nvPr>
            <p:ph type="body" idx="1"/>
          </p:nvPr>
        </p:nvSpPr>
        <p:spPr/>
        <p:txBody>
          <a:bodyPr/>
          <a:lstStyle/>
          <a:p>
            <a:pPr eaLnBrk="1" hangingPunct="1"/>
            <a:r>
              <a:rPr lang="tr-TR" altLang="tr-TR" sz="2800" smtClean="0">
                <a:cs typeface="Times New Roman" pitchFamily="18" charset="0"/>
              </a:rPr>
              <a:t>Çoğu vakada pek yararı olmasa da pankreas başı kanserli hastaların yaklaşık %50’sinde palpe edilebilir hassas olmayan safra kesesi (Courvoisier belirtisi), </a:t>
            </a:r>
            <a:endParaRPr lang="tr-TR" altLang="tr-TR" sz="2800" smtClean="0"/>
          </a:p>
          <a:p>
            <a:pPr eaLnBrk="1" hangingPunct="1">
              <a:buFont typeface="Wingdings" pitchFamily="2" charset="2"/>
              <a:buNone/>
            </a:pPr>
            <a:endParaRPr lang="tr-TR" altLang="tr-TR" sz="2800" smtClean="0"/>
          </a:p>
          <a:p>
            <a:pPr eaLnBrk="1" hangingPunct="1"/>
            <a:r>
              <a:rPr lang="tr-TR" altLang="tr-TR" sz="2800" smtClean="0"/>
              <a:t>P</a:t>
            </a:r>
            <a:r>
              <a:rPr lang="tr-TR" altLang="tr-TR" sz="2800" smtClean="0">
                <a:cs typeface="Times New Roman" pitchFamily="18" charset="0"/>
              </a:rPr>
              <a:t>rogressif sarılık ve kaşıntı, epigastrik kitle ve metastaz varsa nodüler karaciğer tespit edilir.</a:t>
            </a:r>
          </a:p>
          <a:p>
            <a:pPr eaLnBrk="1" hangingPunct="1">
              <a:buFont typeface="Wingdings" pitchFamily="2" charset="2"/>
              <a:buNone/>
            </a:pPr>
            <a:endParaRPr lang="tr-TR" altLang="tr-TR" sz="2800" smtClean="0"/>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14425" y="990600"/>
            <a:ext cx="8743950" cy="838200"/>
          </a:xfrm>
        </p:spPr>
        <p:txBody>
          <a:bodyPr/>
          <a:lstStyle/>
          <a:p>
            <a:pPr eaLnBrk="1" hangingPunct="1"/>
            <a:r>
              <a:rPr lang="tr-TR" altLang="tr-TR" smtClean="0">
                <a:cs typeface="Times New Roman" pitchFamily="18" charset="0"/>
              </a:rPr>
              <a:t>Ayırıcı Tanı</a:t>
            </a:r>
            <a:r>
              <a:rPr lang="tr-TR" altLang="tr-TR" smtClean="0"/>
              <a:t> </a:t>
            </a:r>
          </a:p>
        </p:txBody>
      </p:sp>
      <p:sp>
        <p:nvSpPr>
          <p:cNvPr id="40963" name="Rectangle 3"/>
          <p:cNvSpPr>
            <a:spLocks noGrp="1" noChangeArrowheads="1"/>
          </p:cNvSpPr>
          <p:nvPr>
            <p:ph type="body" idx="1"/>
          </p:nvPr>
        </p:nvSpPr>
        <p:spPr/>
        <p:txBody>
          <a:bodyPr/>
          <a:lstStyle/>
          <a:p>
            <a:pPr eaLnBrk="1" hangingPunct="1">
              <a:lnSpc>
                <a:spcPct val="90000"/>
              </a:lnSpc>
              <a:buFont typeface="Wingdings" pitchFamily="2" charset="2"/>
              <a:buNone/>
            </a:pPr>
            <a:r>
              <a:rPr lang="tr-TR" altLang="tr-TR" sz="2400" b="1" dirty="0" err="1" smtClean="0">
                <a:solidFill>
                  <a:srgbClr val="FF0000"/>
                </a:solidFill>
                <a:cs typeface="Times New Roman" pitchFamily="18" charset="0"/>
              </a:rPr>
              <a:t>Malign</a:t>
            </a:r>
            <a:r>
              <a:rPr lang="tr-TR" altLang="tr-TR" sz="2400" b="1" dirty="0" smtClean="0">
                <a:solidFill>
                  <a:srgbClr val="FF0000"/>
                </a:solidFill>
                <a:cs typeface="Times New Roman" pitchFamily="18" charset="0"/>
              </a:rPr>
              <a:t> olmayan durumlar</a:t>
            </a:r>
            <a:endParaRPr lang="tr-TR" altLang="tr-TR" sz="2400" dirty="0" smtClean="0">
              <a:solidFill>
                <a:srgbClr val="FF0000"/>
              </a:solidFill>
              <a:cs typeface="Times New Roman" pitchFamily="18" charset="0"/>
            </a:endParaRPr>
          </a:p>
          <a:p>
            <a:pPr eaLnBrk="1" hangingPunct="1">
              <a:lnSpc>
                <a:spcPct val="90000"/>
              </a:lnSpc>
            </a:pPr>
            <a:r>
              <a:rPr lang="tr-TR" altLang="tr-TR" sz="2400" dirty="0" smtClean="0">
                <a:cs typeface="Times New Roman" pitchFamily="18" charset="0"/>
              </a:rPr>
              <a:t>Kronik </a:t>
            </a:r>
            <a:r>
              <a:rPr lang="tr-TR" altLang="tr-TR" sz="2400" dirty="0" err="1" smtClean="0">
                <a:cs typeface="Times New Roman" pitchFamily="18" charset="0"/>
              </a:rPr>
              <a:t>pankreatit</a:t>
            </a:r>
            <a:r>
              <a:rPr lang="tr-TR" altLang="tr-TR" sz="2400" dirty="0" smtClean="0">
                <a:cs typeface="Times New Roman" pitchFamily="18" charset="0"/>
              </a:rPr>
              <a:t>, Koledok taşı, Koledokta </a:t>
            </a:r>
            <a:r>
              <a:rPr lang="tr-TR" altLang="tr-TR" sz="2400" dirty="0" err="1" smtClean="0">
                <a:cs typeface="Times New Roman" pitchFamily="18" charset="0"/>
              </a:rPr>
              <a:t>striktür</a:t>
            </a:r>
            <a:r>
              <a:rPr lang="tr-TR" altLang="tr-TR" sz="2400" dirty="0" smtClean="0">
                <a:cs typeface="Times New Roman" pitchFamily="18" charset="0"/>
              </a:rPr>
              <a:t>, </a:t>
            </a:r>
            <a:r>
              <a:rPr lang="tr-TR" altLang="tr-TR" sz="2400" dirty="0" err="1" smtClean="0">
                <a:cs typeface="Times New Roman" pitchFamily="18" charset="0"/>
              </a:rPr>
              <a:t>Kolesistit</a:t>
            </a:r>
            <a:r>
              <a:rPr lang="tr-TR" altLang="tr-TR" sz="2400" dirty="0" smtClean="0">
                <a:cs typeface="Times New Roman" pitchFamily="18" charset="0"/>
              </a:rPr>
              <a:t>, </a:t>
            </a:r>
            <a:r>
              <a:rPr lang="tr-TR" altLang="tr-TR" sz="2400" dirty="0" err="1" smtClean="0">
                <a:cs typeface="Times New Roman" pitchFamily="18" charset="0"/>
              </a:rPr>
              <a:t>İntrahepatik</a:t>
            </a:r>
            <a:r>
              <a:rPr lang="tr-TR" altLang="tr-TR" sz="2400" dirty="0" smtClean="0">
                <a:cs typeface="Times New Roman" pitchFamily="18" charset="0"/>
              </a:rPr>
              <a:t> </a:t>
            </a:r>
            <a:r>
              <a:rPr lang="tr-TR" altLang="tr-TR" sz="2400" dirty="0" err="1" smtClean="0">
                <a:cs typeface="Times New Roman" pitchFamily="18" charset="0"/>
              </a:rPr>
              <a:t>kolestatik</a:t>
            </a:r>
            <a:r>
              <a:rPr lang="tr-TR" altLang="tr-TR" sz="2400" dirty="0" smtClean="0">
                <a:cs typeface="Times New Roman" pitchFamily="18" charset="0"/>
              </a:rPr>
              <a:t> sarılık, Alkolik hepatit, Kistler, Apseler</a:t>
            </a:r>
          </a:p>
          <a:p>
            <a:pPr eaLnBrk="1" hangingPunct="1">
              <a:lnSpc>
                <a:spcPct val="90000"/>
              </a:lnSpc>
            </a:pPr>
            <a:r>
              <a:rPr lang="tr-TR" altLang="tr-TR" sz="2400" dirty="0" err="1" smtClean="0">
                <a:cs typeface="Times New Roman" pitchFamily="18" charset="0"/>
              </a:rPr>
              <a:t>Penetre</a:t>
            </a:r>
            <a:r>
              <a:rPr lang="tr-TR" altLang="tr-TR" sz="2400" dirty="0" smtClean="0">
                <a:cs typeface="Times New Roman" pitchFamily="18" charset="0"/>
              </a:rPr>
              <a:t> </a:t>
            </a:r>
            <a:r>
              <a:rPr lang="tr-TR" altLang="tr-TR" sz="2400" dirty="0" err="1" smtClean="0">
                <a:cs typeface="Times New Roman" pitchFamily="18" charset="0"/>
              </a:rPr>
              <a:t>duedenal</a:t>
            </a:r>
            <a:r>
              <a:rPr lang="tr-TR" altLang="tr-TR" sz="2400" dirty="0" smtClean="0">
                <a:cs typeface="Times New Roman" pitchFamily="18" charset="0"/>
              </a:rPr>
              <a:t> ve </a:t>
            </a:r>
            <a:r>
              <a:rPr lang="tr-TR" altLang="tr-TR" sz="2400" dirty="0" err="1" smtClean="0">
                <a:cs typeface="Times New Roman" pitchFamily="18" charset="0"/>
              </a:rPr>
              <a:t>gastrik</a:t>
            </a:r>
            <a:r>
              <a:rPr lang="tr-TR" altLang="tr-TR" sz="2400" dirty="0" smtClean="0">
                <a:cs typeface="Times New Roman" pitchFamily="18" charset="0"/>
              </a:rPr>
              <a:t> ülser</a:t>
            </a:r>
          </a:p>
          <a:p>
            <a:pPr eaLnBrk="1" hangingPunct="1">
              <a:lnSpc>
                <a:spcPct val="90000"/>
              </a:lnSpc>
            </a:pPr>
            <a:r>
              <a:rPr lang="tr-TR" altLang="tr-TR" sz="2400" dirty="0" smtClean="0">
                <a:cs typeface="Times New Roman" pitchFamily="18" charset="0"/>
              </a:rPr>
              <a:t>Depresyon, Fonksiyonel barsak hastalıkları</a:t>
            </a:r>
          </a:p>
          <a:p>
            <a:pPr eaLnBrk="1" hangingPunct="1">
              <a:lnSpc>
                <a:spcPct val="90000"/>
              </a:lnSpc>
              <a:buFont typeface="Wingdings" pitchFamily="2" charset="2"/>
              <a:buNone/>
            </a:pPr>
            <a:r>
              <a:rPr lang="tr-TR" altLang="tr-TR" sz="2400" b="1" dirty="0" err="1" smtClean="0">
                <a:solidFill>
                  <a:srgbClr val="FF0000"/>
                </a:solidFill>
                <a:cs typeface="Times New Roman" pitchFamily="18" charset="0"/>
              </a:rPr>
              <a:t>Malign</a:t>
            </a:r>
            <a:r>
              <a:rPr lang="tr-TR" altLang="tr-TR" sz="2400" b="1" dirty="0" smtClean="0">
                <a:solidFill>
                  <a:srgbClr val="FF0000"/>
                </a:solidFill>
                <a:cs typeface="Times New Roman" pitchFamily="18" charset="0"/>
              </a:rPr>
              <a:t> durumlar</a:t>
            </a:r>
            <a:endParaRPr lang="tr-TR" altLang="tr-TR" sz="2400" dirty="0" smtClean="0">
              <a:solidFill>
                <a:srgbClr val="FF0000"/>
              </a:solidFill>
              <a:cs typeface="Times New Roman" pitchFamily="18" charset="0"/>
            </a:endParaRPr>
          </a:p>
          <a:p>
            <a:pPr eaLnBrk="1" hangingPunct="1">
              <a:lnSpc>
                <a:spcPct val="90000"/>
              </a:lnSpc>
            </a:pPr>
            <a:r>
              <a:rPr lang="tr-TR" altLang="tr-TR" sz="2400" dirty="0" err="1" smtClean="0">
                <a:cs typeface="Times New Roman" pitchFamily="18" charset="0"/>
              </a:rPr>
              <a:t>Retroperitoneal</a:t>
            </a:r>
            <a:r>
              <a:rPr lang="tr-TR" altLang="tr-TR" sz="2400" dirty="0" smtClean="0">
                <a:cs typeface="Times New Roman" pitchFamily="18" charset="0"/>
              </a:rPr>
              <a:t> </a:t>
            </a:r>
            <a:r>
              <a:rPr lang="tr-TR" altLang="tr-TR" sz="2400" dirty="0" err="1" smtClean="0">
                <a:cs typeface="Times New Roman" pitchFamily="18" charset="0"/>
              </a:rPr>
              <a:t>lenfoma</a:t>
            </a:r>
            <a:r>
              <a:rPr lang="tr-TR" altLang="tr-TR" sz="2400" dirty="0" smtClean="0">
                <a:cs typeface="Times New Roman" pitchFamily="18" charset="0"/>
              </a:rPr>
              <a:t>, Koledok kanseri, </a:t>
            </a:r>
            <a:r>
              <a:rPr lang="tr-TR" altLang="tr-TR" sz="2400" dirty="0" err="1" smtClean="0">
                <a:cs typeface="Times New Roman" pitchFamily="18" charset="0"/>
              </a:rPr>
              <a:t>Ampulla</a:t>
            </a:r>
            <a:r>
              <a:rPr lang="tr-TR" altLang="tr-TR" sz="2400" dirty="0" smtClean="0">
                <a:cs typeface="Times New Roman" pitchFamily="18" charset="0"/>
              </a:rPr>
              <a:t> kanseri</a:t>
            </a:r>
          </a:p>
          <a:p>
            <a:pPr eaLnBrk="1" hangingPunct="1">
              <a:lnSpc>
                <a:spcPct val="90000"/>
              </a:lnSpc>
            </a:pPr>
            <a:r>
              <a:rPr lang="tr-TR" altLang="tr-TR" sz="2400" dirty="0" smtClean="0">
                <a:cs typeface="Times New Roman" pitchFamily="18" charset="0"/>
              </a:rPr>
              <a:t>Jinekolojik </a:t>
            </a:r>
            <a:r>
              <a:rPr lang="tr-TR" altLang="tr-TR" sz="2400" dirty="0" err="1" smtClean="0">
                <a:cs typeface="Times New Roman" pitchFamily="18" charset="0"/>
              </a:rPr>
              <a:t>maligniteler</a:t>
            </a:r>
            <a:endParaRPr lang="tr-TR" altLang="tr-TR" sz="2400" dirty="0" smtClean="0">
              <a:cs typeface="Times New Roman" pitchFamily="18" charset="0"/>
            </a:endParaRPr>
          </a:p>
          <a:p>
            <a:pPr eaLnBrk="1" hangingPunct="1">
              <a:lnSpc>
                <a:spcPct val="90000"/>
              </a:lnSpc>
            </a:pPr>
            <a:r>
              <a:rPr lang="tr-TR" altLang="tr-TR" sz="2400" dirty="0" err="1" smtClean="0">
                <a:cs typeface="Times New Roman" pitchFamily="18" charset="0"/>
              </a:rPr>
              <a:t>Duedenum</a:t>
            </a:r>
            <a:r>
              <a:rPr lang="tr-TR" altLang="tr-TR" sz="2400" dirty="0" smtClean="0">
                <a:cs typeface="Times New Roman" pitchFamily="18" charset="0"/>
              </a:rPr>
              <a:t> yada ince </a:t>
            </a:r>
            <a:r>
              <a:rPr lang="tr-TR" altLang="tr-TR" sz="2400" dirty="0" err="1" smtClean="0">
                <a:cs typeface="Times New Roman" pitchFamily="18" charset="0"/>
              </a:rPr>
              <a:t>barsağın</a:t>
            </a:r>
            <a:r>
              <a:rPr lang="tr-TR" altLang="tr-TR" sz="2400" dirty="0" smtClean="0">
                <a:cs typeface="Times New Roman" pitchFamily="18" charset="0"/>
              </a:rPr>
              <a:t> </a:t>
            </a:r>
            <a:r>
              <a:rPr lang="tr-TR" altLang="tr-TR" sz="2400" dirty="0" err="1" smtClean="0">
                <a:cs typeface="Times New Roman" pitchFamily="18" charset="0"/>
              </a:rPr>
              <a:t>karsinomu</a:t>
            </a:r>
            <a:r>
              <a:rPr lang="tr-TR" altLang="tr-TR" sz="2400" dirty="0" smtClean="0"/>
              <a:t> </a:t>
            </a: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00150" y="838200"/>
            <a:ext cx="8743950" cy="685800"/>
          </a:xfrm>
        </p:spPr>
        <p:txBody>
          <a:bodyPr/>
          <a:lstStyle/>
          <a:p>
            <a:pPr eaLnBrk="1" hangingPunct="1"/>
            <a:r>
              <a:rPr lang="tr-TR" altLang="tr-TR" smtClean="0">
                <a:cs typeface="Times New Roman" pitchFamily="18" charset="0"/>
              </a:rPr>
              <a:t>Tan</a:t>
            </a:r>
            <a:r>
              <a:rPr lang="tr-TR" altLang="tr-TR" smtClean="0"/>
              <a:t>ı</a:t>
            </a:r>
            <a:r>
              <a:rPr lang="tr-TR" altLang="tr-TR" smtClean="0">
                <a:cs typeface="Times New Roman" pitchFamily="18" charset="0"/>
              </a:rPr>
              <a:t>sal </a:t>
            </a:r>
            <a:r>
              <a:rPr lang="tr-TR" altLang="tr-TR" smtClean="0"/>
              <a:t>ç</a:t>
            </a:r>
            <a:r>
              <a:rPr lang="tr-TR" altLang="tr-TR" smtClean="0">
                <a:cs typeface="Times New Roman" pitchFamily="18" charset="0"/>
              </a:rPr>
              <a:t>al</a:t>
            </a:r>
            <a:r>
              <a:rPr lang="tr-TR" altLang="tr-TR" smtClean="0"/>
              <a:t>ış</a:t>
            </a:r>
            <a:r>
              <a:rPr lang="tr-TR" altLang="tr-TR" smtClean="0">
                <a:cs typeface="Times New Roman" pitchFamily="18" charset="0"/>
              </a:rPr>
              <a:t>malar</a:t>
            </a:r>
            <a:r>
              <a:rPr lang="tr-TR" altLang="tr-TR" smtClean="0"/>
              <a:t> </a:t>
            </a:r>
          </a:p>
        </p:txBody>
      </p:sp>
      <p:sp>
        <p:nvSpPr>
          <p:cNvPr id="41987" name="Rectangle 3"/>
          <p:cNvSpPr>
            <a:spLocks noGrp="1" noChangeArrowheads="1"/>
          </p:cNvSpPr>
          <p:nvPr>
            <p:ph type="body" idx="1"/>
          </p:nvPr>
        </p:nvSpPr>
        <p:spPr>
          <a:xfrm>
            <a:off x="1200150" y="1676400"/>
            <a:ext cx="8743950" cy="4876800"/>
          </a:xfrm>
        </p:spPr>
        <p:txBody>
          <a:bodyPr/>
          <a:lstStyle/>
          <a:p>
            <a:pPr eaLnBrk="1" hangingPunct="1">
              <a:lnSpc>
                <a:spcPct val="90000"/>
              </a:lnSpc>
              <a:buFont typeface="Wingdings" pitchFamily="2" charset="2"/>
              <a:buNone/>
            </a:pPr>
            <a:r>
              <a:rPr lang="tr-TR" altLang="tr-TR" sz="2400" smtClean="0"/>
              <a:t>1. </a:t>
            </a:r>
            <a:r>
              <a:rPr lang="tr-TR" altLang="tr-TR" sz="2400" smtClean="0">
                <a:cs typeface="Times New Roman" pitchFamily="18" charset="0"/>
              </a:rPr>
              <a:t>Laboratuar Testleri</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2.</a:t>
            </a:r>
            <a:r>
              <a:rPr lang="tr-TR" altLang="tr-TR" sz="2400" smtClean="0"/>
              <a:t> </a:t>
            </a:r>
            <a:r>
              <a:rPr lang="tr-TR" altLang="tr-TR" sz="2400" smtClean="0">
                <a:cs typeface="Times New Roman" pitchFamily="18" charset="0"/>
              </a:rPr>
              <a:t>Tümör Markerleri</a:t>
            </a:r>
            <a:r>
              <a:rPr lang="tr-TR" altLang="tr-TR" sz="2400" smtClean="0"/>
              <a:t> (</a:t>
            </a:r>
            <a:r>
              <a:rPr lang="tr-TR" altLang="tr-TR" sz="2400" smtClean="0">
                <a:cs typeface="Times New Roman" pitchFamily="18" charset="0"/>
              </a:rPr>
              <a:t>Telomeraz</a:t>
            </a:r>
            <a:r>
              <a:rPr lang="tr-TR" altLang="tr-TR" sz="2400" smtClean="0"/>
              <a:t>, </a:t>
            </a:r>
            <a:r>
              <a:rPr lang="tr-TR" altLang="tr-TR" sz="2400" smtClean="0">
                <a:cs typeface="Times New Roman" pitchFamily="18" charset="0"/>
              </a:rPr>
              <a:t>Span-1</a:t>
            </a:r>
            <a:r>
              <a:rPr lang="tr-TR" altLang="tr-TR" sz="2400" smtClean="0"/>
              <a:t>, </a:t>
            </a:r>
            <a:r>
              <a:rPr lang="tr-TR" altLang="tr-TR" sz="2400" smtClean="0">
                <a:cs typeface="Times New Roman" pitchFamily="18" charset="0"/>
              </a:rPr>
              <a:t>CA 19-9</a:t>
            </a:r>
            <a:r>
              <a:rPr lang="tr-TR" altLang="tr-TR" sz="2400" smtClean="0"/>
              <a:t>, </a:t>
            </a:r>
            <a:r>
              <a:rPr lang="tr-TR" altLang="tr-TR" sz="2400" smtClean="0">
                <a:cs typeface="Times New Roman" pitchFamily="18" charset="0"/>
              </a:rPr>
              <a:t>CA 242, RCAS1</a:t>
            </a:r>
            <a:r>
              <a:rPr lang="tr-TR" altLang="tr-TR" sz="2400" smtClean="0"/>
              <a:t>)</a:t>
            </a:r>
          </a:p>
          <a:p>
            <a:pPr eaLnBrk="1" hangingPunct="1">
              <a:lnSpc>
                <a:spcPct val="90000"/>
              </a:lnSpc>
              <a:buFont typeface="Wingdings" pitchFamily="2" charset="2"/>
              <a:buNone/>
            </a:pPr>
            <a:r>
              <a:rPr lang="tr-TR" altLang="tr-TR" sz="2400" smtClean="0">
                <a:cs typeface="Times New Roman" pitchFamily="18" charset="0"/>
              </a:rPr>
              <a:t>3.</a:t>
            </a:r>
            <a:r>
              <a:rPr lang="tr-TR" altLang="tr-TR" sz="2400" smtClean="0"/>
              <a:t> </a:t>
            </a:r>
            <a:r>
              <a:rPr lang="tr-TR" altLang="tr-TR" sz="2400" smtClean="0">
                <a:cs typeface="Times New Roman" pitchFamily="18" charset="0"/>
              </a:rPr>
              <a:t>Ultrasonografi ve Bilgisayarlı Tomografi</a:t>
            </a:r>
            <a:r>
              <a:rPr lang="tr-TR" altLang="tr-TR" sz="2400" smtClean="0"/>
              <a:t> </a:t>
            </a:r>
          </a:p>
          <a:p>
            <a:pPr eaLnBrk="1" hangingPunct="1">
              <a:lnSpc>
                <a:spcPct val="90000"/>
              </a:lnSpc>
              <a:buFontTx/>
              <a:buNone/>
            </a:pPr>
            <a:r>
              <a:rPr lang="tr-TR" altLang="tr-TR" sz="2400" smtClean="0">
                <a:cs typeface="Times New Roman" pitchFamily="18" charset="0"/>
              </a:rPr>
              <a:t>4.</a:t>
            </a:r>
            <a:r>
              <a:rPr lang="tr-TR" altLang="tr-TR" sz="2400" smtClean="0"/>
              <a:t> </a:t>
            </a:r>
            <a:r>
              <a:rPr lang="tr-TR" altLang="tr-TR" sz="2400" smtClean="0">
                <a:cs typeface="Times New Roman" pitchFamily="18" charset="0"/>
              </a:rPr>
              <a:t>Manyetik Rezonans Görüntüleme (MRCP)</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5.</a:t>
            </a:r>
            <a:r>
              <a:rPr lang="tr-TR" altLang="tr-TR" sz="2400" smtClean="0"/>
              <a:t> </a:t>
            </a:r>
            <a:r>
              <a:rPr lang="tr-TR" altLang="tr-TR" sz="2400" smtClean="0">
                <a:cs typeface="Times New Roman" pitchFamily="18" charset="0"/>
              </a:rPr>
              <a:t>Endoskopik Retrograd Kolanjiopankreatografi (ERCP)</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6.</a:t>
            </a:r>
            <a:r>
              <a:rPr lang="tr-TR" altLang="tr-TR" sz="2400" smtClean="0"/>
              <a:t> </a:t>
            </a:r>
            <a:r>
              <a:rPr lang="tr-TR" altLang="tr-TR" sz="2400" smtClean="0">
                <a:cs typeface="Times New Roman" pitchFamily="18" charset="0"/>
              </a:rPr>
              <a:t>Pankreatoskopi (Pankreas Kanalı Endoskopisi)</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7. Perkütan Transhepatik Kolanjiografi (PTK)</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8.</a:t>
            </a:r>
            <a:r>
              <a:rPr lang="tr-TR" altLang="tr-TR" sz="2400" smtClean="0"/>
              <a:t> </a:t>
            </a:r>
            <a:r>
              <a:rPr lang="tr-TR" altLang="tr-TR" sz="2400" smtClean="0">
                <a:cs typeface="Times New Roman" pitchFamily="18" charset="0"/>
              </a:rPr>
              <a:t>Anjiografi</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9.</a:t>
            </a:r>
            <a:r>
              <a:rPr lang="tr-TR" altLang="tr-TR" sz="2400" smtClean="0"/>
              <a:t> </a:t>
            </a:r>
            <a:r>
              <a:rPr lang="tr-TR" altLang="tr-TR" sz="2400" smtClean="0">
                <a:cs typeface="Times New Roman" pitchFamily="18" charset="0"/>
              </a:rPr>
              <a:t>Sitolojik Tanı</a:t>
            </a:r>
            <a:r>
              <a:rPr lang="tr-TR" altLang="tr-TR" sz="2400" smtClean="0"/>
              <a:t> (US eşliğinde yada pankreas sıvısında)</a:t>
            </a:r>
          </a:p>
          <a:p>
            <a:pPr eaLnBrk="1" hangingPunct="1">
              <a:lnSpc>
                <a:spcPct val="90000"/>
              </a:lnSpc>
              <a:buFont typeface="Wingdings" pitchFamily="2" charset="2"/>
              <a:buNone/>
            </a:pPr>
            <a:r>
              <a:rPr lang="tr-TR" altLang="tr-TR" sz="2400" smtClean="0">
                <a:cs typeface="Times New Roman" pitchFamily="18" charset="0"/>
              </a:rPr>
              <a:t>10. EUS, EİDUS</a:t>
            </a:r>
            <a:r>
              <a:rPr lang="tr-TR" altLang="tr-TR" sz="2400" smtClean="0"/>
              <a:t> </a:t>
            </a:r>
          </a:p>
          <a:p>
            <a:pPr eaLnBrk="1" hangingPunct="1">
              <a:lnSpc>
                <a:spcPct val="90000"/>
              </a:lnSpc>
              <a:buFont typeface="Wingdings" pitchFamily="2" charset="2"/>
              <a:buNone/>
            </a:pPr>
            <a:r>
              <a:rPr lang="tr-TR" altLang="tr-TR" sz="2400" smtClean="0">
                <a:cs typeface="Times New Roman" pitchFamily="18" charset="0"/>
              </a:rPr>
              <a:t>11.Laparoskopi</a:t>
            </a:r>
            <a:r>
              <a:rPr lang="tr-TR" altLang="tr-TR" sz="2400" smtClean="0"/>
              <a:t> </a:t>
            </a:r>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71582" y="642926"/>
            <a:ext cx="8743950" cy="1143000"/>
          </a:xfrm>
        </p:spPr>
        <p:txBody>
          <a:bodyPr/>
          <a:lstStyle/>
          <a:p>
            <a:r>
              <a:rPr lang="tr-TR" altLang="tr-TR" dirty="0" smtClean="0"/>
              <a:t>Pozitron Emisyon Tomografi</a:t>
            </a:r>
          </a:p>
        </p:txBody>
      </p:sp>
      <p:sp>
        <p:nvSpPr>
          <p:cNvPr id="43011" name="Rectangle 3"/>
          <p:cNvSpPr>
            <a:spLocks noGrp="1" noChangeArrowheads="1"/>
          </p:cNvSpPr>
          <p:nvPr>
            <p:ph type="body" idx="1"/>
          </p:nvPr>
        </p:nvSpPr>
        <p:spPr/>
        <p:txBody>
          <a:bodyPr/>
          <a:lstStyle/>
          <a:p>
            <a:r>
              <a:rPr lang="tr-TR" altLang="tr-TR" sz="2400" smtClean="0">
                <a:solidFill>
                  <a:srgbClr val="FFFF00"/>
                </a:solidFill>
              </a:rPr>
              <a:t>Tümör hücrelerinin normal dokudan daha fazla glukoz tüketmesi teorisine dayanır</a:t>
            </a:r>
          </a:p>
          <a:p>
            <a:pPr>
              <a:lnSpc>
                <a:spcPct val="60000"/>
              </a:lnSpc>
            </a:pPr>
            <a:endParaRPr lang="tr-TR" altLang="tr-TR" sz="2400" smtClean="0"/>
          </a:p>
          <a:p>
            <a:r>
              <a:rPr lang="tr-TR" altLang="tr-TR" sz="2400" smtClean="0"/>
              <a:t>FDG taramada normal pankreas görülmez</a:t>
            </a:r>
          </a:p>
          <a:p>
            <a:pPr>
              <a:lnSpc>
                <a:spcPct val="70000"/>
              </a:lnSpc>
            </a:pPr>
            <a:endParaRPr lang="tr-TR" altLang="tr-TR" sz="2400" smtClean="0"/>
          </a:p>
          <a:p>
            <a:r>
              <a:rPr lang="tr-TR" altLang="tr-TR" sz="2400" smtClean="0"/>
              <a:t>Pankreas tümörü veya metastazlar sıcak lekeler olarak izlenir</a:t>
            </a:r>
          </a:p>
          <a:p>
            <a:pPr>
              <a:lnSpc>
                <a:spcPct val="70000"/>
              </a:lnSpc>
            </a:pPr>
            <a:endParaRPr lang="tr-TR" altLang="tr-TR" sz="2400" smtClean="0"/>
          </a:p>
          <a:p>
            <a:r>
              <a:rPr lang="tr-TR" altLang="tr-TR" sz="2400" smtClean="0"/>
              <a:t>Anatomik detay olmadığı için kitle saptanmasında değil </a:t>
            </a:r>
            <a:r>
              <a:rPr lang="tr-TR" altLang="tr-TR" sz="2400" u="sng" smtClean="0"/>
              <a:t>kitlenin malign-benign ayırımında kullanılır</a:t>
            </a:r>
          </a:p>
        </p:txBody>
      </p:sp>
    </p:spTree>
  </p:cSld>
  <p:clrMapOvr>
    <a:masterClrMapping/>
  </p:clrMapOvr>
  <p:transition advClick="0">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t="3049"/>
          <a:stretch>
            <a:fillRect/>
          </a:stretch>
        </p:blipFill>
        <p:spPr bwMode="auto">
          <a:xfrm>
            <a:off x="0" y="0"/>
            <a:ext cx="10287000" cy="6884988"/>
          </a:xfrm>
          <a:prstGeom prst="rect">
            <a:avLst/>
          </a:prstGeom>
          <a:noFill/>
          <a:ln w="9525">
            <a:noFill/>
            <a:miter lim="800000"/>
            <a:headEnd/>
            <a:tailEnd/>
          </a:ln>
        </p:spPr>
      </p:pic>
      <p:sp>
        <p:nvSpPr>
          <p:cNvPr id="21507" name="4 Metin kutusu"/>
          <p:cNvSpPr txBox="1">
            <a:spLocks noChangeArrowheads="1"/>
          </p:cNvSpPr>
          <p:nvPr/>
        </p:nvSpPr>
        <p:spPr bwMode="auto">
          <a:xfrm>
            <a:off x="6510338" y="5857875"/>
            <a:ext cx="3674404" cy="707886"/>
          </a:xfrm>
          <a:prstGeom prst="rect">
            <a:avLst/>
          </a:prstGeom>
          <a:noFill/>
          <a:ln w="9525">
            <a:noFill/>
            <a:miter lim="800000"/>
            <a:headEnd/>
            <a:tailEnd/>
          </a:ln>
        </p:spPr>
        <p:txBody>
          <a:bodyPr wrap="none">
            <a:spAutoFit/>
          </a:bodyPr>
          <a:lstStyle/>
          <a:p>
            <a:pPr eaLnBrk="1" hangingPunct="1"/>
            <a:r>
              <a:rPr lang="tr-TR" altLang="tr-TR" sz="2000" b="1" dirty="0">
                <a:solidFill>
                  <a:srgbClr val="002060"/>
                </a:solidFill>
                <a:latin typeface="Arial" pitchFamily="34" charset="0"/>
              </a:rPr>
              <a:t>Hem </a:t>
            </a:r>
            <a:r>
              <a:rPr lang="tr-TR" altLang="tr-TR" sz="2000" b="1" dirty="0" err="1">
                <a:solidFill>
                  <a:srgbClr val="002060"/>
                </a:solidFill>
                <a:latin typeface="Arial" pitchFamily="34" charset="0"/>
              </a:rPr>
              <a:t>ekzokrin</a:t>
            </a:r>
            <a:r>
              <a:rPr lang="tr-TR" altLang="tr-TR" sz="2000" b="1" dirty="0">
                <a:solidFill>
                  <a:srgbClr val="002060"/>
                </a:solidFill>
                <a:latin typeface="Arial" pitchFamily="34" charset="0"/>
              </a:rPr>
              <a:t>, hem endokrin</a:t>
            </a:r>
          </a:p>
          <a:p>
            <a:pPr eaLnBrk="1" hangingPunct="1"/>
            <a:r>
              <a:rPr lang="tr-TR" altLang="tr-TR" sz="2000" b="1" dirty="0">
                <a:solidFill>
                  <a:srgbClr val="002060"/>
                </a:solidFill>
                <a:latin typeface="Arial" pitchFamily="34" charset="0"/>
              </a:rPr>
              <a:t>2</a:t>
            </a:r>
            <a:r>
              <a:rPr lang="tr-TR" altLang="tr-TR" sz="2000" b="1" baseline="30000" dirty="0">
                <a:solidFill>
                  <a:srgbClr val="002060"/>
                </a:solidFill>
                <a:latin typeface="Arial" pitchFamily="34" charset="0"/>
              </a:rPr>
              <a:t>0</a:t>
            </a:r>
            <a:r>
              <a:rPr lang="tr-TR" altLang="tr-TR" sz="2000" b="1" dirty="0">
                <a:solidFill>
                  <a:srgbClr val="002060"/>
                </a:solidFill>
                <a:latin typeface="Arial" pitchFamily="34" charset="0"/>
              </a:rPr>
              <a:t> </a:t>
            </a:r>
            <a:r>
              <a:rPr lang="tr-TR" altLang="tr-TR" sz="2000" b="1" dirty="0" err="1">
                <a:solidFill>
                  <a:srgbClr val="002060"/>
                </a:solidFill>
                <a:latin typeface="Arial" pitchFamily="34" charset="0"/>
              </a:rPr>
              <a:t>retroperitoneal</a:t>
            </a:r>
            <a:endParaRPr lang="tr-TR" altLang="tr-TR" sz="2000" b="1" dirty="0">
              <a:solidFill>
                <a:srgbClr val="002060"/>
              </a:solidFill>
              <a:latin typeface="Arial" pitchFamily="34" charset="0"/>
            </a:endParaRPr>
          </a:p>
        </p:txBody>
      </p:sp>
      <p:cxnSp>
        <p:nvCxnSpPr>
          <p:cNvPr id="5" name="4 Düz Bağlayıcı"/>
          <p:cNvCxnSpPr/>
          <p:nvPr/>
        </p:nvCxnSpPr>
        <p:spPr>
          <a:xfrm>
            <a:off x="1928813" y="6643688"/>
            <a:ext cx="1768475"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5 Düz Bağlayıcı"/>
          <p:cNvCxnSpPr/>
          <p:nvPr/>
        </p:nvCxnSpPr>
        <p:spPr>
          <a:xfrm>
            <a:off x="7715250" y="3786188"/>
            <a:ext cx="963613"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Düz Bağlayıcı"/>
          <p:cNvCxnSpPr/>
          <p:nvPr/>
        </p:nvCxnSpPr>
        <p:spPr>
          <a:xfrm>
            <a:off x="5842000" y="1665288"/>
            <a:ext cx="963613"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V="1">
            <a:off x="3133725" y="2428875"/>
            <a:ext cx="5546725" cy="200025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512" name="10 Metin kutusu"/>
          <p:cNvSpPr txBox="1">
            <a:spLocks noChangeArrowheads="1"/>
          </p:cNvSpPr>
          <p:nvPr/>
        </p:nvSpPr>
        <p:spPr bwMode="auto">
          <a:xfrm rot="-1314368">
            <a:off x="4892675" y="3152775"/>
            <a:ext cx="1468438" cy="461963"/>
          </a:xfrm>
          <a:prstGeom prst="rect">
            <a:avLst/>
          </a:prstGeom>
          <a:noFill/>
          <a:ln w="9525">
            <a:noFill/>
            <a:miter lim="800000"/>
            <a:headEnd/>
            <a:tailEnd/>
          </a:ln>
        </p:spPr>
        <p:txBody>
          <a:bodyPr wrap="none">
            <a:spAutoFit/>
          </a:bodyPr>
          <a:lstStyle/>
          <a:p>
            <a:pPr eaLnBrk="1" hangingPunct="1"/>
            <a:r>
              <a:rPr lang="tr-TR" altLang="tr-TR">
                <a:solidFill>
                  <a:srgbClr val="FF0000"/>
                </a:solidFill>
                <a:latin typeface="Arial" pitchFamily="34" charset="0"/>
              </a:rPr>
              <a:t>12-15 cm</a:t>
            </a:r>
          </a:p>
        </p:txBody>
      </p:sp>
      <p:sp>
        <p:nvSpPr>
          <p:cNvPr id="12" name="11 Oval"/>
          <p:cNvSpPr/>
          <p:nvPr/>
        </p:nvSpPr>
        <p:spPr>
          <a:xfrm rot="20421209">
            <a:off x="4943475" y="3814763"/>
            <a:ext cx="884238" cy="357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rgbClr val="000099"/>
              </a:solidFill>
            </a:endParaRPr>
          </a:p>
        </p:txBody>
      </p:sp>
      <p:sp>
        <p:nvSpPr>
          <p:cNvPr id="13" name="12 Serbest Form"/>
          <p:cNvSpPr/>
          <p:nvPr/>
        </p:nvSpPr>
        <p:spPr>
          <a:xfrm>
            <a:off x="3783013" y="4233863"/>
            <a:ext cx="1550987" cy="939800"/>
          </a:xfrm>
          <a:custGeom>
            <a:avLst/>
            <a:gdLst>
              <a:gd name="connsiteX0" fmla="*/ 217448 w 1379034"/>
              <a:gd name="connsiteY0" fmla="*/ 918117 h 940419"/>
              <a:gd name="connsiteX1" fmla="*/ 719253 w 1379034"/>
              <a:gd name="connsiteY1" fmla="*/ 862361 h 940419"/>
              <a:gd name="connsiteX2" fmla="*/ 1109546 w 1379034"/>
              <a:gd name="connsiteY2" fmla="*/ 628186 h 940419"/>
              <a:gd name="connsiteX3" fmla="*/ 1321419 w 1379034"/>
              <a:gd name="connsiteY3" fmla="*/ 427464 h 940419"/>
              <a:gd name="connsiteX4" fmla="*/ 1366024 w 1379034"/>
              <a:gd name="connsiteY4" fmla="*/ 126381 h 940419"/>
              <a:gd name="connsiteX5" fmla="*/ 1243361 w 1379034"/>
              <a:gd name="connsiteY5" fmla="*/ 3717 h 940419"/>
              <a:gd name="connsiteX6" fmla="*/ 1020336 w 1379034"/>
              <a:gd name="connsiteY6" fmla="*/ 104078 h 940419"/>
              <a:gd name="connsiteX7" fmla="*/ 752707 w 1379034"/>
              <a:gd name="connsiteY7" fmla="*/ 427464 h 940419"/>
              <a:gd name="connsiteX8" fmla="*/ 462775 w 1379034"/>
              <a:gd name="connsiteY8" fmla="*/ 327103 h 940419"/>
              <a:gd name="connsiteX9" fmla="*/ 183995 w 1379034"/>
              <a:gd name="connsiteY9" fmla="*/ 249044 h 940419"/>
              <a:gd name="connsiteX10" fmla="*/ 27878 w 1379034"/>
              <a:gd name="connsiteY10" fmla="*/ 405161 h 940419"/>
              <a:gd name="connsiteX11" fmla="*/ 27878 w 1379034"/>
              <a:gd name="connsiteY11" fmla="*/ 728547 h 940419"/>
              <a:gd name="connsiteX12" fmla="*/ 217448 w 1379034"/>
              <a:gd name="connsiteY12" fmla="*/ 918117 h 9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034" h="940419">
                <a:moveTo>
                  <a:pt x="217448" y="918117"/>
                </a:moveTo>
                <a:cubicBezTo>
                  <a:pt x="332677" y="940419"/>
                  <a:pt x="570570" y="910683"/>
                  <a:pt x="719253" y="862361"/>
                </a:cubicBezTo>
                <a:cubicBezTo>
                  <a:pt x="867936" y="814039"/>
                  <a:pt x="1009185" y="700669"/>
                  <a:pt x="1109546" y="628186"/>
                </a:cubicBezTo>
                <a:cubicBezTo>
                  <a:pt x="1209907" y="555703"/>
                  <a:pt x="1278673" y="511098"/>
                  <a:pt x="1321419" y="427464"/>
                </a:cubicBezTo>
                <a:cubicBezTo>
                  <a:pt x="1364165" y="343830"/>
                  <a:pt x="1379034" y="197005"/>
                  <a:pt x="1366024" y="126381"/>
                </a:cubicBezTo>
                <a:cubicBezTo>
                  <a:pt x="1353014" y="55757"/>
                  <a:pt x="1300976" y="7434"/>
                  <a:pt x="1243361" y="3717"/>
                </a:cubicBezTo>
                <a:cubicBezTo>
                  <a:pt x="1185746" y="0"/>
                  <a:pt x="1102112" y="33453"/>
                  <a:pt x="1020336" y="104078"/>
                </a:cubicBezTo>
                <a:cubicBezTo>
                  <a:pt x="938560" y="174703"/>
                  <a:pt x="845634" y="390293"/>
                  <a:pt x="752707" y="427464"/>
                </a:cubicBezTo>
                <a:cubicBezTo>
                  <a:pt x="659780" y="464635"/>
                  <a:pt x="557560" y="356840"/>
                  <a:pt x="462775" y="327103"/>
                </a:cubicBezTo>
                <a:cubicBezTo>
                  <a:pt x="367990" y="297366"/>
                  <a:pt x="256478" y="236034"/>
                  <a:pt x="183995" y="249044"/>
                </a:cubicBezTo>
                <a:cubicBezTo>
                  <a:pt x="111512" y="262054"/>
                  <a:pt x="53897" y="325244"/>
                  <a:pt x="27878" y="405161"/>
                </a:cubicBezTo>
                <a:cubicBezTo>
                  <a:pt x="1859" y="485078"/>
                  <a:pt x="0" y="641196"/>
                  <a:pt x="27878" y="728547"/>
                </a:cubicBezTo>
                <a:cubicBezTo>
                  <a:pt x="55756" y="815898"/>
                  <a:pt x="102219" y="895815"/>
                  <a:pt x="217448" y="918117"/>
                </a:cubicBezTo>
                <a:close/>
              </a:path>
            </a:pathLst>
          </a:custGeom>
          <a:solidFill>
            <a:srgbClr val="92D050">
              <a:alpha val="30196"/>
            </a:srgb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rgbClr val="000099"/>
              </a:solidFill>
            </a:endParaRPr>
          </a:p>
        </p:txBody>
      </p:sp>
    </p:spTree>
  </p:cSld>
  <p:clrMapOvr>
    <a:masterClrMapping/>
  </p:clrMapOvr>
  <p:transition advClick="0">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tr-TR" altLang="tr-TR" smtClean="0"/>
              <a:t>ERCP</a:t>
            </a:r>
          </a:p>
        </p:txBody>
      </p:sp>
      <p:sp>
        <p:nvSpPr>
          <p:cNvPr id="44035" name="Rectangle 3"/>
          <p:cNvSpPr>
            <a:spLocks noGrp="1" noChangeArrowheads="1"/>
          </p:cNvSpPr>
          <p:nvPr>
            <p:ph type="body" idx="1"/>
          </p:nvPr>
        </p:nvSpPr>
        <p:spPr/>
        <p:txBody>
          <a:bodyPr/>
          <a:lstStyle/>
          <a:p>
            <a:r>
              <a:rPr lang="tr-TR" altLang="tr-TR" smtClean="0"/>
              <a:t>Artık tanı amaçlı kullanımı gereksizdir</a:t>
            </a:r>
          </a:p>
          <a:p>
            <a:endParaRPr lang="tr-TR" altLang="tr-TR" smtClean="0"/>
          </a:p>
          <a:p>
            <a:r>
              <a:rPr lang="tr-TR" altLang="tr-TR" smtClean="0"/>
              <a:t>Kimlere uygulanmalı</a:t>
            </a:r>
          </a:p>
          <a:p>
            <a:pPr lvl="1"/>
            <a:r>
              <a:rPr lang="tr-TR" altLang="tr-TR" smtClean="0"/>
              <a:t>CT’de kitle izlenmeyen şüpheli olgular</a:t>
            </a:r>
          </a:p>
          <a:p>
            <a:pPr lvl="1"/>
            <a:r>
              <a:rPr lang="tr-TR" altLang="tr-TR" smtClean="0"/>
              <a:t>Paliatif drenaj</a:t>
            </a:r>
          </a:p>
          <a:p>
            <a:pPr lvl="1"/>
            <a:r>
              <a:rPr lang="tr-TR" altLang="tr-TR" smtClean="0"/>
              <a:t>Neoadjuvan KT için fırça sitolojisi</a:t>
            </a:r>
          </a:p>
        </p:txBody>
      </p:sp>
    </p:spTree>
  </p:cSld>
  <p:clrMapOvr>
    <a:masterClrMapping/>
  </p:clrMapOvr>
  <p:transition advClick="0">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tr-TR" altLang="tr-TR" smtClean="0"/>
              <a:t>VAKA</a:t>
            </a:r>
          </a:p>
        </p:txBody>
      </p:sp>
      <p:sp>
        <p:nvSpPr>
          <p:cNvPr id="45059" name="Content Placeholder 2"/>
          <p:cNvSpPr>
            <a:spLocks noGrp="1"/>
          </p:cNvSpPr>
          <p:nvPr>
            <p:ph idx="1"/>
          </p:nvPr>
        </p:nvSpPr>
        <p:spPr>
          <a:xfrm>
            <a:off x="514350" y="1214438"/>
            <a:ext cx="9258300" cy="5286375"/>
          </a:xfrm>
        </p:spPr>
        <p:txBody>
          <a:bodyPr/>
          <a:lstStyle/>
          <a:p>
            <a:pPr eaLnBrk="1" hangingPunct="1">
              <a:buFontTx/>
              <a:buNone/>
            </a:pPr>
            <a:r>
              <a:rPr lang="tr-TR" altLang="tr-TR" sz="2000" dirty="0" smtClean="0">
                <a:solidFill>
                  <a:srgbClr val="FFFF00"/>
                </a:solidFill>
              </a:rPr>
              <a:t>H.Ç, Erkek, 59 y</a:t>
            </a:r>
          </a:p>
          <a:p>
            <a:pPr eaLnBrk="1" hangingPunct="1"/>
            <a:r>
              <a:rPr lang="tr-TR" altLang="tr-TR" sz="2000" dirty="0" smtClean="0">
                <a:solidFill>
                  <a:srgbClr val="FFFF00"/>
                </a:solidFill>
              </a:rPr>
              <a:t>Şikayeti</a:t>
            </a:r>
            <a:r>
              <a:rPr lang="tr-TR" altLang="tr-TR" sz="2000" dirty="0" smtClean="0"/>
              <a:t>: Göğsünde yanma </a:t>
            </a:r>
          </a:p>
          <a:p>
            <a:pPr eaLnBrk="1" hangingPunct="1"/>
            <a:r>
              <a:rPr lang="tr-TR" altLang="tr-TR" sz="2000" dirty="0" smtClean="0"/>
              <a:t>Özel Üniversite Hastanesinde muayene olmuş. </a:t>
            </a:r>
          </a:p>
          <a:p>
            <a:pPr eaLnBrk="1" hangingPunct="1"/>
            <a:r>
              <a:rPr lang="tr-TR" altLang="tr-TR" sz="2000" dirty="0" err="1" smtClean="0">
                <a:solidFill>
                  <a:srgbClr val="FFFF00"/>
                </a:solidFill>
              </a:rPr>
              <a:t>Torax</a:t>
            </a:r>
            <a:r>
              <a:rPr lang="tr-TR" altLang="tr-TR" sz="2000" dirty="0" smtClean="0">
                <a:solidFill>
                  <a:srgbClr val="FFFF00"/>
                </a:solidFill>
              </a:rPr>
              <a:t> CT</a:t>
            </a:r>
            <a:r>
              <a:rPr lang="tr-TR" altLang="tr-TR" sz="2000" dirty="0" smtClean="0"/>
              <a:t>: </a:t>
            </a:r>
            <a:r>
              <a:rPr lang="tr-TR" altLang="tr-TR" sz="2000" dirty="0" err="1" smtClean="0"/>
              <a:t>Özofagus</a:t>
            </a:r>
            <a:r>
              <a:rPr lang="tr-TR" altLang="tr-TR" sz="2000" dirty="0" smtClean="0"/>
              <a:t> alt ucunda duvar kalınlaşması var</a:t>
            </a:r>
          </a:p>
          <a:p>
            <a:pPr eaLnBrk="1" hangingPunct="1">
              <a:buFontTx/>
              <a:buNone/>
            </a:pPr>
            <a:r>
              <a:rPr lang="tr-TR" altLang="tr-TR" sz="2000" dirty="0" smtClean="0">
                <a:solidFill>
                  <a:srgbClr val="FFFF00"/>
                </a:solidFill>
              </a:rPr>
              <a:t>18.10.2002</a:t>
            </a:r>
          </a:p>
          <a:p>
            <a:pPr eaLnBrk="1" hangingPunct="1"/>
            <a:r>
              <a:rPr lang="tr-TR" altLang="tr-TR" sz="2000" dirty="0" smtClean="0"/>
              <a:t>Aynı şikayetle bize Ankara Üniversitesi Tıp Fakültesi Gastroenterolojiye başvurdu.</a:t>
            </a:r>
          </a:p>
          <a:p>
            <a:pPr eaLnBrk="1" hangingPunct="1"/>
            <a:r>
              <a:rPr lang="tr-TR" altLang="tr-TR" sz="2000" dirty="0" err="1" smtClean="0"/>
              <a:t>Hb</a:t>
            </a:r>
            <a:r>
              <a:rPr lang="tr-TR" altLang="tr-TR" sz="2000" dirty="0" smtClean="0"/>
              <a:t>:13, </a:t>
            </a:r>
            <a:r>
              <a:rPr lang="tr-TR" altLang="tr-TR" sz="2000" dirty="0" err="1" smtClean="0"/>
              <a:t>Sedim</a:t>
            </a:r>
            <a:r>
              <a:rPr lang="tr-TR" altLang="tr-TR" sz="2000" dirty="0" smtClean="0"/>
              <a:t>:10, GGT:52, CA 19-9: </a:t>
            </a:r>
            <a:r>
              <a:rPr lang="tr-TR" altLang="tr-TR" sz="2000" dirty="0" smtClean="0">
                <a:solidFill>
                  <a:srgbClr val="FFFF00"/>
                </a:solidFill>
              </a:rPr>
              <a:t>90 </a:t>
            </a:r>
            <a:r>
              <a:rPr lang="tr-TR" altLang="tr-TR" sz="2000" dirty="0" smtClean="0"/>
              <a:t>IU/ml</a:t>
            </a:r>
          </a:p>
          <a:p>
            <a:pPr eaLnBrk="1" hangingPunct="1"/>
            <a:r>
              <a:rPr lang="tr-TR" altLang="tr-TR" sz="2000" dirty="0" smtClean="0">
                <a:solidFill>
                  <a:srgbClr val="FFFF00"/>
                </a:solidFill>
              </a:rPr>
              <a:t>Endoskopi</a:t>
            </a:r>
            <a:r>
              <a:rPr lang="tr-TR" altLang="tr-TR" sz="2000" dirty="0" smtClean="0"/>
              <a:t>: </a:t>
            </a:r>
            <a:r>
              <a:rPr lang="tr-TR" altLang="tr-TR" sz="2000" dirty="0" err="1" smtClean="0"/>
              <a:t>Hiatus</a:t>
            </a:r>
            <a:r>
              <a:rPr lang="tr-TR" altLang="tr-TR" sz="2000" dirty="0" smtClean="0"/>
              <a:t> </a:t>
            </a:r>
            <a:r>
              <a:rPr lang="tr-TR" altLang="tr-TR" sz="2000" dirty="0" err="1" smtClean="0"/>
              <a:t>hernisi</a:t>
            </a:r>
            <a:r>
              <a:rPr lang="tr-TR" altLang="tr-TR" sz="2000" dirty="0" smtClean="0"/>
              <a:t>, </a:t>
            </a:r>
            <a:r>
              <a:rPr lang="tr-TR" altLang="tr-TR" sz="2000" dirty="0" err="1" smtClean="0"/>
              <a:t>özofajit</a:t>
            </a:r>
            <a:r>
              <a:rPr lang="tr-TR" altLang="tr-TR" sz="2000" dirty="0" smtClean="0"/>
              <a:t>,gastrit</a:t>
            </a:r>
          </a:p>
          <a:p>
            <a:pPr eaLnBrk="1" hangingPunct="1"/>
            <a:r>
              <a:rPr lang="tr-TR" altLang="tr-TR" sz="2000" dirty="0" err="1" smtClean="0">
                <a:solidFill>
                  <a:srgbClr val="FFFF00"/>
                </a:solidFill>
              </a:rPr>
              <a:t>Abdominal</a:t>
            </a:r>
            <a:r>
              <a:rPr lang="tr-TR" altLang="tr-TR" sz="2000" dirty="0" smtClean="0">
                <a:solidFill>
                  <a:srgbClr val="FFFF00"/>
                </a:solidFill>
              </a:rPr>
              <a:t> USG: </a:t>
            </a:r>
            <a:r>
              <a:rPr lang="tr-TR" altLang="tr-TR" sz="2000" dirty="0" smtClean="0"/>
              <a:t>Normal</a:t>
            </a:r>
          </a:p>
          <a:p>
            <a:pPr eaLnBrk="1" hangingPunct="1"/>
            <a:r>
              <a:rPr lang="tr-TR" altLang="tr-TR" sz="2000" dirty="0" err="1" smtClean="0">
                <a:solidFill>
                  <a:srgbClr val="FFFF00"/>
                </a:solidFill>
              </a:rPr>
              <a:t>Abdominal</a:t>
            </a:r>
            <a:r>
              <a:rPr lang="tr-TR" altLang="tr-TR" sz="2000" dirty="0" smtClean="0">
                <a:solidFill>
                  <a:srgbClr val="FFFF00"/>
                </a:solidFill>
              </a:rPr>
              <a:t> CT: </a:t>
            </a:r>
            <a:r>
              <a:rPr lang="tr-TR" altLang="tr-TR" sz="2000" dirty="0" err="1" smtClean="0"/>
              <a:t>Pankreasda</a:t>
            </a:r>
            <a:r>
              <a:rPr lang="tr-TR" altLang="tr-TR" sz="2000" dirty="0" smtClean="0"/>
              <a:t> </a:t>
            </a:r>
            <a:r>
              <a:rPr lang="tr-TR" altLang="tr-TR" sz="2000" dirty="0" err="1" smtClean="0"/>
              <a:t>non</a:t>
            </a:r>
            <a:r>
              <a:rPr lang="tr-TR" altLang="tr-TR" sz="2000" dirty="0" smtClean="0"/>
              <a:t> homojen yağlı </a:t>
            </a:r>
            <a:r>
              <a:rPr lang="tr-TR" altLang="tr-TR" sz="2000" dirty="0" err="1" smtClean="0"/>
              <a:t>infiltrasyon</a:t>
            </a:r>
            <a:endParaRPr lang="tr-TR" altLang="tr-TR" sz="2000" dirty="0" smtClean="0"/>
          </a:p>
        </p:txBody>
      </p:sp>
    </p:spTree>
  </p:cSld>
  <p:clrMapOvr>
    <a:masterClrMapping/>
  </p:clrMapOvr>
  <p:transition advClick="0">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p:txBody>
          <a:bodyPr/>
          <a:lstStyle/>
          <a:p>
            <a:pPr eaLnBrk="1" hangingPunct="1"/>
            <a:r>
              <a:rPr lang="tr-TR" altLang="tr-TR" sz="3600" dirty="0" smtClean="0"/>
              <a:t>3 ay sonra</a:t>
            </a:r>
          </a:p>
        </p:txBody>
      </p:sp>
      <p:sp>
        <p:nvSpPr>
          <p:cNvPr id="4099" name="Content Placeholder 2"/>
          <p:cNvSpPr>
            <a:spLocks noGrp="1" noChangeArrowheads="1"/>
          </p:cNvSpPr>
          <p:nvPr>
            <p:ph idx="1"/>
          </p:nvPr>
        </p:nvSpPr>
        <p:spPr>
          <a:xfrm>
            <a:off x="282179" y="1600201"/>
            <a:ext cx="9640491" cy="4525963"/>
          </a:xfrm>
        </p:spPr>
        <p:txBody>
          <a:bodyPr/>
          <a:lstStyle/>
          <a:p>
            <a:pPr eaLnBrk="1" hangingPunct="1">
              <a:buFontTx/>
              <a:buNone/>
            </a:pPr>
            <a:r>
              <a:rPr lang="tr-TR" altLang="tr-TR" sz="2000" dirty="0" smtClean="0">
                <a:solidFill>
                  <a:srgbClr val="FFFF00"/>
                </a:solidFill>
              </a:rPr>
              <a:t>29.01.2003</a:t>
            </a:r>
          </a:p>
          <a:p>
            <a:pPr eaLnBrk="1" hangingPunct="1"/>
            <a:r>
              <a:rPr lang="tr-TR" altLang="tr-TR" sz="2000" dirty="0" smtClean="0">
                <a:solidFill>
                  <a:srgbClr val="FFFF00"/>
                </a:solidFill>
              </a:rPr>
              <a:t>Şikayeti: </a:t>
            </a:r>
            <a:r>
              <a:rPr lang="tr-TR" altLang="tr-TR" sz="2000" dirty="0" smtClean="0"/>
              <a:t>Göğsünde ağrı, yanma, ses kısıklığı, </a:t>
            </a:r>
            <a:r>
              <a:rPr lang="tr-TR" altLang="tr-TR" sz="2000" dirty="0" err="1" smtClean="0"/>
              <a:t>epigastriumda</a:t>
            </a:r>
            <a:r>
              <a:rPr lang="tr-TR" altLang="tr-TR" sz="2000" dirty="0" smtClean="0"/>
              <a:t> ağrı</a:t>
            </a:r>
          </a:p>
          <a:p>
            <a:pPr eaLnBrk="1" hangingPunct="1"/>
            <a:r>
              <a:rPr lang="tr-TR" altLang="tr-TR" sz="2000" dirty="0" smtClean="0"/>
              <a:t>Sedimantasyon: 12, GGT: 57, ALP: 107, </a:t>
            </a:r>
            <a:r>
              <a:rPr lang="tr-TR" altLang="tr-TR" sz="2000" dirty="0" err="1" smtClean="0"/>
              <a:t>Ca</a:t>
            </a:r>
            <a:r>
              <a:rPr lang="tr-TR" altLang="tr-TR" sz="2000" dirty="0" smtClean="0"/>
              <a:t> 19-9; </a:t>
            </a:r>
            <a:r>
              <a:rPr lang="tr-TR" altLang="tr-TR" sz="2000" dirty="0" smtClean="0">
                <a:solidFill>
                  <a:srgbClr val="FFFF00"/>
                </a:solidFill>
              </a:rPr>
              <a:t>152</a:t>
            </a:r>
          </a:p>
          <a:p>
            <a:pPr eaLnBrk="1" hangingPunct="1"/>
            <a:r>
              <a:rPr lang="tr-TR" altLang="tr-TR" sz="2000" dirty="0" err="1" smtClean="0">
                <a:solidFill>
                  <a:srgbClr val="FFFF00"/>
                </a:solidFill>
              </a:rPr>
              <a:t>Abdominal</a:t>
            </a:r>
            <a:r>
              <a:rPr lang="tr-TR" altLang="tr-TR" sz="2000" dirty="0" smtClean="0">
                <a:solidFill>
                  <a:srgbClr val="FFFF00"/>
                </a:solidFill>
              </a:rPr>
              <a:t> USG: </a:t>
            </a:r>
            <a:r>
              <a:rPr lang="tr-TR" altLang="tr-TR" sz="2000" dirty="0" smtClean="0"/>
              <a:t>normal</a:t>
            </a:r>
          </a:p>
          <a:p>
            <a:pPr eaLnBrk="1" hangingPunct="1"/>
            <a:r>
              <a:rPr lang="tr-TR" altLang="tr-TR" sz="2000" dirty="0" smtClean="0">
                <a:solidFill>
                  <a:srgbClr val="FFFF00"/>
                </a:solidFill>
              </a:rPr>
              <a:t>Pankreas MR ve MRCP: </a:t>
            </a:r>
            <a:r>
              <a:rPr lang="tr-TR" altLang="tr-TR" sz="2000" dirty="0" err="1" smtClean="0"/>
              <a:t>Fokal</a:t>
            </a:r>
            <a:r>
              <a:rPr lang="tr-TR" altLang="tr-TR" sz="2000" dirty="0" smtClean="0"/>
              <a:t> </a:t>
            </a:r>
            <a:r>
              <a:rPr lang="tr-TR" altLang="tr-TR" sz="2000" dirty="0" err="1" smtClean="0"/>
              <a:t>pankreatit</a:t>
            </a:r>
            <a:r>
              <a:rPr lang="tr-TR" altLang="tr-TR" sz="2000" dirty="0" smtClean="0"/>
              <a:t> yada pankreas </a:t>
            </a:r>
            <a:r>
              <a:rPr lang="tr-TR" altLang="tr-TR" sz="2000" dirty="0" err="1" smtClean="0"/>
              <a:t>neoplazmı</a:t>
            </a:r>
            <a:r>
              <a:rPr lang="tr-TR" altLang="tr-TR" sz="2000" dirty="0" smtClean="0"/>
              <a:t> ??</a:t>
            </a:r>
          </a:p>
          <a:p>
            <a:pPr eaLnBrk="1" hangingPunct="1">
              <a:buFontTx/>
              <a:buNone/>
            </a:pPr>
            <a:r>
              <a:rPr lang="tr-TR" altLang="tr-TR" sz="2000" dirty="0" smtClean="0">
                <a:solidFill>
                  <a:srgbClr val="FFFF00"/>
                </a:solidFill>
              </a:rPr>
              <a:t>25.02.2003</a:t>
            </a:r>
          </a:p>
          <a:p>
            <a:pPr eaLnBrk="1" hangingPunct="1"/>
            <a:r>
              <a:rPr lang="tr-TR" altLang="tr-TR" sz="2000" dirty="0" err="1" smtClean="0">
                <a:solidFill>
                  <a:srgbClr val="FFFF00"/>
                </a:solidFill>
              </a:rPr>
              <a:t>Endosonografi</a:t>
            </a:r>
            <a:r>
              <a:rPr lang="tr-TR" altLang="tr-TR" sz="2000" dirty="0" smtClean="0">
                <a:solidFill>
                  <a:srgbClr val="FFFF00"/>
                </a:solidFill>
              </a:rPr>
              <a:t>: </a:t>
            </a:r>
            <a:r>
              <a:rPr lang="tr-TR" altLang="tr-TR" sz="2000" dirty="0" err="1" smtClean="0">
                <a:solidFill>
                  <a:srgbClr val="FFFF00"/>
                </a:solidFill>
              </a:rPr>
              <a:t>Pankreasda</a:t>
            </a:r>
            <a:r>
              <a:rPr lang="tr-TR" altLang="tr-TR" sz="2000" dirty="0" smtClean="0">
                <a:solidFill>
                  <a:srgbClr val="FFFF00"/>
                </a:solidFill>
              </a:rPr>
              <a:t> kitle görülmedi. Kuyrukta MPD:4 mm</a:t>
            </a:r>
          </a:p>
          <a:p>
            <a:pPr eaLnBrk="1" hangingPunct="1"/>
            <a:r>
              <a:rPr lang="tr-TR" altLang="tr-TR" sz="2000" dirty="0" smtClean="0">
                <a:solidFill>
                  <a:srgbClr val="FFFF00"/>
                </a:solidFill>
              </a:rPr>
              <a:t>ERCP: </a:t>
            </a:r>
            <a:r>
              <a:rPr lang="tr-TR" altLang="tr-TR" sz="2000" dirty="0" smtClean="0"/>
              <a:t>Pankreas kanalı </a:t>
            </a:r>
            <a:r>
              <a:rPr lang="tr-TR" altLang="tr-TR" sz="2000" dirty="0" err="1" smtClean="0"/>
              <a:t>kanüle</a:t>
            </a:r>
            <a:r>
              <a:rPr lang="tr-TR" altLang="tr-TR" sz="2000" dirty="0" smtClean="0"/>
              <a:t> edildi. </a:t>
            </a:r>
            <a:r>
              <a:rPr lang="tr-TR" altLang="tr-TR" sz="2000" dirty="0" err="1" smtClean="0"/>
              <a:t>Guide</a:t>
            </a:r>
            <a:r>
              <a:rPr lang="tr-TR" altLang="tr-TR" sz="2000" dirty="0" smtClean="0"/>
              <a:t> </a:t>
            </a:r>
            <a:r>
              <a:rPr lang="tr-TR" altLang="tr-TR" sz="2000" dirty="0" err="1" smtClean="0"/>
              <a:t>wirw</a:t>
            </a:r>
            <a:r>
              <a:rPr lang="tr-TR" altLang="tr-TR" sz="2000" dirty="0" smtClean="0"/>
              <a:t> kuyruğa kadar ilerletildi. </a:t>
            </a:r>
            <a:r>
              <a:rPr lang="tr-TR" altLang="tr-TR" sz="2000" dirty="0" err="1" smtClean="0"/>
              <a:t>Opak</a:t>
            </a:r>
            <a:r>
              <a:rPr lang="tr-TR" altLang="tr-TR" sz="2000" dirty="0" smtClean="0"/>
              <a:t> madde verildi. Gövde </a:t>
            </a:r>
            <a:r>
              <a:rPr lang="tr-TR" altLang="tr-TR" sz="2000" dirty="0" err="1" smtClean="0"/>
              <a:t>distalinde</a:t>
            </a:r>
            <a:r>
              <a:rPr lang="tr-TR" altLang="tr-TR" sz="2000" dirty="0" smtClean="0"/>
              <a:t> MPD hafif darlık </a:t>
            </a:r>
            <a:r>
              <a:rPr lang="tr-TR" altLang="tr-TR" sz="2000" dirty="0" err="1" smtClean="0"/>
              <a:t>arzediyor</a:t>
            </a:r>
            <a:r>
              <a:rPr lang="tr-TR" altLang="tr-TR" sz="2000" dirty="0" smtClean="0"/>
              <a:t> ardında kuyruk kesimine kadar </a:t>
            </a:r>
            <a:r>
              <a:rPr lang="tr-TR" altLang="tr-TR" sz="2000" dirty="0" err="1" smtClean="0"/>
              <a:t>dilate</a:t>
            </a:r>
            <a:r>
              <a:rPr lang="tr-TR" altLang="tr-TR" sz="2000" dirty="0" smtClean="0"/>
              <a:t> idi. </a:t>
            </a:r>
            <a:r>
              <a:rPr lang="tr-TR" altLang="tr-TR" sz="2000" dirty="0" err="1" smtClean="0"/>
              <a:t>Sekretin</a:t>
            </a:r>
            <a:r>
              <a:rPr lang="tr-TR" altLang="tr-TR" sz="2000" dirty="0" smtClean="0"/>
              <a:t> ile pankreas salgısı uyarıldı. Sitoloji için pankreas mayii toplandı.</a:t>
            </a:r>
          </a:p>
          <a:p>
            <a:pPr eaLnBrk="1" hangingPunct="1"/>
            <a:r>
              <a:rPr lang="tr-TR" altLang="tr-TR" sz="2000" dirty="0" smtClean="0">
                <a:solidFill>
                  <a:srgbClr val="FFFF00"/>
                </a:solidFill>
              </a:rPr>
              <a:t>Sitoloji: </a:t>
            </a:r>
            <a:r>
              <a:rPr lang="tr-TR" altLang="tr-TR" sz="2000" dirty="0" err="1" smtClean="0"/>
              <a:t>Malignite</a:t>
            </a:r>
            <a:r>
              <a:rPr lang="tr-TR" altLang="tr-TR" sz="2000" dirty="0" smtClean="0"/>
              <a:t> yönünden şüpheli</a:t>
            </a:r>
          </a:p>
          <a:p>
            <a:pPr eaLnBrk="1" hangingPunct="1"/>
            <a:r>
              <a:rPr lang="tr-TR" altLang="tr-TR" sz="2000" dirty="0" smtClean="0">
                <a:solidFill>
                  <a:srgbClr val="FFFF00"/>
                </a:solidFill>
              </a:rPr>
              <a:t>Konsey kararı: </a:t>
            </a:r>
            <a:r>
              <a:rPr lang="tr-TR" altLang="tr-TR" sz="2000" dirty="0" smtClean="0"/>
              <a:t>Erken pankreas </a:t>
            </a:r>
            <a:r>
              <a:rPr lang="tr-TR" altLang="tr-TR" sz="2000" dirty="0" err="1" smtClean="0"/>
              <a:t>ca</a:t>
            </a:r>
            <a:endParaRPr lang="tr-TR" altLang="tr-TR" sz="2000" dirty="0" smtClean="0"/>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1000"/>
                                        <p:tgtEl>
                                          <p:spTgt spid="4099">
                                            <p:txEl>
                                              <p:pRg st="0" end="0"/>
                                            </p:txEl>
                                          </p:spTgt>
                                        </p:tgtEl>
                                      </p:cBhvr>
                                    </p:animEffect>
                                    <p:anim calcmode="lin" valueType="num">
                                      <p:cBhvr>
                                        <p:cTn id="8"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tgtEl>
                                          <p:spTgt spid="4099">
                                            <p:txEl>
                                              <p:pRg st="1" end="1"/>
                                            </p:txEl>
                                          </p:spTgt>
                                        </p:tgtEl>
                                      </p:cBhvr>
                                    </p:animEffect>
                                    <p:anim calcmode="lin" valueType="num">
                                      <p:cBhvr>
                                        <p:cTn id="13"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1000"/>
                                        <p:tgtEl>
                                          <p:spTgt spid="4099">
                                            <p:txEl>
                                              <p:pRg st="2" end="2"/>
                                            </p:txEl>
                                          </p:spTgt>
                                        </p:tgtEl>
                                      </p:cBhvr>
                                    </p:animEffect>
                                    <p:anim calcmode="lin" valueType="num">
                                      <p:cBhvr>
                                        <p:cTn id="18"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1000"/>
                                        <p:tgtEl>
                                          <p:spTgt spid="4099">
                                            <p:txEl>
                                              <p:pRg st="3" end="3"/>
                                            </p:txEl>
                                          </p:spTgt>
                                        </p:tgtEl>
                                      </p:cBhvr>
                                    </p:animEffect>
                                    <p:anim calcmode="lin" valueType="num">
                                      <p:cBhvr>
                                        <p:cTn id="23"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09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1000"/>
                                        <p:tgtEl>
                                          <p:spTgt spid="4099">
                                            <p:txEl>
                                              <p:pRg st="4" end="4"/>
                                            </p:txEl>
                                          </p:spTgt>
                                        </p:tgtEl>
                                      </p:cBhvr>
                                    </p:animEffect>
                                    <p:anim calcmode="lin" valueType="num">
                                      <p:cBhvr>
                                        <p:cTn id="2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0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9">
                                            <p:txEl>
                                              <p:pRg st="5" end="5"/>
                                            </p:txEl>
                                          </p:spTgt>
                                        </p:tgtEl>
                                        <p:attrNameLst>
                                          <p:attrName>style.visibility</p:attrName>
                                        </p:attrNameLst>
                                      </p:cBhvr>
                                      <p:to>
                                        <p:strVal val="visible"/>
                                      </p:to>
                                    </p:set>
                                    <p:animEffect transition="in" filter="fade">
                                      <p:cBhvr>
                                        <p:cTn id="34" dur="1000"/>
                                        <p:tgtEl>
                                          <p:spTgt spid="4099">
                                            <p:txEl>
                                              <p:pRg st="5" end="5"/>
                                            </p:txEl>
                                          </p:spTgt>
                                        </p:tgtEl>
                                      </p:cBhvr>
                                    </p:animEffect>
                                    <p:anim calcmode="lin" valueType="num">
                                      <p:cBhvr>
                                        <p:cTn id="35"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099">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099">
                                            <p:txEl>
                                              <p:pRg st="6" end="6"/>
                                            </p:txEl>
                                          </p:spTgt>
                                        </p:tgtEl>
                                        <p:attrNameLst>
                                          <p:attrName>style.visibility</p:attrName>
                                        </p:attrNameLst>
                                      </p:cBhvr>
                                      <p:to>
                                        <p:strVal val="visible"/>
                                      </p:to>
                                    </p:set>
                                    <p:animEffect transition="in" filter="fade">
                                      <p:cBhvr>
                                        <p:cTn id="39" dur="1000"/>
                                        <p:tgtEl>
                                          <p:spTgt spid="4099">
                                            <p:txEl>
                                              <p:pRg st="6" end="6"/>
                                            </p:txEl>
                                          </p:spTgt>
                                        </p:tgtEl>
                                      </p:cBhvr>
                                    </p:animEffect>
                                    <p:anim calcmode="lin" valueType="num">
                                      <p:cBhvr>
                                        <p:cTn id="40"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099">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99">
                                            <p:txEl>
                                              <p:pRg st="7" end="7"/>
                                            </p:txEl>
                                          </p:spTgt>
                                        </p:tgtEl>
                                        <p:attrNameLst>
                                          <p:attrName>style.visibility</p:attrName>
                                        </p:attrNameLst>
                                      </p:cBhvr>
                                      <p:to>
                                        <p:strVal val="visible"/>
                                      </p:to>
                                    </p:set>
                                    <p:animEffect transition="in" filter="fade">
                                      <p:cBhvr>
                                        <p:cTn id="44" dur="1000"/>
                                        <p:tgtEl>
                                          <p:spTgt spid="4099">
                                            <p:txEl>
                                              <p:pRg st="7" end="7"/>
                                            </p:txEl>
                                          </p:spTgt>
                                        </p:tgtEl>
                                      </p:cBhvr>
                                    </p:animEffect>
                                    <p:anim calcmode="lin" valueType="num">
                                      <p:cBhvr>
                                        <p:cTn id="45"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099">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099">
                                            <p:txEl>
                                              <p:pRg st="8" end="8"/>
                                            </p:txEl>
                                          </p:spTgt>
                                        </p:tgtEl>
                                        <p:attrNameLst>
                                          <p:attrName>style.visibility</p:attrName>
                                        </p:attrNameLst>
                                      </p:cBhvr>
                                      <p:to>
                                        <p:strVal val="visible"/>
                                      </p:to>
                                    </p:set>
                                    <p:animEffect transition="in" filter="fade">
                                      <p:cBhvr>
                                        <p:cTn id="49" dur="1000"/>
                                        <p:tgtEl>
                                          <p:spTgt spid="4099">
                                            <p:txEl>
                                              <p:pRg st="8" end="8"/>
                                            </p:txEl>
                                          </p:spTgt>
                                        </p:tgtEl>
                                      </p:cBhvr>
                                    </p:animEffect>
                                    <p:anim calcmode="lin" valueType="num">
                                      <p:cBhvr>
                                        <p:cTn id="50" dur="1000" fill="hold"/>
                                        <p:tgtEl>
                                          <p:spTgt spid="409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09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099">
                                            <p:txEl>
                                              <p:pRg st="9" end="9"/>
                                            </p:txEl>
                                          </p:spTgt>
                                        </p:tgtEl>
                                        <p:attrNameLst>
                                          <p:attrName>style.visibility</p:attrName>
                                        </p:attrNameLst>
                                      </p:cBhvr>
                                      <p:to>
                                        <p:strVal val="visible"/>
                                      </p:to>
                                    </p:set>
                                    <p:animEffect transition="in" filter="fade">
                                      <p:cBhvr>
                                        <p:cTn id="56" dur="1000"/>
                                        <p:tgtEl>
                                          <p:spTgt spid="4099">
                                            <p:txEl>
                                              <p:pRg st="9" end="9"/>
                                            </p:txEl>
                                          </p:spTgt>
                                        </p:tgtEl>
                                      </p:cBhvr>
                                    </p:animEffect>
                                    <p:anim calcmode="lin" valueType="num">
                                      <p:cBhvr>
                                        <p:cTn id="57" dur="1000" fill="hold"/>
                                        <p:tgtEl>
                                          <p:spTgt spid="409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09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tr-TR" altLang="tr-TR" sz="3600" smtClean="0"/>
              <a:t>3 ay sonra</a:t>
            </a:r>
          </a:p>
        </p:txBody>
      </p:sp>
      <p:sp>
        <p:nvSpPr>
          <p:cNvPr id="46083" name="Content Placeholder 2"/>
          <p:cNvSpPr>
            <a:spLocks noGrp="1"/>
          </p:cNvSpPr>
          <p:nvPr>
            <p:ph idx="1"/>
          </p:nvPr>
        </p:nvSpPr>
        <p:spPr/>
        <p:txBody>
          <a:bodyPr/>
          <a:lstStyle/>
          <a:p>
            <a:pPr eaLnBrk="1" hangingPunct="1">
              <a:buFontTx/>
              <a:buNone/>
            </a:pPr>
            <a:r>
              <a:rPr lang="tr-TR" altLang="tr-TR" sz="2000" dirty="0" smtClean="0">
                <a:solidFill>
                  <a:srgbClr val="FFFF00"/>
                </a:solidFill>
              </a:rPr>
              <a:t>29.01.2003</a:t>
            </a:r>
          </a:p>
          <a:p>
            <a:pPr eaLnBrk="1" hangingPunct="1"/>
            <a:r>
              <a:rPr lang="tr-TR" altLang="tr-TR" sz="2000" dirty="0" smtClean="0">
                <a:solidFill>
                  <a:srgbClr val="FFFF00"/>
                </a:solidFill>
              </a:rPr>
              <a:t>Şikayeti: </a:t>
            </a:r>
            <a:r>
              <a:rPr lang="tr-TR" altLang="tr-TR" sz="2000" dirty="0" smtClean="0"/>
              <a:t>Göğsünde ağrı, yanma, ses kısıklığı, </a:t>
            </a:r>
            <a:r>
              <a:rPr lang="tr-TR" altLang="tr-TR" sz="2000" dirty="0" err="1" smtClean="0"/>
              <a:t>epigastriumda</a:t>
            </a:r>
            <a:r>
              <a:rPr lang="tr-TR" altLang="tr-TR" sz="2000" dirty="0" smtClean="0"/>
              <a:t> ağrı</a:t>
            </a:r>
          </a:p>
          <a:p>
            <a:pPr eaLnBrk="1" hangingPunct="1"/>
            <a:r>
              <a:rPr lang="tr-TR" altLang="tr-TR" sz="2000" dirty="0" smtClean="0"/>
              <a:t>Sedimantasyon: 12, GGT: 57, ALP: 107, </a:t>
            </a:r>
            <a:r>
              <a:rPr lang="tr-TR" altLang="tr-TR" sz="2000" dirty="0" err="1" smtClean="0"/>
              <a:t>Ca</a:t>
            </a:r>
            <a:r>
              <a:rPr lang="tr-TR" altLang="tr-TR" sz="2000" dirty="0" smtClean="0"/>
              <a:t> 19-9; </a:t>
            </a:r>
            <a:r>
              <a:rPr lang="tr-TR" altLang="tr-TR" sz="2000" dirty="0" smtClean="0">
                <a:solidFill>
                  <a:srgbClr val="C00000"/>
                </a:solidFill>
              </a:rPr>
              <a:t>152</a:t>
            </a:r>
          </a:p>
          <a:p>
            <a:pPr eaLnBrk="1" hangingPunct="1"/>
            <a:r>
              <a:rPr lang="tr-TR" altLang="tr-TR" sz="2000" dirty="0" err="1" smtClean="0">
                <a:solidFill>
                  <a:srgbClr val="FFFF00"/>
                </a:solidFill>
              </a:rPr>
              <a:t>Abdominal</a:t>
            </a:r>
            <a:r>
              <a:rPr lang="tr-TR" altLang="tr-TR" sz="2000" dirty="0" smtClean="0">
                <a:solidFill>
                  <a:srgbClr val="FFFF00"/>
                </a:solidFill>
              </a:rPr>
              <a:t> USG: </a:t>
            </a:r>
            <a:r>
              <a:rPr lang="tr-TR" altLang="tr-TR" sz="2000" dirty="0" smtClean="0"/>
              <a:t>normal</a:t>
            </a:r>
          </a:p>
          <a:p>
            <a:pPr eaLnBrk="1" hangingPunct="1"/>
            <a:r>
              <a:rPr lang="tr-TR" altLang="tr-TR" sz="2000" dirty="0" smtClean="0">
                <a:solidFill>
                  <a:srgbClr val="FFFF00"/>
                </a:solidFill>
              </a:rPr>
              <a:t>Pankreas MR ve MRCP: </a:t>
            </a:r>
            <a:r>
              <a:rPr lang="tr-TR" altLang="tr-TR" sz="2000" dirty="0" err="1" smtClean="0"/>
              <a:t>Fokal</a:t>
            </a:r>
            <a:r>
              <a:rPr lang="tr-TR" altLang="tr-TR" sz="2000" dirty="0" smtClean="0"/>
              <a:t> </a:t>
            </a:r>
            <a:r>
              <a:rPr lang="tr-TR" altLang="tr-TR" sz="2000" dirty="0" err="1" smtClean="0"/>
              <a:t>pankreatit</a:t>
            </a:r>
            <a:r>
              <a:rPr lang="tr-TR" altLang="tr-TR" sz="2000" dirty="0" smtClean="0"/>
              <a:t> yada pankreas </a:t>
            </a:r>
            <a:r>
              <a:rPr lang="tr-TR" altLang="tr-TR" sz="2000" dirty="0" err="1" smtClean="0"/>
              <a:t>ca</a:t>
            </a:r>
            <a:endParaRPr lang="tr-TR" altLang="tr-TR" sz="2000" dirty="0" smtClean="0"/>
          </a:p>
          <a:p>
            <a:pPr eaLnBrk="1" hangingPunct="1">
              <a:buFontTx/>
              <a:buNone/>
            </a:pPr>
            <a:r>
              <a:rPr lang="tr-TR" altLang="tr-TR" sz="2000" dirty="0" smtClean="0">
                <a:solidFill>
                  <a:srgbClr val="FFFF00"/>
                </a:solidFill>
              </a:rPr>
              <a:t>25.02.2003</a:t>
            </a:r>
          </a:p>
          <a:p>
            <a:pPr eaLnBrk="1" hangingPunct="1"/>
            <a:r>
              <a:rPr lang="tr-TR" altLang="tr-TR" sz="2000" dirty="0" err="1" smtClean="0">
                <a:solidFill>
                  <a:srgbClr val="FFFF00"/>
                </a:solidFill>
              </a:rPr>
              <a:t>Endosonografi</a:t>
            </a:r>
            <a:r>
              <a:rPr lang="tr-TR" altLang="tr-TR" sz="2000" dirty="0" smtClean="0">
                <a:solidFill>
                  <a:srgbClr val="FFFF00"/>
                </a:solidFill>
              </a:rPr>
              <a:t>: </a:t>
            </a:r>
            <a:r>
              <a:rPr lang="tr-TR" altLang="tr-TR" sz="2000" dirty="0" err="1" smtClean="0">
                <a:solidFill>
                  <a:srgbClr val="FFFF00"/>
                </a:solidFill>
              </a:rPr>
              <a:t>Pankreasda</a:t>
            </a:r>
            <a:r>
              <a:rPr lang="tr-TR" altLang="tr-TR" sz="2000" dirty="0" smtClean="0">
                <a:solidFill>
                  <a:srgbClr val="FFFF00"/>
                </a:solidFill>
              </a:rPr>
              <a:t> kitle görülmedi. Kuyrukta MPD:4 mm</a:t>
            </a:r>
          </a:p>
          <a:p>
            <a:pPr eaLnBrk="1" hangingPunct="1"/>
            <a:r>
              <a:rPr lang="tr-TR" altLang="tr-TR" sz="2000" dirty="0" smtClean="0">
                <a:solidFill>
                  <a:srgbClr val="FFFF00"/>
                </a:solidFill>
              </a:rPr>
              <a:t>ERCP: </a:t>
            </a:r>
            <a:r>
              <a:rPr lang="tr-TR" altLang="tr-TR" sz="2000" dirty="0" smtClean="0"/>
              <a:t>Pankreas kanalı </a:t>
            </a:r>
            <a:r>
              <a:rPr lang="tr-TR" altLang="tr-TR" sz="2000" dirty="0" err="1" smtClean="0"/>
              <a:t>kanüle</a:t>
            </a:r>
            <a:r>
              <a:rPr lang="tr-TR" altLang="tr-TR" sz="2000" dirty="0" smtClean="0"/>
              <a:t> edildi. </a:t>
            </a:r>
            <a:r>
              <a:rPr lang="tr-TR" altLang="tr-TR" sz="2000" dirty="0" err="1" smtClean="0"/>
              <a:t>Guide</a:t>
            </a:r>
            <a:r>
              <a:rPr lang="tr-TR" altLang="tr-TR" sz="2000" dirty="0" smtClean="0"/>
              <a:t> </a:t>
            </a:r>
            <a:r>
              <a:rPr lang="tr-TR" altLang="tr-TR" sz="2000" dirty="0" err="1" smtClean="0"/>
              <a:t>wire</a:t>
            </a:r>
            <a:r>
              <a:rPr lang="tr-TR" altLang="tr-TR" sz="2000" dirty="0" smtClean="0"/>
              <a:t> kuyruğa kadar ilerletildi. </a:t>
            </a:r>
            <a:r>
              <a:rPr lang="tr-TR" altLang="tr-TR" sz="2000" dirty="0" err="1" smtClean="0"/>
              <a:t>Opak</a:t>
            </a:r>
            <a:r>
              <a:rPr lang="tr-TR" altLang="tr-TR" sz="2000" dirty="0" smtClean="0"/>
              <a:t> madde verildi. Gövde </a:t>
            </a:r>
            <a:r>
              <a:rPr lang="tr-TR" altLang="tr-TR" sz="2000" dirty="0" err="1" smtClean="0"/>
              <a:t>distalinde</a:t>
            </a:r>
            <a:r>
              <a:rPr lang="tr-TR" altLang="tr-TR" sz="2000" dirty="0" smtClean="0"/>
              <a:t> MPD hafif darlık </a:t>
            </a:r>
            <a:r>
              <a:rPr lang="tr-TR" altLang="tr-TR" sz="2000" dirty="0" err="1" smtClean="0"/>
              <a:t>arzediyor</a:t>
            </a:r>
            <a:r>
              <a:rPr lang="tr-TR" altLang="tr-TR" sz="2000" dirty="0" smtClean="0"/>
              <a:t> ardında kuyruk kesimine kadar </a:t>
            </a:r>
            <a:r>
              <a:rPr lang="tr-TR" altLang="tr-TR" sz="2000" dirty="0" err="1" smtClean="0"/>
              <a:t>dilate</a:t>
            </a:r>
            <a:r>
              <a:rPr lang="tr-TR" altLang="tr-TR" sz="2000" dirty="0" smtClean="0"/>
              <a:t> idi. </a:t>
            </a:r>
            <a:r>
              <a:rPr lang="tr-TR" altLang="tr-TR" sz="2000" dirty="0" err="1" smtClean="0"/>
              <a:t>Sekretin</a:t>
            </a:r>
            <a:r>
              <a:rPr lang="tr-TR" altLang="tr-TR" sz="2000" dirty="0" smtClean="0"/>
              <a:t> ile pankreas salgısı uyarıldı. Sitoloji için pankreas mayii toplandı.</a:t>
            </a:r>
          </a:p>
          <a:p>
            <a:pPr eaLnBrk="1" hangingPunct="1"/>
            <a:r>
              <a:rPr lang="tr-TR" altLang="tr-TR" sz="2000" dirty="0" smtClean="0">
                <a:solidFill>
                  <a:srgbClr val="FFFF00"/>
                </a:solidFill>
              </a:rPr>
              <a:t>Sitoloji: </a:t>
            </a:r>
            <a:r>
              <a:rPr lang="tr-TR" altLang="tr-TR" sz="2000" dirty="0" err="1" smtClean="0"/>
              <a:t>Malignite</a:t>
            </a:r>
            <a:r>
              <a:rPr lang="tr-TR" altLang="tr-TR" sz="2000" dirty="0" smtClean="0"/>
              <a:t> yönünden şüpheli</a:t>
            </a:r>
          </a:p>
          <a:p>
            <a:pPr eaLnBrk="1" hangingPunct="1"/>
            <a:r>
              <a:rPr lang="tr-TR" altLang="tr-TR" sz="2000" dirty="0" smtClean="0">
                <a:solidFill>
                  <a:srgbClr val="FFFF00"/>
                </a:solidFill>
              </a:rPr>
              <a:t>Konsey kararı: </a:t>
            </a:r>
            <a:r>
              <a:rPr lang="tr-TR" altLang="tr-TR" sz="2000" dirty="0" smtClean="0"/>
              <a:t>Erken pankreas </a:t>
            </a:r>
            <a:r>
              <a:rPr lang="tr-TR" altLang="tr-TR" sz="2000" dirty="0" err="1" smtClean="0"/>
              <a:t>ca</a:t>
            </a:r>
            <a:endParaRPr lang="tr-TR" altLang="tr-TR" sz="2000" dirty="0" smtClean="0"/>
          </a:p>
        </p:txBody>
      </p:sp>
      <p:pic>
        <p:nvPicPr>
          <p:cNvPr id="4" name="Picture 4"/>
          <p:cNvPicPr>
            <a:picLocks noChangeAspect="1" noChangeArrowheads="1"/>
          </p:cNvPicPr>
          <p:nvPr/>
        </p:nvPicPr>
        <p:blipFill>
          <a:blip r:embed="rId2"/>
          <a:srcRect/>
          <a:stretch>
            <a:fillRect/>
          </a:stretch>
        </p:blipFill>
        <p:spPr bwMode="auto">
          <a:xfrm>
            <a:off x="0" y="55563"/>
            <a:ext cx="9144000" cy="6746875"/>
          </a:xfrm>
          <a:prstGeom prst="rect">
            <a:avLst/>
          </a:prstGeom>
          <a:noFill/>
          <a:ln w="9525">
            <a:noFill/>
            <a:miter lim="800000"/>
            <a:headEnd/>
            <a:tailEnd/>
          </a:ln>
        </p:spPr>
      </p:pic>
    </p:spTree>
  </p:cSld>
  <p:clrMapOvr>
    <a:masterClrMapping/>
  </p:clrMapOvr>
  <p:transition advClick="0">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print"/>
          <a:srcRect/>
          <a:stretch>
            <a:fillRect/>
          </a:stretch>
        </p:blipFill>
        <p:spPr bwMode="auto">
          <a:xfrm>
            <a:off x="0" y="0"/>
            <a:ext cx="10328275" cy="685800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srcRect/>
          <a:stretch>
            <a:fillRect/>
          </a:stretch>
        </p:blipFill>
        <p:spPr bwMode="auto">
          <a:xfrm>
            <a:off x="0" y="0"/>
            <a:ext cx="10287000" cy="6858000"/>
          </a:xfrm>
          <a:prstGeom prst="rect">
            <a:avLst/>
          </a:prstGeom>
          <a:noFill/>
          <a:ln w="9525">
            <a:noFill/>
            <a:miter lim="800000"/>
            <a:headEnd/>
            <a:tailEnd/>
          </a:ln>
        </p:spPr>
      </p:pic>
      <p:pic>
        <p:nvPicPr>
          <p:cNvPr id="3"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pPr eaLnBrk="1" hangingPunct="1"/>
            <a:r>
              <a:rPr lang="tr-TR" altLang="tr-TR" dirty="0" smtClean="0"/>
              <a:t>Ameliyat</a:t>
            </a:r>
          </a:p>
        </p:txBody>
      </p:sp>
      <p:sp>
        <p:nvSpPr>
          <p:cNvPr id="16387" name="Content Placeholder 2"/>
          <p:cNvSpPr>
            <a:spLocks noGrp="1" noChangeArrowheads="1"/>
          </p:cNvSpPr>
          <p:nvPr>
            <p:ph idx="1"/>
          </p:nvPr>
        </p:nvSpPr>
        <p:spPr/>
        <p:txBody>
          <a:bodyPr/>
          <a:lstStyle/>
          <a:p>
            <a:pPr eaLnBrk="1" hangingPunct="1"/>
            <a:r>
              <a:rPr lang="tr-TR" altLang="tr-TR" sz="2000" dirty="0" smtClean="0"/>
              <a:t>06.03.2003</a:t>
            </a:r>
          </a:p>
          <a:p>
            <a:pPr eaLnBrk="1" hangingPunct="1"/>
            <a:r>
              <a:rPr lang="tr-TR" altLang="tr-TR" sz="2000" dirty="0" err="1" smtClean="0">
                <a:solidFill>
                  <a:srgbClr val="FFFF00"/>
                </a:solidFill>
              </a:rPr>
              <a:t>Frozen</a:t>
            </a:r>
            <a:r>
              <a:rPr lang="tr-TR" altLang="tr-TR" sz="2000" dirty="0" smtClean="0">
                <a:solidFill>
                  <a:srgbClr val="FFFF00"/>
                </a:solidFill>
              </a:rPr>
              <a:t>: </a:t>
            </a:r>
            <a:r>
              <a:rPr lang="tr-TR" altLang="tr-TR" sz="2000" dirty="0" err="1" smtClean="0"/>
              <a:t>Fokal</a:t>
            </a:r>
            <a:r>
              <a:rPr lang="tr-TR" altLang="tr-TR" sz="2000" dirty="0" smtClean="0"/>
              <a:t> Kronik </a:t>
            </a:r>
            <a:r>
              <a:rPr lang="tr-TR" altLang="tr-TR" sz="2000" dirty="0" err="1" smtClean="0"/>
              <a:t>pankreatit</a:t>
            </a:r>
            <a:endParaRPr lang="tr-TR" altLang="tr-TR" sz="2000" dirty="0" smtClean="0"/>
          </a:p>
          <a:p>
            <a:pPr eaLnBrk="1" hangingPunct="1"/>
            <a:r>
              <a:rPr lang="tr-TR" altLang="tr-TR" sz="2000" dirty="0" err="1" smtClean="0"/>
              <a:t>Distal</a:t>
            </a:r>
            <a:r>
              <a:rPr lang="tr-TR" altLang="tr-TR" sz="2000" dirty="0" smtClean="0"/>
              <a:t> </a:t>
            </a:r>
            <a:r>
              <a:rPr lang="tr-TR" altLang="tr-TR" sz="2000" dirty="0" err="1" smtClean="0"/>
              <a:t>pankreatektomi</a:t>
            </a:r>
            <a:r>
              <a:rPr lang="tr-TR" altLang="tr-TR" sz="2000" dirty="0" smtClean="0"/>
              <a:t> ve </a:t>
            </a:r>
            <a:r>
              <a:rPr lang="tr-TR" altLang="tr-TR" sz="2000" dirty="0" err="1" smtClean="0"/>
              <a:t>splenektomi</a:t>
            </a:r>
            <a:endParaRPr lang="tr-TR" altLang="tr-TR" sz="2000" dirty="0" smtClean="0"/>
          </a:p>
          <a:p>
            <a:pPr eaLnBrk="1" hangingPunct="1"/>
            <a:r>
              <a:rPr lang="tr-TR" altLang="tr-TR" sz="2000" dirty="0" smtClean="0">
                <a:solidFill>
                  <a:srgbClr val="FFFF00"/>
                </a:solidFill>
              </a:rPr>
              <a:t>Ameliyat </a:t>
            </a:r>
            <a:r>
              <a:rPr lang="tr-TR" altLang="tr-TR" sz="2000" dirty="0" err="1" smtClean="0">
                <a:solidFill>
                  <a:srgbClr val="FFFF00"/>
                </a:solidFill>
              </a:rPr>
              <a:t>spesimen</a:t>
            </a:r>
            <a:r>
              <a:rPr lang="tr-TR" altLang="tr-TR" sz="2000" dirty="0" smtClean="0">
                <a:solidFill>
                  <a:srgbClr val="FFFF00"/>
                </a:solidFill>
              </a:rPr>
              <a:t>: </a:t>
            </a:r>
            <a:r>
              <a:rPr lang="tr-TR" altLang="tr-TR" sz="2000" dirty="0" smtClean="0"/>
              <a:t>Kronik </a:t>
            </a:r>
            <a:r>
              <a:rPr lang="tr-TR" altLang="tr-TR" sz="2000" dirty="0" err="1" smtClean="0"/>
              <a:t>pankreatit</a:t>
            </a:r>
            <a:endParaRPr lang="tr-TR" altLang="tr-TR" sz="2000" dirty="0" smtClean="0"/>
          </a:p>
          <a:p>
            <a:pPr eaLnBrk="1" hangingPunct="1">
              <a:buFontTx/>
              <a:buNone/>
            </a:pPr>
            <a:r>
              <a:rPr lang="tr-TR" altLang="tr-TR" sz="2000" dirty="0" smtClean="0"/>
              <a:t>Ameliyattan 3 ay sonra</a:t>
            </a:r>
          </a:p>
          <a:p>
            <a:pPr eaLnBrk="1" hangingPunct="1"/>
            <a:r>
              <a:rPr lang="tr-TR" altLang="tr-TR" sz="2000" dirty="0" smtClean="0"/>
              <a:t>23.06.2003</a:t>
            </a:r>
          </a:p>
          <a:p>
            <a:pPr eaLnBrk="1" hangingPunct="1"/>
            <a:r>
              <a:rPr lang="tr-TR" altLang="tr-TR" sz="2000" dirty="0" smtClean="0"/>
              <a:t>Şikayeti: 2 günde 1 ishal şeklinde çıkıyor.</a:t>
            </a:r>
          </a:p>
          <a:p>
            <a:pPr eaLnBrk="1" hangingPunct="1">
              <a:buFontTx/>
              <a:buNone/>
            </a:pPr>
            <a:endParaRPr lang="tr-TR" altLang="tr-TR" dirty="0" smtClean="0"/>
          </a:p>
          <a:p>
            <a:pPr eaLnBrk="1" hangingPunct="1"/>
            <a:endParaRPr lang="tr-TR" altLang="tr-TR" dirty="0" smtClean="0"/>
          </a:p>
          <a:p>
            <a:pPr eaLnBrk="1" hangingPunct="1"/>
            <a:endParaRPr lang="tr-TR" altLang="tr-TR" dirty="0" smtClean="0"/>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1000"/>
                                        <p:tgtEl>
                                          <p:spTgt spid="16387">
                                            <p:txEl>
                                              <p:pRg st="1" end="1"/>
                                            </p:txEl>
                                          </p:spTgt>
                                        </p:tgtEl>
                                      </p:cBhvr>
                                    </p:animEffect>
                                    <p:anim calcmode="lin" valueType="num">
                                      <p:cBhvr>
                                        <p:cTn id="13"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38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1000"/>
                                        <p:tgtEl>
                                          <p:spTgt spid="16387">
                                            <p:txEl>
                                              <p:pRg st="2" end="2"/>
                                            </p:txEl>
                                          </p:spTgt>
                                        </p:tgtEl>
                                      </p:cBhvr>
                                    </p:animEffect>
                                    <p:anim calcmode="lin" valueType="num">
                                      <p:cBhvr>
                                        <p:cTn id="18"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38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fade">
                                      <p:cBhvr>
                                        <p:cTn id="22" dur="1000"/>
                                        <p:tgtEl>
                                          <p:spTgt spid="16387">
                                            <p:txEl>
                                              <p:pRg st="3" end="3"/>
                                            </p:txEl>
                                          </p:spTgt>
                                        </p:tgtEl>
                                      </p:cBhvr>
                                    </p:animEffect>
                                    <p:anim calcmode="lin" valueType="num">
                                      <p:cBhvr>
                                        <p:cTn id="23"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7">
                                            <p:txEl>
                                              <p:pRg st="4" end="4"/>
                                            </p:txEl>
                                          </p:spTgt>
                                        </p:tgtEl>
                                        <p:attrNameLst>
                                          <p:attrName>style.visibility</p:attrName>
                                        </p:attrNameLst>
                                      </p:cBhvr>
                                      <p:to>
                                        <p:strVal val="visible"/>
                                      </p:to>
                                    </p:set>
                                    <p:animEffect transition="in" filter="fade">
                                      <p:cBhvr>
                                        <p:cTn id="29" dur="1000"/>
                                        <p:tgtEl>
                                          <p:spTgt spid="16387">
                                            <p:txEl>
                                              <p:pRg st="4" end="4"/>
                                            </p:txEl>
                                          </p:spTgt>
                                        </p:tgtEl>
                                      </p:cBhvr>
                                    </p:animEffect>
                                    <p:anim calcmode="lin" valueType="num">
                                      <p:cBhvr>
                                        <p:cTn id="30" dur="10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6387">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7">
                                            <p:txEl>
                                              <p:pRg st="5" end="5"/>
                                            </p:txEl>
                                          </p:spTgt>
                                        </p:tgtEl>
                                        <p:attrNameLst>
                                          <p:attrName>style.visibility</p:attrName>
                                        </p:attrNameLst>
                                      </p:cBhvr>
                                      <p:to>
                                        <p:strVal val="visible"/>
                                      </p:to>
                                    </p:set>
                                    <p:animEffect transition="in" filter="fade">
                                      <p:cBhvr>
                                        <p:cTn id="34" dur="1000"/>
                                        <p:tgtEl>
                                          <p:spTgt spid="16387">
                                            <p:txEl>
                                              <p:pRg st="5" end="5"/>
                                            </p:txEl>
                                          </p:spTgt>
                                        </p:tgtEl>
                                      </p:cBhvr>
                                    </p:animEffect>
                                    <p:anim calcmode="lin" valueType="num">
                                      <p:cBhvr>
                                        <p:cTn id="35" dur="10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638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387">
                                            <p:txEl>
                                              <p:pRg st="6" end="6"/>
                                            </p:txEl>
                                          </p:spTgt>
                                        </p:tgtEl>
                                        <p:attrNameLst>
                                          <p:attrName>style.visibility</p:attrName>
                                        </p:attrNameLst>
                                      </p:cBhvr>
                                      <p:to>
                                        <p:strVal val="visible"/>
                                      </p:to>
                                    </p:set>
                                    <p:animEffect transition="in" filter="fade">
                                      <p:cBhvr>
                                        <p:cTn id="39" dur="1000"/>
                                        <p:tgtEl>
                                          <p:spTgt spid="16387">
                                            <p:txEl>
                                              <p:pRg st="6" end="6"/>
                                            </p:txEl>
                                          </p:spTgt>
                                        </p:tgtEl>
                                      </p:cBhvr>
                                    </p:animEffect>
                                    <p:anim calcmode="lin" valueType="num">
                                      <p:cBhvr>
                                        <p:cTn id="40" dur="10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63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noChangeArrowheads="1"/>
          </p:cNvPicPr>
          <p:nvPr/>
        </p:nvPicPr>
        <p:blipFill>
          <a:blip r:embed="rId2"/>
          <a:srcRect/>
          <a:stretch>
            <a:fillRect/>
          </a:stretch>
        </p:blipFill>
        <p:spPr bwMode="auto">
          <a:xfrm>
            <a:off x="230387" y="2060575"/>
            <a:ext cx="9826228" cy="2736850"/>
          </a:xfrm>
          <a:prstGeom prst="rect">
            <a:avLst/>
          </a:prstGeom>
          <a:noFill/>
          <a:ln w="9525">
            <a:noFill/>
            <a:miter lim="800000"/>
            <a:headEnd/>
            <a:tailEnd/>
          </a:ln>
        </p:spPr>
      </p:pic>
      <p:sp>
        <p:nvSpPr>
          <p:cNvPr id="3" name="2 Metin kutusu"/>
          <p:cNvSpPr txBox="1"/>
          <p:nvPr/>
        </p:nvSpPr>
        <p:spPr>
          <a:xfrm>
            <a:off x="3143236" y="857232"/>
            <a:ext cx="4583306" cy="584775"/>
          </a:xfrm>
          <a:prstGeom prst="rect">
            <a:avLst/>
          </a:prstGeom>
          <a:noFill/>
        </p:spPr>
        <p:txBody>
          <a:bodyPr wrap="none" rtlCol="0">
            <a:spAutoFit/>
          </a:bodyPr>
          <a:lstStyle/>
          <a:p>
            <a:r>
              <a:rPr lang="tr-TR" sz="3200" b="1" dirty="0" smtClean="0">
                <a:solidFill>
                  <a:srgbClr val="FFFF00"/>
                </a:solidFill>
              </a:rPr>
              <a:t>Ameliyattan 1,5 yıl sonra</a:t>
            </a:r>
            <a:endParaRPr lang="tr-TR" sz="3200" b="1" dirty="0">
              <a:solidFill>
                <a:srgbClr val="FFFF00"/>
              </a:solidFill>
            </a:endParaRPr>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noChangeArrowheads="1"/>
          </p:cNvPicPr>
          <p:nvPr/>
        </p:nvPicPr>
        <p:blipFill>
          <a:blip r:embed="rId2"/>
          <a:srcRect/>
          <a:stretch>
            <a:fillRect/>
          </a:stretch>
        </p:blipFill>
        <p:spPr bwMode="auto">
          <a:xfrm>
            <a:off x="219672" y="1793875"/>
            <a:ext cx="9847659" cy="327025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546497" y="274638"/>
            <a:ext cx="9258300" cy="868362"/>
          </a:xfrm>
        </p:spPr>
        <p:txBody>
          <a:bodyPr/>
          <a:lstStyle/>
          <a:p>
            <a:pPr eaLnBrk="1" hangingPunct="1"/>
            <a:r>
              <a:rPr lang="tr-TR" altLang="tr-TR" smtClean="0">
                <a:solidFill>
                  <a:srgbClr val="FFC000"/>
                </a:solidFill>
              </a:rPr>
              <a:t>Abdominal Ultrasonografi</a:t>
            </a:r>
          </a:p>
        </p:txBody>
      </p:sp>
      <p:pic>
        <p:nvPicPr>
          <p:cNvPr id="21507" name="Picture 2"/>
          <p:cNvPicPr>
            <a:picLocks noChangeAspect="1" noChangeArrowheads="1"/>
          </p:cNvPicPr>
          <p:nvPr/>
        </p:nvPicPr>
        <p:blipFill>
          <a:blip r:embed="rId2"/>
          <a:srcRect/>
          <a:stretch>
            <a:fillRect/>
          </a:stretch>
        </p:blipFill>
        <p:spPr bwMode="auto">
          <a:xfrm>
            <a:off x="1059062" y="1214439"/>
            <a:ext cx="8102798" cy="5502275"/>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tr-TR" altLang="tr-TR" smtClean="0"/>
          </a:p>
        </p:txBody>
      </p:sp>
      <p:sp>
        <p:nvSpPr>
          <p:cNvPr id="22531" name="Rectangle 3"/>
          <p:cNvSpPr>
            <a:spLocks noGrp="1" noChangeArrowheads="1"/>
          </p:cNvSpPr>
          <p:nvPr>
            <p:ph type="body" idx="1"/>
          </p:nvPr>
        </p:nvSpPr>
        <p:spPr/>
        <p:txBody>
          <a:bodyPr/>
          <a:lstStyle/>
          <a:p>
            <a:pPr eaLnBrk="1" hangingPunct="1"/>
            <a:endParaRPr lang="tr-TR" altLang="tr-TR" smtClean="0"/>
          </a:p>
        </p:txBody>
      </p:sp>
      <p:pic>
        <p:nvPicPr>
          <p:cNvPr id="22532" name="Picture 4" descr="tara0073"/>
          <p:cNvPicPr>
            <a:picLocks noChangeAspect="1" noChangeArrowheads="1"/>
          </p:cNvPicPr>
          <p:nvPr/>
        </p:nvPicPr>
        <p:blipFill>
          <a:blip r:embed="rId2" cstate="print"/>
          <a:srcRect b="5891"/>
          <a:stretch>
            <a:fillRect/>
          </a:stretch>
        </p:blipFill>
        <p:spPr bwMode="auto">
          <a:xfrm>
            <a:off x="0" y="0"/>
            <a:ext cx="10287000" cy="6858000"/>
          </a:xfrm>
          <a:prstGeom prst="rect">
            <a:avLst/>
          </a:prstGeom>
          <a:noFill/>
          <a:ln w="9525">
            <a:noFill/>
            <a:miter lim="800000"/>
            <a:headEnd/>
            <a:tailEnd/>
          </a:ln>
        </p:spPr>
      </p:pic>
      <p:sp>
        <p:nvSpPr>
          <p:cNvPr id="22533" name="Rectangle 5"/>
          <p:cNvSpPr>
            <a:spLocks noChangeArrowheads="1"/>
          </p:cNvSpPr>
          <p:nvPr/>
        </p:nvSpPr>
        <p:spPr bwMode="auto">
          <a:xfrm>
            <a:off x="0" y="0"/>
            <a:ext cx="6034088" cy="1052513"/>
          </a:xfrm>
          <a:prstGeom prst="rect">
            <a:avLst/>
          </a:prstGeom>
          <a:solidFill>
            <a:schemeClr val="bg1"/>
          </a:solidFill>
          <a:ln w="9525">
            <a:noFill/>
            <a:miter lim="800000"/>
            <a:headEnd/>
            <a:tailEnd/>
          </a:ln>
        </p:spPr>
        <p:txBody>
          <a:bodyPr wrap="none" anchor="ctr"/>
          <a:lstStyle/>
          <a:p>
            <a:pPr eaLnBrk="1" hangingPunct="1"/>
            <a:endParaRPr lang="tr-TR" altLang="tr-TR">
              <a:solidFill>
                <a:srgbClr val="000000"/>
              </a:solidFill>
              <a:latin typeface="Arial" pitchFamily="34" charset="0"/>
            </a:endParaRPr>
          </a:p>
        </p:txBody>
      </p:sp>
    </p:spTree>
  </p:cSld>
  <p:clrMapOvr>
    <a:masterClrMapping/>
  </p:clrMapOvr>
  <p:transition advClick="0">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tr-TR" altLang="tr-TR" smtClean="0"/>
              <a:t>Endosonografi</a:t>
            </a:r>
          </a:p>
        </p:txBody>
      </p:sp>
      <p:sp>
        <p:nvSpPr>
          <p:cNvPr id="48131" name="Rectangle 3"/>
          <p:cNvSpPr>
            <a:spLocks noGrp="1" noChangeArrowheads="1"/>
          </p:cNvSpPr>
          <p:nvPr>
            <p:ph type="body" idx="1"/>
          </p:nvPr>
        </p:nvSpPr>
        <p:spPr/>
        <p:txBody>
          <a:bodyPr/>
          <a:lstStyle/>
          <a:p>
            <a:r>
              <a:rPr lang="tr-TR" altLang="tr-TR" smtClean="0"/>
              <a:t>CT negatif şüpheli olgularda</a:t>
            </a:r>
          </a:p>
          <a:p>
            <a:r>
              <a:rPr lang="tr-TR" altLang="tr-TR" smtClean="0"/>
              <a:t>KT için doku tanısı gerekenlerde</a:t>
            </a:r>
          </a:p>
          <a:p>
            <a:pPr lvl="1"/>
            <a:r>
              <a:rPr lang="tr-TR" altLang="tr-TR" smtClean="0"/>
              <a:t>EUS-İİAB doğruluk %85 civarında</a:t>
            </a:r>
          </a:p>
          <a:p>
            <a:r>
              <a:rPr lang="tr-TR" altLang="tr-TR" smtClean="0">
                <a:solidFill>
                  <a:srgbClr val="FFFF00"/>
                </a:solidFill>
              </a:rPr>
              <a:t>Evrelemede CT’den daha üstün</a:t>
            </a:r>
          </a:p>
          <a:p>
            <a:r>
              <a:rPr lang="tr-TR" altLang="tr-TR" smtClean="0"/>
              <a:t>Kısıtlamaları</a:t>
            </a:r>
          </a:p>
          <a:p>
            <a:pPr lvl="1"/>
            <a:r>
              <a:rPr lang="tr-TR" altLang="tr-TR" smtClean="0"/>
              <a:t>Ulaşılabilirlik</a:t>
            </a:r>
          </a:p>
          <a:p>
            <a:pPr lvl="1"/>
            <a:r>
              <a:rPr lang="tr-TR" altLang="tr-TR" smtClean="0"/>
              <a:t>Doğruluk kişiye bağlı</a:t>
            </a:r>
          </a:p>
        </p:txBody>
      </p:sp>
    </p:spTree>
  </p:cSld>
  <p:clrMapOvr>
    <a:masterClrMapping/>
  </p:clrMapOvr>
  <p:transition advClick="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tr-TR" altLang="tr-TR" smtClean="0"/>
              <a:t>Pankreatoskop</a:t>
            </a:r>
          </a:p>
        </p:txBody>
      </p:sp>
      <p:graphicFrame>
        <p:nvGraphicFramePr>
          <p:cNvPr id="49155" name="Object 3"/>
          <p:cNvGraphicFramePr>
            <a:graphicFrameLocks noChangeAspect="1"/>
          </p:cNvGraphicFramePr>
          <p:nvPr/>
        </p:nvGraphicFramePr>
        <p:xfrm>
          <a:off x="1285875" y="1981200"/>
          <a:ext cx="8401050" cy="4648200"/>
        </p:xfrm>
        <a:graphic>
          <a:graphicData uri="http://schemas.openxmlformats.org/presentationml/2006/ole">
            <p:oleObj spid="_x0000_s49155" name="Slide" r:id="rId3" imgW="4572000" imgH="3429000" progId="PowerPoint.Slide.8">
              <p:embed/>
            </p:oleObj>
          </a:graphicData>
        </a:graphic>
      </p:graphicFrame>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tr-TR" altLang="tr-TR" smtClean="0"/>
              <a:t>Pankreatoskop</a:t>
            </a:r>
          </a:p>
        </p:txBody>
      </p:sp>
      <p:graphicFrame>
        <p:nvGraphicFramePr>
          <p:cNvPr id="50179" name="Object 3"/>
          <p:cNvGraphicFramePr>
            <a:graphicFrameLocks noChangeAspect="1"/>
          </p:cNvGraphicFramePr>
          <p:nvPr/>
        </p:nvGraphicFramePr>
        <p:xfrm>
          <a:off x="1543050" y="2057400"/>
          <a:ext cx="8315325" cy="4495800"/>
        </p:xfrm>
        <a:graphic>
          <a:graphicData uri="http://schemas.openxmlformats.org/presentationml/2006/ole">
            <p:oleObj spid="_x0000_s50179" name="Slide" r:id="rId3" imgW="4572000" imgH="3429000" progId="PowerPoint.Slide.8">
              <p:embed/>
            </p:oleObj>
          </a:graphicData>
        </a:graphic>
      </p:graphicFrame>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2643170" y="1357298"/>
          <a:ext cx="7072362" cy="4466756"/>
        </p:xfrm>
        <a:graphic>
          <a:graphicData uri="http://schemas.openxmlformats.org/presentationml/2006/ole">
            <p:oleObj spid="_x0000_s51202" name="Slide" r:id="rId3" imgW="4572000" imgH="3429000" progId="PowerPoint.Slide.8">
              <p:embed/>
            </p:oleObj>
          </a:graphicData>
        </a:graphic>
      </p:graphicFrame>
      <p:sp>
        <p:nvSpPr>
          <p:cNvPr id="3" name="2 Metin kutusu"/>
          <p:cNvSpPr txBox="1"/>
          <p:nvPr/>
        </p:nvSpPr>
        <p:spPr>
          <a:xfrm>
            <a:off x="2643170" y="571480"/>
            <a:ext cx="6799234" cy="584775"/>
          </a:xfrm>
          <a:prstGeom prst="rect">
            <a:avLst/>
          </a:prstGeom>
          <a:noFill/>
        </p:spPr>
        <p:txBody>
          <a:bodyPr wrap="none" rtlCol="0">
            <a:spAutoFit/>
          </a:bodyPr>
          <a:lstStyle/>
          <a:p>
            <a:r>
              <a:rPr lang="tr-TR" sz="3200" b="1" dirty="0" smtClean="0">
                <a:solidFill>
                  <a:srgbClr val="FFFF00"/>
                </a:solidFill>
              </a:rPr>
              <a:t>Normal Pankreas Kanalı Endoskopisi</a:t>
            </a:r>
            <a:endParaRPr lang="tr-TR" sz="3200" b="1" dirty="0">
              <a:solidFill>
                <a:srgbClr val="FFFF00"/>
              </a:solidFill>
            </a:endParaRPr>
          </a:p>
        </p:txBody>
      </p:sp>
      <p:sp>
        <p:nvSpPr>
          <p:cNvPr id="4" name="3 Metin kutusu"/>
          <p:cNvSpPr txBox="1"/>
          <p:nvPr/>
        </p:nvSpPr>
        <p:spPr>
          <a:xfrm>
            <a:off x="3143236" y="6000768"/>
            <a:ext cx="6866047" cy="738664"/>
          </a:xfrm>
          <a:prstGeom prst="rect">
            <a:avLst/>
          </a:prstGeom>
          <a:noFill/>
        </p:spPr>
        <p:txBody>
          <a:bodyPr wrap="none" rtlCol="0">
            <a:spAutoFit/>
          </a:bodyPr>
          <a:lstStyle/>
          <a:p>
            <a:pPr>
              <a:defRPr/>
            </a:pPr>
            <a:r>
              <a:rPr lang="tr-TR" sz="1400" b="1" dirty="0" smtClean="0"/>
              <a:t>. </a:t>
            </a:r>
            <a:r>
              <a:rPr lang="tr-TR" sz="1400" dirty="0" err="1" smtClean="0">
                <a:solidFill>
                  <a:schemeClr val="bg1"/>
                </a:solidFill>
              </a:rPr>
              <a:t>Gastrointest</a:t>
            </a:r>
            <a:r>
              <a:rPr lang="tr-TR" sz="1400" dirty="0" smtClean="0">
                <a:solidFill>
                  <a:schemeClr val="bg1"/>
                </a:solidFill>
              </a:rPr>
              <a:t> </a:t>
            </a:r>
            <a:r>
              <a:rPr lang="tr-TR" sz="1400" dirty="0" err="1" smtClean="0">
                <a:solidFill>
                  <a:schemeClr val="bg1"/>
                </a:solidFill>
              </a:rPr>
              <a:t>Endosc</a:t>
            </a:r>
            <a:r>
              <a:rPr lang="tr-TR" sz="1400" dirty="0" smtClean="0">
                <a:solidFill>
                  <a:schemeClr val="bg1"/>
                </a:solidFill>
              </a:rPr>
              <a:t>. 1995 </a:t>
            </a:r>
            <a:r>
              <a:rPr lang="tr-TR" sz="1400" dirty="0" err="1" smtClean="0">
                <a:solidFill>
                  <a:schemeClr val="bg1"/>
                </a:solidFill>
              </a:rPr>
              <a:t>Nov</a:t>
            </a:r>
            <a:r>
              <a:rPr lang="tr-TR" sz="1400" dirty="0" smtClean="0">
                <a:solidFill>
                  <a:schemeClr val="bg1"/>
                </a:solidFill>
              </a:rPr>
              <a:t>;42(5):480-5.</a:t>
            </a:r>
            <a:r>
              <a:rPr lang="tr-TR" sz="1400" dirty="0" smtClean="0">
                <a:solidFill>
                  <a:schemeClr val="bg1"/>
                </a:solidFill>
                <a:hlinkClick r:id="rId4"/>
              </a:rPr>
              <a:t> </a:t>
            </a:r>
            <a:r>
              <a:rPr lang="tr-TR" sz="1400" dirty="0" smtClean="0">
                <a:solidFill>
                  <a:schemeClr val="bg1"/>
                </a:solidFill>
              </a:rPr>
              <a:t> </a:t>
            </a:r>
            <a:endParaRPr lang="tr-TR" sz="1400" b="1" dirty="0" smtClean="0">
              <a:solidFill>
                <a:schemeClr val="bg1"/>
              </a:solidFill>
            </a:endParaRPr>
          </a:p>
          <a:p>
            <a:pPr lvl="1">
              <a:defRPr/>
            </a:pPr>
            <a:r>
              <a:rPr lang="tr-TR" sz="1400" b="1" dirty="0" err="1" smtClean="0">
                <a:solidFill>
                  <a:schemeClr val="bg1"/>
                </a:solidFill>
              </a:rPr>
              <a:t>Clinical</a:t>
            </a:r>
            <a:r>
              <a:rPr lang="tr-TR" sz="1400" b="1" dirty="0" smtClean="0">
                <a:solidFill>
                  <a:schemeClr val="bg1"/>
                </a:solidFill>
              </a:rPr>
              <a:t> </a:t>
            </a:r>
            <a:r>
              <a:rPr lang="tr-TR" sz="1400" b="1" dirty="0" err="1" smtClean="0">
                <a:solidFill>
                  <a:schemeClr val="bg1"/>
                </a:solidFill>
              </a:rPr>
              <a:t>usefulness</a:t>
            </a:r>
            <a:r>
              <a:rPr lang="tr-TR" sz="1400" b="1" dirty="0" smtClean="0">
                <a:solidFill>
                  <a:schemeClr val="bg1"/>
                </a:solidFill>
              </a:rPr>
              <a:t> of a </a:t>
            </a:r>
            <a:r>
              <a:rPr lang="tr-TR" sz="1400" b="1" dirty="0" err="1" smtClean="0">
                <a:solidFill>
                  <a:schemeClr val="bg1"/>
                </a:solidFill>
              </a:rPr>
              <a:t>new</a:t>
            </a:r>
            <a:r>
              <a:rPr lang="tr-TR" sz="1400" b="1" dirty="0" smtClean="0">
                <a:solidFill>
                  <a:schemeClr val="bg1"/>
                </a:solidFill>
              </a:rPr>
              <a:t> </a:t>
            </a:r>
            <a:r>
              <a:rPr lang="tr-TR" sz="1400" b="1" dirty="0" err="1" smtClean="0">
                <a:solidFill>
                  <a:schemeClr val="bg1"/>
                </a:solidFill>
              </a:rPr>
              <a:t>miniscope</a:t>
            </a:r>
            <a:r>
              <a:rPr lang="tr-TR" sz="1400" b="1" dirty="0" smtClean="0">
                <a:solidFill>
                  <a:schemeClr val="bg1"/>
                </a:solidFill>
              </a:rPr>
              <a:t> in </a:t>
            </a:r>
            <a:r>
              <a:rPr lang="tr-TR" sz="1400" b="1" dirty="0" err="1" smtClean="0">
                <a:solidFill>
                  <a:schemeClr val="bg1"/>
                </a:solidFill>
              </a:rPr>
              <a:t>the</a:t>
            </a:r>
            <a:r>
              <a:rPr lang="tr-TR" sz="1400" b="1" dirty="0" smtClean="0">
                <a:solidFill>
                  <a:schemeClr val="bg1"/>
                </a:solidFill>
              </a:rPr>
              <a:t> </a:t>
            </a:r>
            <a:r>
              <a:rPr lang="tr-TR" sz="1400" b="1" dirty="0" err="1" smtClean="0">
                <a:solidFill>
                  <a:schemeClr val="bg1"/>
                </a:solidFill>
              </a:rPr>
              <a:t>diagnosis</a:t>
            </a:r>
            <a:r>
              <a:rPr lang="tr-TR" sz="1400" b="1" dirty="0" smtClean="0">
                <a:solidFill>
                  <a:schemeClr val="bg1"/>
                </a:solidFill>
              </a:rPr>
              <a:t> of </a:t>
            </a:r>
            <a:r>
              <a:rPr lang="tr-TR" sz="1400" b="1" dirty="0" err="1" smtClean="0">
                <a:solidFill>
                  <a:schemeClr val="bg1"/>
                </a:solidFill>
              </a:rPr>
              <a:t>pancreatic</a:t>
            </a:r>
            <a:r>
              <a:rPr lang="tr-TR" sz="1400" b="1" dirty="0" smtClean="0">
                <a:solidFill>
                  <a:schemeClr val="bg1"/>
                </a:solidFill>
              </a:rPr>
              <a:t> </a:t>
            </a:r>
            <a:r>
              <a:rPr lang="tr-TR" sz="1400" b="1" dirty="0" err="1" smtClean="0">
                <a:solidFill>
                  <a:schemeClr val="bg1"/>
                </a:solidFill>
              </a:rPr>
              <a:t>disease</a:t>
            </a:r>
            <a:r>
              <a:rPr lang="tr-TR" sz="1400" b="1" dirty="0" smtClean="0">
                <a:solidFill>
                  <a:schemeClr val="bg1"/>
                </a:solidFill>
              </a:rPr>
              <a:t>.</a:t>
            </a:r>
          </a:p>
          <a:p>
            <a:pPr lvl="1">
              <a:defRPr/>
            </a:pPr>
            <a:r>
              <a:rPr lang="tr-TR" sz="1400" b="1" dirty="0" err="1" smtClean="0">
                <a:solidFill>
                  <a:schemeClr val="bg1"/>
                </a:solidFill>
                <a:hlinkClick r:id="rId5"/>
              </a:rPr>
              <a:t>Ozkan</a:t>
            </a:r>
            <a:r>
              <a:rPr lang="tr-TR" sz="1400" b="1" dirty="0" smtClean="0">
                <a:solidFill>
                  <a:schemeClr val="bg1"/>
                </a:solidFill>
                <a:hlinkClick r:id="rId5"/>
              </a:rPr>
              <a:t> H</a:t>
            </a:r>
            <a:r>
              <a:rPr lang="tr-TR" sz="1400" dirty="0" smtClean="0">
                <a:solidFill>
                  <a:schemeClr val="bg1"/>
                </a:solidFill>
              </a:rPr>
              <a:t>, </a:t>
            </a:r>
            <a:r>
              <a:rPr lang="tr-TR" sz="1400" b="1" dirty="0" err="1" smtClean="0">
                <a:solidFill>
                  <a:schemeClr val="bg1"/>
                </a:solidFill>
                <a:hlinkClick r:id="rId6"/>
              </a:rPr>
              <a:t>Saisho</a:t>
            </a:r>
            <a:r>
              <a:rPr lang="tr-TR" sz="1400" b="1" dirty="0" smtClean="0">
                <a:solidFill>
                  <a:schemeClr val="bg1"/>
                </a:solidFill>
                <a:hlinkClick r:id="rId6"/>
              </a:rPr>
              <a:t> H</a:t>
            </a:r>
            <a:r>
              <a:rPr lang="tr-TR" sz="1400" dirty="0" smtClean="0">
                <a:solidFill>
                  <a:schemeClr val="bg1"/>
                </a:solidFill>
              </a:rPr>
              <a:t>, </a:t>
            </a:r>
            <a:r>
              <a:rPr lang="tr-TR" sz="1400" b="1" dirty="0" err="1" smtClean="0">
                <a:solidFill>
                  <a:schemeClr val="bg1"/>
                </a:solidFill>
                <a:hlinkClick r:id="rId7"/>
              </a:rPr>
              <a:t>Yamaguchi</a:t>
            </a:r>
            <a:r>
              <a:rPr lang="tr-TR" sz="1400" b="1" dirty="0" smtClean="0">
                <a:solidFill>
                  <a:schemeClr val="bg1"/>
                </a:solidFill>
                <a:hlinkClick r:id="rId7"/>
              </a:rPr>
              <a:t> T</a:t>
            </a:r>
            <a:r>
              <a:rPr lang="tr-TR" sz="1400" dirty="0" smtClean="0">
                <a:solidFill>
                  <a:schemeClr val="bg1"/>
                </a:solidFill>
              </a:rPr>
              <a:t>, </a:t>
            </a:r>
            <a:r>
              <a:rPr lang="tr-TR" sz="1400" b="1" dirty="0" err="1" smtClean="0">
                <a:solidFill>
                  <a:schemeClr val="bg1"/>
                </a:solidFill>
                <a:hlinkClick r:id="rId8"/>
              </a:rPr>
              <a:t>Tsuyuguchi</a:t>
            </a:r>
            <a:r>
              <a:rPr lang="tr-TR" sz="1400" b="1" dirty="0" smtClean="0">
                <a:solidFill>
                  <a:schemeClr val="bg1"/>
                </a:solidFill>
                <a:hlinkClick r:id="rId8"/>
              </a:rPr>
              <a:t> T</a:t>
            </a:r>
            <a:r>
              <a:rPr lang="tr-TR" sz="1400" dirty="0" smtClean="0">
                <a:solidFill>
                  <a:schemeClr val="bg1"/>
                </a:solidFill>
              </a:rPr>
              <a:t>, </a:t>
            </a:r>
            <a:r>
              <a:rPr lang="tr-TR" sz="1400" b="1" dirty="0" err="1" smtClean="0">
                <a:solidFill>
                  <a:schemeClr val="bg1"/>
                </a:solidFill>
                <a:hlinkClick r:id="rId9"/>
              </a:rPr>
              <a:t>Ishihara</a:t>
            </a:r>
            <a:r>
              <a:rPr lang="tr-TR" sz="1400" b="1" dirty="0" smtClean="0">
                <a:solidFill>
                  <a:schemeClr val="bg1"/>
                </a:solidFill>
                <a:hlinkClick r:id="rId9"/>
              </a:rPr>
              <a:t> T</a:t>
            </a:r>
            <a:r>
              <a:rPr lang="tr-TR" sz="1400" dirty="0" smtClean="0">
                <a:solidFill>
                  <a:schemeClr val="bg1"/>
                </a:solidFill>
              </a:rPr>
              <a:t>, </a:t>
            </a:r>
            <a:r>
              <a:rPr lang="tr-TR" sz="1400" b="1" dirty="0" err="1" smtClean="0">
                <a:solidFill>
                  <a:schemeClr val="bg1"/>
                </a:solidFill>
                <a:hlinkClick r:id="rId10"/>
              </a:rPr>
              <a:t>Kikuchi</a:t>
            </a:r>
            <a:r>
              <a:rPr lang="tr-TR" sz="1400" b="1" dirty="0" smtClean="0">
                <a:solidFill>
                  <a:schemeClr val="bg1"/>
                </a:solidFill>
                <a:hlinkClick r:id="rId10"/>
              </a:rPr>
              <a:t> Y</a:t>
            </a:r>
            <a:r>
              <a:rPr lang="tr-TR" sz="1400" dirty="0" smtClean="0">
                <a:solidFill>
                  <a:schemeClr val="bg1"/>
                </a:solidFill>
              </a:rPr>
              <a:t>, </a:t>
            </a:r>
            <a:r>
              <a:rPr lang="tr-TR" sz="1400" b="1" dirty="0" err="1" smtClean="0">
                <a:solidFill>
                  <a:schemeClr val="bg1"/>
                </a:solidFill>
                <a:hlinkClick r:id="rId11"/>
              </a:rPr>
              <a:t>Ohto</a:t>
            </a:r>
            <a:r>
              <a:rPr lang="tr-TR" sz="1400" b="1" dirty="0" smtClean="0">
                <a:solidFill>
                  <a:schemeClr val="bg1"/>
                </a:solidFill>
                <a:hlinkClick r:id="rId11"/>
              </a:rPr>
              <a:t> M</a:t>
            </a:r>
            <a:r>
              <a:rPr lang="tr-TR" sz="1400" dirty="0" smtClean="0"/>
              <a:t>.</a:t>
            </a:r>
            <a:endParaRPr lang="tr-TR" sz="1400" dirty="0"/>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5160" name="Group 56"/>
          <p:cNvGraphicFramePr>
            <a:graphicFrameLocks noGrp="1"/>
          </p:cNvGraphicFramePr>
          <p:nvPr/>
        </p:nvGraphicFramePr>
        <p:xfrm>
          <a:off x="201613" y="260350"/>
          <a:ext cx="9883775" cy="6192839"/>
        </p:xfrm>
        <a:graphic>
          <a:graphicData uri="http://schemas.openxmlformats.org/drawingml/2006/table">
            <a:tbl>
              <a:tblPr/>
              <a:tblGrid>
                <a:gridCol w="4618620">
                  <a:extLst>
                    <a:ext uri="{9D8B030D-6E8A-4147-A177-3AD203B41FA5}">
                      <a16:colId xmlns="" xmlns:a16="http://schemas.microsoft.com/office/drawing/2014/main" val="20000"/>
                    </a:ext>
                  </a:extLst>
                </a:gridCol>
                <a:gridCol w="5265155">
                  <a:extLst>
                    <a:ext uri="{9D8B030D-6E8A-4147-A177-3AD203B41FA5}">
                      <a16:colId xmlns="" xmlns:a16="http://schemas.microsoft.com/office/drawing/2014/main" val="20001"/>
                    </a:ext>
                  </a:extLst>
                </a:gridCol>
              </a:tblGrid>
              <a:tr h="9460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3600" b="1" i="0" u="none" strike="noStrike" cap="none" normalizeH="0" baseline="0">
                          <a:ln>
                            <a:noFill/>
                          </a:ln>
                          <a:solidFill>
                            <a:schemeClr val="tx1"/>
                          </a:solidFill>
                          <a:effectLst/>
                          <a:latin typeface="Franklin Gothic Book" pitchFamily="34" charset="0"/>
                        </a:rPr>
                        <a:t>Rezektabl</a:t>
                      </a: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9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3600" b="1" i="0" u="none" strike="noStrike" cap="none" normalizeH="0" baseline="0">
                          <a:ln>
                            <a:noFill/>
                          </a:ln>
                          <a:solidFill>
                            <a:schemeClr val="bg1"/>
                          </a:solidFill>
                          <a:effectLst/>
                          <a:latin typeface="Franklin Gothic Book" pitchFamily="34" charset="0"/>
                        </a:rPr>
                        <a:t>Anrezektabl</a:t>
                      </a: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1030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tx1"/>
                          </a:solidFill>
                          <a:effectLst/>
                          <a:latin typeface="Franklin Gothic Book" pitchFamily="34" charset="0"/>
                        </a:rPr>
                        <a:t>Peripankreatik LB</a:t>
                      </a: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D4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1" i="0" u="none" strike="noStrike" cap="none" normalizeH="0" baseline="0">
                          <a:ln>
                            <a:noFill/>
                          </a:ln>
                          <a:solidFill>
                            <a:srgbClr val="CCCC00"/>
                          </a:solidFill>
                          <a:effectLst/>
                          <a:latin typeface="Franklin Gothic Book" pitchFamily="34" charset="0"/>
                        </a:rPr>
                        <a:t>Paraaortik</a:t>
                      </a:r>
                      <a:r>
                        <a:rPr kumimoji="0" lang="tr-TR" sz="2800" b="0" i="0" u="none" strike="noStrike" cap="none" normalizeH="0" baseline="0">
                          <a:ln>
                            <a:noFill/>
                          </a:ln>
                          <a:solidFill>
                            <a:srgbClr val="CCCC00"/>
                          </a:solidFill>
                          <a:effectLst/>
                          <a:latin typeface="Franklin Gothic Book" pitchFamily="34" charset="0"/>
                        </a:rPr>
                        <a:t>,</a:t>
                      </a:r>
                      <a:r>
                        <a:rPr kumimoji="0" lang="tr-TR" sz="2800" b="0" i="0" u="none" strike="noStrike" cap="none" normalizeH="0" baseline="0">
                          <a:ln>
                            <a:noFill/>
                          </a:ln>
                          <a:solidFill>
                            <a:schemeClr val="bg1"/>
                          </a:solidFill>
                          <a:effectLst/>
                          <a:latin typeface="Franklin Gothic Book" pitchFamily="34" charset="0"/>
                        </a:rPr>
                        <a:t> mezenterik, trunkal LB</a:t>
                      </a: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98BE7"/>
                    </a:solidFill>
                  </a:tcPr>
                </a:tc>
                <a:extLst>
                  <a:ext uri="{0D108BD9-81ED-4DB2-BD59-A6C34878D82A}">
                    <a16:rowId xmlns="" xmlns:a16="http://schemas.microsoft.com/office/drawing/2014/main" val="10001"/>
                  </a:ext>
                </a:extLst>
              </a:tr>
              <a:tr h="10857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tx1"/>
                          </a:solidFill>
                          <a:effectLst/>
                          <a:latin typeface="Franklin Gothic Book" pitchFamily="34" charset="0"/>
                        </a:rPr>
                        <a:t>Yağ doku - </a:t>
                      </a:r>
                      <a:r>
                        <a:rPr kumimoji="0" lang="tr-TR" sz="2800" b="1" i="0" u="none" strike="noStrike" cap="none" normalizeH="0" baseline="0">
                          <a:ln>
                            <a:noFill/>
                          </a:ln>
                          <a:solidFill>
                            <a:schemeClr val="tx1"/>
                          </a:solidFill>
                          <a:effectLst/>
                          <a:latin typeface="Franklin Gothic Book" pitchFamily="34" charset="0"/>
                        </a:rPr>
                        <a:t>duodenum</a:t>
                      </a:r>
                      <a:r>
                        <a:rPr kumimoji="0" lang="tr-TR" sz="2800" b="0" i="0" u="none" strike="noStrike" cap="none" normalizeH="0" baseline="0">
                          <a:ln>
                            <a:noFill/>
                          </a:ln>
                          <a:solidFill>
                            <a:schemeClr val="tx1"/>
                          </a:solidFill>
                          <a:effectLst/>
                          <a:latin typeface="Franklin Gothic Book" pitchFamily="34" charset="0"/>
                        </a:rPr>
                        <a:t>a sınırlı invazyon</a:t>
                      </a: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C04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Franklin Gothic Book" pitchFamily="34" charset="0"/>
                        </a:rPr>
                        <a:t>Mide, kolon tutulumu</a:t>
                      </a: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F2FB3"/>
                    </a:solidFill>
                  </a:tcPr>
                </a:tc>
                <a:extLst>
                  <a:ext uri="{0D108BD9-81ED-4DB2-BD59-A6C34878D82A}">
                    <a16:rowId xmlns="" xmlns:a16="http://schemas.microsoft.com/office/drawing/2014/main" val="10002"/>
                  </a:ext>
                </a:extLst>
              </a:tr>
              <a:tr h="1014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tx1"/>
                          </a:solidFill>
                          <a:effectLst/>
                          <a:latin typeface="Franklin Gothic Book" pitchFamily="34" charset="0"/>
                        </a:rPr>
                        <a:t>Gastroduodenal arter</a:t>
                      </a: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D4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Franklin Gothic Book" pitchFamily="34" charset="0"/>
                        </a:rPr>
                        <a:t>PV, SMV, HA, SMA</a:t>
                      </a: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98BE7"/>
                    </a:solidFill>
                  </a:tcPr>
                </a:tc>
                <a:extLst>
                  <a:ext uri="{0D108BD9-81ED-4DB2-BD59-A6C34878D82A}">
                    <a16:rowId xmlns="" xmlns:a16="http://schemas.microsoft.com/office/drawing/2014/main" val="10003"/>
                  </a:ext>
                </a:extLst>
              </a:tr>
              <a:tr h="518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Franklin Gothic Book" pitchFamily="34" charset="0"/>
                      </a:endParaRP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C04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Franklin Gothic Book" pitchFamily="34" charset="0"/>
                        </a:rPr>
                        <a:t>Karaciğer, periton metastaz</a:t>
                      </a:r>
                      <a:r>
                        <a:rPr kumimoji="0" lang="tr-TR" sz="2800" b="0" i="0" u="none" strike="noStrike" cap="none" normalizeH="0" baseline="0">
                          <a:ln>
                            <a:noFill/>
                          </a:ln>
                          <a:solidFill>
                            <a:schemeClr val="bg1"/>
                          </a:solidFill>
                          <a:effectLst/>
                          <a:latin typeface="Arial" charset="0"/>
                        </a:rPr>
                        <a:t>ı</a:t>
                      </a: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F2FB3"/>
                    </a:solidFill>
                  </a:tcPr>
                </a:tc>
                <a:extLst>
                  <a:ext uri="{0D108BD9-81ED-4DB2-BD59-A6C34878D82A}">
                    <a16:rowId xmlns="" xmlns:a16="http://schemas.microsoft.com/office/drawing/2014/main" val="10004"/>
                  </a:ext>
                </a:extLst>
              </a:tr>
              <a:tr h="1598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Franklin Gothic Book" pitchFamily="34" charset="0"/>
                      </a:endParaRPr>
                    </a:p>
                  </a:txBody>
                  <a:tcPr marL="102874" marR="102874"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D4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Franklin Gothic Book" pitchFamily="34" charset="0"/>
                      </a:endParaRPr>
                    </a:p>
                  </a:txBody>
                  <a:tcPr marL="102874" marR="102874"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98BE7"/>
                    </a:solidFill>
                  </a:tcPr>
                </a:tc>
                <a:extLst>
                  <a:ext uri="{0D108BD9-81ED-4DB2-BD59-A6C34878D82A}">
                    <a16:rowId xmlns="" xmlns:a16="http://schemas.microsoft.com/office/drawing/2014/main" val="10005"/>
                  </a:ext>
                </a:extLst>
              </a:tr>
            </a:tbl>
          </a:graphicData>
        </a:graphic>
      </p:graphicFrame>
      <p:pic>
        <p:nvPicPr>
          <p:cNvPr id="52249" name="Picture 43"/>
          <p:cNvPicPr>
            <a:picLocks noChangeAspect="1" noChangeArrowheads="1"/>
          </p:cNvPicPr>
          <p:nvPr/>
        </p:nvPicPr>
        <p:blipFill>
          <a:blip r:embed="rId2" cstate="print"/>
          <a:srcRect r="1994"/>
          <a:stretch>
            <a:fillRect/>
          </a:stretch>
        </p:blipFill>
        <p:spPr bwMode="auto">
          <a:xfrm>
            <a:off x="850900" y="4941888"/>
            <a:ext cx="3338513" cy="1412875"/>
          </a:xfrm>
          <a:prstGeom prst="rect">
            <a:avLst/>
          </a:prstGeom>
          <a:noFill/>
          <a:ln w="9525">
            <a:noFill/>
            <a:miter lim="800000"/>
            <a:headEnd/>
            <a:tailEnd/>
          </a:ln>
        </p:spPr>
      </p:pic>
      <p:pic>
        <p:nvPicPr>
          <p:cNvPr id="52250" name="Picture 45"/>
          <p:cNvPicPr>
            <a:picLocks noChangeAspect="1" noChangeArrowheads="1"/>
          </p:cNvPicPr>
          <p:nvPr/>
        </p:nvPicPr>
        <p:blipFill>
          <a:blip r:embed="rId3" cstate="print"/>
          <a:srcRect t="3761" r="3008" b="1880"/>
          <a:stretch>
            <a:fillRect/>
          </a:stretch>
        </p:blipFill>
        <p:spPr bwMode="auto">
          <a:xfrm>
            <a:off x="5711825" y="4868863"/>
            <a:ext cx="3375025" cy="14986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cstate="print"/>
          <a:srcRect/>
          <a:stretch>
            <a:fillRect/>
          </a:stretch>
        </p:blipFill>
        <p:spPr bwMode="auto">
          <a:xfrm>
            <a:off x="527050" y="1484313"/>
            <a:ext cx="4456113" cy="2330450"/>
          </a:xfrm>
          <a:prstGeom prst="rect">
            <a:avLst/>
          </a:prstGeom>
          <a:noFill/>
          <a:ln w="9525">
            <a:noFill/>
            <a:miter lim="800000"/>
            <a:headEnd/>
            <a:tailEnd/>
          </a:ln>
        </p:spPr>
      </p:pic>
      <p:pic>
        <p:nvPicPr>
          <p:cNvPr id="53251" name="Picture 4"/>
          <p:cNvPicPr>
            <a:picLocks noChangeAspect="1" noChangeArrowheads="1"/>
          </p:cNvPicPr>
          <p:nvPr/>
        </p:nvPicPr>
        <p:blipFill>
          <a:blip r:embed="rId3" cstate="print"/>
          <a:srcRect/>
          <a:stretch>
            <a:fillRect/>
          </a:stretch>
        </p:blipFill>
        <p:spPr bwMode="auto">
          <a:xfrm>
            <a:off x="527050" y="4005263"/>
            <a:ext cx="4340225" cy="2409825"/>
          </a:xfrm>
          <a:prstGeom prst="rect">
            <a:avLst/>
          </a:prstGeom>
          <a:noFill/>
          <a:ln w="9525">
            <a:noFill/>
            <a:miter lim="800000"/>
            <a:headEnd/>
            <a:tailEnd/>
          </a:ln>
        </p:spPr>
      </p:pic>
      <p:pic>
        <p:nvPicPr>
          <p:cNvPr id="53252" name="Picture 5"/>
          <p:cNvPicPr>
            <a:picLocks noChangeAspect="1" noChangeArrowheads="1"/>
          </p:cNvPicPr>
          <p:nvPr/>
        </p:nvPicPr>
        <p:blipFill>
          <a:blip r:embed="rId4" cstate="print"/>
          <a:srcRect/>
          <a:stretch>
            <a:fillRect/>
          </a:stretch>
        </p:blipFill>
        <p:spPr bwMode="auto">
          <a:xfrm>
            <a:off x="5305425" y="1484313"/>
            <a:ext cx="4456113" cy="2357437"/>
          </a:xfrm>
          <a:prstGeom prst="rect">
            <a:avLst/>
          </a:prstGeom>
          <a:noFill/>
          <a:ln w="9525">
            <a:noFill/>
            <a:miter lim="800000"/>
            <a:headEnd/>
            <a:tailEnd/>
          </a:ln>
        </p:spPr>
      </p:pic>
      <p:pic>
        <p:nvPicPr>
          <p:cNvPr id="53253" name="Picture 6"/>
          <p:cNvPicPr>
            <a:picLocks noChangeAspect="1" noChangeArrowheads="1"/>
          </p:cNvPicPr>
          <p:nvPr/>
        </p:nvPicPr>
        <p:blipFill>
          <a:blip r:embed="rId5" cstate="print"/>
          <a:srcRect/>
          <a:stretch>
            <a:fillRect/>
          </a:stretch>
        </p:blipFill>
        <p:spPr bwMode="auto">
          <a:xfrm>
            <a:off x="5305425" y="4076700"/>
            <a:ext cx="4619625" cy="2360613"/>
          </a:xfrm>
          <a:prstGeom prst="rect">
            <a:avLst/>
          </a:prstGeom>
          <a:noFill/>
          <a:ln w="9525">
            <a:noFill/>
            <a:miter lim="800000"/>
            <a:headEnd/>
            <a:tailEnd/>
          </a:ln>
        </p:spPr>
      </p:pic>
      <p:sp>
        <p:nvSpPr>
          <p:cNvPr id="53254" name="Rectangle 7"/>
          <p:cNvSpPr>
            <a:spLocks noChangeArrowheads="1"/>
          </p:cNvSpPr>
          <p:nvPr/>
        </p:nvSpPr>
        <p:spPr bwMode="auto">
          <a:xfrm>
            <a:off x="1455738" y="260350"/>
            <a:ext cx="8402637" cy="1143000"/>
          </a:xfrm>
          <a:prstGeom prst="rect">
            <a:avLst/>
          </a:prstGeom>
          <a:solidFill>
            <a:srgbClr val="BD354C"/>
          </a:solidFill>
          <a:ln w="38100">
            <a:solidFill>
              <a:schemeClr val="bg1"/>
            </a:solidFill>
            <a:miter lim="800000"/>
            <a:headEnd/>
            <a:tailEnd/>
          </a:ln>
        </p:spPr>
        <p:txBody>
          <a:bodyPr anchor="ctr"/>
          <a:lstStyle/>
          <a:p>
            <a:pPr algn="ctr"/>
            <a:r>
              <a:rPr lang="tr-TR" altLang="tr-TR" sz="5400" b="1">
                <a:solidFill>
                  <a:schemeClr val="bg1"/>
                </a:solidFill>
              </a:rPr>
              <a:t>VASKÜLER</a:t>
            </a:r>
            <a:r>
              <a:rPr lang="tr-TR" altLang="tr-TR" sz="5400" b="1"/>
              <a:t> </a:t>
            </a:r>
            <a:r>
              <a:rPr lang="tr-TR" altLang="tr-TR" sz="5400" b="1">
                <a:solidFill>
                  <a:schemeClr val="bg1"/>
                </a:solidFill>
              </a:rPr>
              <a:t>TUTULUM</a:t>
            </a:r>
          </a:p>
        </p:txBody>
      </p:sp>
      <p:sp>
        <p:nvSpPr>
          <p:cNvPr id="53255" name="Text Box 8"/>
          <p:cNvSpPr txBox="1">
            <a:spLocks noChangeArrowheads="1"/>
          </p:cNvSpPr>
          <p:nvPr/>
        </p:nvSpPr>
        <p:spPr bwMode="auto">
          <a:xfrm>
            <a:off x="2955925" y="3141663"/>
            <a:ext cx="2187575" cy="461962"/>
          </a:xfrm>
          <a:prstGeom prst="rect">
            <a:avLst/>
          </a:prstGeom>
          <a:noFill/>
          <a:ln w="9525">
            <a:noFill/>
            <a:miter lim="800000"/>
            <a:headEnd/>
            <a:tailEnd/>
          </a:ln>
        </p:spPr>
        <p:txBody>
          <a:bodyPr>
            <a:spAutoFit/>
          </a:bodyPr>
          <a:lstStyle/>
          <a:p>
            <a:pPr>
              <a:spcBef>
                <a:spcPct val="50000"/>
              </a:spcBef>
            </a:pPr>
            <a:r>
              <a:rPr lang="tr-TR" altLang="tr-TR"/>
              <a:t>rezektabl</a:t>
            </a:r>
          </a:p>
        </p:txBody>
      </p:sp>
      <p:sp>
        <p:nvSpPr>
          <p:cNvPr id="53256" name="Rectangle 9"/>
          <p:cNvSpPr>
            <a:spLocks noChangeArrowheads="1"/>
          </p:cNvSpPr>
          <p:nvPr/>
        </p:nvSpPr>
        <p:spPr bwMode="auto">
          <a:xfrm>
            <a:off x="7816850" y="3141663"/>
            <a:ext cx="1309688" cy="461962"/>
          </a:xfrm>
          <a:prstGeom prst="rect">
            <a:avLst/>
          </a:prstGeom>
          <a:noFill/>
          <a:ln w="9525">
            <a:noFill/>
            <a:miter lim="800000"/>
            <a:headEnd/>
            <a:tailEnd/>
          </a:ln>
        </p:spPr>
        <p:txBody>
          <a:bodyPr wrap="none">
            <a:spAutoFit/>
          </a:bodyPr>
          <a:lstStyle/>
          <a:p>
            <a:pPr>
              <a:spcBef>
                <a:spcPct val="50000"/>
              </a:spcBef>
            </a:pPr>
            <a:r>
              <a:rPr lang="tr-TR" altLang="tr-TR"/>
              <a:t>rezektabl</a:t>
            </a:r>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a:xfrm>
            <a:off x="1514475" y="274638"/>
            <a:ext cx="8415338" cy="1143000"/>
          </a:xfrm>
          <a:solidFill>
            <a:srgbClr val="BD354C"/>
          </a:solidFill>
          <a:ln w="38100">
            <a:solidFill>
              <a:schemeClr val="bg1"/>
            </a:solidFill>
          </a:ln>
        </p:spPr>
        <p:txBody>
          <a:bodyPr/>
          <a:lstStyle/>
          <a:p>
            <a:r>
              <a:rPr lang="tr-TR" altLang="tr-TR" smtClean="0">
                <a:solidFill>
                  <a:schemeClr val="bg1"/>
                </a:solidFill>
              </a:rPr>
              <a:t>UZAK METASTAZ  (M evresi)</a:t>
            </a:r>
          </a:p>
        </p:txBody>
      </p:sp>
      <p:pic>
        <p:nvPicPr>
          <p:cNvPr id="54275" name="Picture 5" descr="thmb_444d2ccfd9d96laparosc"/>
          <p:cNvPicPr>
            <a:picLocks noChangeAspect="1" noChangeArrowheads="1"/>
          </p:cNvPicPr>
          <p:nvPr/>
        </p:nvPicPr>
        <p:blipFill>
          <a:blip r:embed="rId2" cstate="print"/>
          <a:srcRect/>
          <a:stretch>
            <a:fillRect/>
          </a:stretch>
        </p:blipFill>
        <p:spPr bwMode="auto">
          <a:xfrm>
            <a:off x="201613" y="1628775"/>
            <a:ext cx="4333875" cy="1824038"/>
          </a:xfrm>
          <a:prstGeom prst="rect">
            <a:avLst/>
          </a:prstGeom>
          <a:noFill/>
          <a:ln w="9525">
            <a:noFill/>
            <a:miter lim="800000"/>
            <a:headEnd/>
            <a:tailEnd/>
          </a:ln>
        </p:spPr>
      </p:pic>
      <p:sp>
        <p:nvSpPr>
          <p:cNvPr id="54276" name="Text Box 7"/>
          <p:cNvSpPr txBox="1">
            <a:spLocks noChangeArrowheads="1"/>
          </p:cNvSpPr>
          <p:nvPr/>
        </p:nvSpPr>
        <p:spPr bwMode="auto">
          <a:xfrm>
            <a:off x="4657725" y="1484313"/>
            <a:ext cx="5346700" cy="2170112"/>
          </a:xfrm>
          <a:prstGeom prst="rect">
            <a:avLst/>
          </a:prstGeom>
          <a:solidFill>
            <a:srgbClr val="2B6367"/>
          </a:solidFill>
          <a:ln w="9525">
            <a:noFill/>
            <a:miter lim="800000"/>
            <a:headEnd/>
            <a:tailEnd/>
          </a:ln>
        </p:spPr>
        <p:txBody>
          <a:bodyPr>
            <a:spAutoFit/>
          </a:bodyPr>
          <a:lstStyle/>
          <a:p>
            <a:pPr>
              <a:spcBef>
                <a:spcPct val="50000"/>
              </a:spcBef>
            </a:pPr>
            <a:r>
              <a:rPr lang="tr-TR" altLang="tr-TR">
                <a:solidFill>
                  <a:schemeClr val="bg1"/>
                </a:solidFill>
                <a:latin typeface="Arial" pitchFamily="34" charset="0"/>
              </a:rPr>
              <a:t>BT’de rezektabl olarak değerlendirilen olguların %25’inde laparoskopide kc ve periton met +.</a:t>
            </a:r>
          </a:p>
          <a:p>
            <a:pPr>
              <a:spcBef>
                <a:spcPct val="50000"/>
              </a:spcBef>
            </a:pPr>
            <a:r>
              <a:rPr lang="tr-TR" altLang="tr-TR" sz="1800">
                <a:solidFill>
                  <a:schemeClr val="bg1"/>
                </a:solidFill>
              </a:rPr>
              <a:t>Jimenez RE et al. Impact of laparoscopic staging in the treatment of pancreatic cancer. </a:t>
            </a:r>
            <a:r>
              <a:rPr lang="tr-TR" altLang="tr-TR" sz="1800" i="1">
                <a:solidFill>
                  <a:schemeClr val="bg1"/>
                </a:solidFill>
              </a:rPr>
              <a:t>Arch Surg</a:t>
            </a:r>
            <a:r>
              <a:rPr lang="tr-TR" altLang="tr-TR" sz="1800">
                <a:solidFill>
                  <a:schemeClr val="bg1"/>
                </a:solidFill>
              </a:rPr>
              <a:t> 2000;135: 409-14.</a:t>
            </a:r>
          </a:p>
        </p:txBody>
      </p:sp>
      <p:pic>
        <p:nvPicPr>
          <p:cNvPr id="54277" name="Picture 9"/>
          <p:cNvPicPr>
            <a:picLocks noChangeAspect="1" noChangeArrowheads="1"/>
          </p:cNvPicPr>
          <p:nvPr/>
        </p:nvPicPr>
        <p:blipFill>
          <a:blip r:embed="rId3" cstate="print"/>
          <a:srcRect/>
          <a:stretch>
            <a:fillRect/>
          </a:stretch>
        </p:blipFill>
        <p:spPr bwMode="auto">
          <a:xfrm>
            <a:off x="201613" y="3573463"/>
            <a:ext cx="4294187" cy="2957512"/>
          </a:xfrm>
          <a:prstGeom prst="rect">
            <a:avLst/>
          </a:prstGeom>
          <a:noFill/>
          <a:ln w="28575">
            <a:solidFill>
              <a:schemeClr val="tx1"/>
            </a:solidFill>
            <a:miter lim="800000"/>
            <a:headEnd/>
            <a:tailEnd/>
          </a:ln>
        </p:spPr>
      </p:pic>
      <p:graphicFrame>
        <p:nvGraphicFramePr>
          <p:cNvPr id="2276386" name="Group 34"/>
          <p:cNvGraphicFramePr>
            <a:graphicFrameLocks noGrp="1"/>
          </p:cNvGraphicFramePr>
          <p:nvPr>
            <p:ph idx="1"/>
          </p:nvPr>
        </p:nvGraphicFramePr>
        <p:xfrm>
          <a:off x="4657725" y="4221163"/>
          <a:ext cx="5305426" cy="1990750"/>
        </p:xfrm>
        <a:graphic>
          <a:graphicData uri="http://schemas.openxmlformats.org/drawingml/2006/table">
            <a:tbl>
              <a:tblPr/>
              <a:tblGrid>
                <a:gridCol w="2076813">
                  <a:extLst>
                    <a:ext uri="{9D8B030D-6E8A-4147-A177-3AD203B41FA5}">
                      <a16:colId xmlns="" xmlns:a16="http://schemas.microsoft.com/office/drawing/2014/main" val="20000"/>
                    </a:ext>
                  </a:extLst>
                </a:gridCol>
                <a:gridCol w="1133943">
                  <a:extLst>
                    <a:ext uri="{9D8B030D-6E8A-4147-A177-3AD203B41FA5}">
                      <a16:colId xmlns="" xmlns:a16="http://schemas.microsoft.com/office/drawing/2014/main" val="20001"/>
                    </a:ext>
                  </a:extLst>
                </a:gridCol>
                <a:gridCol w="2094670">
                  <a:extLst>
                    <a:ext uri="{9D8B030D-6E8A-4147-A177-3AD203B41FA5}">
                      <a16:colId xmlns="" xmlns:a16="http://schemas.microsoft.com/office/drawing/2014/main" val="20002"/>
                    </a:ext>
                  </a:extLst>
                </a:gridCol>
              </a:tblGrid>
              <a:tr h="9584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Franklin Gothic Book" pitchFamily="34" charset="0"/>
                        </a:rPr>
                        <a:t>Karaciğer Metastazı</a:t>
                      </a:r>
                    </a:p>
                  </a:txBody>
                  <a:tcPr marL="101239" marR="101239" marT="46778" marB="4677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354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tx1"/>
                          </a:solidFill>
                          <a:effectLst/>
                          <a:latin typeface="Arial" charset="0"/>
                        </a:rPr>
                        <a:t>MR</a:t>
                      </a:r>
                    </a:p>
                  </a:txBody>
                  <a:tcPr marL="101239" marR="101239" marT="46778" marB="4677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pct70">
                      <a:fgClr>
                        <a:schemeClr val="accent1"/>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Arial" charset="0"/>
                        </a:rPr>
                        <a:t>Helikal BT</a:t>
                      </a:r>
                    </a:p>
                  </a:txBody>
                  <a:tcPr marL="101239" marR="101239" marT="46778" marB="4677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B6367"/>
                    </a:solidFill>
                  </a:tcPr>
                </a:tc>
                <a:extLst>
                  <a:ext uri="{0D108BD9-81ED-4DB2-BD59-A6C34878D82A}">
                    <a16:rowId xmlns="" xmlns:a16="http://schemas.microsoft.com/office/drawing/2014/main" val="10000"/>
                  </a:ext>
                </a:extLst>
              </a:tr>
              <a:tr h="10323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Arial" charset="0"/>
                        </a:rPr>
                        <a:t>Doğruluk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Arial" charset="0"/>
                        </a:rPr>
                        <a:t>     (%)</a:t>
                      </a:r>
                    </a:p>
                  </a:txBody>
                  <a:tcPr marL="101239" marR="101239" marT="46778" marB="4677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354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tx1"/>
                          </a:solidFill>
                          <a:effectLst/>
                          <a:latin typeface="Arial" charset="0"/>
                        </a:rPr>
                        <a:t>93.5</a:t>
                      </a:r>
                    </a:p>
                  </a:txBody>
                  <a:tcPr marL="101239" marR="101239" marT="46778" marB="4677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pattFill prst="pct70">
                      <a:fgClr>
                        <a:schemeClr val="accent1"/>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800" b="0" i="0" u="none" strike="noStrike" cap="none" normalizeH="0" baseline="0">
                          <a:ln>
                            <a:noFill/>
                          </a:ln>
                          <a:solidFill>
                            <a:schemeClr val="bg1"/>
                          </a:solidFill>
                          <a:effectLst/>
                          <a:latin typeface="Arial" charset="0"/>
                        </a:rPr>
                        <a:t>87</a:t>
                      </a:r>
                    </a:p>
                  </a:txBody>
                  <a:tcPr marL="101239" marR="101239" marT="46778" marB="4677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B6367"/>
                    </a:solidFill>
                  </a:tcPr>
                </a:tc>
                <a:extLst>
                  <a:ext uri="{0D108BD9-81ED-4DB2-BD59-A6C34878D82A}">
                    <a16:rowId xmlns="" xmlns:a16="http://schemas.microsoft.com/office/drawing/2014/main" val="10001"/>
                  </a:ext>
                </a:extLst>
              </a:tr>
            </a:tbl>
          </a:graphicData>
        </a:graphic>
      </p:graphicFrame>
      <p:sp>
        <p:nvSpPr>
          <p:cNvPr id="54292" name="Rectangle 28"/>
          <p:cNvSpPr>
            <a:spLocks noChangeArrowheads="1"/>
          </p:cNvSpPr>
          <p:nvPr/>
        </p:nvSpPr>
        <p:spPr bwMode="auto">
          <a:xfrm>
            <a:off x="6197600" y="6138863"/>
            <a:ext cx="4089400" cy="719137"/>
          </a:xfrm>
          <a:prstGeom prst="rect">
            <a:avLst/>
          </a:prstGeom>
          <a:solidFill>
            <a:schemeClr val="accent2"/>
          </a:solidFill>
          <a:ln w="38100">
            <a:solidFill>
              <a:schemeClr val="bg1"/>
            </a:solidFill>
            <a:miter lim="800000"/>
            <a:headEnd/>
            <a:tailEnd/>
          </a:ln>
        </p:spPr>
        <p:txBody>
          <a:bodyPr/>
          <a:lstStyle/>
          <a:p>
            <a:pPr marL="342900" indent="-342900">
              <a:spcBef>
                <a:spcPct val="20000"/>
              </a:spcBef>
            </a:pPr>
            <a:r>
              <a:rPr lang="tr-TR" altLang="tr-TR">
                <a:solidFill>
                  <a:schemeClr val="bg1"/>
                </a:solidFill>
                <a:latin typeface="Arial" pitchFamily="34" charset="0"/>
              </a:rPr>
              <a:t> </a:t>
            </a:r>
            <a:r>
              <a:rPr lang="tr-TR" altLang="tr-TR" sz="1400">
                <a:solidFill>
                  <a:schemeClr val="bg1"/>
                </a:solidFill>
                <a:latin typeface="Arial" pitchFamily="34" charset="0"/>
              </a:rPr>
              <a:t>Trede et al. </a:t>
            </a:r>
            <a:r>
              <a:rPr lang="tr-TR" altLang="tr-TR" sz="1400" i="1">
                <a:solidFill>
                  <a:schemeClr val="bg1"/>
                </a:solidFill>
                <a:latin typeface="Arial" pitchFamily="34" charset="0"/>
              </a:rPr>
              <a:t>Ann Surg</a:t>
            </a:r>
            <a:r>
              <a:rPr lang="tr-TR" altLang="tr-TR" sz="1400">
                <a:solidFill>
                  <a:schemeClr val="bg1"/>
                </a:solidFill>
                <a:latin typeface="Arial" pitchFamily="34" charset="0"/>
              </a:rPr>
              <a:t> 1997;226:393-405</a:t>
            </a:r>
          </a:p>
        </p:txBody>
      </p:sp>
    </p:spTree>
  </p:cSld>
  <p:clrMapOvr>
    <a:masterClrMapping/>
  </p:clrMapOvr>
  <p:transition spd="med">
    <p:strip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71525" y="333375"/>
            <a:ext cx="8743950" cy="1143000"/>
          </a:xfrm>
        </p:spPr>
        <p:txBody>
          <a:bodyPr/>
          <a:lstStyle/>
          <a:p>
            <a:r>
              <a:rPr lang="tr-TR" altLang="tr-TR" smtClean="0"/>
              <a:t>MRCP</a:t>
            </a:r>
          </a:p>
        </p:txBody>
      </p:sp>
      <p:pic>
        <p:nvPicPr>
          <p:cNvPr id="55299" name="Picture 4" descr="20"/>
          <p:cNvPicPr>
            <a:picLocks noGrp="1" noChangeAspect="1" noChangeArrowheads="1"/>
          </p:cNvPicPr>
          <p:nvPr>
            <p:ph idx="1"/>
          </p:nvPr>
        </p:nvPicPr>
        <p:blipFill>
          <a:blip r:embed="rId2" cstate="print"/>
          <a:srcRect l="8864" t="513" r="841" b="16273"/>
          <a:stretch>
            <a:fillRect/>
          </a:stretch>
        </p:blipFill>
        <p:spPr>
          <a:xfrm>
            <a:off x="2832100" y="2205038"/>
            <a:ext cx="4621213" cy="4114800"/>
          </a:xfrm>
          <a:ln w="28575">
            <a:solidFill>
              <a:schemeClr val="bg1"/>
            </a:solidFill>
          </a:ln>
        </p:spPr>
      </p:pic>
      <p:sp>
        <p:nvSpPr>
          <p:cNvPr id="55300" name="Rectangle 6"/>
          <p:cNvSpPr>
            <a:spLocks noChangeArrowheads="1"/>
          </p:cNvSpPr>
          <p:nvPr/>
        </p:nvSpPr>
        <p:spPr bwMode="auto">
          <a:xfrm>
            <a:off x="1428724" y="1484313"/>
            <a:ext cx="7819448" cy="369332"/>
          </a:xfrm>
          <a:prstGeom prst="rect">
            <a:avLst/>
          </a:prstGeom>
          <a:noFill/>
          <a:ln w="9525">
            <a:noFill/>
            <a:miter lim="800000"/>
            <a:headEnd/>
            <a:tailEnd/>
          </a:ln>
        </p:spPr>
        <p:txBody>
          <a:bodyPr wrap="none">
            <a:spAutoFit/>
          </a:bodyPr>
          <a:lstStyle/>
          <a:p>
            <a:r>
              <a:rPr lang="tr-TR" altLang="tr-TR" sz="1800" b="1" dirty="0" smtClean="0">
                <a:solidFill>
                  <a:srgbClr val="FFCC00"/>
                </a:solidFill>
              </a:rPr>
              <a:t>Tıkanmanın </a:t>
            </a:r>
            <a:r>
              <a:rPr lang="tr-TR" altLang="tr-TR" sz="1800" b="1" dirty="0" err="1" smtClean="0">
                <a:solidFill>
                  <a:srgbClr val="FFCC00"/>
                </a:solidFill>
              </a:rPr>
              <a:t>distal</a:t>
            </a:r>
            <a:r>
              <a:rPr lang="tr-TR" altLang="tr-TR" sz="1800" b="1" dirty="0" smtClean="0">
                <a:solidFill>
                  <a:srgbClr val="FFCC00"/>
                </a:solidFill>
              </a:rPr>
              <a:t> ve </a:t>
            </a:r>
            <a:r>
              <a:rPr lang="tr-TR" altLang="tr-TR" sz="1800" b="1" dirty="0" err="1" smtClean="0">
                <a:solidFill>
                  <a:srgbClr val="FFCC00"/>
                </a:solidFill>
              </a:rPr>
              <a:t>proksimal</a:t>
            </a:r>
            <a:r>
              <a:rPr lang="tr-TR" altLang="tr-TR" sz="1800" b="1" dirty="0" smtClean="0">
                <a:solidFill>
                  <a:srgbClr val="FFCC00"/>
                </a:solidFill>
              </a:rPr>
              <a:t> kısımlarını göstermede yararlı bir </a:t>
            </a:r>
            <a:r>
              <a:rPr lang="tr-TR" altLang="tr-TR" sz="1800" b="1" dirty="0" err="1" smtClean="0">
                <a:solidFill>
                  <a:srgbClr val="FFCC00"/>
                </a:solidFill>
              </a:rPr>
              <a:t>yontemdir</a:t>
            </a:r>
            <a:r>
              <a:rPr lang="tr-TR" altLang="tr-TR" sz="1800" b="1" dirty="0" smtClean="0">
                <a:solidFill>
                  <a:srgbClr val="FFCC00"/>
                </a:solidFill>
              </a:rPr>
              <a:t>.</a:t>
            </a:r>
            <a:endParaRPr lang="tr-TR" altLang="tr-TR" sz="1800" b="1" dirty="0">
              <a:solidFill>
                <a:srgbClr val="FFCC00"/>
              </a:solidFill>
            </a:endParaRPr>
          </a:p>
        </p:txBody>
      </p:sp>
    </p:spTree>
  </p:cSld>
  <p:clrMapOvr>
    <a:masterClrMapping/>
  </p:clrMapOvr>
  <p:transition advClick="0">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sz="quarter"/>
          </p:nvPr>
        </p:nvSpPr>
        <p:spPr>
          <a:xfrm>
            <a:off x="512763" y="273050"/>
            <a:ext cx="9255125" cy="1143000"/>
          </a:xfrm>
        </p:spPr>
        <p:txBody>
          <a:bodyPr/>
          <a:lstStyle/>
          <a:p>
            <a:r>
              <a:rPr lang="en-US" altLang="tr-TR" sz="4000" dirty="0" smtClean="0"/>
              <a:t>M</a:t>
            </a:r>
            <a:r>
              <a:rPr lang="tr-TR" altLang="tr-TR" sz="4000" dirty="0" err="1" smtClean="0"/>
              <a:t>üsinöz</a:t>
            </a:r>
            <a:r>
              <a:rPr lang="en-US" altLang="tr-TR" sz="4000" dirty="0" smtClean="0"/>
              <a:t> v</a:t>
            </a:r>
            <a:r>
              <a:rPr lang="tr-TR" altLang="tr-TR" sz="4000" dirty="0" smtClean="0"/>
              <a:t>e</a:t>
            </a:r>
            <a:r>
              <a:rPr lang="en-US" altLang="tr-TR" sz="4000" dirty="0" smtClean="0"/>
              <a:t> Non-m</a:t>
            </a:r>
            <a:r>
              <a:rPr lang="tr-TR" altLang="tr-TR" sz="4000" dirty="0" err="1" smtClean="0"/>
              <a:t>üsinöz</a:t>
            </a:r>
            <a:r>
              <a:rPr lang="tr-TR" altLang="tr-TR" sz="4000" dirty="0" smtClean="0"/>
              <a:t/>
            </a:r>
            <a:br>
              <a:rPr lang="tr-TR" altLang="tr-TR" sz="4000" dirty="0" smtClean="0"/>
            </a:br>
            <a:r>
              <a:rPr lang="tr-TR" altLang="tr-TR" sz="4000" dirty="0" err="1" smtClean="0"/>
              <a:t>Neoplazmlar</a:t>
            </a:r>
            <a:endParaRPr lang="en-US" altLang="tr-TR" dirty="0" smtClean="0"/>
          </a:p>
        </p:txBody>
      </p:sp>
      <p:sp>
        <p:nvSpPr>
          <p:cNvPr id="56323" name="Text Box 3"/>
          <p:cNvSpPr txBox="1">
            <a:spLocks noChangeArrowheads="1"/>
          </p:cNvSpPr>
          <p:nvPr/>
        </p:nvSpPr>
        <p:spPr bwMode="auto">
          <a:xfrm>
            <a:off x="0" y="6491288"/>
            <a:ext cx="762000" cy="369887"/>
          </a:xfrm>
          <a:prstGeom prst="rect">
            <a:avLst/>
          </a:prstGeom>
          <a:noFill/>
          <a:ln w="9525">
            <a:noFill/>
            <a:miter lim="800000"/>
            <a:headEnd/>
            <a:tailEnd/>
          </a:ln>
        </p:spPr>
        <p:txBody>
          <a:bodyPr wrap="none">
            <a:spAutoFit/>
          </a:bodyPr>
          <a:lstStyle/>
          <a:p>
            <a:r>
              <a:rPr lang="en-US" altLang="tr-TR" sz="1800">
                <a:solidFill>
                  <a:srgbClr val="FFFFFF"/>
                </a:solidFill>
                <a:latin typeface="Arial" pitchFamily="34" charset="0"/>
                <a:cs typeface="Arial" pitchFamily="34" charset="0"/>
              </a:rPr>
              <a:t>IPMN</a:t>
            </a:r>
          </a:p>
        </p:txBody>
      </p:sp>
      <p:sp>
        <p:nvSpPr>
          <p:cNvPr id="56324" name="Text Box 4"/>
          <p:cNvSpPr txBox="1">
            <a:spLocks noChangeArrowheads="1"/>
          </p:cNvSpPr>
          <p:nvPr/>
        </p:nvSpPr>
        <p:spPr bwMode="auto">
          <a:xfrm>
            <a:off x="8658225" y="3276600"/>
            <a:ext cx="915988" cy="369888"/>
          </a:xfrm>
          <a:prstGeom prst="rect">
            <a:avLst/>
          </a:prstGeom>
          <a:noFill/>
          <a:ln w="9525">
            <a:noFill/>
            <a:miter lim="800000"/>
            <a:headEnd/>
            <a:tailEnd/>
          </a:ln>
        </p:spPr>
        <p:txBody>
          <a:bodyPr wrap="none">
            <a:spAutoFit/>
          </a:bodyPr>
          <a:lstStyle/>
          <a:p>
            <a:r>
              <a:rPr lang="en-US" altLang="tr-TR" sz="1800">
                <a:solidFill>
                  <a:srgbClr val="FFFFFF"/>
                </a:solidFill>
                <a:latin typeface="Arial" pitchFamily="34" charset="0"/>
                <a:cs typeface="Arial" pitchFamily="34" charset="0"/>
              </a:rPr>
              <a:t>Serous</a:t>
            </a:r>
          </a:p>
        </p:txBody>
      </p:sp>
      <p:sp>
        <p:nvSpPr>
          <p:cNvPr id="56325" name="Text Box 5"/>
          <p:cNvSpPr txBox="1">
            <a:spLocks noChangeArrowheads="1"/>
          </p:cNvSpPr>
          <p:nvPr/>
        </p:nvSpPr>
        <p:spPr bwMode="auto">
          <a:xfrm>
            <a:off x="1114425" y="6248400"/>
            <a:ext cx="3121025" cy="369888"/>
          </a:xfrm>
          <a:prstGeom prst="rect">
            <a:avLst/>
          </a:prstGeom>
          <a:noFill/>
          <a:ln w="9525">
            <a:noFill/>
            <a:miter lim="800000"/>
            <a:headEnd/>
            <a:tailEnd/>
          </a:ln>
        </p:spPr>
        <p:txBody>
          <a:bodyPr wrap="none">
            <a:spAutoFit/>
          </a:bodyPr>
          <a:lstStyle/>
          <a:p>
            <a:r>
              <a:rPr lang="en-US" altLang="tr-TR" sz="1800" b="1">
                <a:solidFill>
                  <a:srgbClr val="F9F30D"/>
                </a:solidFill>
                <a:latin typeface="Arial" pitchFamily="34" charset="0"/>
                <a:cs typeface="Arial" pitchFamily="34" charset="0"/>
              </a:rPr>
              <a:t>Cyst with associated mass</a:t>
            </a:r>
          </a:p>
        </p:txBody>
      </p:sp>
      <p:sp>
        <p:nvSpPr>
          <p:cNvPr id="56326" name="Text Box 6"/>
          <p:cNvSpPr txBox="1">
            <a:spLocks noChangeArrowheads="1"/>
          </p:cNvSpPr>
          <p:nvPr/>
        </p:nvSpPr>
        <p:spPr bwMode="auto">
          <a:xfrm>
            <a:off x="2914650" y="3657600"/>
            <a:ext cx="1517650" cy="369888"/>
          </a:xfrm>
          <a:prstGeom prst="rect">
            <a:avLst/>
          </a:prstGeom>
          <a:noFill/>
          <a:ln w="9525">
            <a:noFill/>
            <a:miter lim="800000"/>
            <a:headEnd/>
            <a:tailEnd/>
          </a:ln>
        </p:spPr>
        <p:txBody>
          <a:bodyPr wrap="none">
            <a:spAutoFit/>
          </a:bodyPr>
          <a:lstStyle/>
          <a:p>
            <a:r>
              <a:rPr lang="en-US" altLang="tr-TR" sz="1800" b="1">
                <a:solidFill>
                  <a:srgbClr val="F9F30D"/>
                </a:solidFill>
                <a:latin typeface="Arial" pitchFamily="34" charset="0"/>
                <a:cs typeface="Arial" pitchFamily="34" charset="0"/>
              </a:rPr>
              <a:t>Macrocystic</a:t>
            </a:r>
          </a:p>
        </p:txBody>
      </p:sp>
      <p:sp>
        <p:nvSpPr>
          <p:cNvPr id="56327" name="Text Box 7"/>
          <p:cNvSpPr txBox="1">
            <a:spLocks noChangeArrowheads="1"/>
          </p:cNvSpPr>
          <p:nvPr/>
        </p:nvSpPr>
        <p:spPr bwMode="auto">
          <a:xfrm>
            <a:off x="5657850" y="3657600"/>
            <a:ext cx="1454150" cy="369888"/>
          </a:xfrm>
          <a:prstGeom prst="rect">
            <a:avLst/>
          </a:prstGeom>
          <a:noFill/>
          <a:ln w="9525">
            <a:noFill/>
            <a:miter lim="800000"/>
            <a:headEnd/>
            <a:tailEnd/>
          </a:ln>
        </p:spPr>
        <p:txBody>
          <a:bodyPr wrap="none">
            <a:spAutoFit/>
          </a:bodyPr>
          <a:lstStyle/>
          <a:p>
            <a:r>
              <a:rPr lang="en-US" altLang="tr-TR" sz="1800" b="1">
                <a:solidFill>
                  <a:srgbClr val="F9F30D"/>
                </a:solidFill>
                <a:latin typeface="Arial" pitchFamily="34" charset="0"/>
                <a:cs typeface="Arial" pitchFamily="34" charset="0"/>
              </a:rPr>
              <a:t>Microcystic</a:t>
            </a:r>
          </a:p>
        </p:txBody>
      </p:sp>
      <p:sp>
        <p:nvSpPr>
          <p:cNvPr id="56328" name="Text Box 8"/>
          <p:cNvSpPr txBox="1">
            <a:spLocks noChangeArrowheads="1"/>
          </p:cNvSpPr>
          <p:nvPr/>
        </p:nvSpPr>
        <p:spPr bwMode="auto">
          <a:xfrm>
            <a:off x="4040188" y="2655888"/>
            <a:ext cx="2066925" cy="523875"/>
          </a:xfrm>
          <a:prstGeom prst="rect">
            <a:avLst/>
          </a:prstGeom>
          <a:noFill/>
          <a:ln w="9525">
            <a:noFill/>
            <a:miter lim="800000"/>
            <a:headEnd/>
            <a:tailEnd/>
          </a:ln>
        </p:spPr>
        <p:txBody>
          <a:bodyPr wrap="none">
            <a:spAutoFit/>
          </a:bodyPr>
          <a:lstStyle/>
          <a:p>
            <a:r>
              <a:rPr lang="en-US" altLang="tr-TR" sz="2800">
                <a:solidFill>
                  <a:srgbClr val="FFFFFF"/>
                </a:solidFill>
                <a:latin typeface="Arial" pitchFamily="34" charset="0"/>
                <a:cs typeface="Arial" pitchFamily="34" charset="0"/>
              </a:rPr>
              <a:t>Morphology</a:t>
            </a:r>
          </a:p>
        </p:txBody>
      </p:sp>
      <p:sp>
        <p:nvSpPr>
          <p:cNvPr id="56329" name="Line 9"/>
          <p:cNvSpPr>
            <a:spLocks noChangeShapeType="1"/>
          </p:cNvSpPr>
          <p:nvPr/>
        </p:nvSpPr>
        <p:spPr bwMode="auto">
          <a:xfrm>
            <a:off x="5143500" y="3124200"/>
            <a:ext cx="0" cy="3352800"/>
          </a:xfrm>
          <a:prstGeom prst="line">
            <a:avLst/>
          </a:prstGeom>
          <a:noFill/>
          <a:ln w="9525">
            <a:solidFill>
              <a:schemeClr val="tx1"/>
            </a:solidFill>
            <a:round/>
            <a:headEnd/>
            <a:tailEnd/>
          </a:ln>
        </p:spPr>
        <p:txBody>
          <a:bodyPr/>
          <a:lstStyle/>
          <a:p>
            <a:endParaRPr lang="tr-TR"/>
          </a:p>
        </p:txBody>
      </p:sp>
      <p:sp>
        <p:nvSpPr>
          <p:cNvPr id="56330" name="Line 10"/>
          <p:cNvSpPr>
            <a:spLocks noChangeShapeType="1"/>
          </p:cNvSpPr>
          <p:nvPr/>
        </p:nvSpPr>
        <p:spPr bwMode="auto">
          <a:xfrm>
            <a:off x="4629150" y="3810000"/>
            <a:ext cx="1028700" cy="0"/>
          </a:xfrm>
          <a:prstGeom prst="line">
            <a:avLst/>
          </a:prstGeom>
          <a:noFill/>
          <a:ln w="9525">
            <a:solidFill>
              <a:schemeClr val="tx1"/>
            </a:solidFill>
            <a:round/>
            <a:headEnd/>
            <a:tailEnd/>
          </a:ln>
        </p:spPr>
        <p:txBody>
          <a:bodyPr/>
          <a:lstStyle/>
          <a:p>
            <a:endParaRPr lang="tr-TR"/>
          </a:p>
        </p:txBody>
      </p:sp>
      <p:sp>
        <p:nvSpPr>
          <p:cNvPr id="56331" name="Line 11"/>
          <p:cNvSpPr>
            <a:spLocks noChangeShapeType="1"/>
          </p:cNvSpPr>
          <p:nvPr/>
        </p:nvSpPr>
        <p:spPr bwMode="auto">
          <a:xfrm>
            <a:off x="4629150" y="6477000"/>
            <a:ext cx="942975" cy="0"/>
          </a:xfrm>
          <a:prstGeom prst="line">
            <a:avLst/>
          </a:prstGeom>
          <a:noFill/>
          <a:ln w="9525">
            <a:solidFill>
              <a:schemeClr val="tx1"/>
            </a:solidFill>
            <a:round/>
            <a:headEnd/>
            <a:tailEnd/>
          </a:ln>
        </p:spPr>
        <p:txBody>
          <a:bodyPr/>
          <a:lstStyle/>
          <a:p>
            <a:endParaRPr lang="tr-TR"/>
          </a:p>
        </p:txBody>
      </p:sp>
      <p:sp>
        <p:nvSpPr>
          <p:cNvPr id="56332" name="Text Box 12"/>
          <p:cNvSpPr txBox="1">
            <a:spLocks noChangeArrowheads="1"/>
          </p:cNvSpPr>
          <p:nvPr/>
        </p:nvSpPr>
        <p:spPr bwMode="auto">
          <a:xfrm>
            <a:off x="771525" y="1447800"/>
            <a:ext cx="1171575" cy="369888"/>
          </a:xfrm>
          <a:prstGeom prst="rect">
            <a:avLst/>
          </a:prstGeom>
          <a:noFill/>
          <a:ln w="9525">
            <a:noFill/>
            <a:miter lim="800000"/>
            <a:headEnd/>
            <a:tailEnd/>
          </a:ln>
        </p:spPr>
        <p:txBody>
          <a:bodyPr wrap="none">
            <a:spAutoFit/>
          </a:bodyPr>
          <a:lstStyle/>
          <a:p>
            <a:r>
              <a:rPr lang="en-US" altLang="tr-TR" sz="1800">
                <a:solidFill>
                  <a:srgbClr val="FFFFFF"/>
                </a:solidFill>
                <a:latin typeface="Arial" pitchFamily="34" charset="0"/>
                <a:cs typeface="Arial" pitchFamily="34" charset="0"/>
              </a:rPr>
              <a:t>Mucinous</a:t>
            </a:r>
          </a:p>
        </p:txBody>
      </p:sp>
      <p:sp>
        <p:nvSpPr>
          <p:cNvPr id="56333" name="Text Box 13"/>
          <p:cNvSpPr txBox="1">
            <a:spLocks noChangeArrowheads="1"/>
          </p:cNvSpPr>
          <p:nvPr/>
        </p:nvSpPr>
        <p:spPr bwMode="auto">
          <a:xfrm>
            <a:off x="7050088" y="6248400"/>
            <a:ext cx="2903537" cy="369888"/>
          </a:xfrm>
          <a:prstGeom prst="rect">
            <a:avLst/>
          </a:prstGeom>
          <a:noFill/>
          <a:ln w="9525">
            <a:noFill/>
            <a:miter lim="800000"/>
            <a:headEnd/>
            <a:tailEnd/>
          </a:ln>
        </p:spPr>
        <p:txBody>
          <a:bodyPr wrap="none">
            <a:spAutoFit/>
          </a:bodyPr>
          <a:lstStyle/>
          <a:p>
            <a:r>
              <a:rPr lang="en-US" altLang="tr-TR" sz="1800">
                <a:solidFill>
                  <a:srgbClr val="FFFFFF"/>
                </a:solidFill>
                <a:latin typeface="Arial" pitchFamily="34" charset="0"/>
                <a:cs typeface="Arial" pitchFamily="34" charset="0"/>
              </a:rPr>
              <a:t>Pseudocyst / Inflammatory</a:t>
            </a:r>
          </a:p>
        </p:txBody>
      </p:sp>
      <p:sp>
        <p:nvSpPr>
          <p:cNvPr id="56334" name="Text Box 15"/>
          <p:cNvSpPr txBox="1">
            <a:spLocks noChangeArrowheads="1"/>
          </p:cNvSpPr>
          <p:nvPr/>
        </p:nvSpPr>
        <p:spPr bwMode="auto">
          <a:xfrm>
            <a:off x="5554663" y="6284913"/>
            <a:ext cx="876300" cy="369887"/>
          </a:xfrm>
          <a:prstGeom prst="rect">
            <a:avLst/>
          </a:prstGeom>
          <a:noFill/>
          <a:ln w="9525">
            <a:noFill/>
            <a:miter lim="800000"/>
            <a:headEnd/>
            <a:tailEnd/>
          </a:ln>
        </p:spPr>
        <p:txBody>
          <a:bodyPr wrap="none">
            <a:spAutoFit/>
          </a:bodyPr>
          <a:lstStyle/>
          <a:p>
            <a:r>
              <a:rPr lang="en-US" altLang="tr-TR" sz="1800" b="1">
                <a:solidFill>
                  <a:srgbClr val="FFFF00"/>
                </a:solidFill>
                <a:latin typeface="Arial" pitchFamily="34" charset="0"/>
                <a:cs typeface="Arial" pitchFamily="34" charset="0"/>
              </a:rPr>
              <a:t>Cavity</a:t>
            </a:r>
          </a:p>
        </p:txBody>
      </p:sp>
      <p:pic>
        <p:nvPicPr>
          <p:cNvPr id="147474" name="Picture 18" descr="Mucinous malignant gross"/>
          <p:cNvPicPr>
            <a:picLocks noChangeAspect="1" noChangeArrowheads="1"/>
          </p:cNvPicPr>
          <p:nvPr/>
        </p:nvPicPr>
        <p:blipFill>
          <a:blip r:embed="rId4" cstate="print">
            <a:lum bright="24000" contrast="30000"/>
          </a:blip>
          <a:srcRect l="3200" t="4955" r="2000" b="10361"/>
          <a:stretch>
            <a:fillRect/>
          </a:stretch>
        </p:blipFill>
        <p:spPr bwMode="auto">
          <a:xfrm>
            <a:off x="0" y="4495800"/>
            <a:ext cx="3343275" cy="1766888"/>
          </a:xfrm>
          <a:prstGeom prst="rect">
            <a:avLst/>
          </a:prstGeom>
          <a:noFill/>
          <a:ln w="9525">
            <a:noFill/>
            <a:miter lim="800000"/>
            <a:headEnd/>
            <a:tailEnd/>
          </a:ln>
        </p:spPr>
      </p:pic>
      <p:pic>
        <p:nvPicPr>
          <p:cNvPr id="147476" name="Picture 20" descr="mucin cyst"/>
          <p:cNvPicPr>
            <a:picLocks noChangeAspect="1" noChangeArrowheads="1"/>
          </p:cNvPicPr>
          <p:nvPr/>
        </p:nvPicPr>
        <p:blipFill>
          <a:blip r:embed="rId5" cstate="print"/>
          <a:srcRect l="15971" t="4639" r="12848" b="6958"/>
          <a:stretch>
            <a:fillRect/>
          </a:stretch>
        </p:blipFill>
        <p:spPr bwMode="auto">
          <a:xfrm>
            <a:off x="0" y="1905000"/>
            <a:ext cx="2706688" cy="2236788"/>
          </a:xfrm>
          <a:prstGeom prst="rect">
            <a:avLst/>
          </a:prstGeom>
          <a:noFill/>
          <a:ln w="9525">
            <a:noFill/>
            <a:miter lim="800000"/>
            <a:headEnd/>
            <a:tailEnd/>
          </a:ln>
        </p:spPr>
      </p:pic>
      <p:pic>
        <p:nvPicPr>
          <p:cNvPr id="147479" name="Picture 23" descr="Pseudogross"/>
          <p:cNvPicPr>
            <a:picLocks noChangeAspect="1" noChangeArrowheads="1"/>
          </p:cNvPicPr>
          <p:nvPr/>
        </p:nvPicPr>
        <p:blipFill>
          <a:blip r:embed="rId6" cstate="print">
            <a:lum bright="18000" contrast="30000"/>
          </a:blip>
          <a:srcRect r="6133" b="12733"/>
          <a:stretch>
            <a:fillRect/>
          </a:stretch>
        </p:blipFill>
        <p:spPr bwMode="auto">
          <a:xfrm>
            <a:off x="5657850" y="4191000"/>
            <a:ext cx="3257550" cy="2043113"/>
          </a:xfrm>
          <a:prstGeom prst="rect">
            <a:avLst/>
          </a:prstGeom>
          <a:noFill/>
          <a:ln w="9525">
            <a:noFill/>
            <a:miter lim="800000"/>
            <a:headEnd/>
            <a:tailEnd/>
          </a:ln>
        </p:spPr>
      </p:pic>
      <p:pic>
        <p:nvPicPr>
          <p:cNvPr id="147481" name="Picture 25" descr="mMS-08-k60077"/>
          <p:cNvPicPr>
            <a:picLocks noChangeAspect="1" noChangeArrowheads="1"/>
          </p:cNvPicPr>
          <p:nvPr/>
        </p:nvPicPr>
        <p:blipFill>
          <a:blip r:embed="rId7" cstate="print">
            <a:lum bright="-12000" contrast="30000"/>
          </a:blip>
          <a:srcRect l="38347"/>
          <a:stretch>
            <a:fillRect/>
          </a:stretch>
        </p:blipFill>
        <p:spPr bwMode="auto">
          <a:xfrm>
            <a:off x="6343650" y="1447800"/>
            <a:ext cx="1960563" cy="2182813"/>
          </a:xfrm>
          <a:prstGeom prst="rect">
            <a:avLst/>
          </a:prstGeom>
          <a:noFill/>
          <a:ln w="9525">
            <a:noFill/>
            <a:miter lim="800000"/>
            <a:headEnd/>
            <a:tailEnd/>
          </a:ln>
        </p:spPr>
      </p:pic>
      <p:pic>
        <p:nvPicPr>
          <p:cNvPr id="147482" name="Picture 26" descr="mFarry 4637597 x600"/>
          <p:cNvPicPr>
            <a:picLocks noChangeAspect="1" noChangeArrowheads="1"/>
          </p:cNvPicPr>
          <p:nvPr/>
        </p:nvPicPr>
        <p:blipFill>
          <a:blip r:embed="rId8" cstate="print"/>
          <a:srcRect l="33310" t="13295" r="31677" b="25568"/>
          <a:stretch>
            <a:fillRect/>
          </a:stretch>
        </p:blipFill>
        <p:spPr bwMode="auto">
          <a:xfrm>
            <a:off x="8486775" y="1524000"/>
            <a:ext cx="1243013" cy="1447800"/>
          </a:xfrm>
          <a:prstGeom prst="rect">
            <a:avLst/>
          </a:prstGeom>
          <a:noFill/>
          <a:ln w="9525">
            <a:noFill/>
            <a:miter lim="800000"/>
            <a:headEnd/>
            <a:tailEnd/>
          </a:ln>
        </p:spPr>
      </p:pic>
      <p:pic>
        <p:nvPicPr>
          <p:cNvPr id="147483" name="Picture 27" descr="mBradley 4392272 x600"/>
          <p:cNvPicPr>
            <a:picLocks noChangeAspect="1" noChangeArrowheads="1"/>
          </p:cNvPicPr>
          <p:nvPr/>
        </p:nvPicPr>
        <p:blipFill>
          <a:blip r:embed="rId9" cstate="print"/>
          <a:srcRect t="31079" b="20009"/>
          <a:stretch>
            <a:fillRect/>
          </a:stretch>
        </p:blipFill>
        <p:spPr bwMode="auto">
          <a:xfrm>
            <a:off x="2571750" y="1752600"/>
            <a:ext cx="2143125" cy="698500"/>
          </a:xfrm>
          <a:prstGeom prst="rect">
            <a:avLst/>
          </a:prstGeom>
          <a:noFill/>
          <a:ln w="9525">
            <a:noFill/>
            <a:miter lim="800000"/>
            <a:headEnd/>
            <a:tailEnd/>
          </a:ln>
        </p:spPr>
      </p:pic>
      <p:pic>
        <p:nvPicPr>
          <p:cNvPr id="147484" name="Picture 28" descr="mDyer 3556640 x400 Inv 2"/>
          <p:cNvPicPr>
            <a:picLocks noChangeAspect="1" noChangeArrowheads="1"/>
          </p:cNvPicPr>
          <p:nvPr/>
        </p:nvPicPr>
        <p:blipFill>
          <a:blip r:embed="rId10" cstate="print"/>
          <a:srcRect/>
          <a:stretch>
            <a:fillRect/>
          </a:stretch>
        </p:blipFill>
        <p:spPr bwMode="auto">
          <a:xfrm>
            <a:off x="3343275" y="4724400"/>
            <a:ext cx="1371600" cy="914400"/>
          </a:xfrm>
          <a:prstGeom prst="rect">
            <a:avLst/>
          </a:prstGeom>
          <a:noFill/>
          <a:ln w="28575">
            <a:solidFill>
              <a:schemeClr val="accent2"/>
            </a:solidFill>
            <a:miter lim="800000"/>
            <a:headEnd/>
            <a:tailEnd/>
          </a:ln>
        </p:spPr>
      </p:pic>
      <p:pic>
        <p:nvPicPr>
          <p:cNvPr id="147485" name="Picture 29" descr="Unfortunately we are unable to provide accessible alternative text for this. If you require assistance to access this image, please contact help@nature.com or the author"/>
          <p:cNvPicPr>
            <a:picLocks noChangeAspect="1" noChangeArrowheads="1"/>
          </p:cNvPicPr>
          <p:nvPr/>
        </p:nvPicPr>
        <p:blipFill>
          <a:blip r:embed="rId11" cstate="print"/>
          <a:srcRect/>
          <a:stretch>
            <a:fillRect/>
          </a:stretch>
        </p:blipFill>
        <p:spPr bwMode="auto">
          <a:xfrm>
            <a:off x="9001125" y="4038600"/>
            <a:ext cx="1285875" cy="855663"/>
          </a:xfrm>
          <a:prstGeom prst="rect">
            <a:avLst/>
          </a:prstGeom>
          <a:noFill/>
          <a:ln w="9525">
            <a:noFill/>
            <a:miter lim="800000"/>
            <a:headEnd/>
            <a:tailEnd/>
          </a:ln>
        </p:spPr>
      </p:pic>
      <p:sp>
        <p:nvSpPr>
          <p:cNvPr id="56343" name="TextBox 22"/>
          <p:cNvSpPr txBox="1">
            <a:spLocks noChangeArrowheads="1"/>
          </p:cNvSpPr>
          <p:nvPr/>
        </p:nvSpPr>
        <p:spPr bwMode="auto">
          <a:xfrm>
            <a:off x="2914650" y="2590800"/>
            <a:ext cx="711200" cy="369888"/>
          </a:xfrm>
          <a:prstGeom prst="rect">
            <a:avLst/>
          </a:prstGeom>
          <a:noFill/>
          <a:ln w="9525">
            <a:noFill/>
            <a:miter lim="800000"/>
            <a:headEnd/>
            <a:tailEnd/>
          </a:ln>
        </p:spPr>
        <p:txBody>
          <a:bodyPr wrap="none">
            <a:spAutoFit/>
          </a:bodyPr>
          <a:lstStyle/>
          <a:p>
            <a:r>
              <a:rPr lang="en-US" altLang="tr-TR" sz="1800">
                <a:solidFill>
                  <a:srgbClr val="FFFFFF"/>
                </a:solidFill>
                <a:latin typeface="Arial" pitchFamily="34" charset="0"/>
                <a:cs typeface="Arial" pitchFamily="34" charset="0"/>
              </a:rPr>
              <a:t>MCN</a:t>
            </a:r>
          </a:p>
        </p:txBody>
      </p:sp>
    </p:spTree>
    <p:custDataLst>
      <p:tags r:id="rId1"/>
    </p:custDataLst>
  </p:cSld>
  <p:clrMapOvr>
    <a:masterClrMapping/>
  </p:clrMapOvr>
  <p:transition advClick="0">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74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4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74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748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74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514350" y="228600"/>
            <a:ext cx="9772650" cy="990600"/>
          </a:xfrm>
        </p:spPr>
        <p:txBody>
          <a:bodyPr/>
          <a:lstStyle/>
          <a:p>
            <a:pPr eaLnBrk="1" hangingPunct="1"/>
            <a:r>
              <a:rPr lang="en-US" altLang="tr-TR" sz="4800" dirty="0" smtClean="0">
                <a:latin typeface="Palatino Linotype" pitchFamily="18" charset="0"/>
              </a:rPr>
              <a:t>IPMN</a:t>
            </a:r>
            <a:r>
              <a:rPr lang="tr-TR" altLang="tr-TR" sz="4800" dirty="0" smtClean="0">
                <a:latin typeface="Palatino Linotype" pitchFamily="18" charset="0"/>
              </a:rPr>
              <a:t>’in TİPLERİ</a:t>
            </a:r>
            <a:endParaRPr lang="en-US" altLang="tr-TR" sz="4800" dirty="0" smtClean="0">
              <a:latin typeface="Palatino Linotype" pitchFamily="18" charset="0"/>
            </a:endParaRPr>
          </a:p>
        </p:txBody>
      </p:sp>
      <p:pic>
        <p:nvPicPr>
          <p:cNvPr id="58371" name="Picture 3" descr="illustration main duct mucin"/>
          <p:cNvPicPr>
            <a:picLocks noChangeAspect="1" noChangeArrowheads="1"/>
          </p:cNvPicPr>
          <p:nvPr/>
        </p:nvPicPr>
        <p:blipFill>
          <a:blip r:embed="rId6" cstate="print"/>
          <a:srcRect/>
          <a:stretch>
            <a:fillRect/>
          </a:stretch>
        </p:blipFill>
        <p:spPr bwMode="auto">
          <a:xfrm>
            <a:off x="0" y="1481138"/>
            <a:ext cx="3427413" cy="2314575"/>
          </a:xfrm>
          <a:prstGeom prst="rect">
            <a:avLst/>
          </a:prstGeom>
          <a:noFill/>
          <a:ln w="9525">
            <a:noFill/>
            <a:miter lim="800000"/>
            <a:headEnd/>
            <a:tailEnd/>
          </a:ln>
        </p:spPr>
      </p:pic>
      <p:pic>
        <p:nvPicPr>
          <p:cNvPr id="58372" name="Picture 4" descr="illustration side branch papillary lesions mucus"/>
          <p:cNvPicPr>
            <a:picLocks noChangeAspect="1" noChangeArrowheads="1"/>
          </p:cNvPicPr>
          <p:nvPr/>
        </p:nvPicPr>
        <p:blipFill>
          <a:blip r:embed="rId7" cstate="print"/>
          <a:srcRect/>
          <a:stretch>
            <a:fillRect/>
          </a:stretch>
        </p:blipFill>
        <p:spPr bwMode="auto">
          <a:xfrm>
            <a:off x="0" y="4017963"/>
            <a:ext cx="3600450" cy="2254250"/>
          </a:xfrm>
          <a:prstGeom prst="rect">
            <a:avLst/>
          </a:prstGeom>
          <a:noFill/>
          <a:ln w="9525">
            <a:noFill/>
            <a:miter lim="800000"/>
            <a:headEnd/>
            <a:tailEnd/>
          </a:ln>
        </p:spPr>
      </p:pic>
      <p:sp>
        <p:nvSpPr>
          <p:cNvPr id="58373" name="Text Box 5"/>
          <p:cNvSpPr txBox="1">
            <a:spLocks noChangeArrowheads="1"/>
          </p:cNvSpPr>
          <p:nvPr/>
        </p:nvSpPr>
        <p:spPr bwMode="auto">
          <a:xfrm>
            <a:off x="1260475" y="5805488"/>
            <a:ext cx="1644650" cy="461962"/>
          </a:xfrm>
          <a:prstGeom prst="rect">
            <a:avLst/>
          </a:prstGeom>
          <a:noFill/>
          <a:ln w="9525">
            <a:noFill/>
            <a:miter lim="800000"/>
            <a:headEnd/>
            <a:tailEnd/>
          </a:ln>
        </p:spPr>
        <p:txBody>
          <a:bodyPr wrap="none">
            <a:spAutoFit/>
          </a:bodyPr>
          <a:lstStyle/>
          <a:p>
            <a:r>
              <a:rPr lang="en-US" altLang="tr-TR">
                <a:solidFill>
                  <a:schemeClr val="bg2"/>
                </a:solidFill>
                <a:latin typeface="Times"/>
              </a:rPr>
              <a:t>Side branch</a:t>
            </a:r>
          </a:p>
        </p:txBody>
      </p:sp>
      <p:sp>
        <p:nvSpPr>
          <p:cNvPr id="58374" name="Text Box 6"/>
          <p:cNvSpPr txBox="1">
            <a:spLocks noChangeArrowheads="1"/>
          </p:cNvSpPr>
          <p:nvPr/>
        </p:nvSpPr>
        <p:spPr bwMode="auto">
          <a:xfrm>
            <a:off x="1200150" y="2667000"/>
            <a:ext cx="1508125" cy="461963"/>
          </a:xfrm>
          <a:prstGeom prst="rect">
            <a:avLst/>
          </a:prstGeom>
          <a:noFill/>
          <a:ln w="9525">
            <a:noFill/>
            <a:miter lim="800000"/>
            <a:headEnd/>
            <a:tailEnd/>
          </a:ln>
        </p:spPr>
        <p:txBody>
          <a:bodyPr wrap="none">
            <a:spAutoFit/>
          </a:bodyPr>
          <a:lstStyle/>
          <a:p>
            <a:r>
              <a:rPr lang="en-US" altLang="tr-TR">
                <a:solidFill>
                  <a:schemeClr val="bg2"/>
                </a:solidFill>
                <a:latin typeface="Times"/>
              </a:rPr>
              <a:t>Main Duct</a:t>
            </a:r>
          </a:p>
        </p:txBody>
      </p:sp>
      <p:sp>
        <p:nvSpPr>
          <p:cNvPr id="58375" name="Text Box 7"/>
          <p:cNvSpPr txBox="1">
            <a:spLocks noChangeArrowheads="1"/>
          </p:cNvSpPr>
          <p:nvPr/>
        </p:nvSpPr>
        <p:spPr bwMode="auto">
          <a:xfrm>
            <a:off x="0" y="6369050"/>
            <a:ext cx="8331200" cy="508000"/>
          </a:xfrm>
          <a:prstGeom prst="rect">
            <a:avLst/>
          </a:prstGeom>
          <a:noFill/>
          <a:ln w="9525">
            <a:noFill/>
            <a:miter lim="800000"/>
            <a:headEnd/>
            <a:tailEnd/>
          </a:ln>
        </p:spPr>
        <p:txBody>
          <a:bodyPr wrap="none">
            <a:spAutoFit/>
          </a:bodyPr>
          <a:lstStyle/>
          <a:p>
            <a:r>
              <a:rPr lang="en-US" altLang="tr-TR" sz="900">
                <a:solidFill>
                  <a:schemeClr val="bg1"/>
                </a:solidFill>
                <a:latin typeface="Times"/>
              </a:rPr>
              <a:t>Gastrointest Endosc. 2012 Aug;76(2):313-20.</a:t>
            </a:r>
          </a:p>
          <a:p>
            <a:r>
              <a:rPr lang="en-US" altLang="tr-TR" sz="900">
                <a:solidFill>
                  <a:schemeClr val="bg1"/>
                </a:solidFill>
                <a:latin typeface="Times"/>
              </a:rPr>
              <a:t>Diagnostic significance of a dilated orifice of the duodenal papilla in intraductal papillary mucinous neoplasm of the pancreas.</a:t>
            </a:r>
          </a:p>
          <a:p>
            <a:r>
              <a:rPr lang="en-US" altLang="tr-TR" sz="900">
                <a:solidFill>
                  <a:schemeClr val="bg1"/>
                </a:solidFill>
                <a:latin typeface="Times"/>
              </a:rPr>
              <a:t>Aso T, Ohtsuka T, Ideno N, Kono H, Nagayoshi Y, Mori Y, Ohuchida K, Ueda J, Takahata S, Morimatsu K, Aishima S, Igarashi H, Ito T, Ishigami K, Mizumoto K, Tanaka M.</a:t>
            </a:r>
          </a:p>
        </p:txBody>
      </p:sp>
      <p:pic>
        <p:nvPicPr>
          <p:cNvPr id="16" name="pancreatoscopy Traverso.wmv">
            <a:hlinkClick r:id="" action="ppaction://media"/>
          </p:cNvPr>
          <p:cNvPicPr>
            <a:picLocks noRot="1" noChangeAspect="1"/>
          </p:cNvPicPr>
          <p:nvPr>
            <a:videoFile r:link="rId2"/>
          </p:nvPr>
        </p:nvPicPr>
        <p:blipFill>
          <a:blip r:embed="rId8" cstate="print"/>
          <a:srcRect/>
          <a:stretch>
            <a:fillRect/>
          </a:stretch>
        </p:blipFill>
        <p:spPr bwMode="auto">
          <a:xfrm>
            <a:off x="3568700" y="1436688"/>
            <a:ext cx="3514725" cy="2343150"/>
          </a:xfrm>
          <a:prstGeom prst="rect">
            <a:avLst/>
          </a:prstGeom>
          <a:noFill/>
          <a:ln w="9525">
            <a:noFill/>
            <a:miter lim="800000"/>
            <a:headEnd/>
            <a:tailEnd/>
          </a:ln>
        </p:spPr>
      </p:pic>
      <p:pic>
        <p:nvPicPr>
          <p:cNvPr id="18" name="mucinouscystwith wall.mpg.mpg">
            <a:hlinkClick r:id="" action="ppaction://media"/>
          </p:cNvPr>
          <p:cNvPicPr>
            <a:picLocks noRot="1" noChangeAspect="1"/>
          </p:cNvPicPr>
          <p:nvPr>
            <a:videoFile r:link="rId3"/>
          </p:nvPr>
        </p:nvPicPr>
        <p:blipFill>
          <a:blip r:embed="rId9" cstate="print"/>
          <a:srcRect/>
          <a:stretch>
            <a:fillRect/>
          </a:stretch>
        </p:blipFill>
        <p:spPr bwMode="auto">
          <a:xfrm>
            <a:off x="3706813" y="3968750"/>
            <a:ext cx="3236912" cy="2157413"/>
          </a:xfrm>
          <a:prstGeom prst="rect">
            <a:avLst/>
          </a:prstGeom>
          <a:noFill/>
          <a:ln w="9525">
            <a:noFill/>
            <a:miter lim="800000"/>
            <a:headEnd/>
            <a:tailEnd/>
          </a:ln>
        </p:spPr>
      </p:pic>
      <p:pic>
        <p:nvPicPr>
          <p:cNvPr id="58378" name="Picture 1"/>
          <p:cNvPicPr>
            <a:picLocks noChangeAspect="1" noChangeArrowheads="1"/>
          </p:cNvPicPr>
          <p:nvPr/>
        </p:nvPicPr>
        <p:blipFill>
          <a:blip r:embed="rId10" cstate="print"/>
          <a:srcRect/>
          <a:stretch>
            <a:fillRect/>
          </a:stretch>
        </p:blipFill>
        <p:spPr bwMode="auto">
          <a:xfrm>
            <a:off x="7204075" y="1600200"/>
            <a:ext cx="3082925" cy="2016125"/>
          </a:xfrm>
          <a:prstGeom prst="rect">
            <a:avLst/>
          </a:prstGeom>
          <a:noFill/>
          <a:ln w="9525">
            <a:noFill/>
            <a:miter lim="800000"/>
            <a:headEnd/>
            <a:tailEnd/>
          </a:ln>
        </p:spPr>
      </p:pic>
      <p:pic>
        <p:nvPicPr>
          <p:cNvPr id="58379" name="Picture 3" descr="http://phstwlp1.partners.org:2089/cache/MiamiImageURL/1-s2.0-S0046817711001572-gr1.jpg/0?wchp=dGLzVlt-zSkzS"/>
          <p:cNvPicPr>
            <a:picLocks noChangeAspect="1" noChangeArrowheads="1"/>
          </p:cNvPicPr>
          <p:nvPr/>
        </p:nvPicPr>
        <p:blipFill>
          <a:blip r:embed="rId11" cstate="print">
            <a:lum bright="10000" contrast="10000"/>
          </a:blip>
          <a:srcRect l="11205" t="51028" r="14845"/>
          <a:stretch>
            <a:fillRect/>
          </a:stretch>
        </p:blipFill>
        <p:spPr bwMode="auto">
          <a:xfrm>
            <a:off x="7331075" y="3795713"/>
            <a:ext cx="2828925" cy="2266950"/>
          </a:xfrm>
          <a:prstGeom prst="rect">
            <a:avLst/>
          </a:prstGeom>
          <a:noFill/>
          <a:ln w="9525">
            <a:noFill/>
            <a:miter lim="800000"/>
            <a:headEnd/>
            <a:tailEnd/>
          </a:ln>
        </p:spPr>
      </p:pic>
      <p:pic>
        <p:nvPicPr>
          <p:cNvPr id="58380" name="Archibald panc-jej opening with NK.mpg">
            <a:hlinkClick r:id="" action="ppaction://media"/>
          </p:cNvPr>
          <p:cNvPicPr>
            <a:picLocks noChangeAspect="1"/>
          </p:cNvPicPr>
          <p:nvPr/>
        </p:nvPicPr>
        <p:blipFill>
          <a:blip r:embed="rId12" cstate="print"/>
          <a:srcRect/>
          <a:stretch>
            <a:fillRect/>
          </a:stretch>
        </p:blipFill>
        <p:spPr bwMode="auto">
          <a:xfrm>
            <a:off x="5126038" y="3417888"/>
            <a:ext cx="33337" cy="22225"/>
          </a:xfrm>
          <a:prstGeom prst="rect">
            <a:avLst/>
          </a:prstGeom>
          <a:noFill/>
          <a:ln w="9525">
            <a:noFill/>
            <a:miter lim="800000"/>
            <a:headEnd/>
            <a:tailEnd/>
          </a:ln>
        </p:spPr>
      </p:pic>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769" fill="hold"/>
                                        <p:tgtEl>
                                          <p:spTgt spid="16"/>
                                        </p:tgtEl>
                                      </p:cBhvr>
                                    </p:cmd>
                                  </p:childTnLst>
                                </p:cTn>
                              </p:par>
                            </p:childTnLst>
                          </p:cTn>
                        </p:par>
                        <p:par>
                          <p:cTn id="7" fill="hold" nodeType="afterGroup">
                            <p:stCondLst>
                              <p:cond delay="35769"/>
                            </p:stCondLst>
                            <p:childTnLst>
                              <p:par>
                                <p:cTn id="8" presetID="1" presetClass="mediacall" presetSubtype="0" fill="hold" nodeType="afterEffect">
                                  <p:stCondLst>
                                    <p:cond delay="0"/>
                                  </p:stCondLst>
                                  <p:childTnLst>
                                    <p:cmd type="call" cmd="playFrom(0.0)">
                                      <p:cBhvr>
                                        <p:cTn id="9" dur="8574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6"/>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video>
              <p:cMediaNode>
                <p:cTn id="16" fill="hold" display="0">
                  <p:stCondLst>
                    <p:cond delay="indefinite"/>
                  </p:stCondLst>
                  <p:endCondLst>
                    <p:cond evt="onNext" delay="0">
                      <p:tgtEl>
                        <p:sldTgt/>
                      </p:tgtEl>
                    </p:cond>
                    <p:cond evt="onPrev" delay="0">
                      <p:tgtEl>
                        <p:sldTgt/>
                      </p:tgtEl>
                    </p:cond>
                  </p:endCondLst>
                </p:cTn>
                <p:tgtEl>
                  <p:spTgt spid="18"/>
                </p:tgtEl>
              </p:cMediaNode>
            </p:video>
            <p:seq concurrent="1" nextAc="seek">
              <p:cTn id="17" restart="whenNotActive" fill="hold" evtFilter="cancelBubble" nodeType="interactiveSeq">
                <p:stCondLst>
                  <p:cond evt="onClick" delay="0">
                    <p:tgtEl>
                      <p:spTgt spid="1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42975" y="533400"/>
            <a:ext cx="8743950" cy="1143000"/>
          </a:xfrm>
        </p:spPr>
        <p:txBody>
          <a:bodyPr/>
          <a:lstStyle/>
          <a:p>
            <a:pPr algn="l" eaLnBrk="1" hangingPunct="1"/>
            <a:r>
              <a:rPr lang="tr-TR" altLang="tr-TR" sz="2800" i="1" smtClean="0"/>
              <a:t>Pankreas’ın arteriyel dolaşımı</a:t>
            </a:r>
          </a:p>
        </p:txBody>
      </p:sp>
      <p:pic>
        <p:nvPicPr>
          <p:cNvPr id="23555" name="Picture 3" descr="arterpank"/>
          <p:cNvPicPr>
            <a:picLocks noChangeAspect="1" noChangeArrowheads="1"/>
          </p:cNvPicPr>
          <p:nvPr/>
        </p:nvPicPr>
        <p:blipFill>
          <a:blip r:embed="rId2" cstate="print"/>
          <a:srcRect/>
          <a:stretch>
            <a:fillRect/>
          </a:stretch>
        </p:blipFill>
        <p:spPr bwMode="auto">
          <a:xfrm>
            <a:off x="1971675" y="1497013"/>
            <a:ext cx="7029450" cy="488315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tr-TR" sz="4800" dirty="0" smtClean="0">
                <a:solidFill>
                  <a:srgbClr val="C00000"/>
                </a:solidFill>
                <a:latin typeface="Palatino Linotype" pitchFamily="18" charset="0"/>
              </a:rPr>
              <a:t>IPMN</a:t>
            </a:r>
            <a:r>
              <a:rPr lang="tr-TR" altLang="tr-TR" sz="4800" dirty="0" smtClean="0">
                <a:solidFill>
                  <a:srgbClr val="C00000"/>
                </a:solidFill>
                <a:latin typeface="Palatino Linotype" pitchFamily="18" charset="0"/>
              </a:rPr>
              <a:t>’DE </a:t>
            </a:r>
            <a:r>
              <a:rPr lang="en-US" altLang="tr-TR" sz="4800" dirty="0" smtClean="0">
                <a:solidFill>
                  <a:srgbClr val="C00000"/>
                </a:solidFill>
                <a:latin typeface="Palatino Linotype" pitchFamily="18" charset="0"/>
              </a:rPr>
              <a:t>MRCP</a:t>
            </a:r>
            <a:endParaRPr lang="en-US" altLang="tr-TR" sz="4800" dirty="0" smtClean="0">
              <a:solidFill>
                <a:srgbClr val="C00000"/>
              </a:solidFill>
              <a:latin typeface="Palatino Linotype" pitchFamily="18" charset="0"/>
            </a:endParaRPr>
          </a:p>
        </p:txBody>
      </p:sp>
      <p:sp>
        <p:nvSpPr>
          <p:cNvPr id="60419" name="Text Box 6"/>
          <p:cNvSpPr txBox="1">
            <a:spLocks noChangeArrowheads="1"/>
          </p:cNvSpPr>
          <p:nvPr/>
        </p:nvSpPr>
        <p:spPr bwMode="auto">
          <a:xfrm>
            <a:off x="0" y="6257925"/>
            <a:ext cx="5854700" cy="600075"/>
          </a:xfrm>
          <a:prstGeom prst="rect">
            <a:avLst/>
          </a:prstGeom>
          <a:noFill/>
          <a:ln w="9525">
            <a:noFill/>
            <a:miter lim="800000"/>
            <a:headEnd/>
            <a:tailEnd/>
          </a:ln>
        </p:spPr>
        <p:txBody>
          <a:bodyPr wrap="none">
            <a:spAutoFit/>
          </a:bodyPr>
          <a:lstStyle/>
          <a:p>
            <a:r>
              <a:rPr lang="en-US" altLang="tr-TR" sz="1100">
                <a:solidFill>
                  <a:schemeClr val="bg1"/>
                </a:solidFill>
              </a:rPr>
              <a:t>Waters JA, Schmidt CM, Pinchot JW, Akisik F, Howard TJ, Nakeeb A, Zyromski NJ, Lillemoe KD.</a:t>
            </a:r>
          </a:p>
          <a:p>
            <a:r>
              <a:rPr lang="en-US" altLang="tr-TR" sz="1100">
                <a:solidFill>
                  <a:schemeClr val="bg1"/>
                </a:solidFill>
              </a:rPr>
              <a:t>CT vs MRCP: optimal classification of IPMN type and extent.</a:t>
            </a:r>
          </a:p>
          <a:p>
            <a:r>
              <a:rPr lang="en-US" altLang="tr-TR" sz="1100">
                <a:solidFill>
                  <a:schemeClr val="bg1"/>
                </a:solidFill>
              </a:rPr>
              <a:t>J Gastrointest Surg. 2008 Jan;12(1):101-9. </a:t>
            </a:r>
          </a:p>
        </p:txBody>
      </p:sp>
      <p:pic>
        <p:nvPicPr>
          <p:cNvPr id="60420" name="Picture 7"/>
          <p:cNvPicPr>
            <a:picLocks noChangeAspect="1" noChangeArrowheads="1"/>
          </p:cNvPicPr>
          <p:nvPr/>
        </p:nvPicPr>
        <p:blipFill>
          <a:blip r:embed="rId2" cstate="print">
            <a:lum bright="20000" contrast="20000"/>
          </a:blip>
          <a:srcRect l="29868" t="52083" r="34407" b="13542"/>
          <a:stretch>
            <a:fillRect/>
          </a:stretch>
        </p:blipFill>
        <p:spPr bwMode="auto">
          <a:xfrm>
            <a:off x="257175" y="1905000"/>
            <a:ext cx="5229225" cy="2514600"/>
          </a:xfrm>
          <a:prstGeom prst="rect">
            <a:avLst/>
          </a:prstGeom>
          <a:noFill/>
          <a:ln w="9525">
            <a:noFill/>
            <a:miter lim="800000"/>
            <a:headEnd/>
            <a:tailEnd/>
          </a:ln>
        </p:spPr>
      </p:pic>
      <p:sp>
        <p:nvSpPr>
          <p:cNvPr id="60421" name="TextBox 9"/>
          <p:cNvSpPr txBox="1">
            <a:spLocks noChangeArrowheads="1"/>
          </p:cNvSpPr>
          <p:nvPr/>
        </p:nvSpPr>
        <p:spPr bwMode="auto">
          <a:xfrm>
            <a:off x="1543050" y="4495800"/>
            <a:ext cx="2544763" cy="461963"/>
          </a:xfrm>
          <a:prstGeom prst="rect">
            <a:avLst/>
          </a:prstGeom>
          <a:noFill/>
          <a:ln w="9525">
            <a:noFill/>
            <a:miter lim="800000"/>
            <a:headEnd/>
            <a:tailEnd/>
          </a:ln>
        </p:spPr>
        <p:txBody>
          <a:bodyPr wrap="none">
            <a:spAutoFit/>
          </a:bodyPr>
          <a:lstStyle/>
          <a:p>
            <a:r>
              <a:rPr lang="en-US" altLang="tr-TR"/>
              <a:t>Side Branch IPMN</a:t>
            </a:r>
          </a:p>
        </p:txBody>
      </p:sp>
      <p:sp>
        <p:nvSpPr>
          <p:cNvPr id="60422" name="TextBox 10"/>
          <p:cNvSpPr txBox="1">
            <a:spLocks noChangeArrowheads="1"/>
          </p:cNvSpPr>
          <p:nvPr/>
        </p:nvSpPr>
        <p:spPr bwMode="auto">
          <a:xfrm>
            <a:off x="6600825" y="4495800"/>
            <a:ext cx="2744788" cy="461963"/>
          </a:xfrm>
          <a:prstGeom prst="rect">
            <a:avLst/>
          </a:prstGeom>
          <a:noFill/>
          <a:ln w="9525">
            <a:noFill/>
            <a:miter lim="800000"/>
            <a:headEnd/>
            <a:tailEnd/>
          </a:ln>
        </p:spPr>
        <p:txBody>
          <a:bodyPr wrap="none">
            <a:spAutoFit/>
          </a:bodyPr>
          <a:lstStyle/>
          <a:p>
            <a:r>
              <a:rPr lang="en-US" altLang="tr-TR"/>
              <a:t>Malignant main duct</a:t>
            </a:r>
          </a:p>
        </p:txBody>
      </p:sp>
      <p:pic>
        <p:nvPicPr>
          <p:cNvPr id="60424" name="Picture 2" descr="http://radiology.rsna.org/content/238/2/560/F21.large.jpg"/>
          <p:cNvPicPr>
            <a:picLocks noChangeAspect="1" noChangeArrowheads="1"/>
          </p:cNvPicPr>
          <p:nvPr/>
        </p:nvPicPr>
        <p:blipFill>
          <a:blip r:embed="rId3" cstate="print"/>
          <a:srcRect/>
          <a:stretch>
            <a:fillRect/>
          </a:stretch>
        </p:blipFill>
        <p:spPr bwMode="auto">
          <a:xfrm>
            <a:off x="6256338" y="1905000"/>
            <a:ext cx="3898900" cy="258445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WINDOWS\TEMP\~AUT0002.bmp"/>
          <p:cNvPicPr>
            <a:picLocks noChangeAspect="1" noChangeArrowheads="1"/>
          </p:cNvPicPr>
          <p:nvPr/>
        </p:nvPicPr>
        <p:blipFill>
          <a:blip r:embed="rId2" cstate="print"/>
          <a:srcRect/>
          <a:stretch>
            <a:fillRect/>
          </a:stretch>
        </p:blipFill>
        <p:spPr bwMode="auto">
          <a:xfrm>
            <a:off x="600075" y="762000"/>
            <a:ext cx="9686925" cy="6096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title"/>
          </p:nvPr>
        </p:nvSpPr>
        <p:spPr>
          <a:xfrm>
            <a:off x="449263" y="609600"/>
            <a:ext cx="9837737" cy="1143000"/>
          </a:xfrm>
        </p:spPr>
        <p:txBody>
          <a:bodyPr/>
          <a:lstStyle/>
          <a:p>
            <a:pPr eaLnBrk="1" hangingPunct="1"/>
            <a:r>
              <a:rPr lang="tr-TR" altLang="tr-TR" sz="3200" dirty="0" err="1" smtClean="0"/>
              <a:t>Müsin</a:t>
            </a:r>
            <a:r>
              <a:rPr lang="tr-TR" altLang="tr-TR" sz="3200" dirty="0" smtClean="0"/>
              <a:t> salgılayan Pankreas </a:t>
            </a:r>
            <a:r>
              <a:rPr lang="tr-TR" altLang="tr-TR" sz="3200" dirty="0" err="1" smtClean="0"/>
              <a:t>ca</a:t>
            </a:r>
            <a:r>
              <a:rPr lang="tr-TR" altLang="tr-TR" sz="3200" dirty="0" smtClean="0"/>
              <a:t> &amp; </a:t>
            </a:r>
            <a:r>
              <a:rPr lang="tr-TR" altLang="tr-TR" sz="3200" dirty="0" err="1" smtClean="0"/>
              <a:t>Pankreatoskopi</a:t>
            </a:r>
            <a:endParaRPr lang="tr-TR" altLang="tr-TR" sz="3200" dirty="0" smtClean="0"/>
          </a:p>
        </p:txBody>
      </p:sp>
      <p:pic>
        <p:nvPicPr>
          <p:cNvPr id="62467" name="Picture 7" descr="C:\WINDOWS\TEMP\~AUT0002.bmp"/>
          <p:cNvPicPr>
            <a:picLocks noChangeAspect="1" noChangeArrowheads="1"/>
          </p:cNvPicPr>
          <p:nvPr/>
        </p:nvPicPr>
        <p:blipFill>
          <a:blip r:embed="rId2" cstate="print"/>
          <a:srcRect/>
          <a:stretch>
            <a:fillRect/>
          </a:stretch>
        </p:blipFill>
        <p:spPr bwMode="auto">
          <a:xfrm>
            <a:off x="5743575" y="1981200"/>
            <a:ext cx="4468813" cy="4648200"/>
          </a:xfrm>
          <a:prstGeom prst="rect">
            <a:avLst/>
          </a:prstGeom>
          <a:noFill/>
          <a:ln w="9525">
            <a:noFill/>
            <a:miter lim="800000"/>
            <a:headEnd/>
            <a:tailEnd/>
          </a:ln>
        </p:spPr>
      </p:pic>
      <p:pic>
        <p:nvPicPr>
          <p:cNvPr id="62468" name="Picture 8" descr="C:\WINDOWS\TEMP\~AUT0003.bmp"/>
          <p:cNvPicPr>
            <a:picLocks noChangeAspect="1" noChangeArrowheads="1"/>
          </p:cNvPicPr>
          <p:nvPr/>
        </p:nvPicPr>
        <p:blipFill>
          <a:blip r:embed="rId3" cstate="print"/>
          <a:srcRect/>
          <a:stretch>
            <a:fillRect/>
          </a:stretch>
        </p:blipFill>
        <p:spPr bwMode="auto">
          <a:xfrm>
            <a:off x="354013" y="1981200"/>
            <a:ext cx="4972050" cy="4572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1520869" y="428604"/>
            <a:ext cx="8337539" cy="1143000"/>
          </a:xfrm>
          <a:prstGeom prst="rect">
            <a:avLst/>
          </a:prstGeom>
          <a:noFill/>
          <a:ln w="9525">
            <a:noFill/>
            <a:miter lim="800000"/>
            <a:headEnd/>
            <a:tailEnd/>
          </a:ln>
          <a:effectLst>
            <a:outerShdw dist="35921" dir="2700000" algn="ctr" rotWithShape="0">
              <a:schemeClr val="tx1"/>
            </a:outerShdw>
          </a:effectLst>
        </p:spPr>
        <p:txBody>
          <a:bodyPr anchor="ctr"/>
          <a:lstStyle/>
          <a:p>
            <a:r>
              <a:rPr lang="tr-TR" altLang="tr-TR" sz="3200" b="1" dirty="0">
                <a:solidFill>
                  <a:srgbClr val="FFFF00"/>
                </a:solidFill>
                <a:latin typeface="Tahoma" pitchFamily="34" charset="0"/>
              </a:rPr>
              <a:t>Pankreas </a:t>
            </a:r>
            <a:r>
              <a:rPr lang="tr-TR" altLang="tr-TR" sz="3200" b="1" dirty="0" err="1">
                <a:solidFill>
                  <a:srgbClr val="FFFF00"/>
                </a:solidFill>
                <a:latin typeface="Tahoma" pitchFamily="34" charset="0"/>
              </a:rPr>
              <a:t>ca</a:t>
            </a:r>
            <a:r>
              <a:rPr lang="tr-TR" altLang="tr-TR" sz="3200" b="1" dirty="0">
                <a:solidFill>
                  <a:srgbClr val="FFFF00"/>
                </a:solidFill>
                <a:latin typeface="Tahoma" pitchFamily="34" charset="0"/>
              </a:rPr>
              <a:t> &amp; ERCP &amp; </a:t>
            </a:r>
            <a:r>
              <a:rPr lang="tr-TR" altLang="tr-TR" sz="3200" b="1" dirty="0" err="1">
                <a:solidFill>
                  <a:srgbClr val="FFFF00"/>
                </a:solidFill>
                <a:latin typeface="Tahoma" pitchFamily="34" charset="0"/>
              </a:rPr>
              <a:t>Pankreatoskopi</a:t>
            </a:r>
            <a:endParaRPr lang="tr-TR" altLang="tr-TR" sz="3200" b="1" dirty="0">
              <a:solidFill>
                <a:srgbClr val="FFFF00"/>
              </a:solidFill>
              <a:latin typeface="Tahoma" pitchFamily="34" charset="0"/>
            </a:endParaRPr>
          </a:p>
        </p:txBody>
      </p:sp>
      <p:pic>
        <p:nvPicPr>
          <p:cNvPr id="63491" name="Picture 4" descr="C:\WINDOWS\TEMP\~AUT0000.bmp"/>
          <p:cNvPicPr>
            <a:picLocks noChangeAspect="1" noChangeArrowheads="1"/>
          </p:cNvPicPr>
          <p:nvPr/>
        </p:nvPicPr>
        <p:blipFill>
          <a:blip r:embed="rId2" cstate="print"/>
          <a:srcRect/>
          <a:stretch>
            <a:fillRect/>
          </a:stretch>
        </p:blipFill>
        <p:spPr bwMode="auto">
          <a:xfrm>
            <a:off x="5411788" y="1905000"/>
            <a:ext cx="4800600" cy="4495800"/>
          </a:xfrm>
          <a:prstGeom prst="rect">
            <a:avLst/>
          </a:prstGeom>
          <a:noFill/>
          <a:ln w="9525">
            <a:noFill/>
            <a:miter lim="800000"/>
            <a:headEnd/>
            <a:tailEnd/>
          </a:ln>
        </p:spPr>
      </p:pic>
      <p:pic>
        <p:nvPicPr>
          <p:cNvPr id="63492" name="Picture 5" descr="C:\WINDOWS\TEMP\~AUT0001.bmp"/>
          <p:cNvPicPr>
            <a:picLocks noChangeAspect="1" noChangeArrowheads="1"/>
          </p:cNvPicPr>
          <p:nvPr/>
        </p:nvPicPr>
        <p:blipFill>
          <a:blip r:embed="rId3" cstate="print"/>
          <a:srcRect/>
          <a:stretch>
            <a:fillRect/>
          </a:stretch>
        </p:blipFill>
        <p:spPr bwMode="auto">
          <a:xfrm>
            <a:off x="439738" y="1905000"/>
            <a:ext cx="4457700" cy="4495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81050" y="533400"/>
            <a:ext cx="8743950" cy="838200"/>
          </a:xfrm>
        </p:spPr>
        <p:txBody>
          <a:bodyPr/>
          <a:lstStyle/>
          <a:p>
            <a:r>
              <a:rPr lang="tr-TR" altLang="tr-TR" sz="4000" smtClean="0"/>
              <a:t>TÜMÖR  İŞARETLEYİCİLERİ</a:t>
            </a:r>
          </a:p>
        </p:txBody>
      </p:sp>
      <p:sp>
        <p:nvSpPr>
          <p:cNvPr id="64515" name="Rectangle 3"/>
          <p:cNvSpPr>
            <a:spLocks noGrp="1" noChangeArrowheads="1"/>
          </p:cNvSpPr>
          <p:nvPr>
            <p:ph type="body" idx="1"/>
          </p:nvPr>
        </p:nvSpPr>
        <p:spPr>
          <a:xfrm>
            <a:off x="771525" y="1524000"/>
            <a:ext cx="8982075" cy="5073650"/>
          </a:xfrm>
        </p:spPr>
        <p:txBody>
          <a:bodyPr/>
          <a:lstStyle/>
          <a:p>
            <a:pPr>
              <a:lnSpc>
                <a:spcPct val="90000"/>
              </a:lnSpc>
              <a:spcBef>
                <a:spcPct val="10000"/>
              </a:spcBef>
              <a:buFontTx/>
              <a:buNone/>
            </a:pPr>
            <a:r>
              <a:rPr lang="tr-TR" altLang="tr-TR" sz="2800" dirty="0" smtClean="0"/>
              <a:t>1</a:t>
            </a:r>
            <a:r>
              <a:rPr lang="tr-TR" altLang="tr-TR" sz="2400" dirty="0" smtClean="0"/>
              <a:t>. Küçük çaplı tümörlerde </a:t>
            </a:r>
            <a:r>
              <a:rPr lang="tr-TR" altLang="tr-TR" sz="2400" dirty="0" err="1" smtClean="0"/>
              <a:t>sensitivite</a:t>
            </a:r>
            <a:r>
              <a:rPr lang="tr-TR" altLang="tr-TR" sz="2400" dirty="0" smtClean="0"/>
              <a:t> ve</a:t>
            </a:r>
          </a:p>
          <a:p>
            <a:pPr>
              <a:lnSpc>
                <a:spcPct val="90000"/>
              </a:lnSpc>
              <a:spcBef>
                <a:spcPct val="10000"/>
              </a:spcBef>
              <a:buFontTx/>
              <a:buNone/>
            </a:pPr>
            <a:r>
              <a:rPr lang="tr-TR" altLang="tr-TR" sz="2400" dirty="0" smtClean="0"/>
              <a:t>    </a:t>
            </a:r>
            <a:r>
              <a:rPr lang="tr-TR" altLang="tr-TR" sz="2400" dirty="0" err="1" smtClean="0"/>
              <a:t>spesifitesi</a:t>
            </a:r>
            <a:r>
              <a:rPr lang="tr-TR" altLang="tr-TR" sz="2400" dirty="0" smtClean="0"/>
              <a:t> düşüktür. </a:t>
            </a:r>
          </a:p>
          <a:p>
            <a:pPr>
              <a:lnSpc>
                <a:spcPct val="90000"/>
              </a:lnSpc>
              <a:spcBef>
                <a:spcPct val="10000"/>
              </a:spcBef>
              <a:buFontTx/>
              <a:buNone/>
            </a:pPr>
            <a:r>
              <a:rPr lang="tr-TR" altLang="tr-TR" sz="2400" dirty="0" smtClean="0"/>
              <a:t>2. Çok yüksek düzeylerde evre    </a:t>
            </a:r>
            <a:r>
              <a:rPr lang="tr-TR" altLang="tr-TR" sz="2400" dirty="0" err="1" smtClean="0"/>
              <a:t>unrezektabilite</a:t>
            </a:r>
            <a:endParaRPr lang="tr-TR" altLang="tr-TR" sz="2400" dirty="0" smtClean="0"/>
          </a:p>
          <a:p>
            <a:pPr>
              <a:lnSpc>
                <a:spcPct val="90000"/>
              </a:lnSpc>
              <a:spcBef>
                <a:spcPct val="10000"/>
              </a:spcBef>
              <a:buFontTx/>
              <a:buNone/>
            </a:pPr>
            <a:r>
              <a:rPr lang="tr-TR" altLang="tr-TR" sz="2400" dirty="0" smtClean="0"/>
              <a:t>3. Tümör marker düzeyleri hiçbir zaman tek tanı</a:t>
            </a:r>
          </a:p>
          <a:p>
            <a:pPr>
              <a:lnSpc>
                <a:spcPct val="90000"/>
              </a:lnSpc>
              <a:spcBef>
                <a:spcPct val="10000"/>
              </a:spcBef>
              <a:buFontTx/>
              <a:buNone/>
            </a:pPr>
            <a:r>
              <a:rPr lang="tr-TR" altLang="tr-TR" sz="2400" dirty="0" smtClean="0"/>
              <a:t>    kriteri değildir. </a:t>
            </a:r>
          </a:p>
          <a:p>
            <a:pPr>
              <a:lnSpc>
                <a:spcPct val="90000"/>
              </a:lnSpc>
              <a:spcBef>
                <a:spcPct val="10000"/>
              </a:spcBef>
              <a:buFontTx/>
              <a:buNone/>
            </a:pPr>
            <a:r>
              <a:rPr lang="tr-TR" altLang="tr-TR" sz="2400" dirty="0" smtClean="0"/>
              <a:t>4. Pankreas kanserinin semptomsuz dönemdeki</a:t>
            </a:r>
          </a:p>
          <a:p>
            <a:pPr>
              <a:lnSpc>
                <a:spcPct val="90000"/>
              </a:lnSpc>
              <a:spcBef>
                <a:spcPct val="10000"/>
              </a:spcBef>
              <a:buFontTx/>
              <a:buNone/>
            </a:pPr>
            <a:r>
              <a:rPr lang="tr-TR" altLang="tr-TR" sz="2400" dirty="0" smtClean="0"/>
              <a:t>    tanı ve taraması için yeterli değildirler.Sadece uyarıcıdırlar.</a:t>
            </a:r>
          </a:p>
          <a:p>
            <a:pPr>
              <a:lnSpc>
                <a:spcPct val="90000"/>
              </a:lnSpc>
              <a:spcBef>
                <a:spcPct val="10000"/>
              </a:spcBef>
              <a:buFontTx/>
              <a:buNone/>
            </a:pPr>
            <a:r>
              <a:rPr lang="tr-TR" altLang="tr-TR" sz="2400" dirty="0" smtClean="0"/>
              <a:t>5. Tümör tümüyle </a:t>
            </a:r>
            <a:r>
              <a:rPr lang="tr-TR" altLang="tr-TR" sz="2400" dirty="0" err="1" smtClean="0"/>
              <a:t>rezeke</a:t>
            </a:r>
            <a:r>
              <a:rPr lang="tr-TR" altLang="tr-TR" sz="2400" dirty="0" smtClean="0"/>
              <a:t> edilmiş ise serum</a:t>
            </a:r>
          </a:p>
          <a:p>
            <a:pPr>
              <a:lnSpc>
                <a:spcPct val="90000"/>
              </a:lnSpc>
              <a:spcBef>
                <a:spcPct val="10000"/>
              </a:spcBef>
              <a:buFontTx/>
              <a:buNone/>
            </a:pPr>
            <a:r>
              <a:rPr lang="tr-TR" altLang="tr-TR" sz="2400" dirty="0" smtClean="0"/>
              <a:t>    düzeyleri takipte faydalıdır. </a:t>
            </a:r>
          </a:p>
          <a:p>
            <a:pPr>
              <a:lnSpc>
                <a:spcPct val="90000"/>
              </a:lnSpc>
              <a:spcBef>
                <a:spcPct val="10000"/>
              </a:spcBef>
              <a:buFontTx/>
              <a:buNone/>
            </a:pPr>
            <a:r>
              <a:rPr lang="tr-TR" altLang="tr-TR" sz="2400" dirty="0" smtClean="0"/>
              <a:t>	</a:t>
            </a:r>
            <a:r>
              <a:rPr lang="tr-TR" altLang="tr-TR" sz="2400" dirty="0" smtClean="0">
                <a:solidFill>
                  <a:srgbClr val="FFFF00"/>
                </a:solidFill>
              </a:rPr>
              <a:t>CA-19-9, </a:t>
            </a:r>
            <a:r>
              <a:rPr lang="tr-TR" altLang="tr-TR" sz="2400" dirty="0" err="1" smtClean="0">
                <a:solidFill>
                  <a:srgbClr val="FFFF00"/>
                </a:solidFill>
              </a:rPr>
              <a:t>Ca</a:t>
            </a:r>
            <a:r>
              <a:rPr lang="tr-TR" altLang="tr-TR" sz="2400" dirty="0" smtClean="0">
                <a:solidFill>
                  <a:srgbClr val="FFFF00"/>
                </a:solidFill>
              </a:rPr>
              <a:t> 242, </a:t>
            </a:r>
            <a:r>
              <a:rPr lang="tr-TR" altLang="tr-TR" sz="2400" dirty="0" err="1" smtClean="0">
                <a:solidFill>
                  <a:srgbClr val="FFFF00"/>
                </a:solidFill>
              </a:rPr>
              <a:t>Span</a:t>
            </a:r>
            <a:r>
              <a:rPr lang="tr-TR" altLang="tr-TR" sz="2400" dirty="0" smtClean="0">
                <a:solidFill>
                  <a:srgbClr val="FFFF00"/>
                </a:solidFill>
              </a:rPr>
              <a:t>-1, </a:t>
            </a:r>
            <a:r>
              <a:rPr lang="tr-TR" altLang="tr-TR" sz="2400" dirty="0" err="1" smtClean="0">
                <a:solidFill>
                  <a:srgbClr val="FFFF00"/>
                </a:solidFill>
              </a:rPr>
              <a:t>Telomeraz</a:t>
            </a:r>
            <a:r>
              <a:rPr lang="tr-TR" altLang="tr-TR" sz="2400" dirty="0" smtClean="0">
                <a:solidFill>
                  <a:srgbClr val="FFFF00"/>
                </a:solidFill>
              </a:rPr>
              <a:t>, RCAS-1 (serum </a:t>
            </a:r>
            <a:r>
              <a:rPr lang="tr-TR" altLang="tr-TR" sz="2400" dirty="0" err="1" smtClean="0">
                <a:solidFill>
                  <a:srgbClr val="FFFF00"/>
                </a:solidFill>
              </a:rPr>
              <a:t>receptor</a:t>
            </a:r>
            <a:r>
              <a:rPr lang="tr-TR" altLang="tr-TR" sz="2400" dirty="0" smtClean="0">
                <a:solidFill>
                  <a:srgbClr val="FFFF00"/>
                </a:solidFill>
              </a:rPr>
              <a:t> </a:t>
            </a:r>
            <a:r>
              <a:rPr lang="tr-TR" altLang="tr-TR" sz="2400" dirty="0" err="1" smtClean="0">
                <a:solidFill>
                  <a:srgbClr val="FFFF00"/>
                </a:solidFill>
              </a:rPr>
              <a:t>binding</a:t>
            </a:r>
            <a:r>
              <a:rPr lang="tr-TR" altLang="tr-TR" sz="2400" dirty="0" smtClean="0">
                <a:solidFill>
                  <a:srgbClr val="FFFF00"/>
                </a:solidFill>
              </a:rPr>
              <a:t> </a:t>
            </a:r>
            <a:r>
              <a:rPr lang="tr-TR" altLang="tr-TR" sz="2400" dirty="0" err="1" smtClean="0">
                <a:solidFill>
                  <a:srgbClr val="FFFF00"/>
                </a:solidFill>
              </a:rPr>
              <a:t>antigen</a:t>
            </a:r>
            <a:r>
              <a:rPr lang="tr-TR" altLang="tr-TR" sz="2400" dirty="0" smtClean="0">
                <a:solidFill>
                  <a:srgbClr val="FFFF00"/>
                </a:solidFill>
              </a:rPr>
              <a:t>), </a:t>
            </a:r>
            <a:r>
              <a:rPr lang="tr-TR" altLang="tr-TR" sz="2400" dirty="0" err="1" smtClean="0">
                <a:solidFill>
                  <a:srgbClr val="FFFF00"/>
                </a:solidFill>
              </a:rPr>
              <a:t>Mic</a:t>
            </a:r>
            <a:r>
              <a:rPr lang="tr-TR" altLang="tr-TR" sz="2400" dirty="0" smtClean="0">
                <a:solidFill>
                  <a:srgbClr val="FFFF00"/>
                </a:solidFill>
              </a:rPr>
              <a:t>-1 (</a:t>
            </a:r>
            <a:r>
              <a:rPr lang="tr-TR" altLang="tr-TR" sz="2400" dirty="0" err="1" smtClean="0">
                <a:solidFill>
                  <a:srgbClr val="FFFF00"/>
                </a:solidFill>
              </a:rPr>
              <a:t>makrofaj</a:t>
            </a:r>
            <a:r>
              <a:rPr lang="tr-TR" altLang="tr-TR" sz="2400" dirty="0" smtClean="0">
                <a:solidFill>
                  <a:srgbClr val="FFFF00"/>
                </a:solidFill>
              </a:rPr>
              <a:t> inhibitör </a:t>
            </a:r>
            <a:r>
              <a:rPr lang="tr-TR" altLang="tr-TR" sz="2400" dirty="0" err="1" smtClean="0">
                <a:solidFill>
                  <a:srgbClr val="FFFF00"/>
                </a:solidFill>
              </a:rPr>
              <a:t>sitokin</a:t>
            </a:r>
            <a:r>
              <a:rPr lang="tr-TR" altLang="tr-TR" sz="2400" dirty="0" smtClean="0">
                <a:solidFill>
                  <a:srgbClr val="FFFF00"/>
                </a:solidFill>
              </a:rPr>
              <a:t>), TSP (</a:t>
            </a:r>
            <a:r>
              <a:rPr lang="tr-TR" altLang="tr-TR" sz="2400" dirty="0" err="1" smtClean="0">
                <a:solidFill>
                  <a:srgbClr val="FFFF00"/>
                </a:solidFill>
              </a:rPr>
              <a:t>Tissue</a:t>
            </a:r>
            <a:r>
              <a:rPr lang="tr-TR" altLang="tr-TR" sz="2400" dirty="0" smtClean="0">
                <a:solidFill>
                  <a:srgbClr val="FFFF00"/>
                </a:solidFill>
              </a:rPr>
              <a:t> </a:t>
            </a:r>
            <a:r>
              <a:rPr lang="tr-TR" altLang="tr-TR" sz="2400" dirty="0" err="1" smtClean="0">
                <a:solidFill>
                  <a:srgbClr val="FFFF00"/>
                </a:solidFill>
              </a:rPr>
              <a:t>spesific</a:t>
            </a:r>
            <a:r>
              <a:rPr lang="tr-TR" altLang="tr-TR" sz="2400" dirty="0" smtClean="0">
                <a:solidFill>
                  <a:srgbClr val="FFFF00"/>
                </a:solidFill>
              </a:rPr>
              <a:t> </a:t>
            </a:r>
            <a:r>
              <a:rPr lang="tr-TR" altLang="tr-TR" sz="2400" dirty="0" err="1" smtClean="0">
                <a:solidFill>
                  <a:srgbClr val="FFFF00"/>
                </a:solidFill>
              </a:rPr>
              <a:t>polipeptide</a:t>
            </a:r>
            <a:r>
              <a:rPr lang="tr-TR" altLang="tr-TR" sz="2400" dirty="0" smtClean="0">
                <a:solidFill>
                  <a:srgbClr val="FFFF00"/>
                </a:solidFill>
              </a:rPr>
              <a:t> </a:t>
            </a:r>
            <a:r>
              <a:rPr lang="tr-TR" altLang="tr-TR" sz="2400" dirty="0" err="1" smtClean="0">
                <a:solidFill>
                  <a:srgbClr val="FFFF00"/>
                </a:solidFill>
              </a:rPr>
              <a:t>antigen</a:t>
            </a:r>
            <a:r>
              <a:rPr lang="tr-TR" altLang="tr-TR" sz="2400" dirty="0" smtClean="0">
                <a:solidFill>
                  <a:srgbClr val="FFFF00"/>
                </a:solidFill>
              </a:rPr>
              <a:t>)  </a:t>
            </a:r>
          </a:p>
          <a:p>
            <a:pPr>
              <a:lnSpc>
                <a:spcPct val="90000"/>
              </a:lnSpc>
              <a:spcBef>
                <a:spcPct val="10000"/>
              </a:spcBef>
              <a:buFontTx/>
              <a:buNone/>
            </a:pPr>
            <a:endParaRPr lang="tr-TR" altLang="tr-TR" sz="2800" dirty="0" smtClean="0"/>
          </a:p>
        </p:txBody>
      </p:sp>
      <p:sp>
        <p:nvSpPr>
          <p:cNvPr id="64516" name="Line 7"/>
          <p:cNvSpPr>
            <a:spLocks noChangeShapeType="1"/>
          </p:cNvSpPr>
          <p:nvPr/>
        </p:nvSpPr>
        <p:spPr bwMode="auto">
          <a:xfrm>
            <a:off x="1600200" y="1295400"/>
            <a:ext cx="7239000" cy="0"/>
          </a:xfrm>
          <a:prstGeom prst="line">
            <a:avLst/>
          </a:prstGeom>
          <a:noFill/>
          <a:ln w="38100">
            <a:solidFill>
              <a:srgbClr val="FFFF00"/>
            </a:solidFill>
            <a:round/>
            <a:headEnd/>
            <a:tailEnd/>
          </a:ln>
        </p:spPr>
        <p:txBody>
          <a:bodyPr wrap="none" anchor="ctr"/>
          <a:lstStyle/>
          <a:p>
            <a:endParaRPr lang="tr-TR"/>
          </a:p>
        </p:txBody>
      </p:sp>
    </p:spTree>
  </p:cSld>
  <p:clrMapOvr>
    <a:masterClrMapping/>
  </p:clrMapOvr>
  <p:transition advClick="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38200" y="533400"/>
            <a:ext cx="8743950" cy="990600"/>
          </a:xfrm>
        </p:spPr>
        <p:txBody>
          <a:bodyPr/>
          <a:lstStyle/>
          <a:p>
            <a:r>
              <a:rPr lang="tr-TR" altLang="tr-TR" sz="6000" smtClean="0"/>
              <a:t>PTK</a:t>
            </a:r>
          </a:p>
        </p:txBody>
      </p:sp>
      <p:sp>
        <p:nvSpPr>
          <p:cNvPr id="65539" name="Rectangle 3"/>
          <p:cNvSpPr>
            <a:spLocks noGrp="1" noChangeArrowheads="1"/>
          </p:cNvSpPr>
          <p:nvPr>
            <p:ph type="body" idx="1"/>
          </p:nvPr>
        </p:nvSpPr>
        <p:spPr>
          <a:xfrm>
            <a:off x="1447800" y="1676400"/>
            <a:ext cx="7543800" cy="4419600"/>
          </a:xfrm>
        </p:spPr>
        <p:txBody>
          <a:bodyPr/>
          <a:lstStyle/>
          <a:p>
            <a:pPr>
              <a:lnSpc>
                <a:spcPct val="135000"/>
              </a:lnSpc>
              <a:spcBef>
                <a:spcPct val="0"/>
              </a:spcBef>
              <a:spcAft>
                <a:spcPct val="20000"/>
              </a:spcAft>
              <a:buFontTx/>
              <a:buNone/>
            </a:pPr>
            <a:r>
              <a:rPr lang="tr-TR" altLang="tr-TR" sz="2800" b="1" smtClean="0">
                <a:solidFill>
                  <a:srgbClr val="FFFF00"/>
                </a:solidFill>
              </a:rPr>
              <a:t>Tanı ve tedavi amaçlı</a:t>
            </a:r>
            <a:endParaRPr lang="tr-TR" altLang="tr-TR" sz="2800" smtClean="0"/>
          </a:p>
          <a:p>
            <a:pPr lvl="1">
              <a:lnSpc>
                <a:spcPct val="135000"/>
              </a:lnSpc>
              <a:spcBef>
                <a:spcPct val="0"/>
              </a:spcBef>
              <a:spcAft>
                <a:spcPct val="20000"/>
              </a:spcAft>
            </a:pPr>
            <a:r>
              <a:rPr lang="tr-TR" altLang="tr-TR" sz="2800" smtClean="0"/>
              <a:t> Pankreasdaki tümörün koledoka yaptığı bası yerinin belirlenmesinde</a:t>
            </a:r>
          </a:p>
          <a:p>
            <a:pPr lvl="1">
              <a:lnSpc>
                <a:spcPct val="135000"/>
              </a:lnSpc>
              <a:spcBef>
                <a:spcPct val="0"/>
              </a:spcBef>
              <a:spcAft>
                <a:spcPct val="20000"/>
              </a:spcAft>
            </a:pPr>
            <a:r>
              <a:rPr lang="tr-TR" altLang="tr-TR" sz="2800" smtClean="0"/>
              <a:t>Perkütan endoprotez yerleştirilmesinde</a:t>
            </a:r>
          </a:p>
          <a:p>
            <a:pPr lvl="1">
              <a:lnSpc>
                <a:spcPct val="135000"/>
              </a:lnSpc>
              <a:spcBef>
                <a:spcPct val="0"/>
              </a:spcBef>
              <a:spcAft>
                <a:spcPct val="20000"/>
              </a:spcAft>
            </a:pPr>
            <a:r>
              <a:rPr lang="tr-TR" altLang="tr-TR" sz="2800" smtClean="0"/>
              <a:t> Malign biliyer darlık oluşmuş ise palyatif Iridium-192 tedavisinde	</a:t>
            </a:r>
          </a:p>
        </p:txBody>
      </p:sp>
      <p:sp>
        <p:nvSpPr>
          <p:cNvPr id="65540" name="Line 4"/>
          <p:cNvSpPr>
            <a:spLocks noChangeShapeType="1"/>
          </p:cNvSpPr>
          <p:nvPr/>
        </p:nvSpPr>
        <p:spPr bwMode="auto">
          <a:xfrm>
            <a:off x="4114800" y="1524000"/>
            <a:ext cx="2209800" cy="0"/>
          </a:xfrm>
          <a:prstGeom prst="line">
            <a:avLst/>
          </a:prstGeom>
          <a:noFill/>
          <a:ln w="38100">
            <a:solidFill>
              <a:srgbClr val="FFFF00"/>
            </a:solidFill>
            <a:round/>
            <a:headEnd/>
            <a:tailEnd/>
          </a:ln>
        </p:spPr>
        <p:txBody>
          <a:bodyPr wrap="none" anchor="ctr"/>
          <a:lstStyle/>
          <a:p>
            <a:endParaRPr lang="tr-TR"/>
          </a:p>
        </p:txBody>
      </p:sp>
    </p:spTree>
  </p:cSld>
  <p:clrMapOvr>
    <a:masterClrMapping/>
  </p:clrMapOvr>
  <p:transition advClick="0">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85850" y="762000"/>
            <a:ext cx="8743950" cy="914400"/>
          </a:xfrm>
        </p:spPr>
        <p:txBody>
          <a:bodyPr/>
          <a:lstStyle/>
          <a:p>
            <a:r>
              <a:rPr lang="tr-TR" altLang="tr-TR" sz="4000" smtClean="0"/>
              <a:t>TÜMÖR BASKILAYICI GENLER</a:t>
            </a:r>
          </a:p>
        </p:txBody>
      </p:sp>
      <p:sp>
        <p:nvSpPr>
          <p:cNvPr id="66563" name="Rectangle 3"/>
          <p:cNvSpPr>
            <a:spLocks noGrp="1" noChangeArrowheads="1"/>
          </p:cNvSpPr>
          <p:nvPr>
            <p:ph type="body" idx="1"/>
          </p:nvPr>
        </p:nvSpPr>
        <p:spPr>
          <a:xfrm>
            <a:off x="781050" y="2133600"/>
            <a:ext cx="8743950" cy="4010025"/>
          </a:xfrm>
        </p:spPr>
        <p:txBody>
          <a:bodyPr/>
          <a:lstStyle/>
          <a:p>
            <a:pPr>
              <a:lnSpc>
                <a:spcPct val="90000"/>
              </a:lnSpc>
            </a:pPr>
            <a:r>
              <a:rPr lang="tr-TR" altLang="tr-TR" smtClean="0"/>
              <a:t>Protoonkogenler </a:t>
            </a:r>
            <a:r>
              <a:rPr lang="tr-TR" altLang="tr-TR" u="sng" smtClean="0"/>
              <a:t>hücre çoğalmasını</a:t>
            </a:r>
            <a:r>
              <a:rPr lang="tr-TR" altLang="tr-TR" smtClean="0"/>
              <a:t> sağlayan genleri kodlarken</a:t>
            </a:r>
          </a:p>
          <a:p>
            <a:pPr>
              <a:lnSpc>
                <a:spcPct val="90000"/>
              </a:lnSpc>
              <a:buFontTx/>
              <a:buNone/>
            </a:pPr>
            <a:r>
              <a:rPr lang="tr-TR" altLang="tr-TR" smtClean="0"/>
              <a:t>	K-Ras</a:t>
            </a:r>
          </a:p>
          <a:p>
            <a:pPr>
              <a:lnSpc>
                <a:spcPct val="90000"/>
              </a:lnSpc>
            </a:pPr>
            <a:r>
              <a:rPr lang="tr-TR" altLang="tr-TR" smtClean="0"/>
              <a:t>Tümör supressor genler (antionkogenler) normal koşullarda bu </a:t>
            </a:r>
            <a:r>
              <a:rPr lang="tr-TR" altLang="tr-TR" u="sng" smtClean="0"/>
              <a:t>çoğalmaların frenini</a:t>
            </a:r>
            <a:r>
              <a:rPr lang="tr-TR" altLang="tr-TR" smtClean="0"/>
              <a:t> sağlayan genlerdir. </a:t>
            </a:r>
          </a:p>
          <a:p>
            <a:pPr>
              <a:lnSpc>
                <a:spcPct val="90000"/>
              </a:lnSpc>
              <a:buFontTx/>
              <a:buNone/>
            </a:pPr>
            <a:endParaRPr lang="tr-TR" altLang="tr-TR" smtClean="0"/>
          </a:p>
          <a:p>
            <a:pPr>
              <a:lnSpc>
                <a:spcPct val="60000"/>
              </a:lnSpc>
              <a:buFontTx/>
              <a:buNone/>
            </a:pPr>
            <a:r>
              <a:rPr lang="tr-TR" altLang="tr-TR" smtClean="0"/>
              <a:t>   P53,    p16,   DPC4</a:t>
            </a:r>
          </a:p>
        </p:txBody>
      </p:sp>
      <p:sp>
        <p:nvSpPr>
          <p:cNvPr id="66564" name="Line 4"/>
          <p:cNvSpPr>
            <a:spLocks noChangeShapeType="1"/>
          </p:cNvSpPr>
          <p:nvPr/>
        </p:nvSpPr>
        <p:spPr bwMode="auto">
          <a:xfrm>
            <a:off x="1524000" y="1600200"/>
            <a:ext cx="7924800" cy="0"/>
          </a:xfrm>
          <a:prstGeom prst="line">
            <a:avLst/>
          </a:prstGeom>
          <a:noFill/>
          <a:ln w="38100">
            <a:solidFill>
              <a:srgbClr val="FFFF00"/>
            </a:solidFill>
            <a:round/>
            <a:headEnd/>
            <a:tailEnd/>
          </a:ln>
        </p:spPr>
        <p:txBody>
          <a:bodyPr wrap="none" anchor="ctr"/>
          <a:lstStyle/>
          <a:p>
            <a:endParaRPr lang="tr-TR"/>
          </a:p>
        </p:txBody>
      </p:sp>
    </p:spTree>
  </p:cSld>
  <p:clrMapOvr>
    <a:masterClrMapping/>
  </p:clrMapOvr>
  <p:transition advClick="0">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胆道鏡\BP30-2.pic"/>
          <p:cNvPicPr>
            <a:picLocks noChangeAspect="1" noChangeArrowheads="1"/>
          </p:cNvPicPr>
          <p:nvPr/>
        </p:nvPicPr>
        <p:blipFill>
          <a:blip r:embed="rId2" cstate="print"/>
          <a:srcRect/>
          <a:stretch>
            <a:fillRect/>
          </a:stretch>
        </p:blipFill>
        <p:spPr bwMode="auto">
          <a:xfrm>
            <a:off x="381000" y="1533525"/>
            <a:ext cx="5362575" cy="3652838"/>
          </a:xfrm>
          <a:prstGeom prst="rect">
            <a:avLst/>
          </a:prstGeom>
          <a:noFill/>
          <a:ln w="9525">
            <a:solidFill>
              <a:schemeClr val="bg1"/>
            </a:solidFill>
            <a:miter lim="800000"/>
            <a:headEnd/>
            <a:tailEnd/>
          </a:ln>
        </p:spPr>
      </p:pic>
      <p:pic>
        <p:nvPicPr>
          <p:cNvPr id="67587" name="Picture 3" descr="E:\POCS器材\BP30.pic"/>
          <p:cNvPicPr>
            <a:picLocks noChangeAspect="1" noChangeArrowheads="1"/>
          </p:cNvPicPr>
          <p:nvPr/>
        </p:nvPicPr>
        <p:blipFill>
          <a:blip r:embed="rId3" cstate="print"/>
          <a:srcRect/>
          <a:stretch>
            <a:fillRect/>
          </a:stretch>
        </p:blipFill>
        <p:spPr bwMode="auto">
          <a:xfrm>
            <a:off x="4886325" y="3160713"/>
            <a:ext cx="5086350" cy="3346450"/>
          </a:xfrm>
          <a:prstGeom prst="rect">
            <a:avLst/>
          </a:prstGeom>
          <a:noFill/>
          <a:ln w="9525">
            <a:solidFill>
              <a:schemeClr val="bg1"/>
            </a:solidFill>
            <a:miter lim="800000"/>
            <a:headEnd/>
            <a:tailEnd/>
          </a:ln>
        </p:spPr>
      </p:pic>
      <p:sp>
        <p:nvSpPr>
          <p:cNvPr id="67588" name="Text Box 4"/>
          <p:cNvSpPr txBox="1">
            <a:spLocks noChangeArrowheads="1"/>
          </p:cNvSpPr>
          <p:nvPr/>
        </p:nvSpPr>
        <p:spPr bwMode="auto">
          <a:xfrm>
            <a:off x="1598626" y="381000"/>
            <a:ext cx="5473700" cy="701675"/>
          </a:xfrm>
          <a:prstGeom prst="rect">
            <a:avLst/>
          </a:prstGeom>
          <a:noFill/>
          <a:ln w="12700">
            <a:noFill/>
            <a:miter lim="800000"/>
            <a:headEnd type="none" w="sm" len="sm"/>
            <a:tailEnd type="none" w="sm" len="sm"/>
          </a:ln>
        </p:spPr>
        <p:txBody>
          <a:bodyPr wrap="none">
            <a:spAutoFit/>
          </a:bodyPr>
          <a:lstStyle/>
          <a:p>
            <a:r>
              <a:rPr lang="en-US" altLang="ja-JP" sz="4000" b="1" dirty="0">
                <a:solidFill>
                  <a:srgbClr val="FFFF00"/>
                </a:solidFill>
                <a:latin typeface="Arial Black" pitchFamily="34" charset="0"/>
                <a:ea typeface="MS Gothic" pitchFamily="49" charset="-128"/>
              </a:rPr>
              <a:t>Mother-baby scope</a:t>
            </a:r>
          </a:p>
        </p:txBody>
      </p:sp>
      <p:sp>
        <p:nvSpPr>
          <p:cNvPr id="67589" name="Text Box 5"/>
          <p:cNvSpPr txBox="1">
            <a:spLocks noChangeArrowheads="1"/>
          </p:cNvSpPr>
          <p:nvPr/>
        </p:nvSpPr>
        <p:spPr bwMode="auto">
          <a:xfrm>
            <a:off x="6686550" y="1571612"/>
            <a:ext cx="3219450" cy="1187450"/>
          </a:xfrm>
          <a:prstGeom prst="rect">
            <a:avLst/>
          </a:prstGeom>
          <a:solidFill>
            <a:srgbClr val="4D4D4D"/>
          </a:solidFill>
          <a:ln w="12700">
            <a:noFill/>
            <a:miter lim="800000"/>
            <a:headEnd type="none" w="sm" len="sm"/>
            <a:tailEnd type="none" w="sm" len="sm"/>
          </a:ln>
        </p:spPr>
        <p:txBody>
          <a:bodyPr>
            <a:spAutoFit/>
          </a:bodyPr>
          <a:lstStyle/>
          <a:p>
            <a:r>
              <a:rPr lang="en-US" altLang="ja-JP" dirty="0">
                <a:ea typeface="ＭＳ Ｐゴシック" pitchFamily="34" charset="-128"/>
              </a:rPr>
              <a:t>O.D.</a:t>
            </a:r>
            <a:r>
              <a:rPr lang="ja-JP" altLang="en-US" dirty="0">
                <a:ea typeface="ＭＳ Ｐゴシック" pitchFamily="34" charset="-128"/>
              </a:rPr>
              <a:t>　</a:t>
            </a:r>
            <a:r>
              <a:rPr lang="en-US" altLang="ja-JP" dirty="0">
                <a:ea typeface="ＭＳ Ｐゴシック" pitchFamily="34" charset="-128"/>
              </a:rPr>
              <a:t>3.4mm</a:t>
            </a:r>
          </a:p>
          <a:p>
            <a:r>
              <a:rPr lang="en-US" altLang="ja-JP" dirty="0">
                <a:ea typeface="ＭＳ Ｐゴシック" pitchFamily="34" charset="-128"/>
              </a:rPr>
              <a:t>Length 1870mm</a:t>
            </a:r>
          </a:p>
          <a:p>
            <a:r>
              <a:rPr lang="en-US" altLang="ja-JP" dirty="0">
                <a:ea typeface="ＭＳ Ｐゴシック" pitchFamily="34" charset="-128"/>
              </a:rPr>
              <a:t>Biopsy channel 1.2mm</a:t>
            </a:r>
          </a:p>
        </p:txBody>
      </p:sp>
    </p:spTree>
  </p:cSld>
  <p:clrMapOvr>
    <a:masterClrMapping/>
  </p:clrMapOvr>
  <p:transition advClick="0">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1026"/>
          <p:cNvSpPr>
            <a:spLocks noChangeAspect="1" noChangeArrowheads="1" noTextEdit="1"/>
          </p:cNvSpPr>
          <p:nvPr/>
        </p:nvSpPr>
        <p:spPr bwMode="auto">
          <a:xfrm>
            <a:off x="381000" y="304800"/>
            <a:ext cx="9399588" cy="6134100"/>
          </a:xfrm>
          <a:prstGeom prst="rect">
            <a:avLst/>
          </a:prstGeom>
          <a:noFill/>
          <a:ln w="9525">
            <a:noFill/>
            <a:miter lim="800000"/>
            <a:headEnd/>
            <a:tailEnd/>
          </a:ln>
        </p:spPr>
        <p:txBody>
          <a:bodyPr/>
          <a:lstStyle/>
          <a:p>
            <a:endParaRPr lang="tr-TR"/>
          </a:p>
        </p:txBody>
      </p:sp>
      <p:sp>
        <p:nvSpPr>
          <p:cNvPr id="68611" name="Rectangle 1027"/>
          <p:cNvSpPr>
            <a:spLocks noChangeArrowheads="1"/>
          </p:cNvSpPr>
          <p:nvPr/>
        </p:nvSpPr>
        <p:spPr bwMode="auto">
          <a:xfrm>
            <a:off x="3997325" y="481013"/>
            <a:ext cx="2074863" cy="798512"/>
          </a:xfrm>
          <a:prstGeom prst="rect">
            <a:avLst/>
          </a:prstGeom>
          <a:noFill/>
          <a:ln w="9525">
            <a:noFill/>
            <a:miter lim="800000"/>
            <a:headEnd/>
            <a:tailEnd/>
          </a:ln>
        </p:spPr>
        <p:txBody>
          <a:bodyPr/>
          <a:lstStyle/>
          <a:p>
            <a:endParaRPr lang="tr-TR" altLang="tr-TR"/>
          </a:p>
        </p:txBody>
      </p:sp>
      <p:sp>
        <p:nvSpPr>
          <p:cNvPr id="68612" name="Rectangle 1028"/>
          <p:cNvSpPr>
            <a:spLocks noChangeArrowheads="1"/>
          </p:cNvSpPr>
          <p:nvPr/>
        </p:nvSpPr>
        <p:spPr bwMode="auto">
          <a:xfrm>
            <a:off x="2038350" y="457200"/>
            <a:ext cx="6248400" cy="549275"/>
          </a:xfrm>
          <a:prstGeom prst="rect">
            <a:avLst/>
          </a:prstGeom>
          <a:noFill/>
          <a:ln w="9525">
            <a:noFill/>
            <a:miter lim="800000"/>
            <a:headEnd/>
            <a:tailEnd/>
          </a:ln>
        </p:spPr>
        <p:txBody>
          <a:bodyPr wrap="none" lIns="0" tIns="0" rIns="0" bIns="0">
            <a:spAutoFit/>
          </a:bodyPr>
          <a:lstStyle/>
          <a:p>
            <a:pPr algn="r"/>
            <a:r>
              <a:rPr lang="en-US" altLang="ja-JP" sz="3600" b="1">
                <a:solidFill>
                  <a:srgbClr val="FEFF00"/>
                </a:solidFill>
                <a:ea typeface="System"/>
                <a:cs typeface="System"/>
              </a:rPr>
              <a:t>Intraductal Ultrasound (</a:t>
            </a:r>
            <a:r>
              <a:rPr lang="en-US" altLang="ja-JP" sz="3600" b="1">
                <a:solidFill>
                  <a:srgbClr val="FEFF00"/>
                </a:solidFill>
                <a:latin typeface="Arial Black" pitchFamily="34" charset="0"/>
                <a:ea typeface="System"/>
                <a:cs typeface="System"/>
              </a:rPr>
              <a:t>IDUS)</a:t>
            </a:r>
            <a:endParaRPr lang="en-US" altLang="ja-JP" sz="3600">
              <a:latin typeface="Arial Black" pitchFamily="34" charset="0"/>
              <a:ea typeface="ＭＳ Ｐゴシック" pitchFamily="34" charset="-128"/>
            </a:endParaRPr>
          </a:p>
        </p:txBody>
      </p:sp>
      <p:pic>
        <p:nvPicPr>
          <p:cNvPr id="68613" name="Picture 1029"/>
          <p:cNvPicPr>
            <a:picLocks noChangeAspect="1" noChangeArrowheads="1"/>
          </p:cNvPicPr>
          <p:nvPr/>
        </p:nvPicPr>
        <p:blipFill>
          <a:blip r:embed="rId2" cstate="print"/>
          <a:srcRect/>
          <a:stretch>
            <a:fillRect/>
          </a:stretch>
        </p:blipFill>
        <p:spPr bwMode="auto">
          <a:xfrm>
            <a:off x="771525" y="3937000"/>
            <a:ext cx="3419475" cy="1746250"/>
          </a:xfrm>
          <a:prstGeom prst="rect">
            <a:avLst/>
          </a:prstGeom>
          <a:noFill/>
          <a:ln w="9525">
            <a:noFill/>
            <a:miter lim="800000"/>
            <a:headEnd/>
            <a:tailEnd/>
          </a:ln>
        </p:spPr>
      </p:pic>
      <p:pic>
        <p:nvPicPr>
          <p:cNvPr id="68614" name="Picture 1030"/>
          <p:cNvPicPr>
            <a:picLocks noChangeAspect="1" noChangeArrowheads="1"/>
          </p:cNvPicPr>
          <p:nvPr/>
        </p:nvPicPr>
        <p:blipFill>
          <a:blip r:embed="rId3" cstate="print"/>
          <a:srcRect/>
          <a:stretch>
            <a:fillRect/>
          </a:stretch>
        </p:blipFill>
        <p:spPr bwMode="auto">
          <a:xfrm>
            <a:off x="758825" y="1358900"/>
            <a:ext cx="3432175" cy="2568575"/>
          </a:xfrm>
          <a:prstGeom prst="rect">
            <a:avLst/>
          </a:prstGeom>
          <a:noFill/>
          <a:ln w="9525">
            <a:noFill/>
            <a:miter lim="800000"/>
            <a:headEnd/>
            <a:tailEnd/>
          </a:ln>
        </p:spPr>
      </p:pic>
      <p:sp>
        <p:nvSpPr>
          <p:cNvPr id="68615" name="Rectangle 1031"/>
          <p:cNvSpPr>
            <a:spLocks noChangeArrowheads="1"/>
          </p:cNvSpPr>
          <p:nvPr/>
        </p:nvSpPr>
        <p:spPr bwMode="auto">
          <a:xfrm>
            <a:off x="2640524" y="5867400"/>
            <a:ext cx="1425069" cy="492443"/>
          </a:xfrm>
          <a:prstGeom prst="rect">
            <a:avLst/>
          </a:prstGeom>
          <a:noFill/>
          <a:ln w="9525">
            <a:noFill/>
            <a:miter lim="800000"/>
            <a:headEnd/>
            <a:tailEnd/>
          </a:ln>
        </p:spPr>
        <p:txBody>
          <a:bodyPr wrap="none" lIns="0" tIns="0" rIns="0" bIns="0">
            <a:spAutoFit/>
          </a:bodyPr>
          <a:lstStyle/>
          <a:p>
            <a:pPr algn="r"/>
            <a:r>
              <a:rPr lang="en-US" altLang="ja-JP" sz="3200" b="1" dirty="0">
                <a:solidFill>
                  <a:srgbClr val="FFFFFF"/>
                </a:solidFill>
                <a:ea typeface="System"/>
                <a:cs typeface="System"/>
              </a:rPr>
              <a:t>UM-4R </a:t>
            </a:r>
            <a:endParaRPr lang="en-US" altLang="ja-JP" sz="3200" dirty="0">
              <a:ea typeface="ＭＳ Ｐゴシック" pitchFamily="34" charset="-128"/>
            </a:endParaRPr>
          </a:p>
        </p:txBody>
      </p:sp>
      <p:sp>
        <p:nvSpPr>
          <p:cNvPr id="68616" name="Rectangle 1032"/>
          <p:cNvSpPr>
            <a:spLocks noChangeArrowheads="1"/>
          </p:cNvSpPr>
          <p:nvPr/>
        </p:nvSpPr>
        <p:spPr bwMode="auto">
          <a:xfrm>
            <a:off x="7685434" y="5334000"/>
            <a:ext cx="1606209" cy="492443"/>
          </a:xfrm>
          <a:prstGeom prst="rect">
            <a:avLst/>
          </a:prstGeom>
          <a:noFill/>
          <a:ln w="9525">
            <a:noFill/>
            <a:miter lim="800000"/>
            <a:headEnd/>
            <a:tailEnd/>
          </a:ln>
        </p:spPr>
        <p:txBody>
          <a:bodyPr wrap="none" lIns="0" tIns="0" rIns="0" bIns="0">
            <a:spAutoFit/>
          </a:bodyPr>
          <a:lstStyle/>
          <a:p>
            <a:pPr algn="r"/>
            <a:r>
              <a:rPr lang="en-US" altLang="ja-JP" sz="3200" b="1" dirty="0">
                <a:solidFill>
                  <a:srgbClr val="FFFFFF"/>
                </a:solidFill>
                <a:ea typeface="System"/>
                <a:cs typeface="System"/>
              </a:rPr>
              <a:t>SSD-550 </a:t>
            </a:r>
            <a:endParaRPr lang="en-US" altLang="ja-JP" sz="3200" dirty="0">
              <a:ea typeface="ＭＳ Ｐゴシック" pitchFamily="34" charset="-128"/>
            </a:endParaRPr>
          </a:p>
        </p:txBody>
      </p:sp>
      <p:pic>
        <p:nvPicPr>
          <p:cNvPr id="68617" name="Picture 1033"/>
          <p:cNvPicPr>
            <a:picLocks noChangeAspect="1" noChangeArrowheads="1"/>
          </p:cNvPicPr>
          <p:nvPr/>
        </p:nvPicPr>
        <p:blipFill>
          <a:blip r:embed="rId4" cstate="print"/>
          <a:srcRect/>
          <a:stretch>
            <a:fillRect/>
          </a:stretch>
        </p:blipFill>
        <p:spPr bwMode="auto">
          <a:xfrm>
            <a:off x="5927725" y="1827213"/>
            <a:ext cx="3881438" cy="1951037"/>
          </a:xfrm>
          <a:prstGeom prst="rect">
            <a:avLst/>
          </a:prstGeom>
          <a:noFill/>
          <a:ln w="9525">
            <a:noFill/>
            <a:miter lim="800000"/>
            <a:headEnd/>
            <a:tailEnd/>
          </a:ln>
        </p:spPr>
      </p:pic>
      <p:pic>
        <p:nvPicPr>
          <p:cNvPr id="68618" name="Picture 1034"/>
          <p:cNvPicPr>
            <a:picLocks noChangeAspect="1" noChangeArrowheads="1"/>
          </p:cNvPicPr>
          <p:nvPr/>
        </p:nvPicPr>
        <p:blipFill>
          <a:blip r:embed="rId5" cstate="print"/>
          <a:srcRect/>
          <a:stretch>
            <a:fillRect/>
          </a:stretch>
        </p:blipFill>
        <p:spPr bwMode="auto">
          <a:xfrm>
            <a:off x="5916613" y="3949700"/>
            <a:ext cx="3892550" cy="108426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066800" y="228600"/>
            <a:ext cx="7772400" cy="954107"/>
          </a:xfrm>
          <a:prstGeom prst="rect">
            <a:avLst/>
          </a:prstGeom>
          <a:noFill/>
          <a:ln w="9525">
            <a:noFill/>
            <a:miter lim="800000"/>
            <a:headEnd/>
            <a:tailEnd/>
          </a:ln>
        </p:spPr>
        <p:txBody>
          <a:bodyPr>
            <a:spAutoFit/>
          </a:bodyPr>
          <a:lstStyle/>
          <a:p>
            <a:pPr algn="ctr"/>
            <a:r>
              <a:rPr lang="tr-TR" altLang="ja-JP" sz="2800" dirty="0" err="1" smtClean="0">
                <a:solidFill>
                  <a:schemeClr val="bg1"/>
                </a:solidFill>
                <a:latin typeface="Arial Black" pitchFamily="34" charset="0"/>
                <a:ea typeface="ＭＳ Ｐゴシック" pitchFamily="34" charset="-128"/>
              </a:rPr>
              <a:t>Biliyo</a:t>
            </a:r>
            <a:r>
              <a:rPr lang="tr-TR" altLang="ja-JP" sz="2800" dirty="0" smtClean="0">
                <a:solidFill>
                  <a:schemeClr val="bg1"/>
                </a:solidFill>
                <a:latin typeface="Arial Black" pitchFamily="34" charset="0"/>
                <a:ea typeface="ＭＳ Ｐゴシック" pitchFamily="34" charset="-128"/>
              </a:rPr>
              <a:t> </a:t>
            </a:r>
            <a:r>
              <a:rPr lang="tr-TR" altLang="ja-JP" sz="2800" dirty="0" err="1" smtClean="0">
                <a:solidFill>
                  <a:schemeClr val="bg1"/>
                </a:solidFill>
                <a:latin typeface="Arial Black" pitchFamily="34" charset="0"/>
                <a:ea typeface="ＭＳ Ｐゴシック" pitchFamily="34" charset="-128"/>
              </a:rPr>
              <a:t>Pankreatik</a:t>
            </a:r>
            <a:r>
              <a:rPr lang="tr-TR" altLang="ja-JP" sz="2800" dirty="0" smtClean="0">
                <a:solidFill>
                  <a:schemeClr val="bg1"/>
                </a:solidFill>
                <a:latin typeface="Arial Black" pitchFamily="34" charset="0"/>
                <a:ea typeface="ＭＳ Ｐゴシック" pitchFamily="34" charset="-128"/>
              </a:rPr>
              <a:t> Sistem İçin </a:t>
            </a:r>
            <a:r>
              <a:rPr lang="en-US" altLang="ja-JP" sz="2800" dirty="0" smtClean="0">
                <a:solidFill>
                  <a:schemeClr val="bg1"/>
                </a:solidFill>
                <a:latin typeface="Arial Black" pitchFamily="34" charset="0"/>
                <a:ea typeface="ＭＳ Ｐゴシック" pitchFamily="34" charset="-128"/>
              </a:rPr>
              <a:t>Modern </a:t>
            </a:r>
            <a:r>
              <a:rPr lang="tr-TR" altLang="ja-JP" sz="2800" dirty="0" smtClean="0">
                <a:solidFill>
                  <a:schemeClr val="bg1"/>
                </a:solidFill>
                <a:latin typeface="Arial Black" pitchFamily="34" charset="0"/>
                <a:ea typeface="ＭＳ Ｐゴシック" pitchFamily="34" charset="-128"/>
              </a:rPr>
              <a:t>Tanısal İncelemeler</a:t>
            </a:r>
            <a:r>
              <a:rPr lang="en-US" altLang="ja-JP" sz="2800" dirty="0" smtClean="0">
                <a:solidFill>
                  <a:schemeClr val="bg1"/>
                </a:solidFill>
                <a:latin typeface="Arial Black" pitchFamily="34" charset="0"/>
                <a:ea typeface="ＭＳ Ｐゴシック" pitchFamily="34" charset="-128"/>
              </a:rPr>
              <a:t>  </a:t>
            </a:r>
            <a:endParaRPr lang="en-US" altLang="ja-JP" sz="2800" dirty="0">
              <a:solidFill>
                <a:schemeClr val="bg1"/>
              </a:solidFill>
              <a:latin typeface="Arial Black" pitchFamily="34" charset="0"/>
              <a:ea typeface="ＭＳ Ｐゴシック" pitchFamily="34" charset="-128"/>
            </a:endParaRPr>
          </a:p>
        </p:txBody>
      </p:sp>
      <p:sp>
        <p:nvSpPr>
          <p:cNvPr id="78851" name="Text Box 3"/>
          <p:cNvSpPr txBox="1">
            <a:spLocks noChangeArrowheads="1"/>
          </p:cNvSpPr>
          <p:nvPr/>
        </p:nvSpPr>
        <p:spPr bwMode="auto">
          <a:xfrm>
            <a:off x="2286000" y="1071563"/>
            <a:ext cx="5224507" cy="5693866"/>
          </a:xfrm>
          <a:prstGeom prst="rect">
            <a:avLst/>
          </a:prstGeom>
          <a:solidFill>
            <a:schemeClr val="accent2"/>
          </a:solidFill>
          <a:ln w="9525">
            <a:noFill/>
            <a:miter lim="800000"/>
            <a:headEnd/>
            <a:tailEnd/>
          </a:ln>
          <a:effectLst>
            <a:prstShdw prst="shdw18" dist="17961" dir="13500000">
              <a:schemeClr val="accent2">
                <a:gamma/>
                <a:shade val="60000"/>
                <a:invGamma/>
              </a:schemeClr>
            </a:prstShdw>
          </a:effectLst>
        </p:spPr>
        <p:txBody>
          <a:bodyPr wrap="none">
            <a:spAutoFit/>
          </a:bodyPr>
          <a:lstStyle/>
          <a:p>
            <a:pPr>
              <a:defRPr/>
            </a:pPr>
            <a:r>
              <a:rPr lang="tr-TR" altLang="ja-JP" sz="2800" dirty="0" smtClean="0">
                <a:solidFill>
                  <a:schemeClr val="bg1"/>
                </a:solidFill>
              </a:rPr>
              <a:t>1.basamak</a:t>
            </a:r>
            <a:endParaRPr lang="en-US" altLang="ja-JP" sz="2800" dirty="0">
              <a:solidFill>
                <a:schemeClr val="bg1"/>
              </a:solidFill>
            </a:endParaRPr>
          </a:p>
          <a:p>
            <a:pPr>
              <a:defRPr/>
            </a:pPr>
            <a:r>
              <a:rPr lang="en-US" altLang="ja-JP" sz="2800" dirty="0" smtClean="0">
                <a:solidFill>
                  <a:schemeClr val="bg1"/>
                </a:solidFill>
              </a:rPr>
              <a:t>Chemistry</a:t>
            </a:r>
            <a:r>
              <a:rPr lang="en-US" altLang="ja-JP" sz="2800" dirty="0">
                <a:solidFill>
                  <a:schemeClr val="bg1"/>
                </a:solidFill>
              </a:rPr>
              <a:t>/ Tumor marker</a:t>
            </a:r>
          </a:p>
          <a:p>
            <a:pPr>
              <a:defRPr/>
            </a:pPr>
            <a:r>
              <a:rPr lang="en-US" altLang="ja-JP" sz="2800" dirty="0">
                <a:solidFill>
                  <a:schemeClr val="bg1"/>
                </a:solidFill>
              </a:rPr>
              <a:t>	US</a:t>
            </a:r>
          </a:p>
          <a:p>
            <a:pPr>
              <a:defRPr/>
            </a:pPr>
            <a:r>
              <a:rPr lang="en-US" altLang="ja-JP" sz="2800" dirty="0">
                <a:solidFill>
                  <a:schemeClr val="bg1"/>
                </a:solidFill>
              </a:rPr>
              <a:t>	CT</a:t>
            </a:r>
          </a:p>
          <a:p>
            <a:pPr>
              <a:defRPr/>
            </a:pPr>
            <a:r>
              <a:rPr lang="en-US" altLang="ja-JP" sz="2800" dirty="0">
                <a:solidFill>
                  <a:schemeClr val="bg1"/>
                </a:solidFill>
              </a:rPr>
              <a:t>	</a:t>
            </a:r>
            <a:r>
              <a:rPr lang="en-US" altLang="ja-JP" sz="2800" dirty="0" smtClean="0">
                <a:solidFill>
                  <a:schemeClr val="bg1"/>
                </a:solidFill>
              </a:rPr>
              <a:t>MRCP</a:t>
            </a:r>
            <a:endParaRPr lang="tr-TR" altLang="ja-JP" sz="2800" dirty="0" smtClean="0">
              <a:solidFill>
                <a:schemeClr val="bg1"/>
              </a:solidFill>
            </a:endParaRPr>
          </a:p>
          <a:p>
            <a:pPr>
              <a:defRPr/>
            </a:pPr>
            <a:r>
              <a:rPr lang="tr-TR" altLang="ja-JP" sz="2800" dirty="0" smtClean="0">
                <a:solidFill>
                  <a:schemeClr val="bg1"/>
                </a:solidFill>
              </a:rPr>
              <a:t>2.basamak</a:t>
            </a:r>
            <a:endParaRPr lang="en-US" altLang="ja-JP" sz="2800" dirty="0">
              <a:solidFill>
                <a:schemeClr val="bg1"/>
              </a:solidFill>
            </a:endParaRPr>
          </a:p>
          <a:p>
            <a:pPr>
              <a:defRPr/>
            </a:pPr>
            <a:r>
              <a:rPr lang="en-US" altLang="ja-JP" sz="2800" dirty="0">
                <a:solidFill>
                  <a:schemeClr val="bg1"/>
                </a:solidFill>
              </a:rPr>
              <a:t>	EUS</a:t>
            </a:r>
          </a:p>
          <a:p>
            <a:pPr>
              <a:defRPr/>
            </a:pPr>
            <a:r>
              <a:rPr lang="en-US" altLang="ja-JP" sz="2800" dirty="0">
                <a:solidFill>
                  <a:schemeClr val="bg1"/>
                </a:solidFill>
              </a:rPr>
              <a:t>	ERCP/ PTC</a:t>
            </a:r>
          </a:p>
          <a:p>
            <a:pPr>
              <a:defRPr/>
            </a:pPr>
            <a:r>
              <a:rPr lang="en-US" altLang="ja-JP" sz="2800" dirty="0">
                <a:solidFill>
                  <a:schemeClr val="bg1"/>
                </a:solidFill>
              </a:rPr>
              <a:t>	POCS/ POPS/ IDUS/  </a:t>
            </a:r>
            <a:r>
              <a:rPr lang="en-US" altLang="ja-JP" sz="2800" dirty="0" smtClean="0">
                <a:solidFill>
                  <a:schemeClr val="bg1"/>
                </a:solidFill>
              </a:rPr>
              <a:t>PTCS</a:t>
            </a:r>
            <a:endParaRPr lang="tr-TR" altLang="ja-JP" sz="2800" dirty="0" smtClean="0">
              <a:solidFill>
                <a:schemeClr val="bg1"/>
              </a:solidFill>
            </a:endParaRPr>
          </a:p>
          <a:p>
            <a:pPr>
              <a:defRPr/>
            </a:pPr>
            <a:r>
              <a:rPr lang="tr-TR" altLang="ja-JP" sz="2800" dirty="0" smtClean="0">
                <a:solidFill>
                  <a:schemeClr val="bg1"/>
                </a:solidFill>
              </a:rPr>
              <a:t>3.basamak</a:t>
            </a:r>
            <a:endParaRPr lang="en-US" altLang="ja-JP" sz="2800" dirty="0">
              <a:solidFill>
                <a:schemeClr val="bg1"/>
              </a:solidFill>
            </a:endParaRPr>
          </a:p>
          <a:p>
            <a:pPr>
              <a:defRPr/>
            </a:pPr>
            <a:r>
              <a:rPr lang="en-US" altLang="ja-JP" sz="2800" dirty="0">
                <a:solidFill>
                  <a:schemeClr val="bg1"/>
                </a:solidFill>
              </a:rPr>
              <a:t>	</a:t>
            </a:r>
            <a:r>
              <a:rPr lang="en-US" altLang="ja-JP" sz="2800" dirty="0" err="1">
                <a:solidFill>
                  <a:schemeClr val="bg1"/>
                </a:solidFill>
              </a:rPr>
              <a:t>Angio</a:t>
            </a:r>
            <a:r>
              <a:rPr lang="en-US" altLang="ja-JP" sz="2800" dirty="0">
                <a:solidFill>
                  <a:schemeClr val="bg1"/>
                </a:solidFill>
              </a:rPr>
              <a:t>-CT/ MDCT</a:t>
            </a:r>
          </a:p>
          <a:p>
            <a:pPr>
              <a:defRPr/>
            </a:pPr>
            <a:r>
              <a:rPr lang="en-US" altLang="ja-JP" sz="2800" dirty="0">
                <a:solidFill>
                  <a:schemeClr val="bg1"/>
                </a:solidFill>
              </a:rPr>
              <a:t>	Contrast US/ Doppler US</a:t>
            </a:r>
            <a:endParaRPr lang="tr-TR" altLang="ja-JP" sz="2800" dirty="0">
              <a:solidFill>
                <a:schemeClr val="bg1"/>
              </a:solidFill>
            </a:endParaRPr>
          </a:p>
          <a:p>
            <a:pPr>
              <a:defRPr/>
            </a:pPr>
            <a:r>
              <a:rPr lang="tr-TR" altLang="ja-JP" sz="2800" dirty="0">
                <a:solidFill>
                  <a:schemeClr val="bg1"/>
                </a:solidFill>
              </a:rPr>
              <a:t>	PET</a:t>
            </a:r>
            <a:endParaRPr lang="en-US" altLang="ja-JP" sz="2800" dirty="0">
              <a:solidFill>
                <a:schemeClr val="bg1"/>
              </a:solidFill>
            </a:endParaRPr>
          </a:p>
        </p:txBody>
      </p:sp>
    </p:spTree>
  </p:cSld>
  <p:clrMapOvr>
    <a:masterClrMapping/>
  </p:clrMapOvr>
  <p:transition advClick="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tr-TR" altLang="tr-TR" sz="2800" i="1" smtClean="0"/>
              <a:t>Pankreas’ın venöz dolaşımı</a:t>
            </a:r>
          </a:p>
        </p:txBody>
      </p:sp>
      <p:pic>
        <p:nvPicPr>
          <p:cNvPr id="24579" name="Picture 3" descr="venpank"/>
          <p:cNvPicPr>
            <a:picLocks noChangeAspect="1" noChangeArrowheads="1"/>
          </p:cNvPicPr>
          <p:nvPr/>
        </p:nvPicPr>
        <p:blipFill>
          <a:blip r:embed="rId2" cstate="print"/>
          <a:srcRect/>
          <a:stretch>
            <a:fillRect/>
          </a:stretch>
        </p:blipFill>
        <p:spPr bwMode="auto">
          <a:xfrm>
            <a:off x="2057400" y="1600200"/>
            <a:ext cx="6343650" cy="4492625"/>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086"/>
          <p:cNvGrpSpPr>
            <a:grpSpLocks/>
          </p:cNvGrpSpPr>
          <p:nvPr/>
        </p:nvGrpSpPr>
        <p:grpSpPr bwMode="auto">
          <a:xfrm>
            <a:off x="342900" y="1219200"/>
            <a:ext cx="9505950" cy="4224338"/>
            <a:chOff x="192" y="768"/>
            <a:chExt cx="5323" cy="2661"/>
          </a:xfrm>
        </p:grpSpPr>
        <p:pic>
          <p:nvPicPr>
            <p:cNvPr id="70659" name="Picture 3075"/>
            <p:cNvPicPr>
              <a:picLocks noChangeAspect="1" noChangeArrowheads="1"/>
            </p:cNvPicPr>
            <p:nvPr/>
          </p:nvPicPr>
          <p:blipFill>
            <a:blip r:embed="rId2" cstate="print"/>
            <a:srcRect/>
            <a:stretch>
              <a:fillRect/>
            </a:stretch>
          </p:blipFill>
          <p:spPr bwMode="auto">
            <a:xfrm>
              <a:off x="192" y="1456"/>
              <a:ext cx="1628" cy="1635"/>
            </a:xfrm>
            <a:prstGeom prst="rect">
              <a:avLst/>
            </a:prstGeom>
            <a:noFill/>
            <a:ln w="9525">
              <a:noFill/>
              <a:miter lim="800000"/>
              <a:headEnd/>
              <a:tailEnd/>
            </a:ln>
          </p:spPr>
        </p:pic>
        <p:pic>
          <p:nvPicPr>
            <p:cNvPr id="70660" name="Picture 3076"/>
            <p:cNvPicPr>
              <a:picLocks noChangeAspect="1" noChangeArrowheads="1"/>
            </p:cNvPicPr>
            <p:nvPr/>
          </p:nvPicPr>
          <p:blipFill>
            <a:blip r:embed="rId3" cstate="print"/>
            <a:srcRect/>
            <a:stretch>
              <a:fillRect/>
            </a:stretch>
          </p:blipFill>
          <p:spPr bwMode="auto">
            <a:xfrm>
              <a:off x="3867" y="1475"/>
              <a:ext cx="1648" cy="1628"/>
            </a:xfrm>
            <a:prstGeom prst="rect">
              <a:avLst/>
            </a:prstGeom>
            <a:noFill/>
            <a:ln w="9525">
              <a:noFill/>
              <a:miter lim="800000"/>
              <a:headEnd/>
              <a:tailEnd/>
            </a:ln>
          </p:spPr>
        </p:pic>
        <p:sp>
          <p:nvSpPr>
            <p:cNvPr id="70661" name="Rectangle 3078"/>
            <p:cNvSpPr>
              <a:spLocks noChangeArrowheads="1"/>
            </p:cNvSpPr>
            <p:nvPr/>
          </p:nvSpPr>
          <p:spPr bwMode="auto">
            <a:xfrm>
              <a:off x="1248" y="768"/>
              <a:ext cx="3274" cy="384"/>
            </a:xfrm>
            <a:prstGeom prst="rect">
              <a:avLst/>
            </a:prstGeom>
            <a:noFill/>
            <a:ln w="9525">
              <a:noFill/>
              <a:miter lim="800000"/>
              <a:headEnd/>
              <a:tailEnd/>
            </a:ln>
          </p:spPr>
          <p:txBody>
            <a:bodyPr wrap="none" lIns="0" tIns="0" rIns="0" bIns="0">
              <a:spAutoFit/>
            </a:bodyPr>
            <a:lstStyle/>
            <a:p>
              <a:r>
                <a:rPr lang="en-US" altLang="ja-JP" sz="4000" b="1">
                  <a:solidFill>
                    <a:srgbClr val="FEFF00"/>
                  </a:solidFill>
                  <a:latin typeface="Arial Black" pitchFamily="34" charset="0"/>
                  <a:ea typeface="System"/>
                  <a:cs typeface="System"/>
                </a:rPr>
                <a:t>IPMC </a:t>
              </a:r>
              <a:r>
                <a:rPr lang="en-US" altLang="ja-JP" sz="4000" b="1">
                  <a:solidFill>
                    <a:srgbClr val="FEFF00"/>
                  </a:solidFill>
                  <a:ea typeface="System"/>
                  <a:cs typeface="System"/>
                </a:rPr>
                <a:t>(main duct type)</a:t>
              </a:r>
              <a:endParaRPr lang="en-US" altLang="ja-JP" sz="4000">
                <a:ea typeface="ＭＳ Ｐゴシック" pitchFamily="34" charset="-128"/>
              </a:endParaRPr>
            </a:p>
          </p:txBody>
        </p:sp>
        <p:pic>
          <p:nvPicPr>
            <p:cNvPr id="70662" name="Picture 3079"/>
            <p:cNvPicPr>
              <a:picLocks noChangeAspect="1" noChangeArrowheads="1"/>
            </p:cNvPicPr>
            <p:nvPr/>
          </p:nvPicPr>
          <p:blipFill>
            <a:blip r:embed="rId4" cstate="print"/>
            <a:srcRect/>
            <a:stretch>
              <a:fillRect/>
            </a:stretch>
          </p:blipFill>
          <p:spPr bwMode="auto">
            <a:xfrm>
              <a:off x="1988" y="1475"/>
              <a:ext cx="1660" cy="1609"/>
            </a:xfrm>
            <a:prstGeom prst="rect">
              <a:avLst/>
            </a:prstGeom>
            <a:noFill/>
            <a:ln w="9525">
              <a:noFill/>
              <a:miter lim="800000"/>
              <a:headEnd/>
              <a:tailEnd/>
            </a:ln>
          </p:spPr>
        </p:pic>
        <p:sp>
          <p:nvSpPr>
            <p:cNvPr id="70663" name="Rectangle 3082"/>
            <p:cNvSpPr>
              <a:spLocks noChangeArrowheads="1"/>
            </p:cNvSpPr>
            <p:nvPr/>
          </p:nvSpPr>
          <p:spPr bwMode="auto">
            <a:xfrm>
              <a:off x="663" y="3230"/>
              <a:ext cx="365" cy="192"/>
            </a:xfrm>
            <a:prstGeom prst="rect">
              <a:avLst/>
            </a:prstGeom>
            <a:noFill/>
            <a:ln w="9525">
              <a:noFill/>
              <a:miter lim="800000"/>
              <a:headEnd/>
              <a:tailEnd/>
            </a:ln>
          </p:spPr>
          <p:txBody>
            <a:bodyPr wrap="none" lIns="0" tIns="0" rIns="0" bIns="0">
              <a:spAutoFit/>
            </a:bodyPr>
            <a:lstStyle/>
            <a:p>
              <a:r>
                <a:rPr lang="en-US" altLang="ja-JP" sz="2000" b="1">
                  <a:solidFill>
                    <a:srgbClr val="FFFFFF"/>
                  </a:solidFill>
                  <a:ea typeface="System"/>
                  <a:cs typeface="System"/>
                </a:rPr>
                <a:t>P0PS</a:t>
              </a:r>
              <a:endParaRPr lang="en-US" altLang="ja-JP" sz="2000" b="1">
                <a:ea typeface="ＭＳ Ｐゴシック" pitchFamily="34" charset="-128"/>
              </a:endParaRPr>
            </a:p>
          </p:txBody>
        </p:sp>
        <p:sp>
          <p:nvSpPr>
            <p:cNvPr id="70664" name="Rectangle 3083"/>
            <p:cNvSpPr>
              <a:spLocks noChangeArrowheads="1"/>
            </p:cNvSpPr>
            <p:nvPr/>
          </p:nvSpPr>
          <p:spPr bwMode="auto">
            <a:xfrm>
              <a:off x="2491" y="3237"/>
              <a:ext cx="383" cy="192"/>
            </a:xfrm>
            <a:prstGeom prst="rect">
              <a:avLst/>
            </a:prstGeom>
            <a:noFill/>
            <a:ln w="9525">
              <a:noFill/>
              <a:miter lim="800000"/>
              <a:headEnd/>
              <a:tailEnd/>
            </a:ln>
          </p:spPr>
          <p:txBody>
            <a:bodyPr wrap="none" lIns="0" tIns="0" rIns="0" bIns="0">
              <a:spAutoFit/>
            </a:bodyPr>
            <a:lstStyle/>
            <a:p>
              <a:r>
                <a:rPr lang="en-US" altLang="ja-JP" sz="2000" b="1">
                  <a:solidFill>
                    <a:srgbClr val="FFFFFF"/>
                  </a:solidFill>
                  <a:ea typeface="System"/>
                  <a:cs typeface="System"/>
                </a:rPr>
                <a:t>IDUS</a:t>
              </a:r>
              <a:endParaRPr lang="en-US" altLang="ja-JP" sz="2000" b="1">
                <a:ea typeface="ＭＳ Ｐゴシック" pitchFamily="34" charset="-128"/>
              </a:endParaRPr>
            </a:p>
          </p:txBody>
        </p:sp>
        <p:sp>
          <p:nvSpPr>
            <p:cNvPr id="70665" name="Rectangle 3084"/>
            <p:cNvSpPr>
              <a:spLocks noChangeArrowheads="1"/>
            </p:cNvSpPr>
            <p:nvPr/>
          </p:nvSpPr>
          <p:spPr bwMode="auto">
            <a:xfrm>
              <a:off x="4320" y="3237"/>
              <a:ext cx="684" cy="192"/>
            </a:xfrm>
            <a:prstGeom prst="rect">
              <a:avLst/>
            </a:prstGeom>
            <a:noFill/>
            <a:ln w="9525">
              <a:noFill/>
              <a:miter lim="800000"/>
              <a:headEnd/>
              <a:tailEnd/>
            </a:ln>
          </p:spPr>
          <p:txBody>
            <a:bodyPr wrap="none" lIns="0" tIns="0" rIns="0" bIns="0">
              <a:spAutoFit/>
            </a:bodyPr>
            <a:lstStyle/>
            <a:p>
              <a:r>
                <a:rPr lang="en-US" altLang="ja-JP" sz="2000" b="1">
                  <a:solidFill>
                    <a:srgbClr val="FFFFFF"/>
                  </a:solidFill>
                  <a:ea typeface="System"/>
                  <a:cs typeface="System"/>
                </a:rPr>
                <a:t>Pathology</a:t>
              </a:r>
              <a:endParaRPr lang="en-US" altLang="ja-JP" sz="2000" b="1">
                <a:ea typeface="ＭＳ Ｐゴシック" pitchFamily="34" charset="-128"/>
              </a:endParaRPr>
            </a:p>
          </p:txBody>
        </p:sp>
        <p:sp>
          <p:nvSpPr>
            <p:cNvPr id="70666" name="Rectangle 3085"/>
            <p:cNvSpPr>
              <a:spLocks noChangeArrowheads="1"/>
            </p:cNvSpPr>
            <p:nvPr/>
          </p:nvSpPr>
          <p:spPr bwMode="auto">
            <a:xfrm>
              <a:off x="5095" y="2894"/>
              <a:ext cx="307" cy="182"/>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ea typeface="System"/>
                  <a:cs typeface="System"/>
                </a:rPr>
                <a:t>×40</a:t>
              </a:r>
              <a:endParaRPr lang="en-US" altLang="ja-JP">
                <a:ea typeface="ＭＳ Ｐゴシック" pitchFamily="34" charset="-128"/>
              </a:endParaRPr>
            </a:p>
          </p:txBody>
        </p:sp>
      </p:gr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5122"/>
          <p:cNvGrpSpPr>
            <a:grpSpLocks/>
          </p:cNvGrpSpPr>
          <p:nvPr/>
        </p:nvGrpSpPr>
        <p:grpSpPr bwMode="auto">
          <a:xfrm>
            <a:off x="317500" y="623888"/>
            <a:ext cx="9367838" cy="5424487"/>
            <a:chOff x="178" y="393"/>
            <a:chExt cx="5245" cy="3417"/>
          </a:xfrm>
        </p:grpSpPr>
        <p:pic>
          <p:nvPicPr>
            <p:cNvPr id="71683" name="Picture 5123"/>
            <p:cNvPicPr>
              <a:picLocks noChangeAspect="1" noChangeArrowheads="1"/>
            </p:cNvPicPr>
            <p:nvPr/>
          </p:nvPicPr>
          <p:blipFill>
            <a:blip r:embed="rId2" cstate="print"/>
            <a:srcRect/>
            <a:stretch>
              <a:fillRect/>
            </a:stretch>
          </p:blipFill>
          <p:spPr bwMode="auto">
            <a:xfrm>
              <a:off x="2962" y="1126"/>
              <a:ext cx="2461" cy="2325"/>
            </a:xfrm>
            <a:prstGeom prst="rect">
              <a:avLst/>
            </a:prstGeom>
            <a:noFill/>
            <a:ln w="9525">
              <a:noFill/>
              <a:miter lim="800000"/>
              <a:headEnd/>
              <a:tailEnd/>
            </a:ln>
          </p:spPr>
        </p:pic>
        <p:sp>
          <p:nvSpPr>
            <p:cNvPr id="71684" name="Rectangle 5124"/>
            <p:cNvSpPr>
              <a:spLocks noChangeArrowheads="1"/>
            </p:cNvSpPr>
            <p:nvPr/>
          </p:nvSpPr>
          <p:spPr bwMode="auto">
            <a:xfrm>
              <a:off x="1248" y="406"/>
              <a:ext cx="2479" cy="394"/>
            </a:xfrm>
            <a:prstGeom prst="rect">
              <a:avLst/>
            </a:prstGeom>
            <a:noFill/>
            <a:ln w="9525">
              <a:noFill/>
              <a:miter lim="800000"/>
              <a:headEnd/>
              <a:tailEnd/>
            </a:ln>
          </p:spPr>
          <p:txBody>
            <a:bodyPr wrap="none" lIns="0" tIns="0" rIns="0" bIns="0">
              <a:spAutoFit/>
            </a:bodyPr>
            <a:lstStyle/>
            <a:p>
              <a:r>
                <a:rPr lang="en-US" altLang="ja-JP" sz="4100" b="1">
                  <a:solidFill>
                    <a:srgbClr val="000000"/>
                  </a:solidFill>
                  <a:latin typeface="System"/>
                  <a:ea typeface="System"/>
                  <a:cs typeface="System"/>
                </a:rPr>
                <a:t>  Adenocarcinoma</a:t>
              </a:r>
              <a:endParaRPr lang="en-US" altLang="ja-JP">
                <a:ea typeface="ＭＳ Ｐゴシック" pitchFamily="34" charset="-128"/>
              </a:endParaRPr>
            </a:p>
          </p:txBody>
        </p:sp>
        <p:sp>
          <p:nvSpPr>
            <p:cNvPr id="71685" name="Rectangle 5125"/>
            <p:cNvSpPr>
              <a:spLocks noChangeArrowheads="1"/>
            </p:cNvSpPr>
            <p:nvPr/>
          </p:nvSpPr>
          <p:spPr bwMode="auto">
            <a:xfrm>
              <a:off x="1235" y="393"/>
              <a:ext cx="2479" cy="394"/>
            </a:xfrm>
            <a:prstGeom prst="rect">
              <a:avLst/>
            </a:prstGeom>
            <a:noFill/>
            <a:ln w="9525">
              <a:noFill/>
              <a:miter lim="800000"/>
              <a:headEnd/>
              <a:tailEnd/>
            </a:ln>
          </p:spPr>
          <p:txBody>
            <a:bodyPr wrap="none" lIns="0" tIns="0" rIns="0" bIns="0">
              <a:spAutoFit/>
            </a:bodyPr>
            <a:lstStyle/>
            <a:p>
              <a:r>
                <a:rPr lang="en-US" altLang="ja-JP" sz="4100" b="1">
                  <a:solidFill>
                    <a:srgbClr val="FEFF00"/>
                  </a:solidFill>
                  <a:latin typeface="System"/>
                  <a:ea typeface="System"/>
                  <a:cs typeface="System"/>
                </a:rPr>
                <a:t>  Adenocarcinoma</a:t>
              </a:r>
              <a:endParaRPr lang="en-US" altLang="ja-JP">
                <a:ea typeface="ＭＳ Ｐゴシック" pitchFamily="34" charset="-128"/>
              </a:endParaRPr>
            </a:p>
          </p:txBody>
        </p:sp>
        <p:sp>
          <p:nvSpPr>
            <p:cNvPr id="71686" name="Rectangle 5126"/>
            <p:cNvSpPr>
              <a:spLocks noChangeArrowheads="1"/>
            </p:cNvSpPr>
            <p:nvPr/>
          </p:nvSpPr>
          <p:spPr bwMode="auto">
            <a:xfrm>
              <a:off x="1618" y="700"/>
              <a:ext cx="1273" cy="232"/>
            </a:xfrm>
            <a:prstGeom prst="rect">
              <a:avLst/>
            </a:prstGeom>
            <a:noFill/>
            <a:ln w="9525">
              <a:noFill/>
              <a:miter lim="800000"/>
              <a:headEnd/>
              <a:tailEnd/>
            </a:ln>
          </p:spPr>
          <p:txBody>
            <a:bodyPr wrap="none" lIns="0" tIns="0" rIns="0" bIns="0">
              <a:spAutoFit/>
            </a:bodyPr>
            <a:lstStyle/>
            <a:p>
              <a:r>
                <a:rPr lang="en-US" altLang="ja-JP" sz="2600" b="1">
                  <a:solidFill>
                    <a:srgbClr val="000000"/>
                  </a:solidFill>
                  <a:latin typeface="System"/>
                  <a:ea typeface="System"/>
                  <a:cs typeface="System"/>
                </a:rPr>
                <a:t>  </a:t>
              </a:r>
              <a:r>
                <a:rPr lang="ja-JP" altLang="en-US" sz="2600" b="1">
                  <a:solidFill>
                    <a:srgbClr val="000000"/>
                  </a:solidFill>
                  <a:latin typeface="System"/>
                  <a:ea typeface="System"/>
                  <a:cs typeface="System"/>
                </a:rPr>
                <a:t>（</a:t>
              </a:r>
              <a:r>
                <a:rPr lang="en-US" altLang="ja-JP" sz="2600" b="1">
                  <a:solidFill>
                    <a:srgbClr val="000000"/>
                  </a:solidFill>
                  <a:latin typeface="System"/>
                  <a:ea typeface="System"/>
                  <a:cs typeface="System"/>
                </a:rPr>
                <a:t>main duct type</a:t>
              </a:r>
              <a:r>
                <a:rPr lang="ja-JP" altLang="en-US" sz="2600" b="1">
                  <a:solidFill>
                    <a:srgbClr val="000000"/>
                  </a:solidFill>
                  <a:latin typeface="System"/>
                  <a:ea typeface="System"/>
                  <a:cs typeface="System"/>
                </a:rPr>
                <a:t>）</a:t>
              </a:r>
              <a:endParaRPr lang="ja-JP" altLang="en-US">
                <a:ea typeface="ＭＳ Ｐゴシック" pitchFamily="34" charset="-128"/>
              </a:endParaRPr>
            </a:p>
          </p:txBody>
        </p:sp>
        <p:sp>
          <p:nvSpPr>
            <p:cNvPr id="71687" name="Rectangle 5127"/>
            <p:cNvSpPr>
              <a:spLocks noChangeArrowheads="1"/>
            </p:cNvSpPr>
            <p:nvPr/>
          </p:nvSpPr>
          <p:spPr bwMode="auto">
            <a:xfrm>
              <a:off x="1605" y="687"/>
              <a:ext cx="1273" cy="232"/>
            </a:xfrm>
            <a:prstGeom prst="rect">
              <a:avLst/>
            </a:prstGeom>
            <a:noFill/>
            <a:ln w="9525">
              <a:noFill/>
              <a:miter lim="800000"/>
              <a:headEnd/>
              <a:tailEnd/>
            </a:ln>
          </p:spPr>
          <p:txBody>
            <a:bodyPr wrap="none" lIns="0" tIns="0" rIns="0" bIns="0">
              <a:spAutoFit/>
            </a:bodyPr>
            <a:lstStyle/>
            <a:p>
              <a:r>
                <a:rPr lang="en-US" altLang="ja-JP" sz="2600" b="1">
                  <a:solidFill>
                    <a:srgbClr val="FEFF00"/>
                  </a:solidFill>
                  <a:latin typeface="System"/>
                  <a:ea typeface="System"/>
                  <a:cs typeface="System"/>
                </a:rPr>
                <a:t>  </a:t>
              </a:r>
              <a:r>
                <a:rPr lang="ja-JP" altLang="en-US" sz="2600" b="1">
                  <a:solidFill>
                    <a:srgbClr val="FEFF00"/>
                  </a:solidFill>
                  <a:latin typeface="System"/>
                  <a:ea typeface="System"/>
                  <a:cs typeface="System"/>
                </a:rPr>
                <a:t>（</a:t>
              </a:r>
              <a:r>
                <a:rPr lang="en-US" altLang="ja-JP" sz="2600" b="1">
                  <a:solidFill>
                    <a:srgbClr val="FEFF00"/>
                  </a:solidFill>
                  <a:latin typeface="System"/>
                  <a:ea typeface="System"/>
                  <a:cs typeface="System"/>
                </a:rPr>
                <a:t>main duct type</a:t>
              </a:r>
              <a:r>
                <a:rPr lang="ja-JP" altLang="en-US" sz="2600" b="1">
                  <a:solidFill>
                    <a:srgbClr val="FEFF00"/>
                  </a:solidFill>
                  <a:latin typeface="System"/>
                  <a:ea typeface="System"/>
                  <a:cs typeface="System"/>
                </a:rPr>
                <a:t>）</a:t>
              </a:r>
              <a:endParaRPr lang="ja-JP" altLang="en-US">
                <a:ea typeface="ＭＳ Ｐゴシック" pitchFamily="34" charset="-128"/>
              </a:endParaRPr>
            </a:p>
          </p:txBody>
        </p:sp>
        <p:sp>
          <p:nvSpPr>
            <p:cNvPr id="71688" name="Line 5128"/>
            <p:cNvSpPr>
              <a:spLocks noChangeShapeType="1"/>
            </p:cNvSpPr>
            <p:nvPr/>
          </p:nvSpPr>
          <p:spPr bwMode="auto">
            <a:xfrm flipV="1">
              <a:off x="4840" y="1301"/>
              <a:ext cx="154" cy="147"/>
            </a:xfrm>
            <a:prstGeom prst="line">
              <a:avLst/>
            </a:prstGeom>
            <a:noFill/>
            <a:ln w="44450">
              <a:solidFill>
                <a:srgbClr val="FEFF00"/>
              </a:solidFill>
              <a:round/>
              <a:headEnd/>
              <a:tailEnd/>
            </a:ln>
          </p:spPr>
          <p:txBody>
            <a:bodyPr/>
            <a:lstStyle/>
            <a:p>
              <a:endParaRPr lang="tr-TR"/>
            </a:p>
          </p:txBody>
        </p:sp>
        <p:sp>
          <p:nvSpPr>
            <p:cNvPr id="71689" name="Freeform 5129"/>
            <p:cNvSpPr>
              <a:spLocks/>
            </p:cNvSpPr>
            <p:nvPr/>
          </p:nvSpPr>
          <p:spPr bwMode="auto">
            <a:xfrm>
              <a:off x="4717" y="1402"/>
              <a:ext cx="166" cy="162"/>
            </a:xfrm>
            <a:custGeom>
              <a:avLst/>
              <a:gdLst>
                <a:gd name="T0" fmla="*/ 123 w 166"/>
                <a:gd name="T1" fmla="*/ 46 h 162"/>
                <a:gd name="T2" fmla="*/ 78 w 166"/>
                <a:gd name="T3" fmla="*/ 0 h 162"/>
                <a:gd name="T4" fmla="*/ 0 w 166"/>
                <a:gd name="T5" fmla="*/ 162 h 162"/>
                <a:gd name="T6" fmla="*/ 166 w 166"/>
                <a:gd name="T7" fmla="*/ 92 h 162"/>
                <a:gd name="T8" fmla="*/ 123 w 166"/>
                <a:gd name="T9" fmla="*/ 46 h 162"/>
                <a:gd name="T10" fmla="*/ 0 60000 65536"/>
                <a:gd name="T11" fmla="*/ 0 60000 65536"/>
                <a:gd name="T12" fmla="*/ 0 60000 65536"/>
                <a:gd name="T13" fmla="*/ 0 60000 65536"/>
                <a:gd name="T14" fmla="*/ 0 60000 65536"/>
                <a:gd name="T15" fmla="*/ 0 w 166"/>
                <a:gd name="T16" fmla="*/ 0 h 162"/>
                <a:gd name="T17" fmla="*/ 166 w 166"/>
                <a:gd name="T18" fmla="*/ 162 h 162"/>
              </a:gdLst>
              <a:ahLst/>
              <a:cxnLst>
                <a:cxn ang="T10">
                  <a:pos x="T0" y="T1"/>
                </a:cxn>
                <a:cxn ang="T11">
                  <a:pos x="T2" y="T3"/>
                </a:cxn>
                <a:cxn ang="T12">
                  <a:pos x="T4" y="T5"/>
                </a:cxn>
                <a:cxn ang="T13">
                  <a:pos x="T6" y="T7"/>
                </a:cxn>
                <a:cxn ang="T14">
                  <a:pos x="T8" y="T9"/>
                </a:cxn>
              </a:cxnLst>
              <a:rect l="T15" t="T16" r="T17" b="T18"/>
              <a:pathLst>
                <a:path w="166" h="162">
                  <a:moveTo>
                    <a:pt x="123" y="46"/>
                  </a:moveTo>
                  <a:lnTo>
                    <a:pt x="78" y="0"/>
                  </a:lnTo>
                  <a:lnTo>
                    <a:pt x="0" y="162"/>
                  </a:lnTo>
                  <a:lnTo>
                    <a:pt x="166" y="92"/>
                  </a:lnTo>
                  <a:lnTo>
                    <a:pt x="123" y="46"/>
                  </a:lnTo>
                  <a:close/>
                </a:path>
              </a:pathLst>
            </a:custGeom>
            <a:solidFill>
              <a:srgbClr val="FEFF00"/>
            </a:solidFill>
            <a:ln w="9525">
              <a:noFill/>
              <a:round/>
              <a:headEnd/>
              <a:tailEnd/>
            </a:ln>
          </p:spPr>
          <p:txBody>
            <a:bodyPr/>
            <a:lstStyle/>
            <a:p>
              <a:endParaRPr lang="tr-TR"/>
            </a:p>
          </p:txBody>
        </p:sp>
        <p:sp>
          <p:nvSpPr>
            <p:cNvPr id="71690" name="Line 5130"/>
            <p:cNvSpPr>
              <a:spLocks noChangeShapeType="1"/>
            </p:cNvSpPr>
            <p:nvPr/>
          </p:nvSpPr>
          <p:spPr bwMode="auto">
            <a:xfrm flipV="1">
              <a:off x="5043" y="1637"/>
              <a:ext cx="197" cy="65"/>
            </a:xfrm>
            <a:prstGeom prst="line">
              <a:avLst/>
            </a:prstGeom>
            <a:noFill/>
            <a:ln w="39688">
              <a:solidFill>
                <a:srgbClr val="FEFF00"/>
              </a:solidFill>
              <a:round/>
              <a:headEnd/>
              <a:tailEnd/>
            </a:ln>
          </p:spPr>
          <p:txBody>
            <a:bodyPr/>
            <a:lstStyle/>
            <a:p>
              <a:endParaRPr lang="tr-TR"/>
            </a:p>
          </p:txBody>
        </p:sp>
        <p:sp>
          <p:nvSpPr>
            <p:cNvPr id="71691" name="Freeform 5131"/>
            <p:cNvSpPr>
              <a:spLocks/>
            </p:cNvSpPr>
            <p:nvPr/>
          </p:nvSpPr>
          <p:spPr bwMode="auto">
            <a:xfrm>
              <a:off x="4882" y="1640"/>
              <a:ext cx="181" cy="123"/>
            </a:xfrm>
            <a:custGeom>
              <a:avLst/>
              <a:gdLst>
                <a:gd name="T0" fmla="*/ 161 w 181"/>
                <a:gd name="T1" fmla="*/ 62 h 123"/>
                <a:gd name="T2" fmla="*/ 142 w 181"/>
                <a:gd name="T3" fmla="*/ 0 h 123"/>
                <a:gd name="T4" fmla="*/ 0 w 181"/>
                <a:gd name="T5" fmla="*/ 114 h 123"/>
                <a:gd name="T6" fmla="*/ 181 w 181"/>
                <a:gd name="T7" fmla="*/ 123 h 123"/>
                <a:gd name="T8" fmla="*/ 161 w 181"/>
                <a:gd name="T9" fmla="*/ 62 h 123"/>
                <a:gd name="T10" fmla="*/ 0 60000 65536"/>
                <a:gd name="T11" fmla="*/ 0 60000 65536"/>
                <a:gd name="T12" fmla="*/ 0 60000 65536"/>
                <a:gd name="T13" fmla="*/ 0 60000 65536"/>
                <a:gd name="T14" fmla="*/ 0 60000 65536"/>
                <a:gd name="T15" fmla="*/ 0 w 181"/>
                <a:gd name="T16" fmla="*/ 0 h 123"/>
                <a:gd name="T17" fmla="*/ 181 w 181"/>
                <a:gd name="T18" fmla="*/ 123 h 123"/>
              </a:gdLst>
              <a:ahLst/>
              <a:cxnLst>
                <a:cxn ang="T10">
                  <a:pos x="T0" y="T1"/>
                </a:cxn>
                <a:cxn ang="T11">
                  <a:pos x="T2" y="T3"/>
                </a:cxn>
                <a:cxn ang="T12">
                  <a:pos x="T4" y="T5"/>
                </a:cxn>
                <a:cxn ang="T13">
                  <a:pos x="T6" y="T7"/>
                </a:cxn>
                <a:cxn ang="T14">
                  <a:pos x="T8" y="T9"/>
                </a:cxn>
              </a:cxnLst>
              <a:rect l="T15" t="T16" r="T17" b="T18"/>
              <a:pathLst>
                <a:path w="181" h="123">
                  <a:moveTo>
                    <a:pt x="161" y="62"/>
                  </a:moveTo>
                  <a:lnTo>
                    <a:pt x="142" y="0"/>
                  </a:lnTo>
                  <a:lnTo>
                    <a:pt x="0" y="114"/>
                  </a:lnTo>
                  <a:lnTo>
                    <a:pt x="181" y="123"/>
                  </a:lnTo>
                  <a:lnTo>
                    <a:pt x="161" y="62"/>
                  </a:lnTo>
                  <a:close/>
                </a:path>
              </a:pathLst>
            </a:custGeom>
            <a:solidFill>
              <a:srgbClr val="FEFF00"/>
            </a:solidFill>
            <a:ln w="9525">
              <a:noFill/>
              <a:round/>
              <a:headEnd/>
              <a:tailEnd/>
            </a:ln>
          </p:spPr>
          <p:txBody>
            <a:bodyPr/>
            <a:lstStyle/>
            <a:p>
              <a:endParaRPr lang="tr-TR"/>
            </a:p>
          </p:txBody>
        </p:sp>
        <p:sp>
          <p:nvSpPr>
            <p:cNvPr id="71692" name="Rectangle 5132"/>
            <p:cNvSpPr>
              <a:spLocks noChangeArrowheads="1"/>
            </p:cNvSpPr>
            <p:nvPr/>
          </p:nvSpPr>
          <p:spPr bwMode="auto">
            <a:xfrm>
              <a:off x="1125" y="3560"/>
              <a:ext cx="497" cy="250"/>
            </a:xfrm>
            <a:prstGeom prst="rect">
              <a:avLst/>
            </a:prstGeom>
            <a:noFill/>
            <a:ln w="9525">
              <a:noFill/>
              <a:miter lim="800000"/>
              <a:headEnd/>
              <a:tailEnd/>
            </a:ln>
          </p:spPr>
          <p:txBody>
            <a:bodyPr wrap="none" lIns="0" tIns="0" rIns="0" bIns="0">
              <a:spAutoFit/>
            </a:bodyPr>
            <a:lstStyle/>
            <a:p>
              <a:r>
                <a:rPr lang="en-US" altLang="ja-JP" sz="2600" b="1">
                  <a:solidFill>
                    <a:srgbClr val="FFFFFF"/>
                  </a:solidFill>
                  <a:ea typeface="System"/>
                  <a:cs typeface="System"/>
                </a:rPr>
                <a:t>IDUS</a:t>
              </a:r>
              <a:endParaRPr lang="en-US" altLang="ja-JP">
                <a:ea typeface="ＭＳ Ｐゴシック" pitchFamily="34" charset="-128"/>
              </a:endParaRPr>
            </a:p>
          </p:txBody>
        </p:sp>
        <p:sp>
          <p:nvSpPr>
            <p:cNvPr id="71693" name="Rectangle 5133"/>
            <p:cNvSpPr>
              <a:spLocks noChangeArrowheads="1"/>
            </p:cNvSpPr>
            <p:nvPr/>
          </p:nvSpPr>
          <p:spPr bwMode="auto">
            <a:xfrm>
              <a:off x="3778" y="3545"/>
              <a:ext cx="890" cy="250"/>
            </a:xfrm>
            <a:prstGeom prst="rect">
              <a:avLst/>
            </a:prstGeom>
            <a:noFill/>
            <a:ln w="9525">
              <a:noFill/>
              <a:miter lim="800000"/>
              <a:headEnd/>
              <a:tailEnd/>
            </a:ln>
          </p:spPr>
          <p:txBody>
            <a:bodyPr wrap="none" lIns="0" tIns="0" rIns="0" bIns="0">
              <a:spAutoFit/>
            </a:bodyPr>
            <a:lstStyle/>
            <a:p>
              <a:r>
                <a:rPr lang="en-US" altLang="ja-JP" sz="2600" b="1">
                  <a:solidFill>
                    <a:srgbClr val="FFFFFF"/>
                  </a:solidFill>
                  <a:ea typeface="System"/>
                  <a:cs typeface="System"/>
                </a:rPr>
                <a:t>Pathology</a:t>
              </a:r>
              <a:endParaRPr lang="en-US" altLang="ja-JP">
                <a:ea typeface="ＭＳ Ｐゴシック" pitchFamily="34" charset="-128"/>
              </a:endParaRPr>
            </a:p>
          </p:txBody>
        </p:sp>
        <p:sp>
          <p:nvSpPr>
            <p:cNvPr id="71694" name="Rectangle 5134"/>
            <p:cNvSpPr>
              <a:spLocks noChangeArrowheads="1"/>
            </p:cNvSpPr>
            <p:nvPr/>
          </p:nvSpPr>
          <p:spPr bwMode="auto">
            <a:xfrm>
              <a:off x="4950" y="3215"/>
              <a:ext cx="357" cy="202"/>
            </a:xfrm>
            <a:prstGeom prst="rect">
              <a:avLst/>
            </a:prstGeom>
            <a:noFill/>
            <a:ln w="9525">
              <a:noFill/>
              <a:miter lim="800000"/>
              <a:headEnd/>
              <a:tailEnd/>
            </a:ln>
          </p:spPr>
          <p:txBody>
            <a:bodyPr wrap="none" lIns="0" tIns="0" rIns="0" bIns="0">
              <a:spAutoFit/>
            </a:bodyPr>
            <a:lstStyle/>
            <a:p>
              <a:r>
                <a:rPr lang="en-US" altLang="ja-JP" sz="2100" b="1">
                  <a:solidFill>
                    <a:srgbClr val="000000"/>
                  </a:solidFill>
                  <a:latin typeface="System"/>
                  <a:ea typeface="System"/>
                  <a:cs typeface="System"/>
                </a:rPr>
                <a:t>X100</a:t>
              </a:r>
              <a:endParaRPr lang="en-US" altLang="ja-JP">
                <a:ea typeface="ＭＳ Ｐゴシック" pitchFamily="34" charset="-128"/>
              </a:endParaRPr>
            </a:p>
          </p:txBody>
        </p:sp>
        <p:pic>
          <p:nvPicPr>
            <p:cNvPr id="71695" name="Picture 5135"/>
            <p:cNvPicPr>
              <a:picLocks noChangeAspect="1" noChangeArrowheads="1"/>
            </p:cNvPicPr>
            <p:nvPr/>
          </p:nvPicPr>
          <p:blipFill>
            <a:blip r:embed="rId3" cstate="print"/>
            <a:srcRect/>
            <a:stretch>
              <a:fillRect/>
            </a:stretch>
          </p:blipFill>
          <p:spPr bwMode="auto">
            <a:xfrm>
              <a:off x="178" y="1126"/>
              <a:ext cx="2462" cy="2325"/>
            </a:xfrm>
            <a:prstGeom prst="rect">
              <a:avLst/>
            </a:prstGeom>
            <a:noFill/>
            <a:ln w="9525">
              <a:noFill/>
              <a:miter lim="800000"/>
              <a:headEnd/>
              <a:tailEnd/>
            </a:ln>
          </p:spPr>
        </p:pic>
        <p:sp>
          <p:nvSpPr>
            <p:cNvPr id="71696" name="Line 5136"/>
            <p:cNvSpPr>
              <a:spLocks noChangeShapeType="1"/>
            </p:cNvSpPr>
            <p:nvPr/>
          </p:nvSpPr>
          <p:spPr bwMode="auto">
            <a:xfrm flipH="1">
              <a:off x="1039" y="2814"/>
              <a:ext cx="88" cy="159"/>
            </a:xfrm>
            <a:prstGeom prst="line">
              <a:avLst/>
            </a:prstGeom>
            <a:noFill/>
            <a:ln w="44450">
              <a:solidFill>
                <a:srgbClr val="FEFF00"/>
              </a:solidFill>
              <a:round/>
              <a:headEnd/>
              <a:tailEnd/>
            </a:ln>
          </p:spPr>
          <p:txBody>
            <a:bodyPr/>
            <a:lstStyle/>
            <a:p>
              <a:endParaRPr lang="tr-TR"/>
            </a:p>
          </p:txBody>
        </p:sp>
        <p:sp>
          <p:nvSpPr>
            <p:cNvPr id="71697" name="Freeform 5137"/>
            <p:cNvSpPr>
              <a:spLocks/>
            </p:cNvSpPr>
            <p:nvPr/>
          </p:nvSpPr>
          <p:spPr bwMode="auto">
            <a:xfrm>
              <a:off x="1071" y="2666"/>
              <a:ext cx="138" cy="178"/>
            </a:xfrm>
            <a:custGeom>
              <a:avLst/>
              <a:gdLst>
                <a:gd name="T0" fmla="*/ 56 w 138"/>
                <a:gd name="T1" fmla="*/ 148 h 178"/>
                <a:gd name="T2" fmla="*/ 112 w 138"/>
                <a:gd name="T3" fmla="*/ 178 h 178"/>
                <a:gd name="T4" fmla="*/ 138 w 138"/>
                <a:gd name="T5" fmla="*/ 0 h 178"/>
                <a:gd name="T6" fmla="*/ 0 w 138"/>
                <a:gd name="T7" fmla="*/ 117 h 178"/>
                <a:gd name="T8" fmla="*/ 56 w 138"/>
                <a:gd name="T9" fmla="*/ 148 h 178"/>
                <a:gd name="T10" fmla="*/ 0 60000 65536"/>
                <a:gd name="T11" fmla="*/ 0 60000 65536"/>
                <a:gd name="T12" fmla="*/ 0 60000 65536"/>
                <a:gd name="T13" fmla="*/ 0 60000 65536"/>
                <a:gd name="T14" fmla="*/ 0 60000 65536"/>
                <a:gd name="T15" fmla="*/ 0 w 138"/>
                <a:gd name="T16" fmla="*/ 0 h 178"/>
                <a:gd name="T17" fmla="*/ 138 w 138"/>
                <a:gd name="T18" fmla="*/ 178 h 178"/>
              </a:gdLst>
              <a:ahLst/>
              <a:cxnLst>
                <a:cxn ang="T10">
                  <a:pos x="T0" y="T1"/>
                </a:cxn>
                <a:cxn ang="T11">
                  <a:pos x="T2" y="T3"/>
                </a:cxn>
                <a:cxn ang="T12">
                  <a:pos x="T4" y="T5"/>
                </a:cxn>
                <a:cxn ang="T13">
                  <a:pos x="T6" y="T7"/>
                </a:cxn>
                <a:cxn ang="T14">
                  <a:pos x="T8" y="T9"/>
                </a:cxn>
              </a:cxnLst>
              <a:rect l="T15" t="T16" r="T17" b="T18"/>
              <a:pathLst>
                <a:path w="138" h="178">
                  <a:moveTo>
                    <a:pt x="56" y="148"/>
                  </a:moveTo>
                  <a:lnTo>
                    <a:pt x="112" y="178"/>
                  </a:lnTo>
                  <a:lnTo>
                    <a:pt x="138" y="0"/>
                  </a:lnTo>
                  <a:lnTo>
                    <a:pt x="0" y="117"/>
                  </a:lnTo>
                  <a:lnTo>
                    <a:pt x="56" y="148"/>
                  </a:lnTo>
                  <a:close/>
                </a:path>
              </a:pathLst>
            </a:custGeom>
            <a:solidFill>
              <a:srgbClr val="FEFF00"/>
            </a:solidFill>
            <a:ln w="9525">
              <a:noFill/>
              <a:round/>
              <a:headEnd/>
              <a:tailEnd/>
            </a:ln>
          </p:spPr>
          <p:txBody>
            <a:bodyPr/>
            <a:lstStyle/>
            <a:p>
              <a:endParaRPr lang="tr-TR"/>
            </a:p>
          </p:txBody>
        </p:sp>
        <p:sp>
          <p:nvSpPr>
            <p:cNvPr id="71698" name="Line 5138"/>
            <p:cNvSpPr>
              <a:spLocks noChangeShapeType="1"/>
            </p:cNvSpPr>
            <p:nvPr/>
          </p:nvSpPr>
          <p:spPr bwMode="auto">
            <a:xfrm>
              <a:off x="1528" y="2786"/>
              <a:ext cx="155" cy="195"/>
            </a:xfrm>
            <a:prstGeom prst="line">
              <a:avLst/>
            </a:prstGeom>
            <a:noFill/>
            <a:ln w="44450">
              <a:solidFill>
                <a:srgbClr val="FEFF00"/>
              </a:solidFill>
              <a:round/>
              <a:headEnd/>
              <a:tailEnd/>
            </a:ln>
          </p:spPr>
          <p:txBody>
            <a:bodyPr/>
            <a:lstStyle/>
            <a:p>
              <a:endParaRPr lang="tr-TR"/>
            </a:p>
          </p:txBody>
        </p:sp>
        <p:sp>
          <p:nvSpPr>
            <p:cNvPr id="71699" name="Freeform 5139"/>
            <p:cNvSpPr>
              <a:spLocks/>
            </p:cNvSpPr>
            <p:nvPr/>
          </p:nvSpPr>
          <p:spPr bwMode="auto">
            <a:xfrm>
              <a:off x="1422" y="2653"/>
              <a:ext cx="155" cy="172"/>
            </a:xfrm>
            <a:custGeom>
              <a:avLst/>
              <a:gdLst>
                <a:gd name="T0" fmla="*/ 106 w 155"/>
                <a:gd name="T1" fmla="*/ 133 h 172"/>
                <a:gd name="T2" fmla="*/ 155 w 155"/>
                <a:gd name="T3" fmla="*/ 93 h 172"/>
                <a:gd name="T4" fmla="*/ 0 w 155"/>
                <a:gd name="T5" fmla="*/ 0 h 172"/>
                <a:gd name="T6" fmla="*/ 55 w 155"/>
                <a:gd name="T7" fmla="*/ 172 h 172"/>
                <a:gd name="T8" fmla="*/ 106 w 155"/>
                <a:gd name="T9" fmla="*/ 133 h 172"/>
                <a:gd name="T10" fmla="*/ 0 60000 65536"/>
                <a:gd name="T11" fmla="*/ 0 60000 65536"/>
                <a:gd name="T12" fmla="*/ 0 60000 65536"/>
                <a:gd name="T13" fmla="*/ 0 60000 65536"/>
                <a:gd name="T14" fmla="*/ 0 60000 65536"/>
                <a:gd name="T15" fmla="*/ 0 w 155"/>
                <a:gd name="T16" fmla="*/ 0 h 172"/>
                <a:gd name="T17" fmla="*/ 155 w 155"/>
                <a:gd name="T18" fmla="*/ 172 h 172"/>
              </a:gdLst>
              <a:ahLst/>
              <a:cxnLst>
                <a:cxn ang="T10">
                  <a:pos x="T0" y="T1"/>
                </a:cxn>
                <a:cxn ang="T11">
                  <a:pos x="T2" y="T3"/>
                </a:cxn>
                <a:cxn ang="T12">
                  <a:pos x="T4" y="T5"/>
                </a:cxn>
                <a:cxn ang="T13">
                  <a:pos x="T6" y="T7"/>
                </a:cxn>
                <a:cxn ang="T14">
                  <a:pos x="T8" y="T9"/>
                </a:cxn>
              </a:cxnLst>
              <a:rect l="T15" t="T16" r="T17" b="T18"/>
              <a:pathLst>
                <a:path w="155" h="172">
                  <a:moveTo>
                    <a:pt x="106" y="133"/>
                  </a:moveTo>
                  <a:lnTo>
                    <a:pt x="155" y="93"/>
                  </a:lnTo>
                  <a:lnTo>
                    <a:pt x="0" y="0"/>
                  </a:lnTo>
                  <a:lnTo>
                    <a:pt x="55" y="172"/>
                  </a:lnTo>
                  <a:lnTo>
                    <a:pt x="106" y="133"/>
                  </a:lnTo>
                  <a:close/>
                </a:path>
              </a:pathLst>
            </a:custGeom>
            <a:solidFill>
              <a:srgbClr val="FEFF00"/>
            </a:solidFill>
            <a:ln w="9525">
              <a:noFill/>
              <a:round/>
              <a:headEnd/>
              <a:tailEnd/>
            </a:ln>
          </p:spPr>
          <p:txBody>
            <a:bodyPr/>
            <a:lstStyle/>
            <a:p>
              <a:endParaRPr lang="tr-TR"/>
            </a:p>
          </p:txBody>
        </p:sp>
      </p:gr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ΧΑΡΤΟΦΥΛΛΗ 1"/>
          <p:cNvPicPr>
            <a:picLocks noChangeAspect="1" noChangeArrowheads="1"/>
          </p:cNvPicPr>
          <p:nvPr/>
        </p:nvPicPr>
        <p:blipFill>
          <a:blip r:embed="rId2" cstate="print"/>
          <a:srcRect/>
          <a:stretch>
            <a:fillRect/>
          </a:stretch>
        </p:blipFill>
        <p:spPr bwMode="auto">
          <a:xfrm>
            <a:off x="1285875" y="760413"/>
            <a:ext cx="8643938" cy="5891212"/>
          </a:xfrm>
          <a:prstGeom prst="rect">
            <a:avLst/>
          </a:prstGeom>
          <a:noFill/>
          <a:ln w="9525">
            <a:noFill/>
            <a:miter lim="800000"/>
            <a:headEnd/>
            <a:tailEnd/>
          </a:ln>
          <a:effectLst>
            <a:prstShdw prst="shdw13" dist="53882" dir="13500000">
              <a:srgbClr val="808080"/>
            </a:prstShdw>
          </a:effectLst>
        </p:spPr>
      </p:pic>
      <p:sp>
        <p:nvSpPr>
          <p:cNvPr id="72707" name="Text Box 7"/>
          <p:cNvSpPr txBox="1">
            <a:spLocks noChangeArrowheads="1"/>
          </p:cNvSpPr>
          <p:nvPr/>
        </p:nvSpPr>
        <p:spPr bwMode="auto">
          <a:xfrm>
            <a:off x="5286375" y="5214938"/>
            <a:ext cx="2773363" cy="457200"/>
          </a:xfrm>
          <a:prstGeom prst="rect">
            <a:avLst/>
          </a:prstGeom>
          <a:noFill/>
          <a:ln w="9525">
            <a:noFill/>
            <a:miter lim="800000"/>
            <a:headEnd/>
            <a:tailEnd/>
          </a:ln>
        </p:spPr>
        <p:txBody>
          <a:bodyPr wrap="none">
            <a:spAutoFit/>
          </a:bodyPr>
          <a:lstStyle/>
          <a:p>
            <a:r>
              <a:rPr lang="en-US" altLang="tr-TR" b="1">
                <a:solidFill>
                  <a:schemeClr val="bg1"/>
                </a:solidFill>
              </a:rPr>
              <a:t>Portal vein invasion</a:t>
            </a:r>
            <a:endParaRPr lang="en-GB" altLang="tr-TR" b="1">
              <a:solidFill>
                <a:schemeClr val="bg1"/>
              </a:solidFill>
            </a:endParaRPr>
          </a:p>
        </p:txBody>
      </p:sp>
      <p:sp>
        <p:nvSpPr>
          <p:cNvPr id="72708" name="AutoShape 3"/>
          <p:cNvSpPr>
            <a:spLocks noChangeArrowheads="1"/>
          </p:cNvSpPr>
          <p:nvPr/>
        </p:nvSpPr>
        <p:spPr bwMode="auto">
          <a:xfrm>
            <a:off x="4929188" y="4500563"/>
            <a:ext cx="228600" cy="533400"/>
          </a:xfrm>
          <a:prstGeom prst="upArrow">
            <a:avLst>
              <a:gd name="adj1" fmla="val 50000"/>
              <a:gd name="adj2" fmla="val 58333"/>
            </a:avLst>
          </a:prstGeom>
          <a:solidFill>
            <a:srgbClr val="FFFFCC"/>
          </a:solidFill>
          <a:ln w="9525">
            <a:solidFill>
              <a:schemeClr val="tx1"/>
            </a:solidFill>
            <a:miter lim="800000"/>
            <a:headEnd/>
            <a:tailEnd/>
          </a:ln>
        </p:spPr>
        <p:txBody>
          <a:bodyPr wrap="none" anchor="ctr"/>
          <a:lstStyle/>
          <a:p>
            <a:endParaRPr lang="tr-TR" altLang="tr-TR"/>
          </a:p>
        </p:txBody>
      </p:sp>
    </p:spTree>
  </p:cSld>
  <p:clrMapOvr>
    <a:masterClrMapping/>
  </p:clrMapOvr>
  <p:transition advClick="0">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WINDOWS\TEMP\~AUT0020.bmp"/>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3" name="2 Metin kutusu"/>
          <p:cNvSpPr txBox="1"/>
          <p:nvPr/>
        </p:nvSpPr>
        <p:spPr>
          <a:xfrm>
            <a:off x="3927714" y="6143644"/>
            <a:ext cx="2858860" cy="461665"/>
          </a:xfrm>
          <a:prstGeom prst="rect">
            <a:avLst/>
          </a:prstGeom>
          <a:noFill/>
        </p:spPr>
        <p:txBody>
          <a:bodyPr wrap="none" rtlCol="0">
            <a:spAutoFit/>
          </a:bodyPr>
          <a:lstStyle/>
          <a:p>
            <a:r>
              <a:rPr lang="tr-TR" dirty="0" smtClean="0">
                <a:solidFill>
                  <a:srgbClr val="FFFF00"/>
                </a:solidFill>
              </a:rPr>
              <a:t>Normal </a:t>
            </a:r>
            <a:r>
              <a:rPr lang="tr-TR" dirty="0" err="1" smtClean="0">
                <a:solidFill>
                  <a:srgbClr val="FFFF00"/>
                </a:solidFill>
              </a:rPr>
              <a:t>Papilla</a:t>
            </a:r>
            <a:r>
              <a:rPr lang="tr-TR" dirty="0" smtClean="0">
                <a:solidFill>
                  <a:srgbClr val="FFFF00"/>
                </a:solidFill>
              </a:rPr>
              <a:t> </a:t>
            </a:r>
            <a:r>
              <a:rPr lang="tr-TR" dirty="0" err="1" smtClean="0">
                <a:solidFill>
                  <a:srgbClr val="FFFF00"/>
                </a:solidFill>
              </a:rPr>
              <a:t>Vateri</a:t>
            </a:r>
            <a:endParaRPr lang="tr-TR" dirty="0">
              <a:solidFill>
                <a:srgbClr val="FFFF00"/>
              </a:solidFill>
            </a:endParaRPr>
          </a:p>
        </p:txBody>
      </p:sp>
    </p:spTree>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WINDOWS\TEMP\~AUT0019.bmp"/>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3" name="2 Metin kutusu"/>
          <p:cNvSpPr txBox="1"/>
          <p:nvPr/>
        </p:nvSpPr>
        <p:spPr>
          <a:xfrm>
            <a:off x="785782" y="6286520"/>
            <a:ext cx="3160224" cy="461665"/>
          </a:xfrm>
          <a:prstGeom prst="rect">
            <a:avLst/>
          </a:prstGeom>
          <a:noFill/>
        </p:spPr>
        <p:txBody>
          <a:bodyPr wrap="none" rtlCol="0">
            <a:spAutoFit/>
          </a:bodyPr>
          <a:lstStyle/>
          <a:p>
            <a:r>
              <a:rPr lang="tr-TR" dirty="0" err="1" smtClean="0">
                <a:solidFill>
                  <a:srgbClr val="FFFF00"/>
                </a:solidFill>
              </a:rPr>
              <a:t>IPMN’de</a:t>
            </a:r>
            <a:r>
              <a:rPr lang="tr-TR" dirty="0" smtClean="0">
                <a:solidFill>
                  <a:srgbClr val="FFFF00"/>
                </a:solidFill>
              </a:rPr>
              <a:t> </a:t>
            </a:r>
            <a:r>
              <a:rPr lang="tr-TR" dirty="0" err="1" smtClean="0">
                <a:solidFill>
                  <a:srgbClr val="FFFF00"/>
                </a:solidFill>
              </a:rPr>
              <a:t>Papilla</a:t>
            </a:r>
            <a:r>
              <a:rPr lang="tr-TR" dirty="0" smtClean="0">
                <a:solidFill>
                  <a:srgbClr val="FFFF00"/>
                </a:solidFill>
              </a:rPr>
              <a:t> </a:t>
            </a:r>
            <a:r>
              <a:rPr lang="tr-TR" dirty="0" err="1" smtClean="0">
                <a:solidFill>
                  <a:srgbClr val="FFFF00"/>
                </a:solidFill>
              </a:rPr>
              <a:t>Vateri</a:t>
            </a:r>
            <a:r>
              <a:rPr lang="tr-TR" dirty="0" smtClean="0">
                <a:solidFill>
                  <a:srgbClr val="FFFF00"/>
                </a:solidFill>
              </a:rPr>
              <a:t> </a:t>
            </a:r>
            <a:endParaRPr lang="tr-TR" dirty="0">
              <a:solidFill>
                <a:srgbClr val="FFFF00"/>
              </a:solidFill>
            </a:endParaRPr>
          </a:p>
        </p:txBody>
      </p:sp>
    </p:spTree>
  </p:cSld>
  <p:clrMapOvr>
    <a:masterClrMapping/>
  </p:clrMapOvr>
  <p:transition>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1300168" y="1144675"/>
          <a:ext cx="8701116" cy="5427597"/>
        </p:xfrm>
        <a:graphic>
          <a:graphicData uri="http://schemas.openxmlformats.org/presentationml/2006/ole">
            <p:oleObj spid="_x0000_s75778" name="Slide" r:id="rId3" imgW="4572000" imgH="3429000" progId="PowerPoint.Slide.8">
              <p:embed/>
            </p:oleObj>
          </a:graphicData>
        </a:graphic>
      </p:graphicFrame>
      <p:sp>
        <p:nvSpPr>
          <p:cNvPr id="3" name="2 Dikdörtgen"/>
          <p:cNvSpPr/>
          <p:nvPr/>
        </p:nvSpPr>
        <p:spPr>
          <a:xfrm>
            <a:off x="1554648" y="5857892"/>
            <a:ext cx="3160224" cy="461665"/>
          </a:xfrm>
          <a:prstGeom prst="rect">
            <a:avLst/>
          </a:prstGeom>
        </p:spPr>
        <p:txBody>
          <a:bodyPr wrap="none">
            <a:spAutoFit/>
          </a:bodyPr>
          <a:lstStyle/>
          <a:p>
            <a:r>
              <a:rPr lang="tr-TR" dirty="0" err="1" smtClean="0">
                <a:solidFill>
                  <a:srgbClr val="FFFF00"/>
                </a:solidFill>
              </a:rPr>
              <a:t>IPMN’de</a:t>
            </a:r>
            <a:r>
              <a:rPr lang="tr-TR" dirty="0" smtClean="0">
                <a:solidFill>
                  <a:srgbClr val="FFFF00"/>
                </a:solidFill>
              </a:rPr>
              <a:t> </a:t>
            </a:r>
            <a:r>
              <a:rPr lang="tr-TR" dirty="0" err="1" smtClean="0">
                <a:solidFill>
                  <a:srgbClr val="FFFF00"/>
                </a:solidFill>
              </a:rPr>
              <a:t>Papilla</a:t>
            </a:r>
            <a:r>
              <a:rPr lang="tr-TR" dirty="0" smtClean="0">
                <a:solidFill>
                  <a:srgbClr val="FFFF00"/>
                </a:solidFill>
              </a:rPr>
              <a:t> </a:t>
            </a:r>
            <a:r>
              <a:rPr lang="tr-TR" dirty="0" err="1" smtClean="0">
                <a:solidFill>
                  <a:srgbClr val="FFFF00"/>
                </a:solidFill>
              </a:rPr>
              <a:t>Vateri</a:t>
            </a:r>
            <a:r>
              <a:rPr lang="tr-TR" dirty="0" smtClean="0">
                <a:solidFill>
                  <a:srgbClr val="FFFF00"/>
                </a:solidFill>
              </a:rPr>
              <a:t> </a:t>
            </a:r>
            <a:endParaRPr lang="tr-TR" dirty="0">
              <a:solidFill>
                <a:srgbClr val="FFFF00"/>
              </a:solidFill>
            </a:endParaRPr>
          </a:p>
        </p:txBody>
      </p:sp>
    </p:spTree>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1" name="Mucinson-4.mpg">
            <a:hlinkClick r:id="" action="ppaction://media"/>
          </p:cNvPr>
          <p:cNvPicPr>
            <a:picLocks noRot="1" noChangeAspect="1" noChangeArrowheads="1"/>
          </p:cNvPicPr>
          <p:nvPr>
            <a:videoFile r:link="rId1"/>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
        <p:nvSpPr>
          <p:cNvPr id="3" name="2 Dikdörtgen"/>
          <p:cNvSpPr/>
          <p:nvPr/>
        </p:nvSpPr>
        <p:spPr>
          <a:xfrm>
            <a:off x="785782" y="5857892"/>
            <a:ext cx="3160224" cy="461665"/>
          </a:xfrm>
          <a:prstGeom prst="rect">
            <a:avLst/>
          </a:prstGeom>
        </p:spPr>
        <p:txBody>
          <a:bodyPr wrap="none">
            <a:spAutoFit/>
          </a:bodyPr>
          <a:lstStyle/>
          <a:p>
            <a:r>
              <a:rPr lang="tr-TR" dirty="0" err="1" smtClean="0">
                <a:solidFill>
                  <a:srgbClr val="FFFF00"/>
                </a:solidFill>
              </a:rPr>
              <a:t>IPMN’de</a:t>
            </a:r>
            <a:r>
              <a:rPr lang="tr-TR" dirty="0" smtClean="0">
                <a:solidFill>
                  <a:srgbClr val="FFFF00"/>
                </a:solidFill>
              </a:rPr>
              <a:t> </a:t>
            </a:r>
            <a:r>
              <a:rPr lang="tr-TR" dirty="0" err="1" smtClean="0">
                <a:solidFill>
                  <a:srgbClr val="FFFF00"/>
                </a:solidFill>
              </a:rPr>
              <a:t>Papilla</a:t>
            </a:r>
            <a:r>
              <a:rPr lang="tr-TR" dirty="0" smtClean="0">
                <a:solidFill>
                  <a:srgbClr val="FFFF00"/>
                </a:solidFill>
              </a:rPr>
              <a:t> </a:t>
            </a:r>
            <a:r>
              <a:rPr lang="tr-TR" dirty="0" err="1" smtClean="0">
                <a:solidFill>
                  <a:srgbClr val="FFFF00"/>
                </a:solidFill>
              </a:rPr>
              <a:t>Vateri</a:t>
            </a:r>
            <a:r>
              <a:rPr lang="tr-TR" dirty="0" smtClean="0">
                <a:solidFill>
                  <a:srgbClr val="FFFF00"/>
                </a:solidFill>
              </a:rPr>
              <a:t> </a:t>
            </a:r>
            <a:endParaRPr lang="tr-TR" dirty="0">
              <a:solidFill>
                <a:srgbClr val="FFFF00"/>
              </a:solidFill>
            </a:endParaRPr>
          </a:p>
        </p:txBody>
      </p:sp>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1013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1381"/>
                                        </p:tgtEl>
                                      </p:cBhvr>
                                    </p:cmd>
                                  </p:childTnLst>
                                </p:cTn>
                              </p:par>
                            </p:childTnLst>
                          </p:cTn>
                        </p:par>
                      </p:childTnLst>
                    </p:cTn>
                  </p:par>
                </p:childTnLst>
              </p:cTn>
              <p:nextCondLst>
                <p:cond evt="onClick" delay="0">
                  <p:tgtEl>
                    <p:spTgt spid="101381"/>
                  </p:tgtEl>
                </p:cond>
              </p:nextCondLst>
            </p:seq>
            <p:video>
              <p:cMediaNode>
                <p:cTn id="7" fill="hold" display="0">
                  <p:stCondLst>
                    <p:cond delay="indefinite"/>
                  </p:stCondLst>
                  <p:endCondLst>
                    <p:cond evt="onNext" delay="0">
                      <p:tgtEl>
                        <p:sldTgt/>
                      </p:tgtEl>
                    </p:cond>
                    <p:cond evt="onPrev" delay="0">
                      <p:tgtEl>
                        <p:sldTgt/>
                      </p:tgtEl>
                    </p:cond>
                  </p:endCondLst>
                </p:cTn>
                <p:tgtEl>
                  <p:spTgt spid="101381"/>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200150" y="838200"/>
            <a:ext cx="8743950" cy="762000"/>
          </a:xfrm>
        </p:spPr>
        <p:txBody>
          <a:bodyPr/>
          <a:lstStyle/>
          <a:p>
            <a:pPr eaLnBrk="1" hangingPunct="1"/>
            <a:r>
              <a:rPr lang="tr-TR" altLang="tr-TR" smtClean="0">
                <a:cs typeface="Times New Roman" pitchFamily="18" charset="0"/>
              </a:rPr>
              <a:t>Tedavi</a:t>
            </a:r>
            <a:r>
              <a:rPr lang="tr-TR" altLang="tr-TR" smtClean="0"/>
              <a:t> </a:t>
            </a:r>
          </a:p>
        </p:txBody>
      </p:sp>
      <p:sp>
        <p:nvSpPr>
          <p:cNvPr id="77827" name="Rectangle 3"/>
          <p:cNvSpPr>
            <a:spLocks noGrp="1" noChangeArrowheads="1"/>
          </p:cNvSpPr>
          <p:nvPr>
            <p:ph type="body" idx="1"/>
          </p:nvPr>
        </p:nvSpPr>
        <p:spPr>
          <a:xfrm>
            <a:off x="1114425" y="2133600"/>
            <a:ext cx="8743950" cy="3810000"/>
          </a:xfrm>
        </p:spPr>
        <p:txBody>
          <a:bodyPr/>
          <a:lstStyle/>
          <a:p>
            <a:pPr eaLnBrk="1" hangingPunct="1"/>
            <a:r>
              <a:rPr lang="tr-TR" altLang="tr-TR" sz="2400" dirty="0" smtClean="0">
                <a:cs typeface="Times New Roman" pitchFamily="18" charset="0"/>
              </a:rPr>
              <a:t>Pankreas kanserinin tedavisinin planlanmas</a:t>
            </a:r>
            <a:r>
              <a:rPr lang="tr-TR" altLang="tr-TR" sz="2400" dirty="0" smtClean="0"/>
              <a:t>ı</a:t>
            </a:r>
            <a:r>
              <a:rPr lang="tr-TR" altLang="tr-TR" sz="2400" dirty="0" smtClean="0">
                <a:cs typeface="Times New Roman" pitchFamily="18" charset="0"/>
              </a:rPr>
              <a:t>nda ve </a:t>
            </a:r>
            <a:r>
              <a:rPr lang="tr-TR" altLang="tr-TR" sz="2400" dirty="0" err="1" smtClean="0">
                <a:cs typeface="Times New Roman" pitchFamily="18" charset="0"/>
              </a:rPr>
              <a:t>sa</a:t>
            </a:r>
            <a:r>
              <a:rPr lang="tr-TR" altLang="tr-TR" sz="2400" dirty="0" err="1" smtClean="0"/>
              <a:t>ğ</a:t>
            </a:r>
            <a:r>
              <a:rPr lang="tr-TR" altLang="tr-TR" sz="2400" dirty="0" err="1" smtClean="0">
                <a:cs typeface="Times New Roman" pitchFamily="18" charset="0"/>
              </a:rPr>
              <a:t>kal</a:t>
            </a:r>
            <a:r>
              <a:rPr lang="tr-TR" altLang="tr-TR" sz="2400" dirty="0" err="1" smtClean="0"/>
              <a:t>ı</a:t>
            </a:r>
            <a:r>
              <a:rPr lang="tr-TR" altLang="tr-TR" sz="2400" dirty="0" err="1" smtClean="0">
                <a:cs typeface="Times New Roman" pitchFamily="18" charset="0"/>
              </a:rPr>
              <a:t>m</a:t>
            </a:r>
            <a:r>
              <a:rPr lang="tr-TR" altLang="tr-TR" sz="2400" dirty="0" smtClean="0">
                <a:cs typeface="Times New Roman" pitchFamily="18" charset="0"/>
              </a:rPr>
              <a:t> oranlar</a:t>
            </a:r>
            <a:r>
              <a:rPr lang="tr-TR" altLang="tr-TR" sz="2400" dirty="0" smtClean="0"/>
              <a:t>ı</a:t>
            </a:r>
            <a:r>
              <a:rPr lang="tr-TR" altLang="tr-TR" sz="2400" dirty="0" smtClean="0">
                <a:cs typeface="Times New Roman" pitchFamily="18" charset="0"/>
              </a:rPr>
              <a:t>n</a:t>
            </a:r>
            <a:r>
              <a:rPr lang="tr-TR" altLang="tr-TR" sz="2400" dirty="0" smtClean="0"/>
              <a:t>ı</a:t>
            </a:r>
            <a:r>
              <a:rPr lang="tr-TR" altLang="tr-TR" sz="2400" dirty="0" smtClean="0">
                <a:cs typeface="Times New Roman" pitchFamily="18" charset="0"/>
              </a:rPr>
              <a:t>n tayininde tümör çap</a:t>
            </a:r>
            <a:r>
              <a:rPr lang="tr-TR" altLang="tr-TR" sz="2400" dirty="0" smtClean="0"/>
              <a:t>ı</a:t>
            </a:r>
            <a:r>
              <a:rPr lang="tr-TR" altLang="tr-TR" sz="2400" dirty="0" smtClean="0">
                <a:cs typeface="Times New Roman" pitchFamily="18" charset="0"/>
              </a:rPr>
              <a:t>na ve TNM s</a:t>
            </a:r>
            <a:r>
              <a:rPr lang="tr-TR" altLang="tr-TR" sz="2400" dirty="0" smtClean="0"/>
              <a:t>ı</a:t>
            </a:r>
            <a:r>
              <a:rPr lang="tr-TR" altLang="tr-TR" sz="2400" dirty="0" smtClean="0">
                <a:cs typeface="Times New Roman" pitchFamily="18" charset="0"/>
              </a:rPr>
              <a:t>n</a:t>
            </a:r>
            <a:r>
              <a:rPr lang="tr-TR" altLang="tr-TR" sz="2400" dirty="0" smtClean="0"/>
              <a:t>ı</a:t>
            </a:r>
            <a:r>
              <a:rPr lang="tr-TR" altLang="tr-TR" sz="2400" dirty="0" smtClean="0">
                <a:cs typeface="Times New Roman" pitchFamily="18" charset="0"/>
              </a:rPr>
              <a:t>fland</a:t>
            </a:r>
            <a:r>
              <a:rPr lang="tr-TR" altLang="tr-TR" sz="2400" dirty="0" smtClean="0"/>
              <a:t>ı</a:t>
            </a:r>
            <a:r>
              <a:rPr lang="tr-TR" altLang="tr-TR" sz="2400" dirty="0" smtClean="0">
                <a:cs typeface="Times New Roman" pitchFamily="18" charset="0"/>
              </a:rPr>
              <a:t>rmas</a:t>
            </a:r>
            <a:r>
              <a:rPr lang="tr-TR" altLang="tr-TR" sz="2400" dirty="0" smtClean="0"/>
              <a:t>ı</a:t>
            </a:r>
            <a:r>
              <a:rPr lang="tr-TR" altLang="tr-TR" sz="2400" dirty="0" smtClean="0">
                <a:cs typeface="Times New Roman" pitchFamily="18" charset="0"/>
              </a:rPr>
              <a:t>na göre </a:t>
            </a:r>
            <a:r>
              <a:rPr lang="tr-TR" altLang="tr-TR" sz="2400" dirty="0" err="1" smtClean="0">
                <a:cs typeface="Times New Roman" pitchFamily="18" charset="0"/>
              </a:rPr>
              <a:t>evrelendirme</a:t>
            </a:r>
            <a:r>
              <a:rPr lang="tr-TR" altLang="tr-TR" sz="2400" dirty="0" smtClean="0">
                <a:cs typeface="Times New Roman" pitchFamily="18" charset="0"/>
              </a:rPr>
              <a:t> önem </a:t>
            </a:r>
            <a:r>
              <a:rPr lang="tr-TR" altLang="tr-TR" sz="2400" dirty="0" err="1" smtClean="0">
                <a:cs typeface="Times New Roman" pitchFamily="18" charset="0"/>
              </a:rPr>
              <a:t>arzeder</a:t>
            </a:r>
            <a:r>
              <a:rPr lang="tr-TR" altLang="tr-TR" sz="2400" baseline="30000" dirty="0" smtClean="0">
                <a:cs typeface="Times New Roman" pitchFamily="18" charset="0"/>
              </a:rPr>
              <a:t> </a:t>
            </a:r>
            <a:r>
              <a:rPr lang="tr-TR" altLang="tr-TR" sz="2400" dirty="0" smtClean="0">
                <a:cs typeface="Times New Roman" pitchFamily="18" charset="0"/>
              </a:rPr>
              <a:t>.</a:t>
            </a:r>
            <a:endParaRPr lang="tr-TR" altLang="tr-TR" sz="2400" dirty="0" smtClean="0"/>
          </a:p>
          <a:p>
            <a:pPr eaLnBrk="1" hangingPunct="1">
              <a:buFont typeface="Wingdings" pitchFamily="2" charset="2"/>
              <a:buNone/>
            </a:pPr>
            <a:endParaRPr lang="tr-TR" altLang="tr-TR" sz="2400" dirty="0" smtClean="0"/>
          </a:p>
          <a:p>
            <a:pPr eaLnBrk="1" hangingPunct="1">
              <a:buFont typeface="Wingdings" pitchFamily="2" charset="2"/>
              <a:buNone/>
            </a:pPr>
            <a:r>
              <a:rPr lang="tr-TR" altLang="tr-TR" sz="2400" dirty="0" smtClean="0"/>
              <a:t>Tümör çapına göre</a:t>
            </a:r>
          </a:p>
          <a:p>
            <a:pPr eaLnBrk="1" hangingPunct="1"/>
            <a:r>
              <a:rPr lang="tr-TR" altLang="tr-TR" sz="1800" b="1" dirty="0" smtClean="0">
                <a:cs typeface="Times New Roman" pitchFamily="18" charset="0"/>
              </a:rPr>
              <a:t>TS1 (&lt;2 cm)</a:t>
            </a:r>
          </a:p>
          <a:p>
            <a:pPr eaLnBrk="1" hangingPunct="1"/>
            <a:r>
              <a:rPr lang="tr-TR" altLang="tr-TR" sz="1800" b="1" dirty="0" smtClean="0">
                <a:cs typeface="Times New Roman" pitchFamily="18" charset="0"/>
              </a:rPr>
              <a:t>TS2 (2.1- 4 cm)</a:t>
            </a:r>
          </a:p>
          <a:p>
            <a:pPr eaLnBrk="1" hangingPunct="1"/>
            <a:r>
              <a:rPr lang="tr-TR" altLang="tr-TR" sz="1800" b="1" dirty="0" smtClean="0">
                <a:cs typeface="Times New Roman" pitchFamily="18" charset="0"/>
              </a:rPr>
              <a:t>TS3 (4.1- 6 cm)</a:t>
            </a:r>
          </a:p>
          <a:p>
            <a:pPr eaLnBrk="1" hangingPunct="1"/>
            <a:r>
              <a:rPr lang="tr-TR" altLang="tr-TR" sz="1800" b="1" dirty="0" smtClean="0">
                <a:cs typeface="Times New Roman" pitchFamily="18" charset="0"/>
              </a:rPr>
              <a:t>TS4 ( &gt;6.1 cm)</a:t>
            </a:r>
            <a:endParaRPr lang="tr-TR" altLang="tr-TR" sz="1800" b="1" dirty="0" smtClean="0"/>
          </a:p>
          <a:p>
            <a:pPr eaLnBrk="1" hangingPunct="1">
              <a:buFont typeface="Wingdings" pitchFamily="2" charset="2"/>
              <a:buNone/>
            </a:pPr>
            <a:endParaRPr lang="tr-TR" altLang="tr-TR" sz="1800" b="1" dirty="0" smtClean="0"/>
          </a:p>
        </p:txBody>
      </p:sp>
    </p:spTree>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857250" y="762000"/>
            <a:ext cx="9344025" cy="1295400"/>
          </a:xfrm>
          <a:prstGeom prst="rect">
            <a:avLst/>
          </a:prstGeom>
          <a:noFill/>
          <a:ln w="9525">
            <a:noFill/>
            <a:miter lim="800000"/>
            <a:headEnd/>
            <a:tailEnd/>
          </a:ln>
          <a:effectLst>
            <a:outerShdw dist="35921" dir="2700000" algn="ctr" rotWithShape="0">
              <a:schemeClr val="tx1"/>
            </a:outerShdw>
          </a:effectLst>
        </p:spPr>
        <p:txBody>
          <a:bodyPr anchor="ctr"/>
          <a:lstStyle/>
          <a:p>
            <a:pPr algn="ctr">
              <a:lnSpc>
                <a:spcPct val="90000"/>
              </a:lnSpc>
            </a:pPr>
            <a:r>
              <a:rPr lang="tr-TR" altLang="tr-TR" sz="4000" b="1" dirty="0">
                <a:solidFill>
                  <a:srgbClr val="FFFF00"/>
                </a:solidFill>
                <a:latin typeface="Tahoma" pitchFamily="34" charset="0"/>
              </a:rPr>
              <a:t>PANKREAS TÜMÖRLERİNDE </a:t>
            </a:r>
            <a:br>
              <a:rPr lang="tr-TR" altLang="tr-TR" sz="4000" b="1" dirty="0">
                <a:solidFill>
                  <a:srgbClr val="FFFF00"/>
                </a:solidFill>
                <a:latin typeface="Tahoma" pitchFamily="34" charset="0"/>
              </a:rPr>
            </a:br>
            <a:r>
              <a:rPr lang="tr-TR" altLang="tr-TR" sz="4000" b="1" dirty="0">
                <a:solidFill>
                  <a:srgbClr val="FFFF00"/>
                </a:solidFill>
                <a:latin typeface="Tahoma" pitchFamily="34" charset="0"/>
              </a:rPr>
              <a:t>TNM EVRELEMESİ-I (Yeni)</a:t>
            </a:r>
          </a:p>
        </p:txBody>
      </p:sp>
      <p:sp>
        <p:nvSpPr>
          <p:cNvPr id="78851" name="Rectangle 3"/>
          <p:cNvSpPr>
            <a:spLocks noChangeArrowheads="1"/>
          </p:cNvSpPr>
          <p:nvPr/>
        </p:nvSpPr>
        <p:spPr bwMode="auto">
          <a:xfrm>
            <a:off x="771525" y="1905000"/>
            <a:ext cx="9172575" cy="4114800"/>
          </a:xfrm>
          <a:prstGeom prst="rect">
            <a:avLst/>
          </a:prstGeom>
          <a:noFill/>
          <a:ln w="9525">
            <a:noFill/>
            <a:miter lim="800000"/>
            <a:headEnd/>
            <a:tailEnd/>
          </a:ln>
          <a:effectLst>
            <a:outerShdw dist="35921" dir="2700000" algn="ctr" rotWithShape="0">
              <a:schemeClr val="tx1"/>
            </a:outerShdw>
          </a:effectLst>
        </p:spPr>
        <p:txBody>
          <a:bodyPr/>
          <a:lstStyle/>
          <a:p>
            <a:pPr marL="342900" indent="-342900"/>
            <a:endParaRPr lang="tr-TR" altLang="tr-TR" sz="2600" b="1">
              <a:solidFill>
                <a:srgbClr val="FFFF00"/>
              </a:solidFill>
              <a:latin typeface="Tahoma" pitchFamily="34" charset="0"/>
            </a:endParaRPr>
          </a:p>
          <a:p>
            <a:pPr marL="342900" indent="-342900"/>
            <a:r>
              <a:rPr lang="tr-TR" altLang="tr-TR" sz="2200" b="1">
                <a:solidFill>
                  <a:srgbClr val="FFFF00"/>
                </a:solidFill>
                <a:latin typeface="Tahoma" pitchFamily="34" charset="0"/>
              </a:rPr>
              <a:t>Primer tümör T</a:t>
            </a:r>
          </a:p>
          <a:p>
            <a:pPr marL="342900" indent="-342900"/>
            <a:endParaRPr lang="tr-TR" altLang="tr-TR" sz="2200" b="1">
              <a:solidFill>
                <a:schemeClr val="bg1"/>
              </a:solidFill>
              <a:latin typeface="Tahoma" pitchFamily="34" charset="0"/>
            </a:endParaRPr>
          </a:p>
          <a:p>
            <a:pPr marL="342900" indent="-342900"/>
            <a:r>
              <a:rPr lang="tr-TR" altLang="tr-TR" sz="2200" b="1">
                <a:solidFill>
                  <a:schemeClr val="bg1"/>
                </a:solidFill>
                <a:latin typeface="Tahoma" pitchFamily="34" charset="0"/>
              </a:rPr>
              <a:t>TX	Primer tümör saptanmamıştır </a:t>
            </a:r>
          </a:p>
          <a:p>
            <a:pPr marL="342900" indent="-342900"/>
            <a:r>
              <a:rPr lang="tr-TR" altLang="tr-TR" sz="2200" b="1">
                <a:solidFill>
                  <a:schemeClr val="bg1"/>
                </a:solidFill>
                <a:latin typeface="Tahoma" pitchFamily="34" charset="0"/>
              </a:rPr>
              <a:t>T0	Primer tümör yoktur</a:t>
            </a:r>
          </a:p>
          <a:p>
            <a:pPr marL="342900" indent="-342900"/>
            <a:r>
              <a:rPr lang="tr-TR" altLang="tr-TR" sz="2200" b="1">
                <a:solidFill>
                  <a:schemeClr val="bg1"/>
                </a:solidFill>
                <a:latin typeface="Tahoma" pitchFamily="34" charset="0"/>
              </a:rPr>
              <a:t>T1	Tümör pankreas içinde sınırlıdır. Çapı </a:t>
            </a:r>
            <a:r>
              <a:rPr lang="tr-TR" altLang="tr-TR" sz="2600" b="1">
                <a:solidFill>
                  <a:schemeClr val="bg1"/>
                </a:solidFill>
                <a:latin typeface="Tahoma" pitchFamily="34" charset="0"/>
              </a:rPr>
              <a:t>&lt;</a:t>
            </a:r>
            <a:r>
              <a:rPr lang="tr-TR" altLang="tr-TR" b="1">
                <a:solidFill>
                  <a:schemeClr val="bg1"/>
                </a:solidFill>
                <a:latin typeface="Tahoma" pitchFamily="34" charset="0"/>
              </a:rPr>
              <a:t>2cm</a:t>
            </a:r>
          </a:p>
          <a:p>
            <a:pPr marL="342900" indent="-342900"/>
            <a:r>
              <a:rPr lang="tr-TR" altLang="tr-TR" sz="2200" b="1">
                <a:solidFill>
                  <a:schemeClr val="bg1"/>
                </a:solidFill>
                <a:latin typeface="Tahoma" pitchFamily="34" charset="0"/>
              </a:rPr>
              <a:t>T2     Tümör pankreas içinde sınırlıdır. Çapı </a:t>
            </a:r>
            <a:r>
              <a:rPr lang="tr-TR" altLang="tr-TR" sz="2600" b="1">
                <a:solidFill>
                  <a:schemeClr val="bg1"/>
                </a:solidFill>
                <a:latin typeface="Tahoma" pitchFamily="34" charset="0"/>
              </a:rPr>
              <a:t>&gt;</a:t>
            </a:r>
            <a:r>
              <a:rPr lang="tr-TR" altLang="tr-TR" b="1">
                <a:solidFill>
                  <a:schemeClr val="bg1"/>
                </a:solidFill>
                <a:latin typeface="Tahoma" pitchFamily="34" charset="0"/>
              </a:rPr>
              <a:t>2cm</a:t>
            </a:r>
          </a:p>
          <a:p>
            <a:pPr marL="342900" indent="-342900"/>
            <a:r>
              <a:rPr lang="tr-TR" altLang="tr-TR" sz="2200" b="1">
                <a:solidFill>
                  <a:schemeClr val="bg1"/>
                </a:solidFill>
                <a:latin typeface="Tahoma" pitchFamily="34" charset="0"/>
              </a:rPr>
              <a:t>T3	Tümör direkt olarak duodenum, safra kanalı ya 		da peripankreatik dokulara yayılmıştır. </a:t>
            </a:r>
          </a:p>
          <a:p>
            <a:pPr marL="342900" indent="-342900"/>
            <a:r>
              <a:rPr lang="tr-TR" altLang="tr-TR" sz="2200" b="1">
                <a:solidFill>
                  <a:schemeClr val="bg1"/>
                </a:solidFill>
                <a:latin typeface="Tahoma" pitchFamily="34" charset="0"/>
              </a:rPr>
              <a:t>T4	Major damar invazyonu</a:t>
            </a:r>
          </a:p>
        </p:txBody>
      </p:sp>
    </p:spTree>
  </p:cSld>
  <p:clrMapOvr>
    <a:masterClrMapping/>
  </p:clrMapOvr>
  <p:transition>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28625" y="914400"/>
            <a:ext cx="9837738"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tr-TR" altLang="tr-TR" sz="4000" b="1" dirty="0">
                <a:solidFill>
                  <a:srgbClr val="FFFF00"/>
                </a:solidFill>
              </a:rPr>
              <a:t>UICC TARAFINDAN YAPILAN TNM(</a:t>
            </a:r>
            <a:r>
              <a:rPr lang="tr-TR" altLang="tr-TR" sz="4000" b="1" dirty="0" err="1">
                <a:solidFill>
                  <a:srgbClr val="FFFF00"/>
                </a:solidFill>
              </a:rPr>
              <a:t>Ptnm</a:t>
            </a:r>
            <a:r>
              <a:rPr lang="tr-TR" altLang="tr-TR" sz="4000" b="1" dirty="0">
                <a:solidFill>
                  <a:srgbClr val="FFFF00"/>
                </a:solidFill>
              </a:rPr>
              <a:t>) SINIFLAMASI(Yeni)</a:t>
            </a:r>
          </a:p>
        </p:txBody>
      </p:sp>
      <p:sp>
        <p:nvSpPr>
          <p:cNvPr id="89091" name="Rectangle 3"/>
          <p:cNvSpPr>
            <a:spLocks noChangeArrowheads="1"/>
          </p:cNvSpPr>
          <p:nvPr/>
        </p:nvSpPr>
        <p:spPr bwMode="auto">
          <a:xfrm>
            <a:off x="1285875" y="2590800"/>
            <a:ext cx="7715250" cy="3352800"/>
          </a:xfrm>
          <a:prstGeom prst="rect">
            <a:avLst/>
          </a:prstGeom>
          <a:noFill/>
          <a:ln w="9525">
            <a:noFill/>
            <a:miter lim="800000"/>
            <a:headEnd/>
            <a:tailEnd/>
          </a:ln>
          <a:effectLst>
            <a:outerShdw dist="35921" dir="2700000" algn="ctr" rotWithShape="0">
              <a:schemeClr val="tx1"/>
            </a:outerShdw>
          </a:effectLst>
        </p:spPr>
        <p:txBody>
          <a:bodyPr/>
          <a:lstStyle/>
          <a:p>
            <a:pPr marL="342900" indent="-342900">
              <a:lnSpc>
                <a:spcPct val="150000"/>
              </a:lnSpc>
              <a:defRPr/>
            </a:pPr>
            <a:r>
              <a:rPr lang="tr-TR" sz="3000">
                <a:solidFill>
                  <a:srgbClr val="000000"/>
                </a:solidFill>
                <a:latin typeface="Tahoma" charset="0"/>
              </a:rPr>
              <a:t>  </a:t>
            </a:r>
            <a:r>
              <a:rPr lang="tr-TR" sz="2200" b="1">
                <a:solidFill>
                  <a:srgbClr val="FFFF66"/>
                </a:solidFill>
                <a:effectLst>
                  <a:outerShdw blurRad="38100" dist="38100" dir="2700000" algn="tl">
                    <a:srgbClr val="000000"/>
                  </a:outerShdw>
                </a:effectLst>
                <a:latin typeface="Tahoma" charset="0"/>
              </a:rPr>
              <a:t>Evre I	T1, T2	              N0		M0</a:t>
            </a:r>
          </a:p>
          <a:p>
            <a:pPr marL="342900" indent="-342900">
              <a:lnSpc>
                <a:spcPct val="150000"/>
              </a:lnSpc>
              <a:defRPr/>
            </a:pPr>
            <a:r>
              <a:rPr lang="tr-TR" sz="2200" b="1">
                <a:solidFill>
                  <a:srgbClr val="FFFF66"/>
                </a:solidFill>
                <a:effectLst>
                  <a:outerShdw blurRad="38100" dist="38100" dir="2700000" algn="tl">
                    <a:srgbClr val="000000"/>
                  </a:outerShdw>
                </a:effectLst>
                <a:latin typeface="Tahoma" charset="0"/>
              </a:rPr>
              <a:t>   Evre II         T3                    N0		M0</a:t>
            </a:r>
          </a:p>
          <a:p>
            <a:pPr marL="342900" indent="-342900">
              <a:lnSpc>
                <a:spcPct val="150000"/>
              </a:lnSpc>
              <a:defRPr/>
            </a:pPr>
            <a:r>
              <a:rPr lang="tr-TR" sz="2200" b="1">
                <a:solidFill>
                  <a:srgbClr val="FFFF66"/>
                </a:solidFill>
                <a:effectLst>
                  <a:outerShdw blurRad="38100" dist="38100" dir="2700000" algn="tl">
                    <a:srgbClr val="000000"/>
                  </a:outerShdw>
                </a:effectLst>
                <a:latin typeface="Tahoma" charset="0"/>
              </a:rPr>
              <a:t>   Evre III	</a:t>
            </a:r>
            <a:r>
              <a:rPr lang="tr-TR" sz="2100" b="1">
                <a:solidFill>
                  <a:srgbClr val="FFFF66"/>
                </a:solidFill>
                <a:effectLst>
                  <a:outerShdw blurRad="38100" dist="38100" dir="2700000" algn="tl">
                    <a:srgbClr val="000000"/>
                  </a:outerShdw>
                </a:effectLst>
                <a:latin typeface="Tahoma" charset="0"/>
              </a:rPr>
              <a:t> T1,T2,T3</a:t>
            </a:r>
            <a:r>
              <a:rPr lang="tr-TR" sz="2200" b="1">
                <a:solidFill>
                  <a:srgbClr val="FFFF66"/>
                </a:solidFill>
                <a:effectLst>
                  <a:outerShdw blurRad="38100" dist="38100" dir="2700000" algn="tl">
                    <a:srgbClr val="000000"/>
                  </a:outerShdw>
                </a:effectLst>
                <a:latin typeface="Tahoma" charset="0"/>
              </a:rPr>
              <a:t>	   N1	          M0</a:t>
            </a:r>
          </a:p>
          <a:p>
            <a:pPr marL="342900" indent="-342900">
              <a:lnSpc>
                <a:spcPct val="150000"/>
              </a:lnSpc>
              <a:defRPr/>
            </a:pPr>
            <a:r>
              <a:rPr lang="tr-TR" sz="2200" b="1">
                <a:solidFill>
                  <a:srgbClr val="FFFF66"/>
                </a:solidFill>
                <a:effectLst>
                  <a:outerShdw blurRad="38100" dist="38100" dir="2700000" algn="tl">
                    <a:srgbClr val="000000"/>
                  </a:outerShdw>
                </a:effectLst>
                <a:latin typeface="Tahoma" charset="0"/>
              </a:rPr>
              <a:t>   Evre IV A	  </a:t>
            </a:r>
            <a:r>
              <a:rPr lang="tr-TR" sz="2100" b="1">
                <a:solidFill>
                  <a:srgbClr val="FFFF66"/>
                </a:solidFill>
                <a:effectLst>
                  <a:outerShdw blurRad="38100" dist="38100" dir="2700000" algn="tl">
                    <a:srgbClr val="000000"/>
                  </a:outerShdw>
                </a:effectLst>
                <a:latin typeface="Tahoma" charset="0"/>
              </a:rPr>
              <a:t>T4	  </a:t>
            </a:r>
          </a:p>
          <a:p>
            <a:pPr marL="342900" indent="-342900">
              <a:lnSpc>
                <a:spcPct val="150000"/>
              </a:lnSpc>
              <a:defRPr/>
            </a:pPr>
            <a:r>
              <a:rPr lang="tr-TR" sz="2200" b="1">
                <a:solidFill>
                  <a:srgbClr val="FFFF66"/>
                </a:solidFill>
                <a:effectLst>
                  <a:outerShdw blurRad="38100" dist="38100" dir="2700000" algn="tl">
                    <a:srgbClr val="000000"/>
                  </a:outerShdw>
                </a:effectLst>
                <a:latin typeface="Tahoma" charset="0"/>
              </a:rPr>
              <a:t>   Evre IV B       Herhangi bir T                   </a:t>
            </a:r>
            <a:r>
              <a:rPr lang="tr-TR" b="1">
                <a:solidFill>
                  <a:srgbClr val="FFFF66"/>
                </a:solidFill>
                <a:effectLst>
                  <a:outerShdw blurRad="38100" dist="38100" dir="2700000" algn="tl">
                    <a:srgbClr val="000000"/>
                  </a:outerShdw>
                </a:effectLst>
                <a:latin typeface="Tahoma" charset="0"/>
              </a:rPr>
              <a:t>M1 </a:t>
            </a: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tr-TR" altLang="tr-TR" sz="2800" i="1" smtClean="0"/>
              <a:t>Pankreas’ın lenfatik ağı</a:t>
            </a:r>
          </a:p>
        </p:txBody>
      </p:sp>
      <p:pic>
        <p:nvPicPr>
          <p:cNvPr id="25603" name="Picture 3" descr="lenfpank"/>
          <p:cNvPicPr preferRelativeResize="0">
            <a:picLocks noChangeAspect="1" noChangeArrowheads="1"/>
          </p:cNvPicPr>
          <p:nvPr/>
        </p:nvPicPr>
        <p:blipFill>
          <a:blip r:embed="rId2" cstate="print"/>
          <a:srcRect/>
          <a:stretch>
            <a:fillRect/>
          </a:stretch>
        </p:blipFill>
        <p:spPr bwMode="auto">
          <a:xfrm>
            <a:off x="2057400" y="1600200"/>
            <a:ext cx="6000750" cy="445770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50f07"/>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3" name="2 Metin kutusu"/>
          <p:cNvSpPr txBox="1"/>
          <p:nvPr/>
        </p:nvSpPr>
        <p:spPr>
          <a:xfrm>
            <a:off x="4571996" y="6143644"/>
            <a:ext cx="2857520" cy="461665"/>
          </a:xfrm>
          <a:prstGeom prst="rect">
            <a:avLst/>
          </a:prstGeom>
          <a:noFill/>
        </p:spPr>
        <p:txBody>
          <a:bodyPr wrap="square" rtlCol="0">
            <a:spAutoFit/>
          </a:bodyPr>
          <a:lstStyle/>
          <a:p>
            <a:r>
              <a:rPr lang="tr-TR" b="1" dirty="0" err="1" smtClean="0"/>
              <a:t>Whipple</a:t>
            </a:r>
            <a:r>
              <a:rPr lang="tr-TR" b="1" dirty="0" smtClean="0"/>
              <a:t> Ameliyatı</a:t>
            </a:r>
            <a:endParaRPr lang="tr-TR" b="1" dirty="0"/>
          </a:p>
        </p:txBody>
      </p:sp>
    </p:spTree>
  </p:cSld>
  <p:clrMapOvr>
    <a:masterClrMapping/>
  </p:clrMapOvr>
  <p:transition>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0" descr="img0031"/>
          <p:cNvPicPr>
            <a:picLocks noChangeAspect="1" noChangeArrowheads="1"/>
          </p:cNvPicPr>
          <p:nvPr/>
        </p:nvPicPr>
        <p:blipFill>
          <a:blip r:embed="rId3" cstate="print">
            <a:lum bright="6000" contrast="6000"/>
          </a:blip>
          <a:srcRect/>
          <a:stretch>
            <a:fillRect/>
          </a:stretch>
        </p:blipFill>
        <p:spPr bwMode="auto">
          <a:xfrm>
            <a:off x="771525" y="2133600"/>
            <a:ext cx="2689225" cy="1603375"/>
          </a:xfrm>
          <a:prstGeom prst="rect">
            <a:avLst/>
          </a:prstGeom>
          <a:noFill/>
          <a:ln w="9525">
            <a:noFill/>
            <a:miter lim="800000"/>
            <a:headEnd/>
            <a:tailEnd/>
          </a:ln>
        </p:spPr>
      </p:pic>
      <p:sp>
        <p:nvSpPr>
          <p:cNvPr id="81923" name="Rectangle 2"/>
          <p:cNvSpPr>
            <a:spLocks noGrp="1" noChangeArrowheads="1"/>
          </p:cNvSpPr>
          <p:nvPr>
            <p:ph type="title"/>
          </p:nvPr>
        </p:nvSpPr>
        <p:spPr>
          <a:xfrm>
            <a:off x="1400210" y="609600"/>
            <a:ext cx="8743950" cy="1143000"/>
          </a:xfrm>
        </p:spPr>
        <p:txBody>
          <a:bodyPr/>
          <a:lstStyle/>
          <a:p>
            <a:pPr eaLnBrk="1" hangingPunct="1"/>
            <a:r>
              <a:rPr lang="tr-TR" altLang="tr-TR" sz="3600" dirty="0" err="1" smtClean="0">
                <a:latin typeface="Palatino Linotype" pitchFamily="18" charset="0"/>
              </a:rPr>
              <a:t>Pankreatik</a:t>
            </a:r>
            <a:r>
              <a:rPr lang="tr-TR" altLang="tr-TR" sz="3600" dirty="0" smtClean="0">
                <a:latin typeface="Palatino Linotype" pitchFamily="18" charset="0"/>
              </a:rPr>
              <a:t> </a:t>
            </a:r>
            <a:r>
              <a:rPr lang="tr-TR" altLang="tr-TR" sz="3600" dirty="0" err="1" smtClean="0">
                <a:latin typeface="Palatino Linotype" pitchFamily="18" charset="0"/>
              </a:rPr>
              <a:t>Malignitelerde</a:t>
            </a:r>
            <a:r>
              <a:rPr lang="tr-TR" altLang="tr-TR" sz="3600" dirty="0" smtClean="0">
                <a:latin typeface="Palatino Linotype" pitchFamily="18" charset="0"/>
              </a:rPr>
              <a:t> </a:t>
            </a:r>
            <a:r>
              <a:rPr lang="tr-TR" altLang="tr-TR" sz="3600" dirty="0" err="1" smtClean="0">
                <a:latin typeface="Palatino Linotype" pitchFamily="18" charset="0"/>
              </a:rPr>
              <a:t>Sağkalım</a:t>
            </a:r>
            <a:endParaRPr lang="en-US" altLang="tr-TR" sz="3600" dirty="0" smtClean="0">
              <a:latin typeface="Palatino Linotype" pitchFamily="18" charset="0"/>
            </a:endParaRPr>
          </a:p>
        </p:txBody>
      </p:sp>
      <p:sp>
        <p:nvSpPr>
          <p:cNvPr id="81924" name="Line 3"/>
          <p:cNvSpPr>
            <a:spLocks noChangeShapeType="1"/>
          </p:cNvSpPr>
          <p:nvPr/>
        </p:nvSpPr>
        <p:spPr bwMode="auto">
          <a:xfrm>
            <a:off x="5143500" y="2057400"/>
            <a:ext cx="0" cy="4419600"/>
          </a:xfrm>
          <a:prstGeom prst="line">
            <a:avLst/>
          </a:prstGeom>
          <a:noFill/>
          <a:ln w="12700" cap="sq">
            <a:solidFill>
              <a:schemeClr val="tx1"/>
            </a:solidFill>
            <a:round/>
            <a:headEnd type="none" w="sm" len="sm"/>
            <a:tailEnd type="none" w="sm" len="sm"/>
          </a:ln>
        </p:spPr>
        <p:txBody>
          <a:bodyPr wrap="none"/>
          <a:lstStyle/>
          <a:p>
            <a:endParaRPr lang="tr-TR"/>
          </a:p>
        </p:txBody>
      </p:sp>
      <p:sp>
        <p:nvSpPr>
          <p:cNvPr id="81925" name="Line 4"/>
          <p:cNvSpPr>
            <a:spLocks noChangeShapeType="1"/>
          </p:cNvSpPr>
          <p:nvPr/>
        </p:nvSpPr>
        <p:spPr bwMode="auto">
          <a:xfrm>
            <a:off x="1028700" y="4267200"/>
            <a:ext cx="8315325" cy="0"/>
          </a:xfrm>
          <a:prstGeom prst="line">
            <a:avLst/>
          </a:prstGeom>
          <a:noFill/>
          <a:ln w="12700" cap="sq">
            <a:solidFill>
              <a:schemeClr val="tx1"/>
            </a:solidFill>
            <a:round/>
            <a:headEnd type="none" w="sm" len="sm"/>
            <a:tailEnd type="none" w="sm" len="sm"/>
          </a:ln>
        </p:spPr>
        <p:txBody>
          <a:bodyPr wrap="none"/>
          <a:lstStyle/>
          <a:p>
            <a:endParaRPr lang="tr-TR"/>
          </a:p>
        </p:txBody>
      </p:sp>
      <p:grpSp>
        <p:nvGrpSpPr>
          <p:cNvPr id="2" name="Group 8"/>
          <p:cNvGrpSpPr>
            <a:grpSpLocks/>
          </p:cNvGrpSpPr>
          <p:nvPr/>
        </p:nvGrpSpPr>
        <p:grpSpPr bwMode="auto">
          <a:xfrm>
            <a:off x="7372350" y="1833563"/>
            <a:ext cx="2228850" cy="2122487"/>
            <a:chOff x="3504" y="1175"/>
            <a:chExt cx="1248" cy="1337"/>
          </a:xfrm>
        </p:grpSpPr>
        <p:sp>
          <p:nvSpPr>
            <p:cNvPr id="81941" name="Text Box 9"/>
            <p:cNvSpPr txBox="1">
              <a:spLocks noChangeArrowheads="1"/>
            </p:cNvSpPr>
            <p:nvPr/>
          </p:nvSpPr>
          <p:spPr bwMode="auto">
            <a:xfrm>
              <a:off x="3542" y="1175"/>
              <a:ext cx="543" cy="291"/>
            </a:xfrm>
            <a:prstGeom prst="rect">
              <a:avLst/>
            </a:prstGeom>
            <a:noFill/>
            <a:ln w="12700" cap="sq">
              <a:noFill/>
              <a:miter lim="800000"/>
              <a:headEnd type="none" w="sm" len="sm"/>
              <a:tailEnd type="none" w="sm" len="sm"/>
            </a:ln>
          </p:spPr>
          <p:txBody>
            <a:bodyPr wrap="none">
              <a:spAutoFit/>
            </a:bodyPr>
            <a:lstStyle/>
            <a:p>
              <a:r>
                <a:rPr lang="en-US" altLang="tr-TR" dirty="0">
                  <a:solidFill>
                    <a:srgbClr val="FFFF00"/>
                  </a:solidFill>
                </a:rPr>
                <a:t>Cystic</a:t>
              </a:r>
            </a:p>
          </p:txBody>
        </p:sp>
        <p:pic>
          <p:nvPicPr>
            <p:cNvPr id="81942" name="Picture 10" descr="Mucinous cyst DCL chapter"/>
            <p:cNvPicPr>
              <a:picLocks noChangeAspect="1" noChangeArrowheads="1"/>
            </p:cNvPicPr>
            <p:nvPr/>
          </p:nvPicPr>
          <p:blipFill>
            <a:blip r:embed="rId4" cstate="print"/>
            <a:srcRect/>
            <a:stretch>
              <a:fillRect/>
            </a:stretch>
          </p:blipFill>
          <p:spPr bwMode="auto">
            <a:xfrm>
              <a:off x="3504" y="1440"/>
              <a:ext cx="1248" cy="1072"/>
            </a:xfrm>
            <a:prstGeom prst="rect">
              <a:avLst/>
            </a:prstGeom>
            <a:noFill/>
            <a:ln w="9525">
              <a:noFill/>
              <a:miter lim="800000"/>
              <a:headEnd/>
              <a:tailEnd/>
            </a:ln>
          </p:spPr>
        </p:pic>
      </p:grpSp>
      <p:grpSp>
        <p:nvGrpSpPr>
          <p:cNvPr id="3" name="Group 14"/>
          <p:cNvGrpSpPr>
            <a:grpSpLocks/>
          </p:cNvGrpSpPr>
          <p:nvPr/>
        </p:nvGrpSpPr>
        <p:grpSpPr bwMode="auto">
          <a:xfrm>
            <a:off x="857250" y="4527550"/>
            <a:ext cx="2735263" cy="2044700"/>
            <a:chOff x="480" y="2852"/>
            <a:chExt cx="1532" cy="1288"/>
          </a:xfrm>
        </p:grpSpPr>
        <p:sp>
          <p:nvSpPr>
            <p:cNvPr id="81939" name="Text Box 15"/>
            <p:cNvSpPr txBox="1">
              <a:spLocks noChangeArrowheads="1"/>
            </p:cNvSpPr>
            <p:nvPr/>
          </p:nvSpPr>
          <p:spPr bwMode="auto">
            <a:xfrm>
              <a:off x="614" y="2852"/>
              <a:ext cx="467" cy="291"/>
            </a:xfrm>
            <a:prstGeom prst="rect">
              <a:avLst/>
            </a:prstGeom>
            <a:noFill/>
            <a:ln w="12700" cap="sq">
              <a:noFill/>
              <a:miter lim="800000"/>
              <a:headEnd type="none" w="sm" len="sm"/>
              <a:tailEnd type="none" w="sm" len="sm"/>
            </a:ln>
          </p:spPr>
          <p:txBody>
            <a:bodyPr wrap="none">
              <a:spAutoFit/>
            </a:bodyPr>
            <a:lstStyle/>
            <a:p>
              <a:r>
                <a:rPr lang="en-US" altLang="tr-TR" dirty="0">
                  <a:solidFill>
                    <a:srgbClr val="FFFF00"/>
                  </a:solidFill>
                  <a:latin typeface="Tahoma" pitchFamily="34" charset="0"/>
                </a:rPr>
                <a:t>Solid</a:t>
              </a:r>
            </a:p>
          </p:txBody>
        </p:sp>
        <p:pic>
          <p:nvPicPr>
            <p:cNvPr id="81940" name="Picture 16" descr="islet cell resection"/>
            <p:cNvPicPr>
              <a:picLocks noChangeAspect="1" noChangeArrowheads="1"/>
            </p:cNvPicPr>
            <p:nvPr/>
          </p:nvPicPr>
          <p:blipFill>
            <a:blip r:embed="rId5" cstate="print"/>
            <a:srcRect/>
            <a:stretch>
              <a:fillRect/>
            </a:stretch>
          </p:blipFill>
          <p:spPr bwMode="auto">
            <a:xfrm>
              <a:off x="480" y="3120"/>
              <a:ext cx="1532" cy="1020"/>
            </a:xfrm>
            <a:prstGeom prst="rect">
              <a:avLst/>
            </a:prstGeom>
            <a:noFill/>
            <a:ln w="9525">
              <a:noFill/>
              <a:miter lim="800000"/>
              <a:headEnd/>
              <a:tailEnd/>
            </a:ln>
          </p:spPr>
        </p:pic>
      </p:grpSp>
      <p:sp>
        <p:nvSpPr>
          <p:cNvPr id="81928" name="Text Box 17"/>
          <p:cNvSpPr txBox="1">
            <a:spLocks noChangeArrowheads="1"/>
          </p:cNvSpPr>
          <p:nvPr/>
        </p:nvSpPr>
        <p:spPr bwMode="auto">
          <a:xfrm>
            <a:off x="942975" y="3962400"/>
            <a:ext cx="1492250" cy="307975"/>
          </a:xfrm>
          <a:prstGeom prst="rect">
            <a:avLst/>
          </a:prstGeom>
          <a:noFill/>
          <a:ln w="12700" cap="sq">
            <a:noFill/>
            <a:miter lim="800000"/>
            <a:headEnd type="none" w="sm" len="sm"/>
            <a:tailEnd type="none" w="sm" len="sm"/>
          </a:ln>
        </p:spPr>
        <p:txBody>
          <a:bodyPr wrap="none">
            <a:spAutoFit/>
          </a:bodyPr>
          <a:lstStyle/>
          <a:p>
            <a:r>
              <a:rPr lang="en-US" altLang="tr-TR" sz="1400" dirty="0" err="1">
                <a:solidFill>
                  <a:srgbClr val="FFFF00"/>
                </a:solidFill>
                <a:latin typeface="Tahoma" pitchFamily="34" charset="0"/>
              </a:rPr>
              <a:t>Adenocarcinoma</a:t>
            </a:r>
            <a:endParaRPr lang="en-US" altLang="tr-TR" sz="1400" dirty="0">
              <a:solidFill>
                <a:srgbClr val="FFFF00"/>
              </a:solidFill>
              <a:latin typeface="Tahoma" pitchFamily="34" charset="0"/>
            </a:endParaRPr>
          </a:p>
        </p:txBody>
      </p:sp>
      <p:sp>
        <p:nvSpPr>
          <p:cNvPr id="81929" name="Text Box 18"/>
          <p:cNvSpPr txBox="1">
            <a:spLocks noChangeArrowheads="1"/>
          </p:cNvSpPr>
          <p:nvPr/>
        </p:nvSpPr>
        <p:spPr bwMode="auto">
          <a:xfrm>
            <a:off x="7013575" y="3962400"/>
            <a:ext cx="2933700" cy="276225"/>
          </a:xfrm>
          <a:prstGeom prst="rect">
            <a:avLst/>
          </a:prstGeom>
          <a:noFill/>
          <a:ln w="12700" cap="sq">
            <a:noFill/>
            <a:miter lim="800000"/>
            <a:headEnd type="none" w="sm" len="sm"/>
            <a:tailEnd type="none" w="sm" len="sm"/>
          </a:ln>
        </p:spPr>
        <p:txBody>
          <a:bodyPr wrap="none">
            <a:spAutoFit/>
          </a:bodyPr>
          <a:lstStyle/>
          <a:p>
            <a:r>
              <a:rPr lang="en-US" altLang="tr-TR" sz="1200">
                <a:latin typeface="Tahoma" pitchFamily="34" charset="0"/>
              </a:rPr>
              <a:t>Intraductal papillary mucinous neoplasm</a:t>
            </a:r>
          </a:p>
        </p:txBody>
      </p:sp>
      <p:sp>
        <p:nvSpPr>
          <p:cNvPr id="81930" name="Text Box 19"/>
          <p:cNvSpPr txBox="1">
            <a:spLocks noChangeArrowheads="1"/>
          </p:cNvSpPr>
          <p:nvPr/>
        </p:nvSpPr>
        <p:spPr bwMode="auto">
          <a:xfrm>
            <a:off x="942975" y="6583363"/>
            <a:ext cx="1260475" cy="276225"/>
          </a:xfrm>
          <a:prstGeom prst="rect">
            <a:avLst/>
          </a:prstGeom>
          <a:noFill/>
          <a:ln w="12700" cap="sq">
            <a:noFill/>
            <a:miter lim="800000"/>
            <a:headEnd type="none" w="sm" len="sm"/>
            <a:tailEnd type="none" w="sm" len="sm"/>
          </a:ln>
        </p:spPr>
        <p:txBody>
          <a:bodyPr wrap="none">
            <a:spAutoFit/>
          </a:bodyPr>
          <a:lstStyle/>
          <a:p>
            <a:r>
              <a:rPr lang="en-US" altLang="tr-TR" sz="1200" dirty="0" err="1">
                <a:solidFill>
                  <a:srgbClr val="FFFF00"/>
                </a:solidFill>
                <a:latin typeface="Tahoma" pitchFamily="34" charset="0"/>
              </a:rPr>
              <a:t>Neuroendocrine</a:t>
            </a:r>
            <a:endParaRPr lang="en-US" altLang="tr-TR" sz="1200" dirty="0">
              <a:solidFill>
                <a:srgbClr val="FFFF00"/>
              </a:solidFill>
              <a:latin typeface="Tahoma" pitchFamily="34" charset="0"/>
            </a:endParaRPr>
          </a:p>
        </p:txBody>
      </p:sp>
      <p:sp>
        <p:nvSpPr>
          <p:cNvPr id="81931" name="Text Box 20"/>
          <p:cNvSpPr txBox="1">
            <a:spLocks noChangeArrowheads="1"/>
          </p:cNvSpPr>
          <p:nvPr/>
        </p:nvSpPr>
        <p:spPr bwMode="auto">
          <a:xfrm>
            <a:off x="7629525" y="6553200"/>
            <a:ext cx="1611313" cy="276225"/>
          </a:xfrm>
          <a:prstGeom prst="rect">
            <a:avLst/>
          </a:prstGeom>
          <a:noFill/>
          <a:ln w="12700" cap="sq">
            <a:noFill/>
            <a:miter lim="800000"/>
            <a:headEnd type="none" w="sm" len="sm"/>
            <a:tailEnd type="none" w="sm" len="sm"/>
          </a:ln>
        </p:spPr>
        <p:txBody>
          <a:bodyPr wrap="none">
            <a:spAutoFit/>
          </a:bodyPr>
          <a:lstStyle/>
          <a:p>
            <a:r>
              <a:rPr lang="en-US" altLang="tr-TR" sz="1200" dirty="0">
                <a:solidFill>
                  <a:srgbClr val="FFFF00"/>
                </a:solidFill>
                <a:latin typeface="Tahoma" pitchFamily="34" charset="0"/>
              </a:rPr>
              <a:t>Serous </a:t>
            </a:r>
            <a:r>
              <a:rPr lang="en-US" altLang="tr-TR" sz="1200" dirty="0" err="1">
                <a:solidFill>
                  <a:srgbClr val="FFFF00"/>
                </a:solidFill>
                <a:latin typeface="Tahoma" pitchFamily="34" charset="0"/>
              </a:rPr>
              <a:t>Cystadenoma</a:t>
            </a:r>
            <a:endParaRPr lang="en-US" altLang="tr-TR" sz="1200" dirty="0">
              <a:solidFill>
                <a:srgbClr val="FFFF00"/>
              </a:solidFill>
              <a:latin typeface="Tahoma" pitchFamily="34" charset="0"/>
            </a:endParaRPr>
          </a:p>
        </p:txBody>
      </p:sp>
      <p:sp>
        <p:nvSpPr>
          <p:cNvPr id="81932" name="Text Box 21"/>
          <p:cNvSpPr txBox="1">
            <a:spLocks noChangeArrowheads="1"/>
          </p:cNvSpPr>
          <p:nvPr/>
        </p:nvSpPr>
        <p:spPr bwMode="auto">
          <a:xfrm>
            <a:off x="0" y="1349375"/>
            <a:ext cx="1503363" cy="461963"/>
          </a:xfrm>
          <a:prstGeom prst="rect">
            <a:avLst/>
          </a:prstGeom>
          <a:noFill/>
          <a:ln w="12700" cap="sq">
            <a:noFill/>
            <a:miter lim="800000"/>
            <a:headEnd type="none" w="sm" len="sm"/>
            <a:tailEnd type="none" w="sm" len="sm"/>
          </a:ln>
        </p:spPr>
        <p:txBody>
          <a:bodyPr wrap="none">
            <a:spAutoFit/>
          </a:bodyPr>
          <a:lstStyle/>
          <a:p>
            <a:r>
              <a:rPr lang="en-US" altLang="tr-TR" u="sng" dirty="0">
                <a:solidFill>
                  <a:srgbClr val="FFFF00"/>
                </a:solidFill>
                <a:latin typeface="Tahoma" pitchFamily="34" charset="0"/>
              </a:rPr>
              <a:t>Malignant</a:t>
            </a:r>
          </a:p>
        </p:txBody>
      </p:sp>
      <p:sp>
        <p:nvSpPr>
          <p:cNvPr id="81933" name="Text Box 22"/>
          <p:cNvSpPr txBox="1">
            <a:spLocks noChangeArrowheads="1"/>
          </p:cNvSpPr>
          <p:nvPr/>
        </p:nvSpPr>
        <p:spPr bwMode="auto">
          <a:xfrm>
            <a:off x="-39688" y="4298950"/>
            <a:ext cx="1112838" cy="461963"/>
          </a:xfrm>
          <a:prstGeom prst="rect">
            <a:avLst/>
          </a:prstGeom>
          <a:noFill/>
          <a:ln w="12700" cap="sq">
            <a:noFill/>
            <a:miter lim="800000"/>
            <a:headEnd type="none" w="sm" len="sm"/>
            <a:tailEnd type="none" w="sm" len="sm"/>
          </a:ln>
        </p:spPr>
        <p:txBody>
          <a:bodyPr wrap="none">
            <a:spAutoFit/>
          </a:bodyPr>
          <a:lstStyle/>
          <a:p>
            <a:r>
              <a:rPr lang="en-US" altLang="tr-TR" u="sng" dirty="0">
                <a:solidFill>
                  <a:srgbClr val="FFFF00"/>
                </a:solidFill>
                <a:latin typeface="Tahoma" pitchFamily="34" charset="0"/>
              </a:rPr>
              <a:t>Benign</a:t>
            </a:r>
          </a:p>
        </p:txBody>
      </p:sp>
      <p:pic>
        <p:nvPicPr>
          <p:cNvPr id="120855" name="Picture 23" descr="Monarchi"/>
          <p:cNvPicPr>
            <a:picLocks noChangeAspect="1" noChangeArrowheads="1"/>
          </p:cNvPicPr>
          <p:nvPr/>
        </p:nvPicPr>
        <p:blipFill>
          <a:blip r:embed="rId6" cstate="print">
            <a:lum contrast="12000"/>
          </a:blip>
          <a:srcRect l="6430" r="18553" b="21341"/>
          <a:stretch>
            <a:fillRect/>
          </a:stretch>
        </p:blipFill>
        <p:spPr bwMode="auto">
          <a:xfrm>
            <a:off x="7458075" y="5029200"/>
            <a:ext cx="2143125" cy="1465263"/>
          </a:xfrm>
          <a:prstGeom prst="rect">
            <a:avLst/>
          </a:prstGeom>
          <a:noFill/>
          <a:ln w="9525">
            <a:noFill/>
            <a:miter lim="800000"/>
            <a:headEnd/>
            <a:tailEnd/>
          </a:ln>
        </p:spPr>
      </p:pic>
      <p:sp>
        <p:nvSpPr>
          <p:cNvPr id="81935" name="Text Box 24"/>
          <p:cNvSpPr txBox="1">
            <a:spLocks noChangeArrowheads="1"/>
          </p:cNvSpPr>
          <p:nvPr/>
        </p:nvSpPr>
        <p:spPr bwMode="auto">
          <a:xfrm>
            <a:off x="7543800" y="4419600"/>
            <a:ext cx="1047750" cy="461963"/>
          </a:xfrm>
          <a:prstGeom prst="rect">
            <a:avLst/>
          </a:prstGeom>
          <a:noFill/>
          <a:ln w="9525">
            <a:noFill/>
            <a:miter lim="800000"/>
            <a:headEnd/>
            <a:tailEnd/>
          </a:ln>
        </p:spPr>
        <p:txBody>
          <a:bodyPr wrap="none">
            <a:spAutoFit/>
          </a:bodyPr>
          <a:lstStyle/>
          <a:p>
            <a:r>
              <a:rPr lang="en-US" altLang="tr-TR" dirty="0">
                <a:solidFill>
                  <a:srgbClr val="FFFF00"/>
                </a:solidFill>
              </a:rPr>
              <a:t>Cystic </a:t>
            </a:r>
          </a:p>
        </p:txBody>
      </p:sp>
      <p:pic>
        <p:nvPicPr>
          <p:cNvPr id="120858" name="Picture 26"/>
          <p:cNvPicPr>
            <a:picLocks noChangeAspect="1" noChangeArrowheads="1"/>
          </p:cNvPicPr>
          <p:nvPr/>
        </p:nvPicPr>
        <p:blipFill>
          <a:blip r:embed="rId7" cstate="print"/>
          <a:srcRect/>
          <a:stretch>
            <a:fillRect/>
          </a:stretch>
        </p:blipFill>
        <p:spPr bwMode="auto">
          <a:xfrm>
            <a:off x="2914650" y="2514600"/>
            <a:ext cx="4733925" cy="2879725"/>
          </a:xfrm>
          <a:prstGeom prst="rect">
            <a:avLst/>
          </a:prstGeom>
          <a:noFill/>
          <a:ln w="9525">
            <a:noFill/>
            <a:miter lim="800000"/>
            <a:headEnd/>
            <a:tailEnd/>
          </a:ln>
        </p:spPr>
      </p:pic>
      <p:sp>
        <p:nvSpPr>
          <p:cNvPr id="81937" name="Text Box 27"/>
          <p:cNvSpPr txBox="1">
            <a:spLocks noChangeArrowheads="1"/>
          </p:cNvSpPr>
          <p:nvPr/>
        </p:nvSpPr>
        <p:spPr bwMode="auto">
          <a:xfrm>
            <a:off x="3668713" y="6361113"/>
            <a:ext cx="184150" cy="461962"/>
          </a:xfrm>
          <a:prstGeom prst="rect">
            <a:avLst/>
          </a:prstGeom>
          <a:noFill/>
          <a:ln w="9525">
            <a:noFill/>
            <a:miter lim="800000"/>
            <a:headEnd/>
            <a:tailEnd/>
          </a:ln>
        </p:spPr>
        <p:txBody>
          <a:bodyPr wrap="none">
            <a:spAutoFit/>
          </a:bodyPr>
          <a:lstStyle/>
          <a:p>
            <a:endParaRPr lang="tr-TR" altLang="tr-TR"/>
          </a:p>
        </p:txBody>
      </p:sp>
      <p:sp>
        <p:nvSpPr>
          <p:cNvPr id="81938" name="Text Box 31"/>
          <p:cNvSpPr txBox="1">
            <a:spLocks noChangeArrowheads="1"/>
          </p:cNvSpPr>
          <p:nvPr/>
        </p:nvSpPr>
        <p:spPr bwMode="auto">
          <a:xfrm>
            <a:off x="1470025" y="1766888"/>
            <a:ext cx="833438" cy="461962"/>
          </a:xfrm>
          <a:prstGeom prst="rect">
            <a:avLst/>
          </a:prstGeom>
          <a:noFill/>
          <a:ln w="9525">
            <a:noFill/>
            <a:miter lim="800000"/>
            <a:headEnd/>
            <a:tailEnd/>
          </a:ln>
        </p:spPr>
        <p:txBody>
          <a:bodyPr wrap="none">
            <a:spAutoFit/>
          </a:bodyPr>
          <a:lstStyle/>
          <a:p>
            <a:r>
              <a:rPr lang="en-US" altLang="tr-TR" dirty="0">
                <a:solidFill>
                  <a:srgbClr val="FFFF00"/>
                </a:solidFill>
              </a:rPr>
              <a:t>Solid</a:t>
            </a:r>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00150" y="838200"/>
            <a:ext cx="8743950" cy="914400"/>
          </a:xfrm>
        </p:spPr>
        <p:txBody>
          <a:bodyPr/>
          <a:lstStyle/>
          <a:p>
            <a:pPr eaLnBrk="1" hangingPunct="1"/>
            <a:r>
              <a:rPr lang="tr-TR" altLang="tr-TR" smtClean="0">
                <a:solidFill>
                  <a:srgbClr val="E33F5A"/>
                </a:solidFill>
              </a:rPr>
              <a:t>PANKREAS KANSERİ</a:t>
            </a:r>
          </a:p>
        </p:txBody>
      </p:sp>
      <p:sp>
        <p:nvSpPr>
          <p:cNvPr id="30723" name="Rectangle 3"/>
          <p:cNvSpPr>
            <a:spLocks noGrp="1" noChangeArrowheads="1"/>
          </p:cNvSpPr>
          <p:nvPr>
            <p:ph type="body" idx="1"/>
          </p:nvPr>
        </p:nvSpPr>
        <p:spPr>
          <a:xfrm>
            <a:off x="1200150" y="1905000"/>
            <a:ext cx="8743950" cy="4114800"/>
          </a:xfrm>
        </p:spPr>
        <p:txBody>
          <a:bodyPr/>
          <a:lstStyle/>
          <a:p>
            <a:pPr eaLnBrk="1" hangingPunct="1">
              <a:lnSpc>
                <a:spcPct val="90000"/>
              </a:lnSpc>
            </a:pPr>
            <a:r>
              <a:rPr lang="tr-TR" altLang="tr-TR" sz="2400" smtClean="0">
                <a:cs typeface="Times New Roman" pitchFamily="18" charset="0"/>
              </a:rPr>
              <a:t>Pankreasdan kaynaklanan tüm kanserlerin %95’ini ekzokrin pankreas kanserleri oluşturur. Ekzokrin pankreas kanserlerinin %75 ila %95’i kanal epitelinden orijin alır.</a:t>
            </a:r>
            <a:endParaRPr lang="tr-TR" altLang="tr-TR" sz="2400" smtClean="0"/>
          </a:p>
          <a:p>
            <a:pPr eaLnBrk="1" hangingPunct="1">
              <a:lnSpc>
                <a:spcPct val="90000"/>
              </a:lnSpc>
              <a:buFont typeface="Wingdings" pitchFamily="2" charset="2"/>
              <a:buNone/>
            </a:pPr>
            <a:endParaRPr lang="tr-TR" altLang="tr-TR" sz="2400" smtClean="0"/>
          </a:p>
          <a:p>
            <a:pPr eaLnBrk="1" hangingPunct="1">
              <a:lnSpc>
                <a:spcPct val="90000"/>
              </a:lnSpc>
            </a:pPr>
            <a:r>
              <a:rPr lang="tr-TR" altLang="tr-TR" sz="2400" smtClean="0">
                <a:cs typeface="Times New Roman" pitchFamily="18" charset="0"/>
              </a:rPr>
              <a:t>Diğer pankreatik kanserler nadir rastlanan tümörler olup ekzokrin tümörlerin %10’undan daha az bir kısmını kapsar.</a:t>
            </a:r>
            <a:endParaRPr lang="tr-TR" altLang="tr-TR" sz="2400" smtClean="0"/>
          </a:p>
          <a:p>
            <a:pPr eaLnBrk="1" hangingPunct="1">
              <a:lnSpc>
                <a:spcPct val="90000"/>
              </a:lnSpc>
              <a:buFont typeface="Wingdings" pitchFamily="2" charset="2"/>
              <a:buNone/>
            </a:pPr>
            <a:endParaRPr lang="tr-TR" altLang="tr-TR" sz="2400" smtClean="0"/>
          </a:p>
          <a:p>
            <a:pPr eaLnBrk="1" hangingPunct="1">
              <a:lnSpc>
                <a:spcPct val="90000"/>
              </a:lnSpc>
            </a:pPr>
            <a:r>
              <a:rPr lang="tr-TR" altLang="tr-TR" sz="2400" smtClean="0">
                <a:cs typeface="Times New Roman" pitchFamily="18" charset="0"/>
              </a:rPr>
              <a:t>Pankreas kanserlerinin aşağı yukarı %5’ini adacık hücre tümörleri oluşturur. </a:t>
            </a: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00150" y="990600"/>
            <a:ext cx="8743950" cy="838200"/>
          </a:xfrm>
        </p:spPr>
        <p:txBody>
          <a:bodyPr/>
          <a:lstStyle/>
          <a:p>
            <a:pPr eaLnBrk="1" hangingPunct="1"/>
            <a:r>
              <a:rPr lang="tr-TR" altLang="tr-TR" smtClean="0">
                <a:cs typeface="Times New Roman" pitchFamily="18" charset="0"/>
              </a:rPr>
              <a:t>Epidemiyoloji</a:t>
            </a:r>
            <a:r>
              <a:rPr lang="tr-TR" altLang="tr-TR" smtClean="0"/>
              <a:t> </a:t>
            </a:r>
          </a:p>
        </p:txBody>
      </p:sp>
      <p:sp>
        <p:nvSpPr>
          <p:cNvPr id="31747" name="Rectangle 3"/>
          <p:cNvSpPr>
            <a:spLocks noGrp="1" noChangeArrowheads="1"/>
          </p:cNvSpPr>
          <p:nvPr>
            <p:ph type="body" idx="1"/>
          </p:nvPr>
        </p:nvSpPr>
        <p:spPr/>
        <p:txBody>
          <a:bodyPr/>
          <a:lstStyle/>
          <a:p>
            <a:pPr eaLnBrk="1" hangingPunct="1">
              <a:lnSpc>
                <a:spcPct val="90000"/>
              </a:lnSpc>
            </a:pPr>
            <a:r>
              <a:rPr lang="tr-TR" altLang="tr-TR" sz="2800" smtClean="0">
                <a:cs typeface="Times New Roman" pitchFamily="18" charset="0"/>
              </a:rPr>
              <a:t>Pankreas tümörleri tüm dünyada önemli bir sağlık sorununu oluştururlar. Pankreas kanserine bağlı ölüm oranı erkeklerde akciğer, kolorektal ve prostat kanserinden sonra 4.sırada, kadınlarda meme, kolorektal, akciğer ve over kanserinden sonra 5.sırada yer alır. </a:t>
            </a:r>
            <a:endParaRPr lang="tr-TR" altLang="tr-TR" sz="2800" smtClean="0"/>
          </a:p>
          <a:p>
            <a:pPr eaLnBrk="1" hangingPunct="1">
              <a:lnSpc>
                <a:spcPct val="90000"/>
              </a:lnSpc>
            </a:pPr>
            <a:r>
              <a:rPr lang="tr-TR" altLang="tr-TR" sz="2800" smtClean="0">
                <a:cs typeface="Times New Roman" pitchFamily="18" charset="0"/>
              </a:rPr>
              <a:t>Bugün için tanıdan sonra 1 yıllık sağkalım %20 ve 5 yıllık sağkalım %5’den azdır. Her yaşta görülmekle birlikte 6. ila 8.dekatta ve erkek cinste sıklık gösterir</a:t>
            </a:r>
            <a:r>
              <a:rPr lang="tr-TR" altLang="tr-TR" sz="2800" baseline="30000" smtClean="0">
                <a:cs typeface="Times New Roman" pitchFamily="18" charset="0"/>
              </a:rPr>
              <a:t>2</a:t>
            </a:r>
            <a:r>
              <a:rPr lang="tr-TR" altLang="tr-TR" sz="2800" smtClean="0">
                <a:cs typeface="Times New Roman" pitchFamily="18" charset="0"/>
              </a:rPr>
              <a:t>.</a:t>
            </a:r>
          </a:p>
          <a:p>
            <a:pPr eaLnBrk="1" hangingPunct="1">
              <a:lnSpc>
                <a:spcPct val="90000"/>
              </a:lnSpc>
            </a:pPr>
            <a:endParaRPr lang="tr-TR" altLang="tr-TR" sz="2800" smtClean="0"/>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00150" y="838200"/>
            <a:ext cx="8743950" cy="762000"/>
          </a:xfrm>
        </p:spPr>
        <p:txBody>
          <a:bodyPr/>
          <a:lstStyle/>
          <a:p>
            <a:pPr eaLnBrk="1" hangingPunct="1"/>
            <a:r>
              <a:rPr lang="tr-TR" altLang="tr-TR" smtClean="0">
                <a:cs typeface="Times New Roman" pitchFamily="18" charset="0"/>
              </a:rPr>
              <a:t>Et</a:t>
            </a:r>
            <a:r>
              <a:rPr lang="tr-TR" altLang="tr-TR" smtClean="0"/>
              <a:t>i</a:t>
            </a:r>
            <a:r>
              <a:rPr lang="tr-TR" altLang="tr-TR" smtClean="0">
                <a:cs typeface="Times New Roman" pitchFamily="18" charset="0"/>
              </a:rPr>
              <a:t>yolojik risk faktörleri</a:t>
            </a:r>
            <a:r>
              <a:rPr lang="tr-TR" altLang="tr-TR" smtClean="0"/>
              <a:t> </a:t>
            </a:r>
          </a:p>
        </p:txBody>
      </p:sp>
      <p:sp>
        <p:nvSpPr>
          <p:cNvPr id="32771" name="Rectangle 3"/>
          <p:cNvSpPr>
            <a:spLocks noGrp="1" noChangeArrowheads="1"/>
          </p:cNvSpPr>
          <p:nvPr>
            <p:ph type="body" idx="1"/>
          </p:nvPr>
        </p:nvSpPr>
        <p:spPr>
          <a:xfrm>
            <a:off x="1200150" y="1676400"/>
            <a:ext cx="8743950" cy="4114800"/>
          </a:xfrm>
        </p:spPr>
        <p:txBody>
          <a:bodyPr/>
          <a:lstStyle/>
          <a:p>
            <a:pPr marL="533400" indent="-533400" eaLnBrk="1" hangingPunct="1">
              <a:lnSpc>
                <a:spcPct val="90000"/>
              </a:lnSpc>
              <a:buFont typeface="Wingdings" pitchFamily="2" charset="2"/>
              <a:buAutoNum type="arabicPeriod"/>
            </a:pPr>
            <a:r>
              <a:rPr lang="tr-TR" altLang="tr-TR" sz="2000" smtClean="0">
                <a:cs typeface="Times New Roman" pitchFamily="18" charset="0"/>
              </a:rPr>
              <a:t>Sigara içimi</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Diyet</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Kahve tüketimi</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Kronik pankreatit</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Diabetes mellitus</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Safra kesesi taşı ve kolesistektomi</a:t>
            </a:r>
            <a:r>
              <a:rPr lang="tr-TR" altLang="tr-TR" sz="2000" smtClean="0"/>
              <a:t> </a:t>
            </a:r>
          </a:p>
          <a:p>
            <a:pPr marL="533400" indent="-533400" eaLnBrk="1" hangingPunct="1">
              <a:lnSpc>
                <a:spcPct val="90000"/>
              </a:lnSpc>
              <a:buFont typeface="Wingdings" pitchFamily="2" charset="2"/>
              <a:buAutoNum type="arabicPeriod"/>
            </a:pPr>
            <a:r>
              <a:rPr lang="tr-TR" altLang="tr-TR" sz="2000" smtClean="0"/>
              <a:t>Endüstriyel maruziyet (gelişmiş ülkelerde yaşam)</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Gastrik cerrahi</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Familyal vakalar</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Alkol tüketimi</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Pernisiyöz anemi</a:t>
            </a:r>
            <a:r>
              <a:rPr lang="tr-TR" altLang="tr-TR" sz="2000" smtClean="0"/>
              <a:t> </a:t>
            </a:r>
          </a:p>
          <a:p>
            <a:pPr marL="533400" indent="-533400" eaLnBrk="1" hangingPunct="1">
              <a:lnSpc>
                <a:spcPct val="90000"/>
              </a:lnSpc>
              <a:buFont typeface="Wingdings" pitchFamily="2" charset="2"/>
              <a:buAutoNum type="arabicPeriod"/>
            </a:pPr>
            <a:r>
              <a:rPr lang="tr-TR" altLang="tr-TR" sz="2000" smtClean="0">
                <a:cs typeface="Times New Roman" pitchFamily="18" charset="0"/>
              </a:rPr>
              <a:t>Onkogenler</a:t>
            </a:r>
            <a:r>
              <a:rPr lang="tr-TR" altLang="tr-TR" sz="2000" smtClean="0"/>
              <a:t> </a:t>
            </a:r>
          </a:p>
        </p:txBody>
      </p:sp>
    </p:spTree>
  </p:cSld>
  <p:clrMapOvr>
    <a:masterClrMapping/>
  </p:clrMapOvr>
  <p:transition>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ropIn.p3d 0"/>
  <p:tag name="POWER3D OPTIONS" val="Medium "/>
  <p:tag name="POWER3D SOUND" val="Drop In"/>
</p:tagLst>
</file>

<file path=ppt/tags/tag2.xml><?xml version="1.0" encoding="utf-8"?>
<p:tagLst xmlns:a="http://schemas.openxmlformats.org/drawingml/2006/main" xmlns:r="http://schemas.openxmlformats.org/officeDocument/2006/relationships" xmlns:p="http://schemas.openxmlformats.org/presentationml/2006/main">
  <p:tag name="POWER3D TRANSITION" val="DropIn.p3d 0"/>
  <p:tag name="POWER3D OPTIONS" val="Medium "/>
  <p:tag name="POWER3D SOUND" val="Drop In"/>
</p:tagLst>
</file>

<file path=ppt/theme/theme1.xml><?xml version="1.0" encoding="utf-8"?>
<a:theme xmlns:a="http://schemas.openxmlformats.org/drawingml/2006/main" name="Dikey Resimler-1">
  <a:themeElements>
    <a:clrScheme name="Dikey Resimler-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key Resimler-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key Resimler-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key Resimler-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key Resimler-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key Resimler-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key Resimler-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key Resimler-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key Resimler-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\\Birol\c\SLAYT KUTUSU\Dr. Saltuk AYTAÇOĞLU\Dikey Resimler-1.ppt</Template>
  <TotalTime>2457</TotalTime>
  <Words>1600</Words>
  <Application>Microsoft Office PowerPoint</Application>
  <PresentationFormat>35 mm Slayt</PresentationFormat>
  <Paragraphs>329</Paragraphs>
  <Slides>61</Slides>
  <Notes>3</Notes>
  <HiddenSlides>0</HiddenSlides>
  <MMClips>3</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61</vt:i4>
      </vt:variant>
    </vt:vector>
  </HeadingPairs>
  <TitlesOfParts>
    <vt:vector size="63" baseType="lpstr">
      <vt:lpstr>Dikey Resimler-1</vt:lpstr>
      <vt:lpstr>Slide</vt:lpstr>
      <vt:lpstr>Slayt 1</vt:lpstr>
      <vt:lpstr>Slayt 2</vt:lpstr>
      <vt:lpstr>Slayt 3</vt:lpstr>
      <vt:lpstr>Pankreas’ın arteriyel dolaşımı</vt:lpstr>
      <vt:lpstr>Pankreas’ın venöz dolaşımı</vt:lpstr>
      <vt:lpstr>Pankreas’ın lenfatik ağı</vt:lpstr>
      <vt:lpstr>PANKREAS KANSERİ</vt:lpstr>
      <vt:lpstr>Epidemiyoloji </vt:lpstr>
      <vt:lpstr>Etiyolojik risk faktörleri </vt:lpstr>
      <vt:lpstr>Patofizyoloji </vt:lpstr>
      <vt:lpstr>Pankreas Adenokarsinomu</vt:lpstr>
      <vt:lpstr>PATOLOJİ</vt:lpstr>
      <vt:lpstr>Pankreas Adenokarsinomu</vt:lpstr>
      <vt:lpstr>Pankreasın Kistik Lezyonları</vt:lpstr>
      <vt:lpstr>Klinik semptom ve belirtiler</vt:lpstr>
      <vt:lpstr>Fizik muayene </vt:lpstr>
      <vt:lpstr>Ayırıcı Tanı </vt:lpstr>
      <vt:lpstr>Tanısal çalışmalar </vt:lpstr>
      <vt:lpstr>Pozitron Emisyon Tomografi</vt:lpstr>
      <vt:lpstr>ERCP</vt:lpstr>
      <vt:lpstr>VAKA</vt:lpstr>
      <vt:lpstr>3 ay sonra</vt:lpstr>
      <vt:lpstr>3 ay sonra</vt:lpstr>
      <vt:lpstr>Slayt 24</vt:lpstr>
      <vt:lpstr>Slayt 25</vt:lpstr>
      <vt:lpstr>Ameliyat</vt:lpstr>
      <vt:lpstr>Slayt 27</vt:lpstr>
      <vt:lpstr>Slayt 28</vt:lpstr>
      <vt:lpstr>Abdominal Ultrasonografi</vt:lpstr>
      <vt:lpstr>Endosonografi</vt:lpstr>
      <vt:lpstr>Pankreatoskop</vt:lpstr>
      <vt:lpstr>Pankreatoskop</vt:lpstr>
      <vt:lpstr>Slayt 33</vt:lpstr>
      <vt:lpstr>Slayt 34</vt:lpstr>
      <vt:lpstr>Slayt 35</vt:lpstr>
      <vt:lpstr>UZAK METASTAZ  (M evresi)</vt:lpstr>
      <vt:lpstr>MRCP</vt:lpstr>
      <vt:lpstr>Müsinöz ve Non-müsinöz Neoplazmlar</vt:lpstr>
      <vt:lpstr>IPMN’in TİPLERİ</vt:lpstr>
      <vt:lpstr>IPMN’DE MRCP</vt:lpstr>
      <vt:lpstr>Slayt 41</vt:lpstr>
      <vt:lpstr>Müsin salgılayan Pankreas ca &amp; Pankreatoskopi</vt:lpstr>
      <vt:lpstr>Slayt 43</vt:lpstr>
      <vt:lpstr>TÜMÖR  İŞARETLEYİCİLERİ</vt:lpstr>
      <vt:lpstr>PTK</vt:lpstr>
      <vt:lpstr>TÜMÖR BASKILAYICI GENLER</vt:lpstr>
      <vt:lpstr>Slayt 47</vt:lpstr>
      <vt:lpstr>Slayt 48</vt:lpstr>
      <vt:lpstr>Slayt 49</vt:lpstr>
      <vt:lpstr>Slayt 50</vt:lpstr>
      <vt:lpstr>Slayt 51</vt:lpstr>
      <vt:lpstr>Slayt 52</vt:lpstr>
      <vt:lpstr>Slayt 53</vt:lpstr>
      <vt:lpstr>Slayt 54</vt:lpstr>
      <vt:lpstr>Slayt 55</vt:lpstr>
      <vt:lpstr>Slayt 56</vt:lpstr>
      <vt:lpstr>Tedavi </vt:lpstr>
      <vt:lpstr>Slayt 58</vt:lpstr>
      <vt:lpstr>Slayt 59</vt:lpstr>
      <vt:lpstr>Slayt 60</vt:lpstr>
      <vt:lpstr>Pankreatik Malignitelerde Sağkalım</vt:lpstr>
    </vt:vector>
  </TitlesOfParts>
  <Company>Bilg.İlt.veTıb.Dest.Ltd.Şti.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Başlığı Yok</dc:title>
  <dc:creator>datamed</dc:creator>
  <cp:lastModifiedBy>user</cp:lastModifiedBy>
  <cp:revision>280</cp:revision>
  <cp:lastPrinted>2000-01-15T18:32:48Z</cp:lastPrinted>
  <dcterms:created xsi:type="dcterms:W3CDTF">1999-12-20T11:09:50Z</dcterms:created>
  <dcterms:modified xsi:type="dcterms:W3CDTF">2018-10-26T09:16:29Z</dcterms:modified>
</cp:coreProperties>
</file>