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3C354C-7D8F-4FE0-8C30-1AC29DEF13FF}" type="datetimeFigureOut">
              <a:rPr lang="tr-TR" smtClean="0"/>
              <a:t>02.02.2017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D6F3B7-9EB1-4065-8D10-57F71E169A4F}"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Rot="1" noChangeArrowheads="1" noTextEdit="1"/>
          </p:cNvSpPr>
          <p:nvPr>
            <p:ph type="sldImg"/>
          </p:nvPr>
        </p:nvSpPr>
        <p:spPr>
          <a:ln/>
        </p:spPr>
      </p:sp>
      <p:sp>
        <p:nvSpPr>
          <p:cNvPr id="371715"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Rot="1" noChangeArrowheads="1" noTextEdit="1"/>
          </p:cNvSpPr>
          <p:nvPr>
            <p:ph type="sldImg"/>
          </p:nvPr>
        </p:nvSpPr>
        <p:spPr>
          <a:ln/>
        </p:spPr>
      </p:sp>
      <p:sp>
        <p:nvSpPr>
          <p:cNvPr id="380931"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Rot="1" noChangeArrowheads="1" noTextEdit="1"/>
          </p:cNvSpPr>
          <p:nvPr>
            <p:ph type="sldImg"/>
          </p:nvPr>
        </p:nvSpPr>
        <p:spPr>
          <a:ln/>
        </p:spPr>
      </p:sp>
      <p:sp>
        <p:nvSpPr>
          <p:cNvPr id="381955"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Rot="1" noChangeArrowheads="1" noTextEdit="1"/>
          </p:cNvSpPr>
          <p:nvPr>
            <p:ph type="sldImg"/>
          </p:nvPr>
        </p:nvSpPr>
        <p:spPr>
          <a:ln/>
        </p:spPr>
      </p:sp>
      <p:sp>
        <p:nvSpPr>
          <p:cNvPr id="382979"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Rot="1" noChangeArrowheads="1" noTextEdit="1"/>
          </p:cNvSpPr>
          <p:nvPr>
            <p:ph type="sldImg"/>
          </p:nvPr>
        </p:nvSpPr>
        <p:spPr>
          <a:ln/>
        </p:spPr>
      </p:sp>
      <p:sp>
        <p:nvSpPr>
          <p:cNvPr id="384003"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Rot="1" noChangeArrowheads="1" noTextEdit="1"/>
          </p:cNvSpPr>
          <p:nvPr>
            <p:ph type="sldImg"/>
          </p:nvPr>
        </p:nvSpPr>
        <p:spPr>
          <a:ln/>
        </p:spPr>
      </p:sp>
      <p:sp>
        <p:nvSpPr>
          <p:cNvPr id="385027"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Rot="1" noChangeArrowheads="1" noTextEdit="1"/>
          </p:cNvSpPr>
          <p:nvPr>
            <p:ph type="sldImg"/>
          </p:nvPr>
        </p:nvSpPr>
        <p:spPr>
          <a:ln/>
        </p:spPr>
      </p:sp>
      <p:sp>
        <p:nvSpPr>
          <p:cNvPr id="386051"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Rot="1" noChangeArrowheads="1" noTextEdit="1"/>
          </p:cNvSpPr>
          <p:nvPr>
            <p:ph type="sldImg"/>
          </p:nvPr>
        </p:nvSpPr>
        <p:spPr>
          <a:ln/>
        </p:spPr>
      </p:sp>
      <p:sp>
        <p:nvSpPr>
          <p:cNvPr id="387075"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Rot="1" noChangeArrowheads="1" noTextEdit="1"/>
          </p:cNvSpPr>
          <p:nvPr>
            <p:ph type="sldImg"/>
          </p:nvPr>
        </p:nvSpPr>
        <p:spPr>
          <a:ln/>
        </p:spPr>
      </p:sp>
      <p:sp>
        <p:nvSpPr>
          <p:cNvPr id="388099"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Rot="1" noChangeArrowheads="1" noTextEdit="1"/>
          </p:cNvSpPr>
          <p:nvPr>
            <p:ph type="sldImg"/>
          </p:nvPr>
        </p:nvSpPr>
        <p:spPr>
          <a:ln/>
        </p:spPr>
      </p:sp>
      <p:sp>
        <p:nvSpPr>
          <p:cNvPr id="389123"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Rot="1" noChangeArrowheads="1" noTextEdit="1"/>
          </p:cNvSpPr>
          <p:nvPr>
            <p:ph type="sldImg"/>
          </p:nvPr>
        </p:nvSpPr>
        <p:spPr>
          <a:ln/>
        </p:spPr>
      </p:sp>
      <p:sp>
        <p:nvSpPr>
          <p:cNvPr id="390147"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Rot="1" noChangeArrowheads="1" noTextEdit="1"/>
          </p:cNvSpPr>
          <p:nvPr>
            <p:ph type="sldImg"/>
          </p:nvPr>
        </p:nvSpPr>
        <p:spPr>
          <a:ln/>
        </p:spPr>
      </p:sp>
      <p:sp>
        <p:nvSpPr>
          <p:cNvPr id="372739"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Rot="1" noChangeArrowheads="1" noTextEdit="1"/>
          </p:cNvSpPr>
          <p:nvPr>
            <p:ph type="sldImg"/>
          </p:nvPr>
        </p:nvSpPr>
        <p:spPr>
          <a:ln/>
        </p:spPr>
      </p:sp>
      <p:sp>
        <p:nvSpPr>
          <p:cNvPr id="391171"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Rot="1" noChangeArrowheads="1" noTextEdit="1"/>
          </p:cNvSpPr>
          <p:nvPr>
            <p:ph type="sldImg"/>
          </p:nvPr>
        </p:nvSpPr>
        <p:spPr>
          <a:ln/>
        </p:spPr>
      </p:sp>
      <p:sp>
        <p:nvSpPr>
          <p:cNvPr id="392195"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Rot="1" noChangeArrowheads="1" noTextEdit="1"/>
          </p:cNvSpPr>
          <p:nvPr>
            <p:ph type="sldImg"/>
          </p:nvPr>
        </p:nvSpPr>
        <p:spPr>
          <a:ln/>
        </p:spPr>
      </p:sp>
      <p:sp>
        <p:nvSpPr>
          <p:cNvPr id="393219"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Rot="1" noChangeArrowheads="1" noTextEdit="1"/>
          </p:cNvSpPr>
          <p:nvPr>
            <p:ph type="sldImg"/>
          </p:nvPr>
        </p:nvSpPr>
        <p:spPr>
          <a:ln/>
        </p:spPr>
      </p:sp>
      <p:sp>
        <p:nvSpPr>
          <p:cNvPr id="394243"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Rot="1" noChangeArrowheads="1" noTextEdit="1"/>
          </p:cNvSpPr>
          <p:nvPr>
            <p:ph type="sldImg"/>
          </p:nvPr>
        </p:nvSpPr>
        <p:spPr>
          <a:ln/>
        </p:spPr>
      </p:sp>
      <p:sp>
        <p:nvSpPr>
          <p:cNvPr id="395267"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Rot="1" noChangeArrowheads="1" noTextEdit="1"/>
          </p:cNvSpPr>
          <p:nvPr>
            <p:ph type="sldImg"/>
          </p:nvPr>
        </p:nvSpPr>
        <p:spPr>
          <a:ln/>
        </p:spPr>
      </p:sp>
      <p:sp>
        <p:nvSpPr>
          <p:cNvPr id="396291"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Rot="1" noChangeArrowheads="1" noTextEdit="1"/>
          </p:cNvSpPr>
          <p:nvPr>
            <p:ph type="sldImg"/>
          </p:nvPr>
        </p:nvSpPr>
        <p:spPr>
          <a:ln/>
        </p:spPr>
      </p:sp>
      <p:sp>
        <p:nvSpPr>
          <p:cNvPr id="397315"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Rot="1" noChangeArrowheads="1" noTextEdit="1"/>
          </p:cNvSpPr>
          <p:nvPr>
            <p:ph type="sldImg"/>
          </p:nvPr>
        </p:nvSpPr>
        <p:spPr>
          <a:ln/>
        </p:spPr>
      </p:sp>
      <p:sp>
        <p:nvSpPr>
          <p:cNvPr id="398339"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Rot="1" noChangeArrowheads="1" noTextEdit="1"/>
          </p:cNvSpPr>
          <p:nvPr>
            <p:ph type="sldImg"/>
          </p:nvPr>
        </p:nvSpPr>
        <p:spPr>
          <a:ln/>
        </p:spPr>
      </p:sp>
      <p:sp>
        <p:nvSpPr>
          <p:cNvPr id="399363"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Rot="1" noChangeArrowheads="1" noTextEdit="1"/>
          </p:cNvSpPr>
          <p:nvPr>
            <p:ph type="sldImg"/>
          </p:nvPr>
        </p:nvSpPr>
        <p:spPr>
          <a:ln/>
        </p:spPr>
      </p:sp>
      <p:sp>
        <p:nvSpPr>
          <p:cNvPr id="400387"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Rot="1" noChangeArrowheads="1" noTextEdit="1"/>
          </p:cNvSpPr>
          <p:nvPr>
            <p:ph type="sldImg"/>
          </p:nvPr>
        </p:nvSpPr>
        <p:spPr>
          <a:ln/>
        </p:spPr>
      </p:sp>
      <p:sp>
        <p:nvSpPr>
          <p:cNvPr id="373763"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1 Slayt Görüntüsü Yer Tutucusu"/>
          <p:cNvSpPr>
            <a:spLocks noGrp="1" noRot="1" noChangeAspect="1" noTextEdit="1"/>
          </p:cNvSpPr>
          <p:nvPr>
            <p:ph type="sldImg"/>
          </p:nvPr>
        </p:nvSpPr>
        <p:spPr>
          <a:ln/>
        </p:spPr>
      </p:sp>
      <p:sp>
        <p:nvSpPr>
          <p:cNvPr id="401411" name="2 Not Yer Tutucusu"/>
          <p:cNvSpPr>
            <a:spLocks noGrp="1"/>
          </p:cNvSpPr>
          <p:nvPr>
            <p:ph type="body" idx="1"/>
          </p:nvPr>
        </p:nvSpPr>
        <p:spPr>
          <a:noFill/>
          <a:ln/>
        </p:spPr>
        <p:txBody>
          <a:bodyPr/>
          <a:lstStyle/>
          <a:p>
            <a:pPr>
              <a:spcBef>
                <a:spcPct val="0"/>
              </a:spcBef>
            </a:pPr>
            <a:endParaRPr lang="tr-TR" smtClean="0">
              <a:latin typeface="Arial" pitchFamily="34" charset="0"/>
            </a:endParaRPr>
          </a:p>
        </p:txBody>
      </p:sp>
      <p:sp>
        <p:nvSpPr>
          <p:cNvPr id="401412"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C77614E-3DBD-4F0D-8D17-AA0323DFCE77}" type="slidenum">
              <a:rPr lang="tr-TR" sz="1200"/>
              <a:pPr algn="r"/>
              <a:t>30</a:t>
            </a:fld>
            <a:endParaRPr lang="tr-TR"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1 Slayt Görüntüsü Yer Tutucusu"/>
          <p:cNvSpPr>
            <a:spLocks noGrp="1" noRot="1" noChangeAspect="1" noTextEdit="1"/>
          </p:cNvSpPr>
          <p:nvPr>
            <p:ph type="sldImg"/>
          </p:nvPr>
        </p:nvSpPr>
        <p:spPr>
          <a:ln/>
        </p:spPr>
      </p:sp>
      <p:sp>
        <p:nvSpPr>
          <p:cNvPr id="402435" name="2 Not Yer Tutucusu"/>
          <p:cNvSpPr>
            <a:spLocks noGrp="1"/>
          </p:cNvSpPr>
          <p:nvPr>
            <p:ph type="body" idx="1"/>
          </p:nvPr>
        </p:nvSpPr>
        <p:spPr>
          <a:noFill/>
          <a:ln/>
        </p:spPr>
        <p:txBody>
          <a:bodyPr/>
          <a:lstStyle/>
          <a:p>
            <a:pPr>
              <a:spcBef>
                <a:spcPct val="0"/>
              </a:spcBef>
            </a:pPr>
            <a:endParaRPr lang="tr-TR" smtClean="0">
              <a:latin typeface="Arial" pitchFamily="34" charset="0"/>
            </a:endParaRPr>
          </a:p>
        </p:txBody>
      </p:sp>
      <p:sp>
        <p:nvSpPr>
          <p:cNvPr id="402436"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9AAE2A6-D163-471F-99FC-BAAA33C11158}" type="slidenum">
              <a:rPr lang="tr-TR" sz="1200"/>
              <a:pPr algn="r"/>
              <a:t>31</a:t>
            </a:fld>
            <a:endParaRPr lang="tr-TR"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1 Slayt Görüntüsü Yer Tutucusu"/>
          <p:cNvSpPr>
            <a:spLocks noGrp="1" noRot="1" noChangeAspect="1" noTextEdit="1"/>
          </p:cNvSpPr>
          <p:nvPr>
            <p:ph type="sldImg"/>
          </p:nvPr>
        </p:nvSpPr>
        <p:spPr>
          <a:ln/>
        </p:spPr>
      </p:sp>
      <p:sp>
        <p:nvSpPr>
          <p:cNvPr id="403459" name="2 Not Yer Tutucusu"/>
          <p:cNvSpPr>
            <a:spLocks noGrp="1"/>
          </p:cNvSpPr>
          <p:nvPr>
            <p:ph type="body" idx="1"/>
          </p:nvPr>
        </p:nvSpPr>
        <p:spPr>
          <a:noFill/>
          <a:ln/>
        </p:spPr>
        <p:txBody>
          <a:bodyPr/>
          <a:lstStyle/>
          <a:p>
            <a:pPr>
              <a:spcBef>
                <a:spcPct val="0"/>
              </a:spcBef>
            </a:pPr>
            <a:endParaRPr lang="tr-TR" smtClean="0">
              <a:latin typeface="Arial" pitchFamily="34" charset="0"/>
            </a:endParaRPr>
          </a:p>
        </p:txBody>
      </p:sp>
      <p:sp>
        <p:nvSpPr>
          <p:cNvPr id="403460"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748BC12-41B8-40C1-9CED-567B2F0952DF}" type="slidenum">
              <a:rPr lang="tr-TR" sz="1200"/>
              <a:pPr algn="r"/>
              <a:t>32</a:t>
            </a:fld>
            <a:endParaRPr lang="tr-TR"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1 Slayt Görüntüsü Yer Tutucusu"/>
          <p:cNvSpPr>
            <a:spLocks noGrp="1" noRot="1" noChangeAspect="1" noTextEdit="1"/>
          </p:cNvSpPr>
          <p:nvPr>
            <p:ph type="sldImg"/>
          </p:nvPr>
        </p:nvSpPr>
        <p:spPr>
          <a:ln/>
        </p:spPr>
      </p:sp>
      <p:sp>
        <p:nvSpPr>
          <p:cNvPr id="404483" name="2 Not Yer Tutucusu"/>
          <p:cNvSpPr>
            <a:spLocks noGrp="1"/>
          </p:cNvSpPr>
          <p:nvPr>
            <p:ph type="body" idx="1"/>
          </p:nvPr>
        </p:nvSpPr>
        <p:spPr>
          <a:noFill/>
          <a:ln/>
        </p:spPr>
        <p:txBody>
          <a:bodyPr/>
          <a:lstStyle/>
          <a:p>
            <a:pPr>
              <a:spcBef>
                <a:spcPct val="0"/>
              </a:spcBef>
            </a:pPr>
            <a:endParaRPr lang="tr-TR" smtClean="0">
              <a:latin typeface="Arial" pitchFamily="34" charset="0"/>
            </a:endParaRPr>
          </a:p>
        </p:txBody>
      </p:sp>
      <p:sp>
        <p:nvSpPr>
          <p:cNvPr id="404484"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F72F3C7-49E3-486F-8345-C9F7BBB3E21C}" type="slidenum">
              <a:rPr lang="tr-TR" sz="1200"/>
              <a:pPr algn="r"/>
              <a:t>33</a:t>
            </a:fld>
            <a:endParaRPr lang="tr-TR"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1 Slayt Görüntüsü Yer Tutucusu"/>
          <p:cNvSpPr>
            <a:spLocks noGrp="1" noRot="1" noChangeAspect="1" noTextEdit="1"/>
          </p:cNvSpPr>
          <p:nvPr>
            <p:ph type="sldImg"/>
          </p:nvPr>
        </p:nvSpPr>
        <p:spPr>
          <a:ln/>
        </p:spPr>
      </p:sp>
      <p:sp>
        <p:nvSpPr>
          <p:cNvPr id="405507" name="2 Not Yer Tutucusu"/>
          <p:cNvSpPr>
            <a:spLocks noGrp="1"/>
          </p:cNvSpPr>
          <p:nvPr>
            <p:ph type="body" idx="1"/>
          </p:nvPr>
        </p:nvSpPr>
        <p:spPr>
          <a:noFill/>
          <a:ln/>
        </p:spPr>
        <p:txBody>
          <a:bodyPr/>
          <a:lstStyle/>
          <a:p>
            <a:pPr>
              <a:spcBef>
                <a:spcPct val="0"/>
              </a:spcBef>
            </a:pPr>
            <a:endParaRPr lang="tr-TR" smtClean="0">
              <a:latin typeface="Arial" pitchFamily="34" charset="0"/>
            </a:endParaRPr>
          </a:p>
        </p:txBody>
      </p:sp>
      <p:sp>
        <p:nvSpPr>
          <p:cNvPr id="405508"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116D535-07C6-4B85-AD8A-4CCEF7F5F1CA}" type="slidenum">
              <a:rPr lang="tr-TR" sz="1200"/>
              <a:pPr algn="r"/>
              <a:t>34</a:t>
            </a:fld>
            <a:endParaRPr lang="tr-TR"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1 Slayt Görüntüsü Yer Tutucusu"/>
          <p:cNvSpPr>
            <a:spLocks noGrp="1" noRot="1" noChangeAspect="1" noTextEdit="1"/>
          </p:cNvSpPr>
          <p:nvPr>
            <p:ph type="sldImg"/>
          </p:nvPr>
        </p:nvSpPr>
        <p:spPr>
          <a:ln/>
        </p:spPr>
      </p:sp>
      <p:sp>
        <p:nvSpPr>
          <p:cNvPr id="406531" name="2 Not Yer Tutucusu"/>
          <p:cNvSpPr>
            <a:spLocks noGrp="1"/>
          </p:cNvSpPr>
          <p:nvPr>
            <p:ph type="body" idx="1"/>
          </p:nvPr>
        </p:nvSpPr>
        <p:spPr>
          <a:noFill/>
          <a:ln/>
        </p:spPr>
        <p:txBody>
          <a:bodyPr/>
          <a:lstStyle/>
          <a:p>
            <a:pPr>
              <a:spcBef>
                <a:spcPct val="0"/>
              </a:spcBef>
            </a:pPr>
            <a:endParaRPr lang="tr-TR" smtClean="0">
              <a:latin typeface="Arial" pitchFamily="34" charset="0"/>
            </a:endParaRPr>
          </a:p>
        </p:txBody>
      </p:sp>
      <p:sp>
        <p:nvSpPr>
          <p:cNvPr id="406532"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0A2F36A-9150-4BA3-A393-FDD947ABEF04}" type="slidenum">
              <a:rPr lang="tr-TR" sz="1200"/>
              <a:pPr algn="r"/>
              <a:t>35</a:t>
            </a:fld>
            <a:endParaRPr lang="tr-TR"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1 Slayt Görüntüsü Yer Tutucusu"/>
          <p:cNvSpPr>
            <a:spLocks noGrp="1" noRot="1" noChangeAspect="1" noTextEdit="1"/>
          </p:cNvSpPr>
          <p:nvPr>
            <p:ph type="sldImg"/>
          </p:nvPr>
        </p:nvSpPr>
        <p:spPr>
          <a:ln/>
        </p:spPr>
      </p:sp>
      <p:sp>
        <p:nvSpPr>
          <p:cNvPr id="407555" name="2 Not Yer Tutucusu"/>
          <p:cNvSpPr>
            <a:spLocks noGrp="1"/>
          </p:cNvSpPr>
          <p:nvPr>
            <p:ph type="body" idx="1"/>
          </p:nvPr>
        </p:nvSpPr>
        <p:spPr>
          <a:noFill/>
          <a:ln/>
        </p:spPr>
        <p:txBody>
          <a:bodyPr/>
          <a:lstStyle/>
          <a:p>
            <a:endParaRPr lang="tr-TR" smtClean="0">
              <a:latin typeface="Arial" pitchFamily="34" charset="0"/>
            </a:endParaRPr>
          </a:p>
        </p:txBody>
      </p:sp>
      <p:sp>
        <p:nvSpPr>
          <p:cNvPr id="407556"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CA604A2-BA53-447F-9972-16F58B7DEC9E}" type="slidenum">
              <a:rPr lang="tr-TR" sz="1200"/>
              <a:pPr algn="r"/>
              <a:t>36</a:t>
            </a:fld>
            <a:endParaRPr lang="tr-TR"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1 Slayt Görüntüsü Yer Tutucusu"/>
          <p:cNvSpPr>
            <a:spLocks noGrp="1" noRot="1" noChangeAspect="1" noTextEdit="1"/>
          </p:cNvSpPr>
          <p:nvPr>
            <p:ph type="sldImg"/>
          </p:nvPr>
        </p:nvSpPr>
        <p:spPr>
          <a:ln/>
        </p:spPr>
      </p:sp>
      <p:sp>
        <p:nvSpPr>
          <p:cNvPr id="408579" name="2 Not Yer Tutucusu"/>
          <p:cNvSpPr>
            <a:spLocks noGrp="1"/>
          </p:cNvSpPr>
          <p:nvPr>
            <p:ph type="body" idx="1"/>
          </p:nvPr>
        </p:nvSpPr>
        <p:spPr>
          <a:noFill/>
          <a:ln/>
        </p:spPr>
        <p:txBody>
          <a:bodyPr/>
          <a:lstStyle/>
          <a:p>
            <a:endParaRPr lang="tr-TR" smtClean="0">
              <a:latin typeface="Arial" pitchFamily="34" charset="0"/>
            </a:endParaRPr>
          </a:p>
        </p:txBody>
      </p:sp>
      <p:sp>
        <p:nvSpPr>
          <p:cNvPr id="408580"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410C50C-B8E7-4A30-B317-7CF26B0BED79}" type="slidenum">
              <a:rPr lang="tr-TR" sz="1200"/>
              <a:pPr algn="r"/>
              <a:t>37</a:t>
            </a:fld>
            <a:endParaRPr lang="tr-TR"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1 Slayt Görüntüsü Yer Tutucusu"/>
          <p:cNvSpPr>
            <a:spLocks noGrp="1" noRot="1" noChangeAspect="1" noTextEdit="1"/>
          </p:cNvSpPr>
          <p:nvPr>
            <p:ph type="sldImg"/>
          </p:nvPr>
        </p:nvSpPr>
        <p:spPr>
          <a:ln/>
        </p:spPr>
      </p:sp>
      <p:sp>
        <p:nvSpPr>
          <p:cNvPr id="409603" name="2 Not Yer Tutucusu"/>
          <p:cNvSpPr>
            <a:spLocks noGrp="1"/>
          </p:cNvSpPr>
          <p:nvPr>
            <p:ph type="body" idx="1"/>
          </p:nvPr>
        </p:nvSpPr>
        <p:spPr>
          <a:noFill/>
          <a:ln/>
        </p:spPr>
        <p:txBody>
          <a:bodyPr/>
          <a:lstStyle/>
          <a:p>
            <a:endParaRPr lang="tr-TR" smtClean="0">
              <a:latin typeface="Arial" pitchFamily="34" charset="0"/>
            </a:endParaRPr>
          </a:p>
        </p:txBody>
      </p:sp>
      <p:sp>
        <p:nvSpPr>
          <p:cNvPr id="409604"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4E3317D-3065-466B-B759-824CCB6D10D6}" type="slidenum">
              <a:rPr lang="tr-TR" sz="1200"/>
              <a:pPr algn="r"/>
              <a:t>38</a:t>
            </a:fld>
            <a:endParaRPr lang="tr-TR"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1 Slayt Görüntüsü Yer Tutucusu"/>
          <p:cNvSpPr>
            <a:spLocks noGrp="1" noRot="1" noChangeAspect="1" noTextEdit="1"/>
          </p:cNvSpPr>
          <p:nvPr>
            <p:ph type="sldImg"/>
          </p:nvPr>
        </p:nvSpPr>
        <p:spPr>
          <a:ln/>
        </p:spPr>
      </p:sp>
      <p:sp>
        <p:nvSpPr>
          <p:cNvPr id="410627" name="2 Not Yer Tutucusu"/>
          <p:cNvSpPr>
            <a:spLocks noGrp="1"/>
          </p:cNvSpPr>
          <p:nvPr>
            <p:ph type="body" idx="1"/>
          </p:nvPr>
        </p:nvSpPr>
        <p:spPr>
          <a:noFill/>
          <a:ln/>
        </p:spPr>
        <p:txBody>
          <a:bodyPr/>
          <a:lstStyle/>
          <a:p>
            <a:endParaRPr lang="tr-TR" smtClean="0">
              <a:latin typeface="Arial" pitchFamily="34" charset="0"/>
            </a:endParaRPr>
          </a:p>
        </p:txBody>
      </p:sp>
      <p:sp>
        <p:nvSpPr>
          <p:cNvPr id="410628"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88588E7-81CB-450F-8E69-00D88D4DDC7B}" type="slidenum">
              <a:rPr lang="tr-TR" sz="1200"/>
              <a:pPr algn="r"/>
              <a:t>39</a:t>
            </a:fld>
            <a:endParaRPr lang="tr-T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Rot="1" noChangeArrowheads="1" noTextEdit="1"/>
          </p:cNvSpPr>
          <p:nvPr>
            <p:ph type="sldImg"/>
          </p:nvPr>
        </p:nvSpPr>
        <p:spPr>
          <a:ln/>
        </p:spPr>
      </p:sp>
      <p:sp>
        <p:nvSpPr>
          <p:cNvPr id="374787"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1 Slayt Görüntüsü Yer Tutucusu"/>
          <p:cNvSpPr>
            <a:spLocks noGrp="1" noRot="1" noChangeAspect="1" noTextEdit="1"/>
          </p:cNvSpPr>
          <p:nvPr>
            <p:ph type="sldImg"/>
          </p:nvPr>
        </p:nvSpPr>
        <p:spPr>
          <a:ln/>
        </p:spPr>
      </p:sp>
      <p:sp>
        <p:nvSpPr>
          <p:cNvPr id="411651" name="2 Not Yer Tutucusu"/>
          <p:cNvSpPr>
            <a:spLocks noGrp="1"/>
          </p:cNvSpPr>
          <p:nvPr>
            <p:ph type="body" idx="1"/>
          </p:nvPr>
        </p:nvSpPr>
        <p:spPr>
          <a:noFill/>
          <a:ln/>
        </p:spPr>
        <p:txBody>
          <a:bodyPr/>
          <a:lstStyle/>
          <a:p>
            <a:endParaRPr lang="tr-TR" smtClean="0">
              <a:latin typeface="Arial" pitchFamily="34" charset="0"/>
            </a:endParaRPr>
          </a:p>
        </p:txBody>
      </p:sp>
      <p:sp>
        <p:nvSpPr>
          <p:cNvPr id="411652"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9DC7E05-21BE-46C1-90F9-7EEDB84F2190}" type="slidenum">
              <a:rPr lang="tr-TR" sz="1200"/>
              <a:pPr algn="r"/>
              <a:t>40</a:t>
            </a:fld>
            <a:endParaRPr lang="tr-TR"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1 Slayt Görüntüsü Yer Tutucusu"/>
          <p:cNvSpPr>
            <a:spLocks noGrp="1" noRot="1" noChangeAspect="1" noTextEdit="1"/>
          </p:cNvSpPr>
          <p:nvPr>
            <p:ph type="sldImg"/>
          </p:nvPr>
        </p:nvSpPr>
        <p:spPr>
          <a:ln/>
        </p:spPr>
      </p:sp>
      <p:sp>
        <p:nvSpPr>
          <p:cNvPr id="412675" name="2 Not Yer Tutucusu"/>
          <p:cNvSpPr>
            <a:spLocks noGrp="1"/>
          </p:cNvSpPr>
          <p:nvPr>
            <p:ph type="body" idx="1"/>
          </p:nvPr>
        </p:nvSpPr>
        <p:spPr>
          <a:noFill/>
          <a:ln/>
        </p:spPr>
        <p:txBody>
          <a:bodyPr/>
          <a:lstStyle/>
          <a:p>
            <a:endParaRPr lang="tr-TR" smtClean="0">
              <a:latin typeface="Arial" pitchFamily="34" charset="0"/>
            </a:endParaRPr>
          </a:p>
        </p:txBody>
      </p:sp>
      <p:sp>
        <p:nvSpPr>
          <p:cNvPr id="412676"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847E54D-F521-4A0A-8329-4A03DE628595}" type="slidenum">
              <a:rPr lang="tr-TR" sz="1200"/>
              <a:pPr algn="r"/>
              <a:t>41</a:t>
            </a:fld>
            <a:endParaRPr lang="tr-T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Rot="1" noChangeArrowheads="1" noTextEdit="1"/>
          </p:cNvSpPr>
          <p:nvPr>
            <p:ph type="sldImg"/>
          </p:nvPr>
        </p:nvSpPr>
        <p:spPr>
          <a:ln/>
        </p:spPr>
      </p:sp>
      <p:sp>
        <p:nvSpPr>
          <p:cNvPr id="375811"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Rot="1" noChangeArrowheads="1" noTextEdit="1"/>
          </p:cNvSpPr>
          <p:nvPr>
            <p:ph type="sldImg"/>
          </p:nvPr>
        </p:nvSpPr>
        <p:spPr>
          <a:ln/>
        </p:spPr>
      </p:sp>
      <p:sp>
        <p:nvSpPr>
          <p:cNvPr id="376835"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Rot="1" noChangeArrowheads="1" noTextEdit="1"/>
          </p:cNvSpPr>
          <p:nvPr>
            <p:ph type="sldImg"/>
          </p:nvPr>
        </p:nvSpPr>
        <p:spPr>
          <a:ln/>
        </p:spPr>
      </p:sp>
      <p:sp>
        <p:nvSpPr>
          <p:cNvPr id="377859"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Rot="1" noChangeArrowheads="1" noTextEdit="1"/>
          </p:cNvSpPr>
          <p:nvPr>
            <p:ph type="sldImg"/>
          </p:nvPr>
        </p:nvSpPr>
        <p:spPr>
          <a:ln/>
        </p:spPr>
      </p:sp>
      <p:sp>
        <p:nvSpPr>
          <p:cNvPr id="378883"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Rot="1" noChangeArrowheads="1" noTextEdit="1"/>
          </p:cNvSpPr>
          <p:nvPr>
            <p:ph type="sldImg"/>
          </p:nvPr>
        </p:nvSpPr>
        <p:spPr>
          <a:ln/>
        </p:spPr>
      </p:sp>
      <p:sp>
        <p:nvSpPr>
          <p:cNvPr id="379907" name="Rectangle 3"/>
          <p:cNvSpPr>
            <a:spLocks noGrp="1" noChangeArrowheads="1"/>
          </p:cNvSpPr>
          <p:nvPr>
            <p:ph type="body" idx="1"/>
          </p:nvPr>
        </p:nvSpPr>
        <p:spPr>
          <a:noFill/>
          <a:ln/>
        </p:spPr>
        <p:txBody>
          <a:bodyPr/>
          <a:lstStyle/>
          <a:p>
            <a:endParaRPr lang="tr-T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468313" y="274638"/>
            <a:ext cx="8424862" cy="993775"/>
          </a:xfrm>
          <a:solidFill>
            <a:srgbClr val="FFCC00"/>
          </a:solidFill>
        </p:spPr>
        <p:txBody>
          <a:bodyPr>
            <a:normAutofit fontScale="90000"/>
          </a:bodyPr>
          <a:lstStyle/>
          <a:p>
            <a:r>
              <a:rPr lang="tr-TR" sz="3200" b="1" i="1" smtClean="0"/>
              <a:t>Rhizoctonia  </a:t>
            </a:r>
            <a:r>
              <a:rPr lang="tr-TR" sz="3200" b="1" smtClean="0"/>
              <a:t>Kök  Çürüklüğü</a:t>
            </a:r>
            <a:r>
              <a:rPr lang="tr-TR" sz="3200" b="1" i="1" smtClean="0"/>
              <a:t/>
            </a:r>
            <a:br>
              <a:rPr lang="tr-TR" sz="3200" b="1" i="1" smtClean="0"/>
            </a:br>
            <a:r>
              <a:rPr lang="tr-TR" sz="2800" b="1" smtClean="0"/>
              <a:t>Etmen:  </a:t>
            </a:r>
            <a:r>
              <a:rPr lang="tr-TR" sz="2800" b="1" i="1" smtClean="0"/>
              <a:t>Rhizoctonia solani</a:t>
            </a:r>
            <a:r>
              <a:rPr lang="tr-TR" sz="4000" b="1" i="1" smtClean="0"/>
              <a:t> </a:t>
            </a:r>
            <a:r>
              <a:rPr lang="tr-TR" sz="4000" smtClean="0"/>
              <a:t> </a:t>
            </a:r>
          </a:p>
        </p:txBody>
      </p:sp>
      <p:sp>
        <p:nvSpPr>
          <p:cNvPr id="165891" name="Rectangle 3"/>
          <p:cNvSpPr>
            <a:spLocks noGrp="1" noChangeArrowheads="1"/>
          </p:cNvSpPr>
          <p:nvPr>
            <p:ph type="body" idx="1"/>
          </p:nvPr>
        </p:nvSpPr>
        <p:spPr>
          <a:xfrm>
            <a:off x="457200" y="1268413"/>
            <a:ext cx="8435975" cy="5329237"/>
          </a:xfrm>
          <a:solidFill>
            <a:srgbClr val="FFCC00"/>
          </a:solidFill>
        </p:spPr>
        <p:txBody>
          <a:bodyPr/>
          <a:lstStyle/>
          <a:p>
            <a:pPr algn="just">
              <a:buFontTx/>
              <a:buNone/>
            </a:pPr>
            <a:r>
              <a:rPr lang="tr-TR" i="1" smtClean="0"/>
              <a:t>   </a:t>
            </a:r>
            <a:r>
              <a:rPr lang="tr-TR" sz="2800" i="1" smtClean="0"/>
              <a:t>Rhizoctonia solani </a:t>
            </a:r>
            <a:r>
              <a:rPr lang="tr-TR" sz="2800" smtClean="0"/>
              <a:t>Kühn. (Eseyli devresi :</a:t>
            </a:r>
            <a:r>
              <a:rPr lang="tr-TR" sz="2800" i="1" smtClean="0"/>
              <a:t>Thanatephorus cucumeris </a:t>
            </a:r>
            <a:r>
              <a:rPr lang="tr-TR" sz="2800" smtClean="0"/>
              <a:t>[FR] Donk) toprak kökenli geniş bir konukçu listesine sahip fungal bir hastalık etmenidir. Fungus bitki materyali içinde ya da sklerot (dayanıklı üreme organı) olarak toprakta uzun süre canlı kalabilir. Bitki tohumları bulaşık topraklara dikildiğinde, fungus çimlenen tohumların kotiledon yapraklarına saldırabilir ve nemli koşullarda fideler tamamen çürür ve ölürler, sağ kalan bitkiler ise kök ya da kök boğazı çürümesi hastalığına neden olur.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3"/>
          <p:cNvSpPr>
            <a:spLocks noGrp="1" noChangeArrowheads="1"/>
          </p:cNvSpPr>
          <p:nvPr>
            <p:ph type="body" idx="1"/>
          </p:nvPr>
        </p:nvSpPr>
        <p:spPr>
          <a:xfrm>
            <a:off x="457200" y="333375"/>
            <a:ext cx="8229600" cy="6264275"/>
          </a:xfrm>
          <a:solidFill>
            <a:srgbClr val="FFCC00"/>
          </a:solidFill>
        </p:spPr>
        <p:txBody>
          <a:bodyPr/>
          <a:lstStyle/>
          <a:p>
            <a:pPr>
              <a:buFontTx/>
              <a:buNone/>
            </a:pPr>
            <a:r>
              <a:rPr lang="tr-TR" sz="2800" b="1" smtClean="0"/>
              <a:t>   Hastalık  Belirtileri (Simptomları)</a:t>
            </a:r>
            <a:r>
              <a:rPr lang="tr-TR" sz="2800" smtClean="0"/>
              <a:t/>
            </a:r>
            <a:br>
              <a:rPr lang="tr-TR" sz="2800" smtClean="0"/>
            </a:br>
            <a:endParaRPr lang="tr-TR" sz="2800" smtClean="0"/>
          </a:p>
          <a:p>
            <a:pPr algn="just">
              <a:buFontTx/>
              <a:buNone/>
            </a:pPr>
            <a:r>
              <a:rPr lang="tr-TR" sz="2800" smtClean="0"/>
              <a:t>    Hastalanan bitkilerin yaprakları sarıya döner ve solarlar. Daha sonra tüm yeşil aksam solar ve enfeksiyonun şiddetine bağlı olarak bitkiler ölür. Toprak seviyesindeki gövde ya da kök boğazı bölgesinde yeşil, suda ıslanmış lekeler meydana gelir ve buralarda kehribar renginde zamklanma oluşmaktadır. Hastalık lekeleri bir kaç cm yukarı doğru ilerleyebilir, bitkiler kururken renkleri güneş yanığı rengini alır. En sonunda küçük mikrosklerot ve bazen piknitler lekelerin içerisinde oluşmakta ve bunlar hastalığın teşhisinde kullanılmaktadır.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130" name="Picture 14" descr="http://www.bitkisagligi.net/Fasulye/fasulyeresim/Macrophomina_phaseolina.jpg"/>
          <p:cNvPicPr>
            <a:picLocks noChangeAspect="1" noChangeArrowheads="1"/>
          </p:cNvPicPr>
          <p:nvPr>
            <p:ph type="body" idx="1"/>
          </p:nvPr>
        </p:nvPicPr>
        <p:blipFill>
          <a:blip r:embed="rId3"/>
          <a:srcRect/>
          <a:stretch>
            <a:fillRect/>
          </a:stretch>
        </p:blipFill>
        <p:spPr>
          <a:xfrm>
            <a:off x="6305550" y="333375"/>
            <a:ext cx="2487613" cy="3770313"/>
          </a:xfrm>
          <a:noFill/>
        </p:spPr>
      </p:pic>
      <p:pic>
        <p:nvPicPr>
          <p:cNvPr id="176131" name="Picture 15" descr="http://www.bitkisagligi.net/Fasulye/fasulyeresim/Macrophomina_phaseolina-1.jpg"/>
          <p:cNvPicPr>
            <a:picLocks noChangeAspect="1" noChangeArrowheads="1"/>
          </p:cNvPicPr>
          <p:nvPr/>
        </p:nvPicPr>
        <p:blipFill>
          <a:blip r:embed="rId4"/>
          <a:srcRect/>
          <a:stretch>
            <a:fillRect/>
          </a:stretch>
        </p:blipFill>
        <p:spPr bwMode="auto">
          <a:xfrm>
            <a:off x="6805613" y="4149725"/>
            <a:ext cx="1958975" cy="2447925"/>
          </a:xfrm>
          <a:prstGeom prst="rect">
            <a:avLst/>
          </a:prstGeom>
          <a:noFill/>
          <a:ln w="9525">
            <a:noFill/>
            <a:miter lim="800000"/>
            <a:headEnd/>
            <a:tailEnd/>
          </a:ln>
        </p:spPr>
      </p:pic>
      <p:sp>
        <p:nvSpPr>
          <p:cNvPr id="176132" name="Rectangle 6"/>
          <p:cNvSpPr>
            <a:spLocks noChangeArrowheads="1"/>
          </p:cNvSpPr>
          <p:nvPr/>
        </p:nvSpPr>
        <p:spPr bwMode="auto">
          <a:xfrm>
            <a:off x="468313" y="325438"/>
            <a:ext cx="5472112" cy="5643562"/>
          </a:xfrm>
          <a:prstGeom prst="rect">
            <a:avLst/>
          </a:prstGeom>
          <a:solidFill>
            <a:srgbClr val="FFCC00"/>
          </a:solidFill>
          <a:ln w="9525">
            <a:noFill/>
            <a:miter lim="800000"/>
            <a:headEnd/>
            <a:tailEnd/>
          </a:ln>
        </p:spPr>
        <p:txBody>
          <a:bodyPr anchor="ctr">
            <a:spAutoFit/>
          </a:bodyPr>
          <a:lstStyle/>
          <a:p>
            <a:pPr eaLnBrk="0" hangingPunct="0"/>
            <a:r>
              <a:rPr lang="tr-TR" sz="2800" b="1"/>
              <a:t>Mücadelesi </a:t>
            </a:r>
            <a:r>
              <a:rPr lang="tr-TR" sz="2800"/>
              <a:t/>
            </a:r>
            <a:br>
              <a:rPr lang="tr-TR" sz="2800"/>
            </a:br>
            <a:r>
              <a:rPr lang="tr-TR" sz="2800" b="1"/>
              <a:t>Kültürel mücadele</a:t>
            </a:r>
            <a:r>
              <a:rPr lang="tr-TR" sz="2800"/>
              <a:t/>
            </a:r>
            <a:br>
              <a:rPr lang="tr-TR" sz="2800"/>
            </a:br>
            <a:r>
              <a:rPr lang="tr-TR" sz="2800" b="1"/>
              <a:t>1. </a:t>
            </a:r>
            <a:r>
              <a:rPr lang="tr-TR" sz="2800"/>
              <a:t>Bitkiler özellikle su stresine     sokulmamalı.</a:t>
            </a:r>
            <a:br>
              <a:rPr lang="tr-TR" sz="2800"/>
            </a:br>
            <a:r>
              <a:rPr lang="tr-TR" sz="2800" b="1"/>
              <a:t>2. </a:t>
            </a:r>
            <a:r>
              <a:rPr lang="tr-TR" sz="2800"/>
              <a:t>Ürün rotasyonu yapılmalı.</a:t>
            </a:r>
            <a:br>
              <a:rPr lang="tr-TR" sz="2800"/>
            </a:br>
            <a:r>
              <a:rPr lang="tr-TR" sz="2800" b="1"/>
              <a:t>3. </a:t>
            </a:r>
            <a:r>
              <a:rPr lang="tr-TR" sz="2800"/>
              <a:t>Topraktaki yüksek su ve nem oluşumundan kaçınılmalı.</a:t>
            </a:r>
            <a:br>
              <a:rPr lang="tr-TR" sz="2800"/>
            </a:br>
            <a:r>
              <a:rPr lang="tr-TR" sz="2800" b="1"/>
              <a:t>Kimyasal mücadele</a:t>
            </a:r>
            <a:r>
              <a:rPr lang="tr-TR" sz="2800"/>
              <a:t/>
            </a:r>
            <a:br>
              <a:rPr lang="tr-TR" sz="2800"/>
            </a:br>
            <a:r>
              <a:rPr lang="tr-TR" sz="2800"/>
              <a:t>Genel bir kimyasal mücadele tavsiye edilmiyor. Genellikle kültürel önlemler uygulanmalı ve diğer fungal etmenler için uygulanan mücadele yeterlidir.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250825" y="274638"/>
            <a:ext cx="8642350" cy="490537"/>
          </a:xfrm>
          <a:solidFill>
            <a:srgbClr val="FFCC00"/>
          </a:solidFill>
        </p:spPr>
        <p:txBody>
          <a:bodyPr>
            <a:normAutofit fontScale="90000"/>
          </a:bodyPr>
          <a:lstStyle/>
          <a:p>
            <a:r>
              <a:rPr lang="tr-TR" sz="3200" smtClean="0"/>
              <a:t>Fasulye Antraknozu</a:t>
            </a:r>
          </a:p>
        </p:txBody>
      </p:sp>
      <p:sp>
        <p:nvSpPr>
          <p:cNvPr id="177155" name="Rectangle 3"/>
          <p:cNvSpPr>
            <a:spLocks noGrp="1" noChangeArrowheads="1"/>
          </p:cNvSpPr>
          <p:nvPr>
            <p:ph type="body" idx="1"/>
          </p:nvPr>
        </p:nvSpPr>
        <p:spPr>
          <a:xfrm>
            <a:off x="250825" y="765175"/>
            <a:ext cx="8642350" cy="5759450"/>
          </a:xfrm>
          <a:solidFill>
            <a:srgbClr val="FFCC00"/>
          </a:solidFill>
        </p:spPr>
        <p:txBody>
          <a:bodyPr/>
          <a:lstStyle/>
          <a:p>
            <a:pPr>
              <a:lnSpc>
                <a:spcPct val="75000"/>
              </a:lnSpc>
              <a:buFontTx/>
              <a:buNone/>
            </a:pPr>
            <a:r>
              <a:rPr lang="tr-TR" sz="2800" smtClean="0"/>
              <a:t>  </a:t>
            </a:r>
            <a:r>
              <a:rPr lang="tr-TR" sz="2400" smtClean="0"/>
              <a:t>Hastalık etmeni: </a:t>
            </a:r>
            <a:r>
              <a:rPr lang="tr-TR" sz="2400" i="1" smtClean="0"/>
              <a:t>Colletotrichum lindemuthianum </a:t>
            </a:r>
          </a:p>
          <a:p>
            <a:pPr>
              <a:lnSpc>
                <a:spcPct val="75000"/>
              </a:lnSpc>
              <a:buFontTx/>
              <a:buNone/>
            </a:pPr>
            <a:r>
              <a:rPr lang="tr-TR" sz="2400" i="1" smtClean="0"/>
              <a:t>  </a:t>
            </a:r>
            <a:r>
              <a:rPr lang="tr-TR" sz="2400" smtClean="0"/>
              <a:t>Eşeyli dönemi: </a:t>
            </a:r>
            <a:r>
              <a:rPr lang="tr-TR" sz="2800" i="1" smtClean="0"/>
              <a:t>Glomerella lindemuthiana</a:t>
            </a:r>
          </a:p>
          <a:p>
            <a:pPr algn="just">
              <a:buFontTx/>
              <a:buNone/>
            </a:pPr>
            <a:r>
              <a:rPr lang="tr-TR" sz="2800" smtClean="0"/>
              <a:t>   Fungal bir hastalık etmeni olup, hastalık etmeni serin ve nemli koşullarda problem olmaktadır ve fasulye verimini ve tohum kalitesini önemli ölçüde azaltmaktadır.. Fungal etmen bitki artıkları ve tohum üzerinde olumsuz koşullarını geçirmektedir. Genç fasulye bitkicikleri ya tohum ile ya da bitki artıkları üzerindeki sporların su ile sıçraması sonucu bulaşır ve enfeksiyon yerlerinde çoğalan sporlar makine, rüzgar su ya da hayvanlar ile yeni enfeksiyon yerlerine taşınmaktadır</a:t>
            </a:r>
            <a:r>
              <a:rPr lang="tr-TR" sz="2800" i="1" smtClean="0"/>
              <a:t>. </a:t>
            </a:r>
            <a:r>
              <a:rPr lang="tr-TR" sz="2800" smtClean="0"/>
              <a:t> </a:t>
            </a:r>
            <a:r>
              <a:rPr lang="tr-TR" sz="2800" i="1" smtClean="0"/>
              <a:t>  </a:t>
            </a:r>
            <a:r>
              <a:rPr lang="tr-TR" sz="2800"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3"/>
          <p:cNvSpPr>
            <a:spLocks noGrp="1" noChangeArrowheads="1"/>
          </p:cNvSpPr>
          <p:nvPr>
            <p:ph type="body" idx="1"/>
          </p:nvPr>
        </p:nvSpPr>
        <p:spPr>
          <a:xfrm>
            <a:off x="323850" y="333375"/>
            <a:ext cx="8569325" cy="6264275"/>
          </a:xfrm>
          <a:solidFill>
            <a:srgbClr val="FFCC00"/>
          </a:solidFill>
        </p:spPr>
        <p:txBody>
          <a:bodyPr/>
          <a:lstStyle/>
          <a:p>
            <a:pPr>
              <a:buFontTx/>
              <a:buNone/>
            </a:pPr>
            <a:r>
              <a:rPr lang="tr-TR" sz="2800" b="1" smtClean="0"/>
              <a:t>   Hastalık Belirtileri (Simptomları)</a:t>
            </a:r>
            <a:endParaRPr lang="tr-TR" sz="2800" smtClean="0"/>
          </a:p>
          <a:p>
            <a:pPr algn="just">
              <a:buFontTx/>
              <a:buNone/>
            </a:pPr>
            <a:r>
              <a:rPr lang="tr-TR" sz="2800" smtClean="0"/>
              <a:t>   Antraknoz hastalıği bitkilerin yaprak ve gövde gibi toprak üstü aksamlarını etkilemektedir. Hastalığın en çarpıcı belirtisi siyah-kırmızı renkli çökük kanser ya da şerit şeklinde lekelerdir. Lekeler büyürken etrafında kırmızı bir dış çeper ya da halka meydana gelir ve lekenin ortasında pembe bir akıntı bulunur. Bu akıntı fungusun sporlarını içermektedir. Leke üzerinde oluşan bu sporlar yağmur ya da mekanik yollar ile kolaylıkla diğer bitkilere taşınır. Etmenin sporları yapışkan bir madde bulundurur ve bu madde sayesinde vektörlerine (isçi, alet, böcek vb.) tutunarak da taşınması kolaylaşır.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3"/>
          <p:cNvSpPr>
            <a:spLocks noGrp="1" noChangeArrowheads="1"/>
          </p:cNvSpPr>
          <p:nvPr>
            <p:ph type="body" idx="1"/>
          </p:nvPr>
        </p:nvSpPr>
        <p:spPr>
          <a:xfrm>
            <a:off x="0" y="260350"/>
            <a:ext cx="8893175" cy="6264275"/>
          </a:xfrm>
          <a:solidFill>
            <a:srgbClr val="FFCC00"/>
          </a:solidFill>
        </p:spPr>
        <p:txBody>
          <a:bodyPr/>
          <a:lstStyle/>
          <a:p>
            <a:pPr algn="just">
              <a:buFontTx/>
              <a:buNone/>
            </a:pPr>
            <a:r>
              <a:rPr lang="tr-TR" smtClean="0"/>
              <a:t>   </a:t>
            </a:r>
            <a:r>
              <a:rPr lang="tr-TR" sz="2800" smtClean="0"/>
              <a:t>Kırmızı kahverengi lekeler ya da şeritler de gövde, yaprak sapı ve yapraklar üzerinde de gelişir. Hastalığın diğer bir karakteristik belirtisi de yaprak altında görülür, yaprak altındaki damarlarda kırmızı ile mor bir nekroz oluşur ve sonuçta bu renk zamanla siyahlaşır.  </a:t>
            </a:r>
            <a:br>
              <a:rPr lang="tr-TR" sz="2800" smtClean="0"/>
            </a:br>
            <a:r>
              <a:rPr lang="tr-TR" smtClean="0"/>
              <a:t/>
            </a:r>
            <a:br>
              <a:rPr lang="tr-TR" smtClean="0"/>
            </a:br>
            <a:endParaRPr lang="tr-TR" smtClean="0"/>
          </a:p>
        </p:txBody>
      </p:sp>
      <p:pic>
        <p:nvPicPr>
          <p:cNvPr id="179203" name="Picture 7" descr="ANd9GcQf_wRvNfhdba_8m61kJcn3q2V6NKet3rFyqiNzhXD51XsFntN28A"/>
          <p:cNvPicPr>
            <a:picLocks noChangeAspect="1" noChangeArrowheads="1"/>
          </p:cNvPicPr>
          <p:nvPr/>
        </p:nvPicPr>
        <p:blipFill>
          <a:blip r:embed="rId3"/>
          <a:srcRect/>
          <a:stretch>
            <a:fillRect/>
          </a:stretch>
        </p:blipFill>
        <p:spPr bwMode="auto">
          <a:xfrm>
            <a:off x="323850" y="3414713"/>
            <a:ext cx="3887788" cy="2479675"/>
          </a:xfrm>
          <a:prstGeom prst="rect">
            <a:avLst/>
          </a:prstGeom>
          <a:noFill/>
          <a:ln w="9525">
            <a:noFill/>
            <a:miter lim="800000"/>
            <a:headEnd/>
            <a:tailEnd/>
          </a:ln>
        </p:spPr>
      </p:pic>
      <p:pic>
        <p:nvPicPr>
          <p:cNvPr id="179204" name="Picture 22" descr="C_lindemuthianum "/>
          <p:cNvPicPr>
            <a:picLocks noChangeAspect="1" noChangeArrowheads="1"/>
          </p:cNvPicPr>
          <p:nvPr/>
        </p:nvPicPr>
        <p:blipFill>
          <a:blip r:embed="rId4"/>
          <a:srcRect/>
          <a:stretch>
            <a:fillRect/>
          </a:stretch>
        </p:blipFill>
        <p:spPr bwMode="auto">
          <a:xfrm>
            <a:off x="4427538" y="3429000"/>
            <a:ext cx="3960812" cy="244951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0226" name="Picture 20" descr="C_lindemuthianum "/>
          <p:cNvPicPr>
            <a:picLocks noChangeAspect="1" noChangeArrowheads="1"/>
          </p:cNvPicPr>
          <p:nvPr>
            <p:ph type="body" idx="1"/>
          </p:nvPr>
        </p:nvPicPr>
        <p:blipFill>
          <a:blip r:embed="rId3"/>
          <a:srcRect/>
          <a:stretch>
            <a:fillRect/>
          </a:stretch>
        </p:blipFill>
        <p:spPr>
          <a:xfrm>
            <a:off x="250825" y="331788"/>
            <a:ext cx="3960813" cy="2871787"/>
          </a:xfrm>
          <a:noFill/>
        </p:spPr>
      </p:pic>
      <p:pic>
        <p:nvPicPr>
          <p:cNvPr id="180227" name="Picture 21" descr="C_lindemuthianum "/>
          <p:cNvPicPr>
            <a:picLocks noChangeAspect="1" noChangeArrowheads="1"/>
          </p:cNvPicPr>
          <p:nvPr/>
        </p:nvPicPr>
        <p:blipFill>
          <a:blip r:embed="rId4"/>
          <a:srcRect/>
          <a:stretch>
            <a:fillRect/>
          </a:stretch>
        </p:blipFill>
        <p:spPr bwMode="auto">
          <a:xfrm>
            <a:off x="4356100" y="411163"/>
            <a:ext cx="4608513" cy="2803525"/>
          </a:xfrm>
          <a:prstGeom prst="rect">
            <a:avLst/>
          </a:prstGeom>
          <a:noFill/>
          <a:ln w="9525">
            <a:noFill/>
            <a:miter lim="800000"/>
            <a:headEnd/>
            <a:tailEnd/>
          </a:ln>
        </p:spPr>
      </p:pic>
      <p:sp>
        <p:nvSpPr>
          <p:cNvPr id="180228" name="Rectangle 6"/>
          <p:cNvSpPr>
            <a:spLocks noChangeArrowheads="1"/>
          </p:cNvSpPr>
          <p:nvPr/>
        </p:nvSpPr>
        <p:spPr bwMode="auto">
          <a:xfrm>
            <a:off x="323850" y="2989263"/>
            <a:ext cx="8642350" cy="3743325"/>
          </a:xfrm>
          <a:prstGeom prst="rect">
            <a:avLst/>
          </a:prstGeom>
          <a:solidFill>
            <a:srgbClr val="FFCC00"/>
          </a:solidFill>
          <a:ln w="9525">
            <a:noFill/>
            <a:miter lim="800000"/>
            <a:headEnd/>
            <a:tailEnd/>
          </a:ln>
        </p:spPr>
        <p:txBody>
          <a:bodyPr anchor="ctr">
            <a:spAutoFit/>
          </a:bodyPr>
          <a:lstStyle/>
          <a:p>
            <a:pPr eaLnBrk="0" hangingPunct="0"/>
            <a:r>
              <a:rPr lang="tr-TR" sz="2400" b="1"/>
              <a:t>Mücadelesi </a:t>
            </a:r>
            <a:r>
              <a:rPr lang="tr-TR" sz="2400"/>
              <a:t/>
            </a:r>
            <a:br>
              <a:rPr lang="tr-TR" sz="2400"/>
            </a:br>
            <a:r>
              <a:rPr lang="tr-TR" sz="2400" b="1"/>
              <a:t>Kültürel mücadele</a:t>
            </a:r>
            <a:r>
              <a:rPr lang="tr-TR" sz="2400"/>
              <a:t/>
            </a:r>
            <a:br>
              <a:rPr lang="tr-TR" sz="2400"/>
            </a:br>
            <a:r>
              <a:rPr lang="tr-TR" sz="2400" b="1"/>
              <a:t>1.</a:t>
            </a:r>
            <a:r>
              <a:rPr lang="tr-TR" sz="2400"/>
              <a:t> Hastalıktan ari ve sertifikalı tohum kullanımına önem verilmeli. </a:t>
            </a:r>
            <a:br>
              <a:rPr lang="tr-TR" sz="2400"/>
            </a:br>
            <a:r>
              <a:rPr lang="tr-TR" sz="2400" b="1"/>
              <a:t>2. </a:t>
            </a:r>
            <a:r>
              <a:rPr lang="tr-TR" sz="2400"/>
              <a:t>Dayanıklı varyeteler tercih edilmeli.</a:t>
            </a:r>
            <a:br>
              <a:rPr lang="tr-TR" sz="2400"/>
            </a:br>
            <a:r>
              <a:rPr lang="tr-TR" sz="2400" b="1"/>
              <a:t>3.</a:t>
            </a:r>
            <a:r>
              <a:rPr lang="tr-TR" sz="2400"/>
              <a:t> Bitkiler üsten sulanmamalı ve su sıçramalarından kaçınılmalıdır.</a:t>
            </a:r>
            <a:br>
              <a:rPr lang="tr-TR" sz="2400"/>
            </a:br>
            <a:r>
              <a:rPr lang="tr-TR" sz="2400" b="1"/>
              <a:t>4. </a:t>
            </a:r>
            <a:r>
              <a:rPr lang="tr-TR" sz="2400"/>
              <a:t>Tarlada kalan bitki artıkları toplanmalı ya da derin sürüm yapılarak bunların çürümesi hızlandırılabilir.</a:t>
            </a:r>
            <a:br>
              <a:rPr lang="tr-TR" sz="2400"/>
            </a:br>
            <a:r>
              <a:rPr lang="tr-TR" sz="2400" b="1"/>
              <a:t>5. </a:t>
            </a:r>
            <a:r>
              <a:rPr lang="tr-TR" sz="2400"/>
              <a:t>2-3 yıl ürün rotasyonu yapılabilir.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3"/>
          <p:cNvSpPr>
            <a:spLocks noGrp="1" noChangeArrowheads="1"/>
          </p:cNvSpPr>
          <p:nvPr>
            <p:ph type="body" idx="1"/>
          </p:nvPr>
        </p:nvSpPr>
        <p:spPr>
          <a:xfrm>
            <a:off x="457200" y="404813"/>
            <a:ext cx="8229600" cy="5976937"/>
          </a:xfrm>
          <a:solidFill>
            <a:srgbClr val="FFCC00"/>
          </a:solidFill>
        </p:spPr>
        <p:txBody>
          <a:bodyPr/>
          <a:lstStyle/>
          <a:p>
            <a:r>
              <a:rPr lang="tr-TR" b="1" smtClean="0"/>
              <a:t>Kimyasal mücadele</a:t>
            </a:r>
            <a:endParaRPr lang="tr-TR" u="sng" smtClean="0"/>
          </a:p>
          <a:p>
            <a:pPr>
              <a:buFontTx/>
              <a:buNone/>
            </a:pPr>
            <a:r>
              <a:rPr lang="tr-TR" u="sng" smtClean="0"/>
              <a:t>   Zirai Mücadele Teknik Talimatlarına göre tavsiye edilen kimyasal ilaçlar</a:t>
            </a:r>
            <a:r>
              <a:rPr lang="tr-TR" smtClean="0"/>
              <a:t>(100 Litre su için): </a:t>
            </a:r>
            <a:br>
              <a:rPr lang="tr-TR" smtClean="0"/>
            </a:br>
            <a:r>
              <a:rPr lang="tr-TR" smtClean="0"/>
              <a:t>Bakır Oksit WP 50% (500 g)</a:t>
            </a:r>
            <a:br>
              <a:rPr lang="tr-TR" smtClean="0"/>
            </a:br>
            <a:r>
              <a:rPr lang="tr-TR" smtClean="0"/>
              <a:t>Bakır Oksiklorür WP 50% (500 g)</a:t>
            </a:r>
            <a:br>
              <a:rPr lang="tr-TR" smtClean="0"/>
            </a:br>
            <a:r>
              <a:rPr lang="tr-TR" smtClean="0"/>
              <a:t>Maneb WP 80% (200 g)</a:t>
            </a:r>
            <a:br>
              <a:rPr lang="tr-TR" smtClean="0"/>
            </a:br>
            <a:r>
              <a:rPr lang="tr-TR" smtClean="0"/>
              <a:t>Mancozeb WP 80% (200 g)</a:t>
            </a:r>
            <a:br>
              <a:rPr lang="tr-TR" smtClean="0"/>
            </a:br>
            <a:r>
              <a:rPr lang="tr-TR" smtClean="0"/>
              <a:t>Mancozeb WP 72% (250 g)</a:t>
            </a:r>
            <a:br>
              <a:rPr lang="tr-TR" smtClean="0"/>
            </a:br>
            <a:r>
              <a:rPr lang="tr-TR" smtClean="0"/>
              <a:t>Propineb WP 70% (300 g)</a:t>
            </a:r>
            <a:br>
              <a:rPr lang="tr-TR" smtClean="0"/>
            </a:br>
            <a:r>
              <a:rPr lang="tr-TR" smtClean="0"/>
              <a:t>Benomyl WP 50% (60 g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Content Placeholder 2"/>
          <p:cNvSpPr>
            <a:spLocks noGrp="1"/>
          </p:cNvSpPr>
          <p:nvPr>
            <p:ph idx="1"/>
          </p:nvPr>
        </p:nvSpPr>
        <p:spPr>
          <a:xfrm>
            <a:off x="395288" y="404813"/>
            <a:ext cx="8353425" cy="6119812"/>
          </a:xfrm>
          <a:solidFill>
            <a:srgbClr val="FFC000"/>
          </a:solidFill>
        </p:spPr>
        <p:txBody>
          <a:bodyPr/>
          <a:lstStyle/>
          <a:p>
            <a:pPr>
              <a:buFontTx/>
              <a:buNone/>
            </a:pPr>
            <a:r>
              <a:rPr lang="tr-TR" sz="2800" b="1" smtClean="0"/>
              <a:t>  Fasulye Pası</a:t>
            </a:r>
          </a:p>
          <a:p>
            <a:pPr>
              <a:buFontTx/>
              <a:buNone/>
            </a:pPr>
            <a:r>
              <a:rPr lang="tr-TR" b="1" smtClean="0"/>
              <a:t>  </a:t>
            </a:r>
            <a:r>
              <a:rPr lang="tr-TR" sz="2800" smtClean="0"/>
              <a:t>Hastalık etmeni</a:t>
            </a:r>
            <a:r>
              <a:rPr lang="tr-TR" sz="2800" b="1" smtClean="0"/>
              <a:t>: </a:t>
            </a:r>
            <a:r>
              <a:rPr lang="tr-TR" sz="2800" b="1" i="1" smtClean="0"/>
              <a:t>Uromyces appendiculatus</a:t>
            </a:r>
            <a:endParaRPr lang="tr-TR" sz="2800" b="1" smtClean="0"/>
          </a:p>
          <a:p>
            <a:pPr>
              <a:buFontTx/>
              <a:buNone/>
            </a:pPr>
            <a:r>
              <a:rPr lang="tr-TR" sz="2800" b="1" smtClean="0"/>
              <a:t>  </a:t>
            </a:r>
            <a:r>
              <a:rPr lang="tr-TR" sz="2800" smtClean="0"/>
              <a:t>Sinonimi: </a:t>
            </a:r>
            <a:r>
              <a:rPr lang="tr-TR" sz="2800" b="1" i="1" smtClean="0"/>
              <a:t>Uromyces phaseoli </a:t>
            </a:r>
          </a:p>
          <a:p>
            <a:pPr algn="just">
              <a:buFontTx/>
              <a:buNone/>
            </a:pPr>
            <a:r>
              <a:rPr lang="tr-TR" sz="2800" smtClean="0"/>
              <a:t>   </a:t>
            </a:r>
            <a:r>
              <a:rPr lang="tr-TR" sz="2400" smtClean="0"/>
              <a:t>Automacrocyclic bir pas etmeni olup, fasulye bitkisinin toprak üstündeki tüm yeşil aksama zarar vermektedir. Fakat en fazla yaprak altında hastalık belirtisi görülmektedir. Pas fungusu tohum kökenli olmamakla birlikte, tarlada kalan yaşlı fasulye bitkileri üzerinde kışı geçirmektedir. Yaşlı bitkilerde üretilen fungal sporlar, rüzgar yardımıyla yeni enfeksiyon yerleri olan genç yapraklara dağılır. Hastalığın ilk belirtisi de sporların ulaştığı genç yapraklar üzerinde enfeksiyondan sonraki 4-5 gün içerisinde görülür ve burada yeni spor kaynakları (ürediosporlar) yaklaşık 10 içerisinde oluşmaya başlar</a:t>
            </a:r>
            <a:r>
              <a:rPr lang="tr-TR" sz="2800" smtClean="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Content Placeholder 2"/>
          <p:cNvSpPr>
            <a:spLocks noGrp="1"/>
          </p:cNvSpPr>
          <p:nvPr>
            <p:ph idx="1"/>
          </p:nvPr>
        </p:nvSpPr>
        <p:spPr>
          <a:xfrm>
            <a:off x="323850" y="260350"/>
            <a:ext cx="8496300" cy="6408738"/>
          </a:xfrm>
          <a:solidFill>
            <a:srgbClr val="FFC000"/>
          </a:solidFill>
        </p:spPr>
        <p:txBody>
          <a:bodyPr/>
          <a:lstStyle/>
          <a:p>
            <a:pPr algn="just"/>
            <a:r>
              <a:rPr lang="tr-TR" sz="2800" smtClean="0"/>
              <a:t>Pasların gelişimi bulutlu, nemli ve yağışlı havalar ve optimum sıcaklığı 15-24 ° C olan yerlerde daha fazla görülmektedir. Pas hastalığı özellikle geç dikilmiş, fazla gübrelenmiş ve zarar görmüş bitkilerde çok ciddi problemler oluşturabilir. Ayrıca yan tarlada fasulye yetiştiriciliği yapılıyorsa yine ciddi problemler meydana gelebilir.</a:t>
            </a:r>
            <a:br>
              <a:rPr lang="tr-TR" sz="2800" smtClean="0"/>
            </a:br>
            <a:r>
              <a:rPr lang="tr-TR" sz="2800" smtClean="0"/>
              <a:t>Hastalık etmeninin en açık belirtisi pas renkli bir görünümde olan sporları bulunduran püstüllerin varlığıdır. Açık kahve renkli  olan sporlar fungusun ürediosporları olup, yaz sporları olarak da adlandırılır ve bitkiden bitkiye yayılır. Sezon sonuna doğru püstüllerdeki tozlu sporlar, koyu ve kalın hücre duvarlı kış sporları olan teliosporlar ile yer değiştirir.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Content Placeholder 2"/>
          <p:cNvSpPr>
            <a:spLocks noGrp="1"/>
          </p:cNvSpPr>
          <p:nvPr>
            <p:ph idx="1"/>
          </p:nvPr>
        </p:nvSpPr>
        <p:spPr>
          <a:xfrm>
            <a:off x="457200" y="260350"/>
            <a:ext cx="8229600" cy="6192838"/>
          </a:xfrm>
          <a:solidFill>
            <a:srgbClr val="FFC000"/>
          </a:solidFill>
        </p:spPr>
        <p:txBody>
          <a:bodyPr/>
          <a:lstStyle/>
          <a:p>
            <a:pPr algn="just">
              <a:buFontTx/>
              <a:buNone/>
            </a:pPr>
            <a:r>
              <a:rPr lang="tr-TR" sz="2800" smtClean="0"/>
              <a:t>   Fungus genellikle işte bu teliosporları sayesinde kış gibi olumsuz koşulları geçirmektedir. Baharda bunlardan basidiosporlar çimlenir ve rüzgar yardımı ile fasulye yapraklarına taşınan basidiosporları üretir. Basidiosporlar çimlenir ve fungal bir iplikcik olarak yaprakları enfekte eder. Farklı basidiosporlardan çıkan fungal iplikçikler seksüel eşlemeyi tamamlamak için birbirleriyle fuzyon olayını (Spermagoniumlarda) gerçekleştirir ve başka spor devresi olan aecispor meydana gelir. Aecisporlarlarda enfeksiyonu gerçekleştireceği yapraklara rüzgar yardımı ile taşınır ve burada ürediosporları üretirler.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3"/>
          <p:cNvSpPr>
            <a:spLocks noGrp="1" noChangeArrowheads="1"/>
          </p:cNvSpPr>
          <p:nvPr>
            <p:ph type="body" idx="1"/>
          </p:nvPr>
        </p:nvSpPr>
        <p:spPr>
          <a:xfrm>
            <a:off x="457200" y="404813"/>
            <a:ext cx="8229600" cy="6119812"/>
          </a:xfrm>
          <a:solidFill>
            <a:srgbClr val="FFCC00"/>
          </a:solidFill>
        </p:spPr>
        <p:txBody>
          <a:bodyPr/>
          <a:lstStyle/>
          <a:p>
            <a:pPr algn="just">
              <a:buFontTx/>
              <a:buNone/>
            </a:pPr>
            <a:r>
              <a:rPr lang="tr-TR" sz="2800" smtClean="0"/>
              <a:t>   Ayrıca fidelerin yan yatması ile de hastalık etmeni çökerten ve bir çok farklı bitkilerde farklı isimler ile anılmaktadır, bunlar; Gövde ve stolon kanseri, yumru kararması, siyah bacak gibi isimlendirilir. Hastalık etmeni hastalanmış bitkilerde misel ya da sklerot (dayanıklı üreme organı) olarak veya bulaşık toprakların transferi ile yeni alanlara taşınmaktadır. Bir çok Rhizoctonia etmeni misel veya sklerot ile hastalık başlamasına rağmen, fasulye, şekerpancarı ve tütün bitkilerinde hastalık etmeni basidiospor ile hastalığı başlamaktadır.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Content Placeholder 2"/>
          <p:cNvSpPr>
            <a:spLocks noGrp="1"/>
          </p:cNvSpPr>
          <p:nvPr>
            <p:ph idx="1"/>
          </p:nvPr>
        </p:nvSpPr>
        <p:spPr>
          <a:xfrm>
            <a:off x="179388" y="404813"/>
            <a:ext cx="8713787" cy="5976937"/>
          </a:xfrm>
          <a:solidFill>
            <a:srgbClr val="FFC000"/>
          </a:solidFill>
        </p:spPr>
        <p:txBody>
          <a:bodyPr/>
          <a:lstStyle/>
          <a:p>
            <a:pPr algn="just">
              <a:buFontTx/>
              <a:buNone/>
            </a:pPr>
            <a:r>
              <a:rPr lang="tr-TR" smtClean="0"/>
              <a:t>   Fungus bu şekilde yaşam döngüsünü tamamlayacağı gibi yaz sporları olarak da uygun ortamlarda  bir bitkiden diğer bitkiye geçebilir ya da ve yaşam döngüsünde eşeyli devreye ihtiyaç duymayabilir. Ayrıca sporlar hava akımları ile de uzak mesafelere taşınabilir ve hayatını yine yaz sporları olarak geçirebilir. Uzun mesafe spor taşınması fungusun geniş bir varyebilite (ırk) oluşturması ile sonuçlanır ve bunun sonucu olarak bir çok dayanıklı olduğu sanılan varyetelerin dayanıklılığı elemine olabilir.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Content Placeholder 2"/>
          <p:cNvSpPr>
            <a:spLocks noGrp="1"/>
          </p:cNvSpPr>
          <p:nvPr>
            <p:ph idx="1"/>
          </p:nvPr>
        </p:nvSpPr>
        <p:spPr>
          <a:xfrm>
            <a:off x="457200" y="260350"/>
            <a:ext cx="8229600" cy="5865813"/>
          </a:xfrm>
          <a:solidFill>
            <a:srgbClr val="FFC000"/>
          </a:solidFill>
        </p:spPr>
        <p:txBody>
          <a:bodyPr>
            <a:normAutofit fontScale="92500"/>
          </a:bodyPr>
          <a:lstStyle/>
          <a:p>
            <a:pPr>
              <a:buFontTx/>
              <a:buNone/>
            </a:pPr>
            <a:r>
              <a:rPr lang="tr-TR" sz="2800" b="1" smtClean="0"/>
              <a:t>   Hastalık  Belirtileri (Simptomları):</a:t>
            </a:r>
            <a:r>
              <a:rPr lang="tr-TR" sz="2800" smtClean="0"/>
              <a:t/>
            </a:r>
            <a:br>
              <a:rPr lang="tr-TR" sz="2800" smtClean="0"/>
            </a:br>
            <a:endParaRPr lang="tr-TR" sz="2800" smtClean="0"/>
          </a:p>
          <a:p>
            <a:pPr algn="just">
              <a:buFontTx/>
              <a:buNone/>
            </a:pPr>
            <a:r>
              <a:rPr lang="tr-TR" sz="2800" smtClean="0"/>
              <a:t>   Hastalığın ilk yeşil aksam belirtisi çok küçük, beyaz, hafif şekilde kabarmış lekeler ya da kabarcıklar şeklindedir ve bu lekelerin etrafı sarı bir hale ile kuşatılmıştır. Beyaz kabarcıklar daha sonra kırmızı kahverengi bir renge dönüşür. Bu kabarcıklar ( Soruslar) zaman içerisinde patlar ve tozlu sporlar etrafa yayılır. Tek bir leke de 2000 kadar spor bulunabilir ve ağır olarak enfekteli yapraklar çoğunlukla sararır, kıvrılır ve düşerler, sonuçta ise bitkiler premature denilen yapraksızlaşmaya yol açar.   </a:t>
            </a:r>
            <a:br>
              <a:rPr lang="tr-TR" sz="2800" smtClean="0"/>
            </a:br>
            <a:r>
              <a:rPr lang="tr-TR" smtClean="0"/>
              <a:t/>
            </a:r>
            <a:br>
              <a:rPr lang="tr-TR" smtClean="0"/>
            </a:br>
            <a:r>
              <a:rPr lang="tr-TR"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Content Placeholder 2"/>
          <p:cNvSpPr>
            <a:spLocks noGrp="1"/>
          </p:cNvSpPr>
          <p:nvPr>
            <p:ph idx="1"/>
          </p:nvPr>
        </p:nvSpPr>
        <p:spPr>
          <a:xfrm>
            <a:off x="457200" y="404813"/>
            <a:ext cx="8229600" cy="5976937"/>
          </a:xfrm>
          <a:solidFill>
            <a:srgbClr val="FFC000"/>
          </a:solidFill>
        </p:spPr>
        <p:txBody>
          <a:bodyPr/>
          <a:lstStyle/>
          <a:p>
            <a:pPr>
              <a:buFontTx/>
              <a:buNone/>
            </a:pPr>
            <a:r>
              <a:rPr lang="tr-TR" sz="2400" b="1" smtClean="0"/>
              <a:t>    </a:t>
            </a:r>
            <a:r>
              <a:rPr lang="tr-TR" sz="2800" b="1" smtClean="0"/>
              <a:t>Mücadelesi </a:t>
            </a:r>
            <a:r>
              <a:rPr lang="tr-TR" sz="2800" smtClean="0"/>
              <a:t/>
            </a:r>
            <a:br>
              <a:rPr lang="tr-TR" sz="2800" smtClean="0"/>
            </a:br>
            <a:r>
              <a:rPr lang="tr-TR" sz="2800" b="1" smtClean="0"/>
              <a:t>Kültürel mücadele</a:t>
            </a:r>
            <a:r>
              <a:rPr lang="tr-TR" sz="2800" smtClean="0"/>
              <a:t/>
            </a:r>
            <a:br>
              <a:rPr lang="tr-TR" sz="2800" smtClean="0"/>
            </a:br>
            <a:r>
              <a:rPr lang="tr-TR" sz="2800" b="1" smtClean="0"/>
              <a:t>1. </a:t>
            </a:r>
            <a:r>
              <a:rPr lang="tr-TR" sz="2800" smtClean="0"/>
              <a:t>Bitki artıkları derin olarak sürülmeli ve toprak altında bırakılarak parçalanması hızlandırılabilir. Bu işlem ile sporların bitki artıkları üzerinde kışlaması da engellenmiş olur. </a:t>
            </a:r>
            <a:br>
              <a:rPr lang="tr-TR" sz="2800" smtClean="0"/>
            </a:br>
            <a:r>
              <a:rPr lang="tr-TR" sz="2800" b="1" smtClean="0"/>
              <a:t>2. </a:t>
            </a:r>
            <a:r>
              <a:rPr lang="tr-TR" sz="2800" smtClean="0"/>
              <a:t>Tarlada bulunan yabancı otlar yok edilmeli .</a:t>
            </a:r>
            <a:br>
              <a:rPr lang="tr-TR" sz="2800" smtClean="0"/>
            </a:br>
            <a:r>
              <a:rPr lang="tr-TR" sz="2800" b="1" smtClean="0"/>
              <a:t>3. </a:t>
            </a:r>
            <a:r>
              <a:rPr lang="tr-TR" sz="2800" smtClean="0"/>
              <a:t>Ürün rotasyonu yapılabilir.</a:t>
            </a:r>
            <a:br>
              <a:rPr lang="tr-TR" sz="2800" smtClean="0"/>
            </a:br>
            <a:r>
              <a:rPr lang="tr-TR" sz="2800" b="1" smtClean="0"/>
              <a:t>4. </a:t>
            </a:r>
            <a:r>
              <a:rPr lang="tr-TR" sz="2800" smtClean="0"/>
              <a:t>Dayanıklı varyetelerin kulanımı, ticari bir çok varyete fungusa karşı hassastır. </a:t>
            </a:r>
            <a:br>
              <a:rPr lang="tr-TR" sz="2800" smtClean="0"/>
            </a:br>
            <a:r>
              <a:rPr lang="tr-TR" sz="2800" b="1" smtClean="0"/>
              <a:t>5.</a:t>
            </a:r>
            <a:r>
              <a:rPr lang="tr-TR" sz="2800" smtClean="0"/>
              <a:t> Hastalıklı bitki artıkları inokulum kaynaklarının azalması yetiştirme ortamlarında uzaklaştırılmalı ve imha edilmeli.</a:t>
            </a:r>
            <a:br>
              <a:rPr lang="tr-TR" sz="2800" smtClean="0"/>
            </a:br>
            <a:endParaRPr lang="tr-TR" sz="2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Content Placeholder 2"/>
          <p:cNvSpPr>
            <a:spLocks noGrp="1"/>
          </p:cNvSpPr>
          <p:nvPr>
            <p:ph idx="1"/>
          </p:nvPr>
        </p:nvSpPr>
        <p:spPr>
          <a:xfrm>
            <a:off x="457200" y="260350"/>
            <a:ext cx="8229600" cy="6264275"/>
          </a:xfrm>
          <a:solidFill>
            <a:srgbClr val="FFC000"/>
          </a:solidFill>
        </p:spPr>
        <p:txBody>
          <a:bodyPr/>
          <a:lstStyle/>
          <a:p>
            <a:r>
              <a:rPr lang="tr-TR" sz="2800" b="1" smtClean="0"/>
              <a:t>Kimyasal mücadele</a:t>
            </a:r>
            <a:r>
              <a:rPr lang="tr-TR" sz="2800" smtClean="0"/>
              <a:t/>
            </a:r>
            <a:br>
              <a:rPr lang="tr-TR" sz="2800" smtClean="0"/>
            </a:br>
            <a:endParaRPr lang="tr-TR" sz="2800" smtClean="0"/>
          </a:p>
          <a:p>
            <a:pPr algn="just"/>
            <a:r>
              <a:rPr lang="tr-TR" sz="2800" smtClean="0"/>
              <a:t>İlk fungal enfeksiyon ya da hastalık belirtisi görülür görülmez kimyasal ilaçlama yapılabilir ve haftalık aralar ile ilaçlama yapilmalidir.</a:t>
            </a:r>
          </a:p>
          <a:p>
            <a:r>
              <a:rPr lang="tr-TR" sz="2800" u="sng" smtClean="0"/>
              <a:t>Zirai Mücadele Teknik Talimatlarina göre tavsiye edilen kimyasal ilaçlar</a:t>
            </a:r>
            <a:r>
              <a:rPr lang="tr-TR" sz="2800" smtClean="0"/>
              <a:t>(100 Litre su için): </a:t>
            </a:r>
            <a:br>
              <a:rPr lang="tr-TR" sz="2800" smtClean="0"/>
            </a:br>
            <a:r>
              <a:rPr lang="tr-TR" sz="2800" smtClean="0"/>
              <a:t>Kükürt Toz 92-98% (3 kg/dekara)</a:t>
            </a:r>
            <a:br>
              <a:rPr lang="tr-TR" sz="2800" smtClean="0"/>
            </a:br>
            <a:r>
              <a:rPr lang="tr-TR" sz="2800" smtClean="0"/>
              <a:t>Kükürt WP 80 % (200 g)</a:t>
            </a:r>
            <a:br>
              <a:rPr lang="tr-TR" sz="2800" smtClean="0"/>
            </a:br>
            <a:r>
              <a:rPr lang="tr-TR" sz="2800" smtClean="0"/>
              <a:t>Mancozeb WP 80% (200 g)</a:t>
            </a:r>
            <a:br>
              <a:rPr lang="tr-TR" sz="2800" smtClean="0"/>
            </a:br>
            <a:r>
              <a:rPr lang="tr-TR" sz="2800" smtClean="0"/>
              <a:t>Maneb WP 80% (200 g)</a:t>
            </a:r>
            <a:br>
              <a:rPr lang="tr-TR" sz="2800" smtClean="0"/>
            </a:br>
            <a:r>
              <a:rPr lang="tr-TR" sz="2800" smtClean="0"/>
              <a:t>Propineb Toz 10% (4 kg/dekara)</a:t>
            </a:r>
            <a:br>
              <a:rPr lang="tr-TR" sz="2800" smtClean="0"/>
            </a:br>
            <a:r>
              <a:rPr lang="tr-TR" sz="2800" smtClean="0"/>
              <a:t>Propineb WP 70% (200 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2"/>
          <p:cNvSpPr>
            <a:spLocks noGrp="1"/>
          </p:cNvSpPr>
          <p:nvPr>
            <p:ph idx="1"/>
          </p:nvPr>
        </p:nvSpPr>
        <p:spPr>
          <a:xfrm>
            <a:off x="323850" y="260350"/>
            <a:ext cx="8640763" cy="6264275"/>
          </a:xfrm>
          <a:solidFill>
            <a:srgbClr val="FFC000"/>
          </a:solidFill>
        </p:spPr>
        <p:txBody>
          <a:bodyPr/>
          <a:lstStyle/>
          <a:p>
            <a:pPr>
              <a:buFontTx/>
              <a:buNone/>
            </a:pPr>
            <a:r>
              <a:rPr lang="tr-TR" sz="2800" b="1" smtClean="0"/>
              <a:t>  Fasulye Köşeli Yaprak Lekesi</a:t>
            </a:r>
          </a:p>
          <a:p>
            <a:pPr>
              <a:buFontTx/>
              <a:buNone/>
            </a:pPr>
            <a:r>
              <a:rPr lang="tr-TR" sz="2800" b="1" smtClean="0"/>
              <a:t>  </a:t>
            </a:r>
            <a:r>
              <a:rPr lang="tr-TR" sz="2800" smtClean="0"/>
              <a:t>Hastalık etmeni: </a:t>
            </a:r>
            <a:r>
              <a:rPr lang="tr-TR" sz="2400" b="1" i="1" smtClean="0"/>
              <a:t>Pseudocercospora</a:t>
            </a:r>
            <a:r>
              <a:rPr lang="tr-TR" sz="2800" i="1" smtClean="0"/>
              <a:t>  </a:t>
            </a:r>
            <a:r>
              <a:rPr lang="tr-TR" sz="2400" b="1" i="1" smtClean="0"/>
              <a:t>griseola</a:t>
            </a:r>
            <a:r>
              <a:rPr lang="tr-TR" sz="2400" b="1" smtClean="0"/>
              <a:t> </a:t>
            </a:r>
            <a:endParaRPr lang="tr-TR" sz="2400" i="1" smtClean="0"/>
          </a:p>
          <a:p>
            <a:pPr>
              <a:buFontTx/>
              <a:buNone/>
            </a:pPr>
            <a:r>
              <a:rPr lang="tr-TR" sz="2800" b="1" i="1" smtClean="0"/>
              <a:t>  </a:t>
            </a:r>
            <a:r>
              <a:rPr lang="tr-TR" sz="2400" smtClean="0"/>
              <a:t>Sinonimi </a:t>
            </a:r>
            <a:r>
              <a:rPr lang="tr-TR" sz="2400" b="1" i="1" smtClean="0"/>
              <a:t>Phaeoisariopsis griseola</a:t>
            </a:r>
            <a:r>
              <a:rPr lang="tr-TR" sz="2800" b="1" i="1" smtClean="0"/>
              <a:t> ,</a:t>
            </a:r>
            <a:r>
              <a:rPr lang="tr-TR" sz="2400" b="1" i="1" smtClean="0"/>
              <a:t>İsariopsis griseola</a:t>
            </a:r>
            <a:r>
              <a:rPr lang="tr-TR" sz="2400" b="1" smtClean="0"/>
              <a:t> </a:t>
            </a:r>
            <a:r>
              <a:rPr lang="tr-TR" sz="2400" smtClean="0"/>
              <a:t>dır.</a:t>
            </a:r>
          </a:p>
          <a:p>
            <a:pPr algn="just">
              <a:buFontTx/>
              <a:buNone/>
            </a:pPr>
            <a:r>
              <a:rPr lang="tr-TR" sz="2400" smtClean="0"/>
              <a:t>    Fungal bir hastalık etmeni olup, fasulye bitkilerinde sınırlı köşeli yaprak lekesi meydana getirmesi ile tanınır ve </a:t>
            </a:r>
            <a:r>
              <a:rPr lang="tr-TR" sz="2400" i="1" smtClean="0"/>
              <a:t>Cercospora columnaris </a:t>
            </a:r>
            <a:r>
              <a:rPr lang="tr-TR" sz="2400" smtClean="0"/>
              <a:t>olarak da bilinmektedir. Fungal etmen tropikal ve subtropikal bölgelerde kış gibi olumsuz koşullarda bitki artıklarında (bu süre yaklaşık 19 ay olabilir) geçirir. Bitki artıkları üzerinde koyu kahverengi hafifçe sopayı andırır şekilde uzun spor üreten organları vardir. Bu spor üreten organlarda ise silindirik, zeytin renginde ve uzun konidiler üretilir, sporlar hava akımları, böcek ve diğer mekanik yollarla sağlıklı bitkilere taşınır. Hastalığın gelişmesini teşvik eden klimatik koşullar optimum 24 °C olup, bu sıcaklık 15-28 °C arasında da olabilir.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Content Placeholder 2"/>
          <p:cNvSpPr>
            <a:spLocks noGrp="1"/>
          </p:cNvSpPr>
          <p:nvPr>
            <p:ph idx="1"/>
          </p:nvPr>
        </p:nvSpPr>
        <p:spPr>
          <a:xfrm>
            <a:off x="457200" y="333375"/>
            <a:ext cx="8229600" cy="6119813"/>
          </a:xfrm>
          <a:solidFill>
            <a:srgbClr val="FFC000"/>
          </a:solidFill>
        </p:spPr>
        <p:txBody>
          <a:bodyPr/>
          <a:lstStyle/>
          <a:p>
            <a:pPr algn="just">
              <a:buFontTx/>
              <a:buNone/>
            </a:pPr>
            <a:r>
              <a:rPr lang="tr-TR" sz="2800" smtClean="0"/>
              <a:t>    Hava nemi, özellikle kuru geçen bir sıcaklık döneminden sonra 24-48 saat nemli geçen ortamlar fungal etmenin gelişmesi için uygundur. Fungus tohum kabuğunu enfekte eder ve belki de uzun mesafelere hastalığın taşınması bu yolla olmaktadr. Hastalık etmeni özellikle kidney fasulyesi ile koyu kırmızı kidney fasulyesini hastalandırır. Hastalık belirtileri geç çiçeklenme ya da erken dikim dönemlerinde daha açıktır. Hastalık etmeni ürün dikim sırası tarafından da etkilenir; hastalık etmeni mısır ekiminden sonra ekildiğinde patates ekimden sonra ekilmesine göre daha şiddetli olarak görülmektedir.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Content Placeholder 2"/>
          <p:cNvSpPr>
            <a:spLocks noGrp="1"/>
          </p:cNvSpPr>
          <p:nvPr>
            <p:ph idx="1"/>
          </p:nvPr>
        </p:nvSpPr>
        <p:spPr>
          <a:xfrm>
            <a:off x="457200" y="333375"/>
            <a:ext cx="8229600" cy="6048375"/>
          </a:xfrm>
          <a:solidFill>
            <a:srgbClr val="FFC000"/>
          </a:solidFill>
        </p:spPr>
        <p:txBody>
          <a:bodyPr/>
          <a:lstStyle/>
          <a:p>
            <a:r>
              <a:rPr lang="tr-TR" sz="2400" b="1" smtClean="0"/>
              <a:t>Hastalık Belirtileri (Simptomları):</a:t>
            </a:r>
            <a:r>
              <a:rPr lang="tr-TR" sz="2400" smtClean="0"/>
              <a:t/>
            </a:r>
            <a:br>
              <a:rPr lang="tr-TR" sz="2400" smtClean="0"/>
            </a:br>
            <a:endParaRPr lang="tr-TR" sz="2400" smtClean="0"/>
          </a:p>
          <a:p>
            <a:pPr algn="just">
              <a:buFontTx/>
              <a:buNone/>
            </a:pPr>
            <a:r>
              <a:rPr lang="tr-TR" sz="2400" smtClean="0"/>
              <a:t>    Hastalık etmeninin ilk belirtileri inokulasyondan 6 gün sonra genç yapraklar üzerinde hemen görülmeye başlar, fakat genellikle çiçeklenme dönemine kadar bu belirtiler çok fazla belli olmayabilir. Yaprak üzerinde lekeler küçük, açılı, koyu kahverengi ve çok sayıdadır ve yaprak lekeleri santranç tahtasını andırır. Lekeler zamanla büyür, birleşir ve yapraklarda nekrozlanma ya da sararma meydana gelir, bu belirtileri mütakip yapraklarda aşırı şekilde dökülmeler ortaya çıkabilir. Spor üreten fungus yaprağın alt yüzeyinde gri küf tabakası oluşturur ve bitkinin gövdesini de bu küf tabakasi kaplayabilir. Hastalıktan bitkilerin sadece yaprakları değil, gövde, yaprak sapları ve dalları da etkilenir.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Content Placeholder 2"/>
          <p:cNvSpPr>
            <a:spLocks noGrp="1"/>
          </p:cNvSpPr>
          <p:nvPr>
            <p:ph idx="1"/>
          </p:nvPr>
        </p:nvSpPr>
        <p:spPr>
          <a:xfrm>
            <a:off x="457200" y="333375"/>
            <a:ext cx="8229600" cy="6048375"/>
          </a:xfrm>
          <a:solidFill>
            <a:srgbClr val="FFC000"/>
          </a:solidFill>
        </p:spPr>
        <p:txBody>
          <a:bodyPr/>
          <a:lstStyle/>
          <a:p>
            <a:pPr algn="just">
              <a:buFontTx/>
              <a:buNone/>
            </a:pPr>
            <a:r>
              <a:rPr lang="tr-TR" sz="2400" smtClean="0"/>
              <a:t>   Gövde üzerinde lekeler oval ya da yuvarlak olup, etrafı koyu bir renk ile kuşatılmıştır. Enfektelenen meyveler zayıf gelişir ve tohumları tamamen buruşmuş olabilir ve fungusla enfekte edilen bu tohumlar ile de etkili bir şekilde taşınır. Meyveler de oluşan bu lekeler bakteriyel yanıklıklar ile karışabilir, fakat fungal etmen yaprak altında pamuğumsu bir tabaka oluşturmasından dolayı kolaylıkla diğer etmenlerden ayrılabilir. </a:t>
            </a:r>
            <a:r>
              <a:rPr lang="tr-TR" smtClean="0"/>
              <a:t/>
            </a:r>
            <a:br>
              <a:rPr lang="tr-TR" smtClean="0"/>
            </a:br>
            <a:endParaRPr lang="tr-TR" smtClean="0"/>
          </a:p>
        </p:txBody>
      </p:sp>
      <p:pic>
        <p:nvPicPr>
          <p:cNvPr id="192515" name="Picture 33" descr="I_griseola"/>
          <p:cNvPicPr>
            <a:picLocks noChangeAspect="1" noChangeArrowheads="1"/>
          </p:cNvPicPr>
          <p:nvPr/>
        </p:nvPicPr>
        <p:blipFill>
          <a:blip r:embed="rId3"/>
          <a:srcRect/>
          <a:stretch>
            <a:fillRect/>
          </a:stretch>
        </p:blipFill>
        <p:spPr bwMode="auto">
          <a:xfrm>
            <a:off x="684213" y="3630613"/>
            <a:ext cx="2879725" cy="2146300"/>
          </a:xfrm>
          <a:prstGeom prst="rect">
            <a:avLst/>
          </a:prstGeom>
          <a:noFill/>
          <a:ln w="9525">
            <a:noFill/>
            <a:miter lim="800000"/>
            <a:headEnd/>
            <a:tailEnd/>
          </a:ln>
        </p:spPr>
      </p:pic>
      <p:pic>
        <p:nvPicPr>
          <p:cNvPr id="192516" name="Picture 36" descr="I_griseola"/>
          <p:cNvPicPr>
            <a:picLocks noChangeAspect="1" noChangeArrowheads="1"/>
          </p:cNvPicPr>
          <p:nvPr/>
        </p:nvPicPr>
        <p:blipFill>
          <a:blip r:embed="rId4"/>
          <a:srcRect/>
          <a:stretch>
            <a:fillRect/>
          </a:stretch>
        </p:blipFill>
        <p:spPr bwMode="auto">
          <a:xfrm>
            <a:off x="3492500" y="3633788"/>
            <a:ext cx="2663825" cy="2035175"/>
          </a:xfrm>
          <a:prstGeom prst="rect">
            <a:avLst/>
          </a:prstGeom>
          <a:noFill/>
          <a:ln w="9525">
            <a:noFill/>
            <a:miter lim="800000"/>
            <a:headEnd/>
            <a:tailEnd/>
          </a:ln>
        </p:spPr>
      </p:pic>
      <p:pic>
        <p:nvPicPr>
          <p:cNvPr id="192517" name="Picture 34" descr="I_griseola"/>
          <p:cNvPicPr>
            <a:picLocks noChangeAspect="1" noChangeArrowheads="1"/>
          </p:cNvPicPr>
          <p:nvPr/>
        </p:nvPicPr>
        <p:blipFill>
          <a:blip r:embed="rId5"/>
          <a:srcRect/>
          <a:stretch>
            <a:fillRect/>
          </a:stretch>
        </p:blipFill>
        <p:spPr bwMode="auto">
          <a:xfrm>
            <a:off x="6084888" y="3787775"/>
            <a:ext cx="2590800" cy="1728788"/>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Content Placeholder 2"/>
          <p:cNvSpPr>
            <a:spLocks noGrp="1"/>
          </p:cNvSpPr>
          <p:nvPr>
            <p:ph idx="1"/>
          </p:nvPr>
        </p:nvSpPr>
        <p:spPr>
          <a:xfrm>
            <a:off x="457200" y="333375"/>
            <a:ext cx="8229600" cy="6119813"/>
          </a:xfrm>
          <a:solidFill>
            <a:srgbClr val="FFC000"/>
          </a:solidFill>
        </p:spPr>
        <p:txBody>
          <a:bodyPr/>
          <a:lstStyle/>
          <a:p>
            <a:r>
              <a:rPr lang="tr-TR" sz="2800" b="1" smtClean="0"/>
              <a:t>Mücadelesi </a:t>
            </a:r>
            <a:r>
              <a:rPr lang="tr-TR" sz="2800" smtClean="0"/>
              <a:t/>
            </a:r>
            <a:br>
              <a:rPr lang="tr-TR" sz="2800" smtClean="0"/>
            </a:br>
            <a:r>
              <a:rPr lang="tr-TR" sz="2800" b="1" smtClean="0"/>
              <a:t>Kültürel mücadele</a:t>
            </a:r>
            <a:r>
              <a:rPr lang="tr-TR" sz="2800" smtClean="0"/>
              <a:t/>
            </a:r>
            <a:br>
              <a:rPr lang="tr-TR" sz="2800" smtClean="0"/>
            </a:br>
            <a:r>
              <a:rPr lang="tr-TR" sz="2800" b="1" smtClean="0"/>
              <a:t>1. </a:t>
            </a:r>
            <a:r>
              <a:rPr lang="tr-TR" sz="2800" smtClean="0"/>
              <a:t>Hastalıktan ari ve sertifikalı tohum kullanımına önem verilmeli. </a:t>
            </a:r>
            <a:br>
              <a:rPr lang="tr-TR" sz="2800" smtClean="0"/>
            </a:br>
            <a:r>
              <a:rPr lang="tr-TR" sz="2800" b="1" smtClean="0"/>
              <a:t>2. </a:t>
            </a:r>
            <a:r>
              <a:rPr lang="tr-TR" sz="2800" smtClean="0"/>
              <a:t>Dayanıklı varyeteler tercih edilmeli.</a:t>
            </a:r>
            <a:br>
              <a:rPr lang="tr-TR" sz="2800" smtClean="0"/>
            </a:br>
            <a:r>
              <a:rPr lang="tr-TR" sz="2800" b="1" smtClean="0"/>
              <a:t>3. </a:t>
            </a:r>
            <a:r>
              <a:rPr lang="tr-TR" sz="2800" smtClean="0"/>
              <a:t>Tarlada aşırı nem oluşumu oluşmayacak şekilde ekim yapılmalı.</a:t>
            </a:r>
            <a:br>
              <a:rPr lang="tr-TR" sz="2800" smtClean="0"/>
            </a:br>
            <a:r>
              <a:rPr lang="tr-TR" sz="2800" b="1" smtClean="0"/>
              <a:t>4. </a:t>
            </a:r>
            <a:r>
              <a:rPr lang="tr-TR" sz="2800" smtClean="0"/>
              <a:t>Tarlada kalan bitki artıkları toplanmalı ya da derin sürüm yapılarak bunların çürümesi hızlandırılabilir.</a:t>
            </a:r>
            <a:br>
              <a:rPr lang="tr-TR" sz="2800" smtClean="0"/>
            </a:br>
            <a:r>
              <a:rPr lang="tr-TR" sz="2800" b="1" smtClean="0"/>
              <a:t>5. </a:t>
            </a:r>
            <a:r>
              <a:rPr lang="tr-TR" sz="2800" smtClean="0"/>
              <a:t>2-3 yıl ürün rotasyonu yapılabilir.</a:t>
            </a:r>
            <a:br>
              <a:rPr lang="tr-TR" sz="2800" smtClean="0"/>
            </a:br>
            <a:r>
              <a:rPr lang="tr-TR" sz="2800" b="1" smtClean="0"/>
              <a:t>6. </a:t>
            </a:r>
            <a:r>
              <a:rPr lang="tr-TR" sz="2800" smtClean="0"/>
              <a:t>Münavebe önemli ; özellikle mısır ekiminden sonra fasulye ekimi yapılmamalıdır. </a:t>
            </a:r>
            <a:br>
              <a:rPr lang="tr-TR" sz="2800" smtClean="0"/>
            </a:br>
            <a:endParaRPr lang="tr-TR" sz="28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Content Placeholder 2"/>
          <p:cNvSpPr>
            <a:spLocks noGrp="1"/>
          </p:cNvSpPr>
          <p:nvPr>
            <p:ph idx="1"/>
          </p:nvPr>
        </p:nvSpPr>
        <p:spPr>
          <a:xfrm>
            <a:off x="457200" y="476250"/>
            <a:ext cx="8229600" cy="5905500"/>
          </a:xfrm>
          <a:solidFill>
            <a:srgbClr val="FFC000"/>
          </a:solidFill>
        </p:spPr>
        <p:txBody>
          <a:bodyPr/>
          <a:lstStyle/>
          <a:p>
            <a:r>
              <a:rPr lang="tr-TR" sz="2800" b="1" smtClean="0"/>
              <a:t>Kimyasal mücadele</a:t>
            </a:r>
            <a:endParaRPr lang="tr-TR" sz="2800" smtClean="0"/>
          </a:p>
          <a:p>
            <a:pPr algn="just">
              <a:buFontTx/>
              <a:buNone/>
            </a:pPr>
            <a:r>
              <a:rPr lang="tr-TR" sz="2800" smtClean="0"/>
              <a:t>    Fungal etmeni engellemek için özellikle tohum ilaçlamasına önem verilmeli. Bunun için normal tohum ilaçlamaları önerilir. Yeşil aksam ilaçlaması ise özellikle bitkilerin erken döneminde yapılırsa faydalı olur. Bunun içinde koruyucu fungisitler kullanılabilir. Eğer bu ilçlama geç bırakılırsa ve enfeksiyon iyice bitki dokusuna yerleşirse yapılacak ilaçlama fazla fayda vermeyebilir. Hastalık erken dönemlerde tam olarak teşhis edilirse ve erken dönemlerde Benomyl ve Thiophanate methyl gibi ilaçlar kullanılabilir.</a:t>
            </a:r>
          </a:p>
          <a:p>
            <a:endParaRPr lang="tr-T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noChangeArrowheads="1"/>
          </p:cNvSpPr>
          <p:nvPr>
            <p:ph type="body" idx="1"/>
          </p:nvPr>
        </p:nvSpPr>
        <p:spPr>
          <a:xfrm>
            <a:off x="457200" y="260350"/>
            <a:ext cx="8229600" cy="6337300"/>
          </a:xfrm>
          <a:solidFill>
            <a:srgbClr val="FFCC00"/>
          </a:solidFill>
        </p:spPr>
        <p:txBody>
          <a:bodyPr/>
          <a:lstStyle/>
          <a:p>
            <a:pPr algn="just">
              <a:lnSpc>
                <a:spcPct val="90000"/>
              </a:lnSpc>
              <a:buFontTx/>
              <a:buNone/>
            </a:pPr>
            <a:r>
              <a:rPr lang="tr-TR" sz="2800" smtClean="0"/>
              <a:t>   Fungus basidiosporları sayesinde hızlı ve uzun mesafelere taşınması mümkündür. Hastalık etmeni eşeyli üreme devresinde hava kökenli sporlarda üretir, özellikle hava neminin yüksek olduğu bölgelerde bu sporlar önemli olmaktadır. Rhizoctonia hastalığının bir çok ırkı ya da biyotipleri bulunmakta olup, bunlar anastomosis grublar olarak adlandırılır ve bir çok konukçuda hastalık yapmaktadır. Örneğin patateste hastalık yapan ırkının AG-3 olduğu bildirilmiştir. Hastalık etmeninin konukçuları; patates, domates, fasulye, kabakgil bitkileri (hıyar, karpuz, kabak ve kavun gibi), şekerpancarı, yerfıstığı, yonca, marul, patlıcan, mısır, çilek dir. Fungus toprak ve tohum kökenli bir patojendir.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2 İçerik Yer Tutucusu"/>
          <p:cNvSpPr>
            <a:spLocks noGrp="1"/>
          </p:cNvSpPr>
          <p:nvPr>
            <p:ph idx="4294967295"/>
          </p:nvPr>
        </p:nvSpPr>
        <p:spPr>
          <a:xfrm>
            <a:off x="395288" y="333375"/>
            <a:ext cx="8353425" cy="6191250"/>
          </a:xfrm>
          <a:solidFill>
            <a:srgbClr val="FFC000"/>
          </a:solidFill>
        </p:spPr>
        <p:txBody>
          <a:bodyPr/>
          <a:lstStyle/>
          <a:p>
            <a:pPr algn="ctr">
              <a:buFontTx/>
              <a:buNone/>
            </a:pPr>
            <a:r>
              <a:rPr lang="tr-TR" sz="2800" smtClean="0">
                <a:latin typeface="Times New Roman" pitchFamily="18" charset="0"/>
                <a:cs typeface="Times New Roman" pitchFamily="18" charset="0"/>
              </a:rPr>
              <a:t>NOHUT ANTRAKNOZU HASTALIĞI</a:t>
            </a:r>
          </a:p>
          <a:p>
            <a:pPr algn="ctr">
              <a:buFontTx/>
              <a:buNone/>
            </a:pPr>
            <a:r>
              <a:rPr lang="tr-TR" sz="2800" smtClean="0">
                <a:latin typeface="Times New Roman" pitchFamily="18" charset="0"/>
                <a:cs typeface="Times New Roman" pitchFamily="18" charset="0"/>
              </a:rPr>
              <a:t>( Ascochyta rabiei (Pass) Labr. )</a:t>
            </a:r>
          </a:p>
          <a:p>
            <a:pPr algn="just">
              <a:buFontTx/>
              <a:buNone/>
            </a:pPr>
            <a:r>
              <a:rPr lang="tr-TR" sz="2400" smtClean="0">
                <a:latin typeface="Times New Roman" pitchFamily="18" charset="0"/>
                <a:cs typeface="Times New Roman" pitchFamily="18" charset="0"/>
              </a:rPr>
              <a:t>     Kuru tarım alanlarında nohutun en önemli hastalığıdır.</a:t>
            </a:r>
          </a:p>
          <a:p>
            <a:pPr algn="just">
              <a:buFontTx/>
              <a:buNone/>
            </a:pPr>
            <a:r>
              <a:rPr lang="tr-TR" sz="2400" smtClean="0">
                <a:latin typeface="Times New Roman" pitchFamily="18" charset="0"/>
                <a:cs typeface="Times New Roman" pitchFamily="18" charset="0"/>
              </a:rPr>
              <a:t>     Hastalık ülkemizdeki ve dünyadaki tüm nohut ekilen alanlarda yaygın ve oldukça tahripkardır. Hastalık gelişmesi için uygun olan serin ve nemli koşullarda %100’e varan ürün kayıplarına neden olabilmekte ve yetiştirici bu gibi yıllarda hiç ürün alamamaktadır. Halk dilinde </a:t>
            </a:r>
            <a:r>
              <a:rPr lang="tr-TR" sz="2400" smtClean="0">
                <a:solidFill>
                  <a:srgbClr val="FF0000"/>
                </a:solidFill>
                <a:latin typeface="Times New Roman" pitchFamily="18" charset="0"/>
                <a:cs typeface="Times New Roman" pitchFamily="18" charset="0"/>
              </a:rPr>
              <a:t>Ülker</a:t>
            </a:r>
            <a:r>
              <a:rPr lang="tr-TR" sz="2400" smtClean="0">
                <a:latin typeface="Times New Roman" pitchFamily="18" charset="0"/>
                <a:cs typeface="Times New Roman" pitchFamily="18" charset="0"/>
              </a:rPr>
              <a:t>, </a:t>
            </a:r>
            <a:r>
              <a:rPr lang="tr-TR" sz="2400" smtClean="0">
                <a:solidFill>
                  <a:schemeClr val="tx2"/>
                </a:solidFill>
                <a:latin typeface="Times New Roman" pitchFamily="18" charset="0"/>
                <a:cs typeface="Times New Roman" pitchFamily="18" charset="0"/>
              </a:rPr>
              <a:t>Bulut Çaldı </a:t>
            </a:r>
            <a:r>
              <a:rPr lang="tr-TR" sz="2400" smtClean="0">
                <a:latin typeface="Times New Roman" pitchFamily="18" charset="0"/>
                <a:cs typeface="Times New Roman" pitchFamily="18" charset="0"/>
              </a:rPr>
              <a:t>veya </a:t>
            </a:r>
            <a:r>
              <a:rPr lang="tr-TR" sz="2400" smtClean="0">
                <a:solidFill>
                  <a:srgbClr val="00B050"/>
                </a:solidFill>
                <a:latin typeface="Times New Roman" pitchFamily="18" charset="0"/>
                <a:cs typeface="Times New Roman" pitchFamily="18" charset="0"/>
              </a:rPr>
              <a:t>Yanıklık</a:t>
            </a:r>
            <a:r>
              <a:rPr lang="tr-TR" sz="2400" smtClean="0">
                <a:latin typeface="Times New Roman" pitchFamily="18" charset="0"/>
                <a:cs typeface="Times New Roman" pitchFamily="18" charset="0"/>
              </a:rPr>
              <a:t> olarak tanımlanır.</a:t>
            </a:r>
          </a:p>
          <a:p>
            <a:pPr algn="just">
              <a:buFontTx/>
              <a:buNone/>
            </a:pPr>
            <a:r>
              <a:rPr lang="tr-TR" sz="2400" smtClean="0">
                <a:latin typeface="Times New Roman" pitchFamily="18" charset="0"/>
                <a:cs typeface="Times New Roman" pitchFamily="18" charset="0"/>
              </a:rPr>
              <a:t>     Etmen nohut bitkilerinin sap, yaprak ve tohum kapsüllerinde lekeler ve kurumalara sebep olur. Sap ve dalları çepeçevre saran,  düzensiz irilikte açık kahveden siyahımsı koyu kahve rengine kadar değişen lekeler meydana getirir. Sap ve dallar bu lekeli yerlerden kırılır ve kısa zamanda kururlar.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2 İçerik Yer Tutucusu"/>
          <p:cNvSpPr>
            <a:spLocks noGrp="1"/>
          </p:cNvSpPr>
          <p:nvPr>
            <p:ph idx="4294967295"/>
          </p:nvPr>
        </p:nvSpPr>
        <p:spPr>
          <a:xfrm>
            <a:off x="323850" y="333375"/>
            <a:ext cx="8640763" cy="6048375"/>
          </a:xfrm>
          <a:solidFill>
            <a:srgbClr val="FFC000"/>
          </a:solidFill>
        </p:spPr>
        <p:txBody>
          <a:bodyPr/>
          <a:lstStyle/>
          <a:p>
            <a:pPr algn="just">
              <a:lnSpc>
                <a:spcPct val="90000"/>
              </a:lnSpc>
              <a:buFontTx/>
              <a:buNone/>
            </a:pPr>
            <a:r>
              <a:rPr lang="tr-TR" sz="2600" smtClean="0">
                <a:latin typeface="Times New Roman" pitchFamily="18" charset="0"/>
                <a:cs typeface="Times New Roman" pitchFamily="18" charset="0"/>
              </a:rPr>
              <a:t>  Tohum kapsülleri üzerinde iç içe dairesel lekeler meydana getirir. Bu lekelerin yüzeyinde toplu iğne başı iriliğinde siyah renkte fungusun piknitleri görülür. Yapraklarda ise, yine dairesel olan lekelerin çevresi sarı renk almaktadır.</a:t>
            </a:r>
          </a:p>
          <a:p>
            <a:pPr algn="just">
              <a:lnSpc>
                <a:spcPct val="90000"/>
              </a:lnSpc>
              <a:buFontTx/>
              <a:buNone/>
            </a:pPr>
            <a:r>
              <a:rPr lang="tr-TR" sz="2600" smtClean="0">
                <a:latin typeface="Times New Roman" pitchFamily="18" charset="0"/>
                <a:cs typeface="Times New Roman" pitchFamily="18" charset="0"/>
              </a:rPr>
              <a:t>   Hastalığın tarlada zararı, ilk defa primer enfeksiyon kaynaklarından başladığı için kurumalarda tarla yüzeyinde ocaklar halinde başlar ve tarlada yer yer kurumalar nedeni ile boşluklar meydana getirmektedir.</a:t>
            </a:r>
          </a:p>
          <a:p>
            <a:pPr algn="just">
              <a:lnSpc>
                <a:spcPct val="90000"/>
              </a:lnSpc>
              <a:buFontTx/>
              <a:buNone/>
            </a:pPr>
            <a:r>
              <a:rPr lang="tr-TR" sz="2600" smtClean="0">
                <a:latin typeface="Times New Roman" pitchFamily="18" charset="0"/>
                <a:cs typeface="Times New Roman" pitchFamily="18" charset="0"/>
              </a:rPr>
              <a:t>    İlkbahar ayları ve yaz başlarında sık ve bol yağış alan yıl ve bölgelerde, sulama yapılan yerlerde, nispi nemi yüksek olan kapalı vadilerde hastalık epidemi haline geçebilir. Kullanılan</a:t>
            </a:r>
          </a:p>
          <a:p>
            <a:pPr algn="just">
              <a:lnSpc>
                <a:spcPct val="90000"/>
              </a:lnSpc>
              <a:buFontTx/>
              <a:buNone/>
            </a:pPr>
            <a:r>
              <a:rPr lang="tr-TR" sz="2600" smtClean="0">
                <a:latin typeface="Times New Roman" pitchFamily="18" charset="0"/>
                <a:cs typeface="Times New Roman" pitchFamily="18" charset="0"/>
              </a:rPr>
              <a:t>    tohum hastalık etmeni fungus ile enfekteli ise veya bir yıl önce hastalığın zararı görülen tarlaya üst üste ekim yapılmış ise, hastalığın önemli derecede ürün kaybına sebep olacağı bilinmelidir.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2 İçerik Yer Tutucusu"/>
          <p:cNvSpPr>
            <a:spLocks noGrp="1"/>
          </p:cNvSpPr>
          <p:nvPr>
            <p:ph idx="4294967295"/>
          </p:nvPr>
        </p:nvSpPr>
        <p:spPr>
          <a:xfrm>
            <a:off x="179388" y="333375"/>
            <a:ext cx="8785225" cy="6191250"/>
          </a:xfrm>
          <a:solidFill>
            <a:srgbClr val="FFC000"/>
          </a:solidFill>
        </p:spPr>
        <p:txBody>
          <a:bodyPr/>
          <a:lstStyle/>
          <a:p>
            <a:pPr algn="just">
              <a:buFontTx/>
              <a:buNone/>
            </a:pPr>
            <a:r>
              <a:rPr lang="tr-TR" sz="2800" smtClean="0">
                <a:latin typeface="Times New Roman" pitchFamily="18" charset="0"/>
                <a:cs typeface="Times New Roman" pitchFamily="18" charset="0"/>
              </a:rPr>
              <a:t>   Bu fungus, konukçu bitkinin gövde, dal ve tohum kapsüllerinde eşeysiz üreme yoluyla piknit ve pikniospor oluşturur, hastalığın vejetasyon süresince çevreye yayılması ve sekonder enfeksiyonu piknitlerden çıkan piknidiosporlarla olmaktadır. Hastalıklı bitki artıklarında eşeyli üreme yoluyla perites içerisinde askus ve askosporlar oluşturmaktadır. Peritesler fungusun tarla  şartlarında kışlama organlarıdır. </a:t>
            </a:r>
          </a:p>
          <a:p>
            <a:pPr algn="just">
              <a:buFontTx/>
              <a:buNone/>
            </a:pPr>
            <a:r>
              <a:rPr lang="tr-TR" sz="2800" smtClean="0">
                <a:latin typeface="Times New Roman" pitchFamily="18" charset="0"/>
                <a:cs typeface="Times New Roman" pitchFamily="18" charset="0"/>
              </a:rPr>
              <a:t>    Etmenin yıldan yıla geçişi ve üretim alanlarına yayılması daha çok fungusla enfekte olmuş nohut tohumları ile olmaktadır. Fungus lekeli kapsüller içerisindeki taneleri enfekte eder.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2 İçerik Yer Tutucusu"/>
          <p:cNvSpPr>
            <a:spLocks noGrp="1"/>
          </p:cNvSpPr>
          <p:nvPr>
            <p:ph idx="4294967295"/>
          </p:nvPr>
        </p:nvSpPr>
        <p:spPr>
          <a:xfrm>
            <a:off x="395288" y="260350"/>
            <a:ext cx="8424862" cy="6192838"/>
          </a:xfrm>
          <a:solidFill>
            <a:srgbClr val="FFC000"/>
          </a:solidFill>
        </p:spPr>
        <p:txBody>
          <a:bodyPr/>
          <a:lstStyle/>
          <a:p>
            <a:pPr>
              <a:lnSpc>
                <a:spcPct val="90000"/>
              </a:lnSpc>
            </a:pPr>
            <a:r>
              <a:rPr lang="tr-TR" smtClean="0">
                <a:latin typeface="Times New Roman" pitchFamily="18" charset="0"/>
                <a:cs typeface="Times New Roman" pitchFamily="18" charset="0"/>
              </a:rPr>
              <a:t>MÜCADELESİ</a:t>
            </a:r>
          </a:p>
          <a:p>
            <a:pPr>
              <a:lnSpc>
                <a:spcPct val="90000"/>
              </a:lnSpc>
              <a:buFontTx/>
              <a:buNone/>
            </a:pPr>
            <a:r>
              <a:rPr lang="tr-TR" smtClean="0">
                <a:latin typeface="Times New Roman" pitchFamily="18" charset="0"/>
                <a:cs typeface="Times New Roman" pitchFamily="18" charset="0"/>
              </a:rPr>
              <a:t>    </a:t>
            </a:r>
            <a:r>
              <a:rPr lang="tr-TR" u="sng" smtClean="0">
                <a:solidFill>
                  <a:schemeClr val="tx2"/>
                </a:solidFill>
                <a:latin typeface="Times New Roman" pitchFamily="18" charset="0"/>
                <a:cs typeface="Times New Roman" pitchFamily="18" charset="0"/>
              </a:rPr>
              <a:t>*Kültürel Mücadele:</a:t>
            </a:r>
            <a:r>
              <a:rPr lang="tr-TR" smtClean="0">
                <a:solidFill>
                  <a:schemeClr val="tx2"/>
                </a:solidFill>
                <a:latin typeface="Times New Roman" pitchFamily="18" charset="0"/>
                <a:cs typeface="Times New Roman" pitchFamily="18" charset="0"/>
              </a:rPr>
              <a:t> </a:t>
            </a:r>
          </a:p>
          <a:p>
            <a:pPr>
              <a:lnSpc>
                <a:spcPct val="90000"/>
              </a:lnSpc>
              <a:buFontTx/>
              <a:buNone/>
            </a:pPr>
            <a:r>
              <a:rPr lang="tr-TR" smtClean="0">
                <a:solidFill>
                  <a:srgbClr val="FF0000"/>
                </a:solidFill>
                <a:latin typeface="Times New Roman" pitchFamily="18" charset="0"/>
                <a:cs typeface="Times New Roman" pitchFamily="18" charset="0"/>
              </a:rPr>
              <a:t>     -</a:t>
            </a:r>
            <a:r>
              <a:rPr lang="tr-TR" smtClean="0">
                <a:latin typeface="Times New Roman" pitchFamily="18" charset="0"/>
                <a:cs typeface="Times New Roman" pitchFamily="18" charset="0"/>
              </a:rPr>
              <a:t>Temiz tohum kullanılmalı</a:t>
            </a:r>
          </a:p>
          <a:p>
            <a:pPr>
              <a:lnSpc>
                <a:spcPct val="90000"/>
              </a:lnSpc>
              <a:buFontTx/>
              <a:buNone/>
            </a:pPr>
            <a:r>
              <a:rPr lang="tr-TR" smtClean="0">
                <a:latin typeface="Times New Roman" pitchFamily="18" charset="0"/>
                <a:cs typeface="Times New Roman" pitchFamily="18" charset="0"/>
              </a:rPr>
              <a:t>     -En az 2-3 yıllık ekim nöbeti uygulanmalı (buğday-arpa-hardal)</a:t>
            </a:r>
          </a:p>
          <a:p>
            <a:pPr>
              <a:lnSpc>
                <a:spcPct val="90000"/>
              </a:lnSpc>
              <a:buFontTx/>
              <a:buNone/>
            </a:pPr>
            <a:r>
              <a:rPr lang="tr-TR" smtClean="0">
                <a:latin typeface="Times New Roman" pitchFamily="18" charset="0"/>
                <a:cs typeface="Times New Roman" pitchFamily="18" charset="0"/>
              </a:rPr>
              <a:t>     -Dayanıklı ve toleranslı çeşitler kullanılmalı</a:t>
            </a:r>
          </a:p>
          <a:p>
            <a:pPr>
              <a:lnSpc>
                <a:spcPct val="90000"/>
              </a:lnSpc>
              <a:buFontTx/>
              <a:buNone/>
            </a:pPr>
            <a:r>
              <a:rPr lang="tr-TR" smtClean="0">
                <a:latin typeface="Times New Roman" pitchFamily="18" charset="0"/>
                <a:cs typeface="Times New Roman" pitchFamily="18" charset="0"/>
              </a:rPr>
              <a:t>     -Tohum normal derinliğe atılmalıdır.</a:t>
            </a:r>
          </a:p>
          <a:p>
            <a:pPr>
              <a:lnSpc>
                <a:spcPct val="90000"/>
              </a:lnSpc>
              <a:buFontTx/>
              <a:buNone/>
            </a:pPr>
            <a:r>
              <a:rPr lang="tr-TR" smtClean="0">
                <a:latin typeface="Times New Roman" pitchFamily="18" charset="0"/>
                <a:cs typeface="Times New Roman" pitchFamily="18" charset="0"/>
              </a:rPr>
              <a:t>     -Hastalığın ilk görüldüğü ocaklardaki hastalıklı  bitkiler sökülerek tarladan uzaklaştırılmalı ve imha edilmeli</a:t>
            </a:r>
          </a:p>
          <a:p>
            <a:pPr>
              <a:lnSpc>
                <a:spcPct val="90000"/>
              </a:lnSpc>
              <a:buFontTx/>
              <a:buNone/>
            </a:pPr>
            <a:r>
              <a:rPr lang="tr-TR" smtClean="0">
                <a:latin typeface="Times New Roman" pitchFamily="18" charset="0"/>
                <a:cs typeface="Times New Roman" pitchFamily="18" charset="0"/>
              </a:rPr>
              <a:t>     -Depolanacak tohumluklar 7-8 gün güneşte</a:t>
            </a:r>
            <a:r>
              <a:rPr lang="tr-TR" u="sng" smtClean="0">
                <a:latin typeface="Times New Roman" pitchFamily="18" charset="0"/>
                <a:cs typeface="Times New Roman" pitchFamily="18" charset="0"/>
              </a:rPr>
              <a:t> </a:t>
            </a:r>
            <a:r>
              <a:rPr lang="tr-TR" smtClean="0">
                <a:latin typeface="Times New Roman" pitchFamily="18" charset="0"/>
                <a:cs typeface="Times New Roman" pitchFamily="18" charset="0"/>
              </a:rPr>
              <a:t>kurutulmalıdır.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2 İçerik Yer Tutucusu"/>
          <p:cNvSpPr>
            <a:spLocks noGrp="1"/>
          </p:cNvSpPr>
          <p:nvPr>
            <p:ph idx="4294967295"/>
          </p:nvPr>
        </p:nvSpPr>
        <p:spPr>
          <a:xfrm>
            <a:off x="457200" y="404813"/>
            <a:ext cx="8362950" cy="5976937"/>
          </a:xfrm>
          <a:solidFill>
            <a:srgbClr val="FFC000"/>
          </a:solidFill>
        </p:spPr>
        <p:txBody>
          <a:bodyPr/>
          <a:lstStyle/>
          <a:p>
            <a:pPr marL="609600" indent="-609600">
              <a:buFontTx/>
              <a:buNone/>
            </a:pPr>
            <a:r>
              <a:rPr lang="tr-TR" u="sng" smtClean="0">
                <a:solidFill>
                  <a:srgbClr val="0070C0"/>
                </a:solidFill>
              </a:rPr>
              <a:t>Kimyasal Mücadele</a:t>
            </a:r>
          </a:p>
          <a:p>
            <a:pPr marL="609600" indent="-609600">
              <a:buFontTx/>
              <a:buNone/>
            </a:pPr>
            <a:r>
              <a:rPr lang="tr-TR" smtClean="0"/>
              <a:t>   </a:t>
            </a:r>
          </a:p>
          <a:p>
            <a:pPr marL="609600" indent="-609600">
              <a:buFontTx/>
              <a:buNone/>
            </a:pPr>
            <a:r>
              <a:rPr lang="tr-TR" smtClean="0"/>
              <a:t>   *Kimyasal mücadele 2 şekilde yapılır.</a:t>
            </a:r>
          </a:p>
          <a:p>
            <a:pPr marL="609600" indent="-609600">
              <a:buFont typeface="Wingdings" pitchFamily="2" charset="2"/>
              <a:buAutoNum type="arabicPeriod"/>
            </a:pPr>
            <a:r>
              <a:rPr lang="tr-TR" sz="4000" smtClean="0"/>
              <a:t>Tohum ilaçlaması</a:t>
            </a:r>
          </a:p>
          <a:p>
            <a:pPr marL="609600" indent="-609600">
              <a:buFont typeface="Wingdings" pitchFamily="2" charset="2"/>
              <a:buAutoNum type="arabicPeriod"/>
            </a:pPr>
            <a:r>
              <a:rPr lang="tr-TR" sz="4000" smtClean="0"/>
              <a:t>Yeşil aksam ilaçlaması</a:t>
            </a:r>
            <a:r>
              <a:rPr lang="tr-TR" sz="3600" smtClean="0"/>
              <a:t> </a:t>
            </a:r>
          </a:p>
          <a:p>
            <a:pPr marL="609600" indent="-609600">
              <a:buFontTx/>
              <a:buNone/>
            </a:pPr>
            <a:r>
              <a:rPr lang="tr-TR" sz="3600" smtClean="0"/>
              <a:t>		</a:t>
            </a:r>
            <a:r>
              <a:rPr lang="tr-TR" smtClean="0"/>
              <a:t>(Günlük ortalama sıcaklık 10 </a:t>
            </a:r>
            <a:r>
              <a:rPr lang="tr-TR" baseline="30000" smtClean="0"/>
              <a:t>0</a:t>
            </a:r>
            <a:r>
              <a:rPr lang="tr-TR" smtClean="0"/>
              <a:t>C, orantılı nem en az %80 olduğunda ve 2-3mmlik lekeler görülmeye başlandığında)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4294967295"/>
          </p:nvPr>
        </p:nvGraphicFramePr>
        <p:xfrm>
          <a:off x="611188" y="404813"/>
          <a:ext cx="8208912" cy="5688480"/>
        </p:xfrm>
        <a:graphic>
          <a:graphicData uri="http://schemas.openxmlformats.org/drawingml/2006/table">
            <a:tbl>
              <a:tblPr firstRow="1" bandRow="1">
                <a:tableStyleId>{5C22544A-7EE6-4342-B048-85BDC9FD1C3A}</a:tableStyleId>
              </a:tblPr>
              <a:tblGrid>
                <a:gridCol w="2736304"/>
                <a:gridCol w="1872208"/>
                <a:gridCol w="1872208"/>
                <a:gridCol w="1728192"/>
              </a:tblGrid>
              <a:tr h="711060">
                <a:tc>
                  <a:txBody>
                    <a:bodyPr/>
                    <a:lstStyle/>
                    <a:p>
                      <a:r>
                        <a:rPr lang="tr-TR" dirty="0" smtClean="0"/>
                        <a:t>Etkili</a:t>
                      </a:r>
                      <a:r>
                        <a:rPr lang="tr-TR" baseline="0" dirty="0" smtClean="0"/>
                        <a:t> Madde  Adı ve  Oranı</a:t>
                      </a:r>
                      <a:endParaRPr lang="tr-TR" dirty="0"/>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err="1" smtClean="0">
                          <a:ln>
                            <a:noFill/>
                          </a:ln>
                          <a:solidFill>
                            <a:schemeClr val="bg1"/>
                          </a:solidFill>
                          <a:effectLst/>
                          <a:latin typeface="Arial" charset="0"/>
                        </a:rPr>
                        <a:t>Formülasyon</a:t>
                      </a:r>
                      <a:endParaRPr kumimoji="0" lang="tr-TR" sz="1800" b="1" i="0" u="none" strike="noStrike" cap="none" normalizeH="0" baseline="0" dirty="0" smtClean="0">
                        <a:ln>
                          <a:noFill/>
                        </a:ln>
                        <a:solidFill>
                          <a:schemeClr val="bg1"/>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bg1"/>
                          </a:solidFill>
                          <a:effectLst/>
                          <a:latin typeface="Arial" charset="0"/>
                        </a:rPr>
                        <a:t> Tipi</a:t>
                      </a:r>
                    </a:p>
                  </a:txBody>
                  <a:tcPr/>
                </a:tc>
                <a:tc>
                  <a:txBody>
                    <a:bodyPr/>
                    <a:lstStyle/>
                    <a:p>
                      <a:r>
                        <a:rPr lang="tr-TR" dirty="0" smtClean="0"/>
                        <a:t>                         Doz  ( Preparat  )</a:t>
                      </a:r>
                      <a:endParaRPr lang="tr-TR" dirty="0"/>
                    </a:p>
                  </a:txBody>
                  <a:tcPr/>
                </a:tc>
                <a:tc>
                  <a:txBody>
                    <a:bodyPr/>
                    <a:lstStyle/>
                    <a:p>
                      <a:endParaRPr lang="tr-TR" dirty="0"/>
                    </a:p>
                  </a:txBody>
                  <a:tcPr/>
                </a:tc>
              </a:tr>
              <a:tr h="711060">
                <a:tc>
                  <a:txBody>
                    <a:bodyPr/>
                    <a:lstStyle/>
                    <a:p>
                      <a:endParaRPr lang="tr-TR" dirty="0"/>
                    </a:p>
                  </a:txBody>
                  <a:tcPr/>
                </a:tc>
                <a:tc>
                  <a:txBody>
                    <a:bodyPr/>
                    <a:lstStyle/>
                    <a:p>
                      <a:endParaRPr lang="tr-T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100 L Suya</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100kg tohum</a:t>
                      </a:r>
                      <a:endParaRPr kumimoji="0" lang="tr-TR" sz="1800" b="1" i="0" u="none" strike="noStrike" cap="none" normalizeH="0" baseline="0" dirty="0" smtClean="0">
                        <a:ln>
                          <a:noFill/>
                        </a:ln>
                        <a:solidFill>
                          <a:srgbClr val="0000FF"/>
                        </a:solidFill>
                        <a:effectLst/>
                        <a:latin typeface="Arial" charset="0"/>
                      </a:endParaRPr>
                    </a:p>
                  </a:txBody>
                  <a:tcPr/>
                </a:tc>
              </a:tr>
              <a:tr h="7110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err="1" smtClean="0">
                          <a:ln>
                            <a:noFill/>
                          </a:ln>
                          <a:solidFill>
                            <a:srgbClr val="0000FF"/>
                          </a:solidFill>
                          <a:effectLst/>
                          <a:latin typeface="Times New Roman" pitchFamily="18" charset="0"/>
                          <a:cs typeface="Times New Roman" pitchFamily="18" charset="0"/>
                        </a:rPr>
                        <a:t>Thiram</a:t>
                      </a: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 , %80</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WP</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algn="ctr"/>
                      <a:r>
                        <a:rPr lang="tr-TR" dirty="0" smtClean="0">
                          <a:solidFill>
                            <a:schemeClr val="accent1"/>
                          </a:solidFill>
                        </a:rPr>
                        <a:t>-</a:t>
                      </a:r>
                      <a:endParaRPr lang="tr-TR" dirty="0">
                        <a:solidFill>
                          <a:schemeClr val="accent1"/>
                        </a:solidFill>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300 g</a:t>
                      </a:r>
                      <a:endParaRPr kumimoji="0" lang="tr-TR" sz="1800" b="1" i="0" u="none" strike="noStrike" cap="none" normalizeH="0" baseline="0" dirty="0" smtClean="0">
                        <a:ln>
                          <a:noFill/>
                        </a:ln>
                        <a:solidFill>
                          <a:srgbClr val="0000FF"/>
                        </a:solidFill>
                        <a:effectLst/>
                        <a:latin typeface="Arial" charset="0"/>
                      </a:endParaRPr>
                    </a:p>
                  </a:txBody>
                  <a:tcPr/>
                </a:tc>
              </a:tr>
              <a:tr h="7110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Kükürt, %80</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WP</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300 g</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algn="ctr"/>
                      <a:r>
                        <a:rPr lang="tr-TR" dirty="0" smtClean="0"/>
                        <a:t>-</a:t>
                      </a:r>
                      <a:endParaRPr lang="tr-TR" dirty="0"/>
                    </a:p>
                  </a:txBody>
                  <a:tcPr/>
                </a:tc>
              </a:tr>
              <a:tr h="7110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err="1" smtClean="0">
                          <a:ln>
                            <a:noFill/>
                          </a:ln>
                          <a:solidFill>
                            <a:srgbClr val="0000FF"/>
                          </a:solidFill>
                          <a:effectLst/>
                          <a:latin typeface="Times New Roman" pitchFamily="18" charset="0"/>
                          <a:cs typeface="Times New Roman" pitchFamily="18" charset="0"/>
                        </a:rPr>
                        <a:t>Chlorothanonil</a:t>
                      </a: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 %75</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WP</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200 g</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algn="ctr"/>
                      <a:r>
                        <a:rPr lang="tr-TR" dirty="0" smtClean="0"/>
                        <a:t>-</a:t>
                      </a:r>
                      <a:endParaRPr lang="tr-TR" dirty="0"/>
                    </a:p>
                  </a:txBody>
                  <a:tcPr/>
                </a:tc>
              </a:tr>
              <a:tr h="7110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err="1" smtClean="0">
                          <a:ln>
                            <a:noFill/>
                          </a:ln>
                          <a:solidFill>
                            <a:srgbClr val="0000FF"/>
                          </a:solidFill>
                          <a:effectLst/>
                          <a:latin typeface="Times New Roman" pitchFamily="18" charset="0"/>
                          <a:cs typeface="Times New Roman" pitchFamily="18" charset="0"/>
                        </a:rPr>
                        <a:t>Mancozeb</a:t>
                      </a: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 % 80</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WP</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200 g</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algn="ctr"/>
                      <a:r>
                        <a:rPr lang="tr-TR" dirty="0" smtClean="0"/>
                        <a:t>-</a:t>
                      </a:r>
                      <a:endParaRPr lang="tr-TR" dirty="0"/>
                    </a:p>
                  </a:txBody>
                  <a:tcPr/>
                </a:tc>
              </a:tr>
              <a:tr h="7110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err="1" smtClean="0">
                          <a:ln>
                            <a:noFill/>
                          </a:ln>
                          <a:solidFill>
                            <a:srgbClr val="0000FF"/>
                          </a:solidFill>
                          <a:effectLst/>
                          <a:latin typeface="Times New Roman" pitchFamily="18" charset="0"/>
                          <a:cs typeface="Times New Roman" pitchFamily="18" charset="0"/>
                        </a:rPr>
                        <a:t>Maneb</a:t>
                      </a: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 %80</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WP</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200 g</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algn="ctr"/>
                      <a:r>
                        <a:rPr lang="tr-TR" dirty="0" smtClean="0"/>
                        <a:t>-</a:t>
                      </a:r>
                      <a:endParaRPr lang="tr-TR" dirty="0"/>
                    </a:p>
                  </a:txBody>
                  <a:tcPr/>
                </a:tc>
              </a:tr>
              <a:tr h="7110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0" u="none" strike="noStrike" cap="none" normalizeH="0" baseline="0" dirty="0" err="1" smtClean="0">
                          <a:ln>
                            <a:noFill/>
                          </a:ln>
                          <a:solidFill>
                            <a:srgbClr val="0000FF"/>
                          </a:solidFill>
                          <a:effectLst/>
                          <a:latin typeface="Times New Roman" pitchFamily="18" charset="0"/>
                          <a:cs typeface="Times New Roman" pitchFamily="18" charset="0"/>
                        </a:rPr>
                        <a:t>Propineb</a:t>
                      </a: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 , %70</a:t>
                      </a:r>
                      <a:endParaRPr kumimoji="0" lang="tr-TR" sz="1800" b="1" i="0" u="none" strike="noStrike" cap="none" normalizeH="0" baseline="0" dirty="0" smtClean="0">
                        <a:ln>
                          <a:noFill/>
                        </a:ln>
                        <a:solidFill>
                          <a:srgbClr val="0000FF"/>
                        </a:solidFill>
                        <a:effectLst/>
                        <a:latin typeface="Arial" charset="0"/>
                      </a:endParaRPr>
                    </a:p>
                    <a:p>
                      <a:endParaRPr lang="tr-TR" dirty="0"/>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WP</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FF"/>
                          </a:solidFill>
                          <a:effectLst/>
                          <a:latin typeface="Times New Roman" pitchFamily="18" charset="0"/>
                          <a:cs typeface="Times New Roman" pitchFamily="18" charset="0"/>
                        </a:rPr>
                        <a:t>200 g</a:t>
                      </a:r>
                      <a:endParaRPr kumimoji="0" lang="tr-TR" sz="1800" b="1" i="0" u="none" strike="noStrike" cap="none" normalizeH="0" baseline="0" dirty="0" smtClean="0">
                        <a:ln>
                          <a:noFill/>
                        </a:ln>
                        <a:solidFill>
                          <a:srgbClr val="0000FF"/>
                        </a:solidFill>
                        <a:effectLst/>
                        <a:latin typeface="Arial" charset="0"/>
                      </a:endParaRPr>
                    </a:p>
                  </a:txBody>
                  <a:tcPr/>
                </a:tc>
                <a:tc>
                  <a:txBody>
                    <a:bodyPr/>
                    <a:lstStyle/>
                    <a:p>
                      <a:pPr algn="ctr"/>
                      <a:r>
                        <a:rPr lang="tr-TR" smtClean="0"/>
                        <a:t>-</a:t>
                      </a:r>
                      <a:endParaRPr lang="tr-TR" dirty="0"/>
                    </a:p>
                  </a:txBody>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730" name="Picture 3"/>
          <p:cNvPicPr>
            <a:picLocks noGrp="1" noChangeAspect="1" noChangeArrowheads="1"/>
          </p:cNvPicPr>
          <p:nvPr>
            <p:ph idx="4294967295"/>
          </p:nvPr>
        </p:nvPicPr>
        <p:blipFill>
          <a:blip r:embed="rId3"/>
          <a:srcRect/>
          <a:stretch>
            <a:fillRect/>
          </a:stretch>
        </p:blipFill>
        <p:spPr>
          <a:xfrm>
            <a:off x="611188" y="1268413"/>
            <a:ext cx="2520950" cy="3073400"/>
          </a:xfrm>
          <a:noFill/>
        </p:spPr>
      </p:pic>
      <p:sp>
        <p:nvSpPr>
          <p:cNvPr id="201731" name="3 Dikdörtgen"/>
          <p:cNvSpPr>
            <a:spLocks noChangeArrowheads="1"/>
          </p:cNvSpPr>
          <p:nvPr/>
        </p:nvSpPr>
        <p:spPr bwMode="auto">
          <a:xfrm>
            <a:off x="468313" y="260350"/>
            <a:ext cx="8207375" cy="461963"/>
          </a:xfrm>
          <a:prstGeom prst="rect">
            <a:avLst/>
          </a:prstGeom>
          <a:solidFill>
            <a:srgbClr val="FFC000"/>
          </a:solidFill>
          <a:ln w="9525">
            <a:noFill/>
            <a:miter lim="800000"/>
            <a:headEnd/>
            <a:tailEnd/>
          </a:ln>
        </p:spPr>
        <p:txBody>
          <a:bodyPr>
            <a:spAutoFit/>
          </a:bodyPr>
          <a:lstStyle/>
          <a:p>
            <a:r>
              <a:rPr lang="tr-TR" sz="2400" b="1">
                <a:latin typeface="Times New Roman" pitchFamily="18" charset="0"/>
                <a:cs typeface="Times New Roman" pitchFamily="18" charset="0"/>
              </a:rPr>
              <a:t>MERCİMEK KÖK BOĞAZI ÇÜRÜKLÜĞÜ HASTALIĞI</a:t>
            </a:r>
            <a:endParaRPr lang="tr-TR" sz="2400">
              <a:latin typeface="Times New Roman" pitchFamily="18" charset="0"/>
              <a:cs typeface="Times New Roman" pitchFamily="18" charset="0"/>
            </a:endParaRPr>
          </a:p>
        </p:txBody>
      </p:sp>
      <p:sp>
        <p:nvSpPr>
          <p:cNvPr id="201732" name="5 Dikdörtgen"/>
          <p:cNvSpPr>
            <a:spLocks noChangeArrowheads="1"/>
          </p:cNvSpPr>
          <p:nvPr/>
        </p:nvSpPr>
        <p:spPr bwMode="auto">
          <a:xfrm>
            <a:off x="468313" y="692150"/>
            <a:ext cx="8207375" cy="461963"/>
          </a:xfrm>
          <a:prstGeom prst="rect">
            <a:avLst/>
          </a:prstGeom>
          <a:solidFill>
            <a:srgbClr val="FFC000"/>
          </a:solidFill>
          <a:ln w="9525">
            <a:noFill/>
            <a:miter lim="800000"/>
            <a:headEnd/>
            <a:tailEnd/>
          </a:ln>
        </p:spPr>
        <p:txBody>
          <a:bodyPr>
            <a:spAutoFit/>
          </a:bodyPr>
          <a:lstStyle/>
          <a:p>
            <a:r>
              <a:rPr lang="tr-TR" sz="2400" b="1">
                <a:latin typeface="Times New Roman" pitchFamily="18" charset="0"/>
                <a:cs typeface="Times New Roman" pitchFamily="18" charset="0"/>
              </a:rPr>
              <a:t>Etmen:  </a:t>
            </a:r>
            <a:r>
              <a:rPr lang="tr-TR" sz="2400" i="1">
                <a:latin typeface="Times New Roman" pitchFamily="18" charset="0"/>
                <a:cs typeface="Times New Roman" pitchFamily="18" charset="0"/>
              </a:rPr>
              <a:t>Ascochyta   pinodella</a:t>
            </a:r>
          </a:p>
        </p:txBody>
      </p:sp>
      <p:sp>
        <p:nvSpPr>
          <p:cNvPr id="201733" name="6 Dikdörtgen"/>
          <p:cNvSpPr>
            <a:spLocks noChangeArrowheads="1"/>
          </p:cNvSpPr>
          <p:nvPr/>
        </p:nvSpPr>
        <p:spPr bwMode="auto">
          <a:xfrm>
            <a:off x="3132138" y="1268413"/>
            <a:ext cx="5616575" cy="3170237"/>
          </a:xfrm>
          <a:prstGeom prst="rect">
            <a:avLst/>
          </a:prstGeom>
          <a:solidFill>
            <a:srgbClr val="FFC000"/>
          </a:solidFill>
          <a:ln w="9525">
            <a:noFill/>
            <a:miter lim="800000"/>
            <a:headEnd/>
            <a:tailEnd/>
          </a:ln>
        </p:spPr>
        <p:txBody>
          <a:bodyPr>
            <a:spAutoFit/>
          </a:bodyPr>
          <a:lstStyle/>
          <a:p>
            <a:pPr algn="just"/>
            <a:r>
              <a:rPr lang="tr-TR" sz="2000" b="1">
                <a:latin typeface="Times New Roman" pitchFamily="18" charset="0"/>
                <a:cs typeface="Times New Roman" pitchFamily="18" charset="0"/>
              </a:rPr>
              <a:t>Hastalık Belirtisi</a:t>
            </a:r>
          </a:p>
          <a:p>
            <a:pPr algn="just"/>
            <a:r>
              <a:rPr lang="tr-TR" sz="2000">
                <a:latin typeface="Times New Roman" pitchFamily="18" charset="0"/>
                <a:cs typeface="Times New Roman" pitchFamily="18" charset="0"/>
              </a:rPr>
              <a:t>• Belirtiler bitkinin her dönemde ve her organında</a:t>
            </a:r>
          </a:p>
          <a:p>
            <a:pPr algn="just"/>
            <a:r>
              <a:rPr lang="tr-TR" sz="2000">
                <a:latin typeface="Times New Roman" pitchFamily="18" charset="0"/>
                <a:cs typeface="Times New Roman" pitchFamily="18" charset="0"/>
              </a:rPr>
              <a:t>kök, kök boğazı, gövde, dal, yaprak, tohum ve tohum kapsüllerinde görülür.</a:t>
            </a:r>
          </a:p>
          <a:p>
            <a:pPr algn="just"/>
            <a:r>
              <a:rPr lang="tr-TR" sz="2000">
                <a:latin typeface="Times New Roman" pitchFamily="18" charset="0"/>
                <a:cs typeface="Times New Roman" pitchFamily="18" charset="0"/>
              </a:rPr>
              <a:t>• Fide devresinde çökertene neden olur</a:t>
            </a:r>
          </a:p>
          <a:p>
            <a:pPr algn="just"/>
            <a:r>
              <a:rPr lang="tr-TR" sz="2000">
                <a:latin typeface="Times New Roman" pitchFamily="18" charset="0"/>
                <a:cs typeface="Times New Roman" pitchFamily="18" charset="0"/>
              </a:rPr>
              <a:t>•Hastalık belirtileri genellikle dallanma bölgesine yakın, bitki kök boğazını çepeçevre </a:t>
            </a:r>
            <a:r>
              <a:rPr lang="nb-NO" sz="2000">
                <a:latin typeface="Times New Roman" pitchFamily="18" charset="0"/>
                <a:cs typeface="Times New Roman" pitchFamily="18" charset="0"/>
              </a:rPr>
              <a:t>saran koyu kahverengi ya da sarımtırak renkli</a:t>
            </a:r>
            <a:r>
              <a:rPr lang="tr-TR" sz="2000">
                <a:latin typeface="Times New Roman" pitchFamily="18" charset="0"/>
                <a:cs typeface="Times New Roman" pitchFamily="18" charset="0"/>
              </a:rPr>
              <a:t> alan olarak görülür. Çevre koşulları uygun olduğunda  aşağıya ve yukarı doğru yayılır.</a:t>
            </a:r>
          </a:p>
        </p:txBody>
      </p:sp>
      <p:sp>
        <p:nvSpPr>
          <p:cNvPr id="201734" name="7 Dikdörtgen"/>
          <p:cNvSpPr>
            <a:spLocks noChangeArrowheads="1"/>
          </p:cNvSpPr>
          <p:nvPr/>
        </p:nvSpPr>
        <p:spPr bwMode="auto">
          <a:xfrm>
            <a:off x="611188" y="4437063"/>
            <a:ext cx="8137525" cy="1016000"/>
          </a:xfrm>
          <a:prstGeom prst="rect">
            <a:avLst/>
          </a:prstGeom>
          <a:solidFill>
            <a:srgbClr val="FFC000"/>
          </a:solidFill>
          <a:ln w="9525">
            <a:noFill/>
            <a:miter lim="800000"/>
            <a:headEnd/>
            <a:tailEnd/>
          </a:ln>
        </p:spPr>
        <p:txBody>
          <a:bodyPr>
            <a:spAutoFit/>
          </a:bodyPr>
          <a:lstStyle/>
          <a:p>
            <a:pPr algn="just"/>
            <a:r>
              <a:rPr lang="tr-TR" sz="2000">
                <a:latin typeface="Times New Roman" pitchFamily="18" charset="0"/>
                <a:cs typeface="Times New Roman" pitchFamily="18" charset="0"/>
              </a:rPr>
              <a:t>• Özellikle tohum kapsülü ve yapraklarda görülen  hastalıklı alanlar üzerinde toplu iğne ucu büyüklüğünde siyahımtırak renkli küf meydana gelir</a:t>
            </a:r>
          </a:p>
          <a:p>
            <a:pPr algn="just"/>
            <a:r>
              <a:rPr lang="tr-TR" sz="2000">
                <a:latin typeface="Times New Roman" pitchFamily="18" charset="0"/>
                <a:cs typeface="Times New Roman" pitchFamily="18" charset="0"/>
              </a:rPr>
              <a:t>• Erken dönemde yakalanmış bitkiler ve dallar ya tamamen erimekte ya da</a:t>
            </a:r>
          </a:p>
        </p:txBody>
      </p:sp>
      <p:sp>
        <p:nvSpPr>
          <p:cNvPr id="201735" name="8 Dikdörtgen"/>
          <p:cNvSpPr>
            <a:spLocks noChangeArrowheads="1"/>
          </p:cNvSpPr>
          <p:nvPr/>
        </p:nvSpPr>
        <p:spPr bwMode="auto">
          <a:xfrm>
            <a:off x="611188" y="5373688"/>
            <a:ext cx="8137525" cy="708025"/>
          </a:xfrm>
          <a:prstGeom prst="rect">
            <a:avLst/>
          </a:prstGeom>
          <a:solidFill>
            <a:srgbClr val="FFC000"/>
          </a:solidFill>
          <a:ln w="9525">
            <a:noFill/>
            <a:miter lim="800000"/>
            <a:headEnd/>
            <a:tailEnd/>
          </a:ln>
        </p:spPr>
        <p:txBody>
          <a:bodyPr>
            <a:spAutoFit/>
          </a:bodyPr>
          <a:lstStyle/>
          <a:p>
            <a:r>
              <a:rPr lang="tr-TR" sz="2000">
                <a:latin typeface="Times New Roman" pitchFamily="18" charset="0"/>
                <a:cs typeface="Times New Roman" pitchFamily="18" charset="0"/>
              </a:rPr>
              <a:t> Hastalık nohut, kara nohut, bezelye, yem bezelyesi, burçak, fiğ, adi fiğ, koca fiğ, mürdümük ve yoncada da görülür.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2 İçerik Yer Tutucusu"/>
          <p:cNvSpPr>
            <a:spLocks noGrp="1"/>
          </p:cNvSpPr>
          <p:nvPr>
            <p:ph idx="4294967295"/>
          </p:nvPr>
        </p:nvSpPr>
        <p:spPr>
          <a:xfrm>
            <a:off x="457200" y="404813"/>
            <a:ext cx="8218488" cy="6119812"/>
          </a:xfrm>
          <a:solidFill>
            <a:srgbClr val="FFC000"/>
          </a:solidFill>
        </p:spPr>
        <p:txBody>
          <a:bodyPr/>
          <a:lstStyle/>
          <a:p>
            <a:r>
              <a:rPr lang="tr-TR" sz="2200" b="1" smtClean="0">
                <a:latin typeface="Times New Roman" pitchFamily="18" charset="0"/>
                <a:cs typeface="Times New Roman" pitchFamily="18" charset="0"/>
              </a:rPr>
              <a:t>Mücadele Yöntemleri</a:t>
            </a:r>
          </a:p>
          <a:p>
            <a:pPr algn="just"/>
            <a:r>
              <a:rPr lang="tr-TR" sz="2000" b="1" smtClean="0">
                <a:latin typeface="Times New Roman" pitchFamily="18" charset="0"/>
                <a:cs typeface="Times New Roman" pitchFamily="18" charset="0"/>
              </a:rPr>
              <a:t>Kültürel Önlemler</a:t>
            </a:r>
          </a:p>
          <a:p>
            <a:pPr algn="just"/>
            <a:r>
              <a:rPr lang="tr-TR" sz="2200" smtClean="0">
                <a:latin typeface="Times New Roman" pitchFamily="18" charset="0"/>
                <a:cs typeface="Times New Roman" pitchFamily="18" charset="0"/>
              </a:rPr>
              <a:t>Temiz tohumluk kullanılmalı, bunun için hastalık görülmeyen tarlalardan tohumluk alınmalı</a:t>
            </a:r>
          </a:p>
          <a:p>
            <a:pPr algn="just"/>
            <a:r>
              <a:rPr lang="tr-TR" sz="2200" smtClean="0">
                <a:latin typeface="Times New Roman" pitchFamily="18" charset="0"/>
                <a:cs typeface="Times New Roman" pitchFamily="18" charset="0"/>
              </a:rPr>
              <a:t>Sık ekimden kaçınılmalı, da 9 kg’dan fazla tohum ekilmemeli</a:t>
            </a:r>
          </a:p>
          <a:p>
            <a:pPr algn="just"/>
            <a:r>
              <a:rPr lang="tr-TR" sz="2200" smtClean="0">
                <a:latin typeface="Times New Roman" pitchFamily="18" charset="0"/>
                <a:cs typeface="Times New Roman" pitchFamily="18" charset="0"/>
              </a:rPr>
              <a:t>Aynı tarlaya üst üste mercimek ya da diğer baklagiller ekilmemeli, özellikle hububat ile en az 2 yıl ekim nöbeti uygulanmalıdır.</a:t>
            </a:r>
          </a:p>
          <a:p>
            <a:pPr algn="just"/>
            <a:r>
              <a:rPr lang="tr-TR" sz="2200" smtClean="0">
                <a:latin typeface="Times New Roman" pitchFamily="18" charset="0"/>
                <a:cs typeface="Times New Roman" pitchFamily="18" charset="0"/>
              </a:rPr>
              <a:t>Mümkün olduğu kadar geç ekim yapılmalı (Sonbaharın ilk yağışlarından sonra tercihen Kasım ayının ikinci haftasında).</a:t>
            </a:r>
          </a:p>
          <a:p>
            <a:pPr algn="just"/>
            <a:r>
              <a:rPr lang="tr-TR" sz="2200" smtClean="0">
                <a:latin typeface="Times New Roman" pitchFamily="18" charset="0"/>
                <a:cs typeface="Times New Roman" pitchFamily="18" charset="0"/>
              </a:rPr>
              <a:t>Hasattan sonra derin sürüm yapılarak bitki artıkları toprağa gömülmeli.</a:t>
            </a:r>
          </a:p>
          <a:p>
            <a:pPr algn="just">
              <a:buFontTx/>
              <a:buNone/>
            </a:pPr>
            <a:r>
              <a:rPr lang="tr-TR" sz="2400" smtClean="0">
                <a:latin typeface="Times New Roman" pitchFamily="18" charset="0"/>
                <a:cs typeface="Times New Roman" pitchFamily="18" charset="0"/>
              </a:rPr>
              <a:t>•</a:t>
            </a:r>
            <a:r>
              <a:rPr lang="tr-TR" sz="2200" smtClean="0">
                <a:latin typeface="Times New Roman" pitchFamily="18" charset="0"/>
                <a:cs typeface="Times New Roman" pitchFamily="18" charset="0"/>
              </a:rPr>
              <a:t>     Mercimek hasatı dane dökülmeyecek şekilde yapılmalı, münavebe</a:t>
            </a:r>
          </a:p>
          <a:p>
            <a:pPr algn="just">
              <a:buFontTx/>
              <a:buNone/>
            </a:pPr>
            <a:r>
              <a:rPr lang="tr-TR" sz="2200" smtClean="0">
                <a:latin typeface="Times New Roman" pitchFamily="18" charset="0"/>
                <a:cs typeface="Times New Roman" pitchFamily="18" charset="0"/>
              </a:rPr>
              <a:t>    bitkileri arasında kendiliğinden yetişen mercimekler yok edilmelidir.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2 İçerik Yer Tutucusu"/>
          <p:cNvSpPr>
            <a:spLocks noGrp="1"/>
          </p:cNvSpPr>
          <p:nvPr>
            <p:ph idx="4294967295"/>
          </p:nvPr>
        </p:nvSpPr>
        <p:spPr>
          <a:xfrm>
            <a:off x="539750" y="333375"/>
            <a:ext cx="8229600" cy="5256213"/>
          </a:xfrm>
          <a:solidFill>
            <a:srgbClr val="FFC000"/>
          </a:solidFill>
        </p:spPr>
        <p:txBody>
          <a:bodyPr/>
          <a:lstStyle/>
          <a:p>
            <a:r>
              <a:rPr lang="tr-TR" sz="2400" b="1" smtClean="0">
                <a:latin typeface="Times New Roman" pitchFamily="18" charset="0"/>
                <a:cs typeface="Times New Roman" pitchFamily="18" charset="0"/>
              </a:rPr>
              <a:t>Kimyasal önlemler</a:t>
            </a:r>
          </a:p>
          <a:p>
            <a:pPr>
              <a:buFontTx/>
              <a:buNone/>
            </a:pPr>
            <a:r>
              <a:rPr lang="tr-TR" sz="2400" smtClean="0">
                <a:latin typeface="Times New Roman" pitchFamily="18" charset="0"/>
                <a:cs typeface="Times New Roman" pitchFamily="18" charset="0"/>
              </a:rPr>
              <a:t>    Mercimekte kökboğazı çürüklüğü ile ilaçlı mücadele tohum ilaçlaması şeklinde yapılır.</a:t>
            </a:r>
          </a:p>
          <a:p>
            <a:pPr>
              <a:buFontTx/>
              <a:buNone/>
            </a:pPr>
            <a:r>
              <a:rPr lang="tr-TR" sz="2400" b="1" smtClean="0">
                <a:latin typeface="Times New Roman" pitchFamily="18" charset="0"/>
                <a:cs typeface="Times New Roman" pitchFamily="18" charset="0"/>
              </a:rPr>
              <a:t>    Kimyasal Mücadelede Kullanılacak İlaçlar ve Dozları</a:t>
            </a:r>
            <a:endParaRPr lang="tr-TR" sz="2400" smtClean="0">
              <a:latin typeface="Times New Roman" pitchFamily="18" charset="0"/>
              <a:cs typeface="Times New Roman" pitchFamily="18" charset="0"/>
            </a:endParaRPr>
          </a:p>
        </p:txBody>
      </p:sp>
      <p:graphicFrame>
        <p:nvGraphicFramePr>
          <p:cNvPr id="4" name="3 Tablo"/>
          <p:cNvGraphicFramePr>
            <a:graphicFrameLocks noGrp="1"/>
          </p:cNvGraphicFramePr>
          <p:nvPr/>
        </p:nvGraphicFramePr>
        <p:xfrm>
          <a:off x="900113" y="2205038"/>
          <a:ext cx="7560840" cy="2130642"/>
        </p:xfrm>
        <a:graphic>
          <a:graphicData uri="http://schemas.openxmlformats.org/drawingml/2006/table">
            <a:tbl>
              <a:tblPr firstRow="1" bandRow="1">
                <a:tableStyleId>{5C22544A-7EE6-4342-B048-85BDC9FD1C3A}</a:tableStyleId>
              </a:tblPr>
              <a:tblGrid>
                <a:gridCol w="3024336"/>
                <a:gridCol w="1872208"/>
                <a:gridCol w="2448272"/>
                <a:gridCol w="216024"/>
              </a:tblGrid>
              <a:tr h="496854">
                <a:tc>
                  <a:txBody>
                    <a:bodyPr/>
                    <a:lstStyle/>
                    <a:p>
                      <a:r>
                        <a:rPr lang="it-IT" sz="1800" b="1" kern="1200" baseline="0" dirty="0" smtClean="0">
                          <a:solidFill>
                            <a:schemeClr val="tx1"/>
                          </a:solidFill>
                          <a:latin typeface="+mn-lt"/>
                          <a:ea typeface="+mn-ea"/>
                          <a:cs typeface="+mn-cs"/>
                        </a:rPr>
                        <a:t>Etkili madde ad</a:t>
                      </a:r>
                      <a:r>
                        <a:rPr lang="tr-TR" sz="1800" b="1" kern="1200" baseline="0" dirty="0" smtClean="0">
                          <a:solidFill>
                            <a:schemeClr val="tx1"/>
                          </a:solidFill>
                          <a:latin typeface="+mn-lt"/>
                          <a:ea typeface="+mn-ea"/>
                          <a:cs typeface="+mn-cs"/>
                        </a:rPr>
                        <a:t>ı</a:t>
                      </a:r>
                      <a:r>
                        <a:rPr lang="it-IT" sz="1800" b="1" kern="1200" baseline="0" dirty="0" smtClean="0">
                          <a:solidFill>
                            <a:schemeClr val="tx1"/>
                          </a:solidFill>
                          <a:latin typeface="+mn-lt"/>
                          <a:ea typeface="+mn-ea"/>
                          <a:cs typeface="+mn-cs"/>
                        </a:rPr>
                        <a:t> ve oran</a:t>
                      </a:r>
                      <a:r>
                        <a:rPr lang="tr-TR" sz="1800" b="1" kern="1200" baseline="0" dirty="0" smtClean="0">
                          <a:solidFill>
                            <a:schemeClr val="tx1"/>
                          </a:solidFill>
                          <a:latin typeface="+mn-lt"/>
                          <a:ea typeface="+mn-ea"/>
                          <a:cs typeface="+mn-cs"/>
                        </a:rPr>
                        <a:t>ı</a:t>
                      </a:r>
                      <a:endParaRPr lang="tr-TR" dirty="0">
                        <a:solidFill>
                          <a:schemeClr val="tx1"/>
                        </a:solidFill>
                      </a:endParaRPr>
                    </a:p>
                  </a:txBody>
                  <a:tcPr/>
                </a:tc>
                <a:tc>
                  <a:txBody>
                    <a:bodyPr/>
                    <a:lstStyle/>
                    <a:p>
                      <a:r>
                        <a:rPr lang="tr-TR" sz="1800" b="1" kern="1200" baseline="0" dirty="0" err="1" smtClean="0">
                          <a:solidFill>
                            <a:schemeClr val="tx1"/>
                          </a:solidFill>
                          <a:latin typeface="+mn-lt"/>
                          <a:ea typeface="+mn-ea"/>
                          <a:cs typeface="+mn-cs"/>
                        </a:rPr>
                        <a:t>Formülasyonu</a:t>
                      </a:r>
                      <a:endParaRPr lang="tr-TR" dirty="0">
                        <a:solidFill>
                          <a:schemeClr val="tx1"/>
                        </a:solidFill>
                      </a:endParaRPr>
                    </a:p>
                  </a:txBody>
                  <a:tcPr/>
                </a:tc>
                <a:tc>
                  <a:txBody>
                    <a:bodyPr/>
                    <a:lstStyle/>
                    <a:p>
                      <a:pPr algn="l"/>
                      <a:r>
                        <a:rPr lang="tr-TR" dirty="0" smtClean="0">
                          <a:solidFill>
                            <a:schemeClr val="tx1"/>
                          </a:solidFill>
                        </a:rPr>
                        <a:t>Doz( 100 Kg tohum</a:t>
                      </a:r>
                      <a:r>
                        <a:rPr lang="tr-TR" dirty="0" smtClean="0"/>
                        <a:t>a</a:t>
                      </a:r>
                      <a:endParaRPr lang="tr-TR" dirty="0"/>
                    </a:p>
                  </a:txBody>
                  <a:tcPr/>
                </a:tc>
                <a:tc>
                  <a:txBody>
                    <a:bodyPr/>
                    <a:lstStyle/>
                    <a:p>
                      <a:endParaRPr lang="tr-TR" dirty="0"/>
                    </a:p>
                  </a:txBody>
                  <a:tcPr/>
                </a:tc>
              </a:tr>
              <a:tr h="496854">
                <a:tc>
                  <a:txBody>
                    <a:bodyPr/>
                    <a:lstStyle/>
                    <a:p>
                      <a:r>
                        <a:rPr lang="tr-TR" sz="1800" kern="1200" baseline="0" dirty="0" err="1" smtClean="0">
                          <a:solidFill>
                            <a:schemeClr val="dk1"/>
                          </a:solidFill>
                          <a:latin typeface="+mn-lt"/>
                          <a:ea typeface="+mn-ea"/>
                          <a:cs typeface="+mn-cs"/>
                        </a:rPr>
                        <a:t>Benomyl</a:t>
                      </a:r>
                      <a:r>
                        <a:rPr lang="tr-TR" sz="1800" kern="1200" baseline="0" dirty="0" smtClean="0">
                          <a:solidFill>
                            <a:schemeClr val="dk1"/>
                          </a:solidFill>
                          <a:latin typeface="+mn-lt"/>
                          <a:ea typeface="+mn-ea"/>
                          <a:cs typeface="+mn-cs"/>
                        </a:rPr>
                        <a:t> %50             (1)</a:t>
                      </a:r>
                      <a:endParaRPr lang="tr-TR" dirty="0"/>
                    </a:p>
                  </a:txBody>
                  <a:tcPr/>
                </a:tc>
                <a:tc>
                  <a:txBody>
                    <a:bodyPr/>
                    <a:lstStyle/>
                    <a:p>
                      <a:pPr algn="ctr"/>
                      <a:r>
                        <a:rPr lang="tr-TR" sz="1800" kern="1200" baseline="0" dirty="0" smtClean="0">
                          <a:solidFill>
                            <a:schemeClr val="dk1"/>
                          </a:solidFill>
                          <a:latin typeface="+mn-lt"/>
                          <a:ea typeface="+mn-ea"/>
                          <a:cs typeface="+mn-cs"/>
                        </a:rPr>
                        <a:t>WP</a:t>
                      </a:r>
                      <a:endParaRPr lang="tr-TR" dirty="0"/>
                    </a:p>
                  </a:txBody>
                  <a:tcPr/>
                </a:tc>
                <a:tc>
                  <a:txBody>
                    <a:bodyPr/>
                    <a:lstStyle/>
                    <a:p>
                      <a:pPr algn="ctr"/>
                      <a:r>
                        <a:rPr lang="tr-TR" sz="1800" kern="1200" baseline="0" dirty="0" smtClean="0">
                          <a:solidFill>
                            <a:schemeClr val="dk1"/>
                          </a:solidFill>
                          <a:latin typeface="+mn-lt"/>
                          <a:ea typeface="+mn-ea"/>
                          <a:cs typeface="+mn-cs"/>
                        </a:rPr>
                        <a:t>300g</a:t>
                      </a:r>
                      <a:endParaRPr lang="tr-TR" dirty="0"/>
                    </a:p>
                  </a:txBody>
                  <a:tcPr/>
                </a:tc>
                <a:tc>
                  <a:txBody>
                    <a:bodyPr/>
                    <a:lstStyle/>
                    <a:p>
                      <a:endParaRPr lang="tr-TR" dirty="0"/>
                    </a:p>
                  </a:txBody>
                  <a:tcPr/>
                </a:tc>
              </a:tr>
              <a:tr h="496854">
                <a:tc>
                  <a:txBody>
                    <a:bodyPr/>
                    <a:lstStyle/>
                    <a:p>
                      <a:r>
                        <a:rPr lang="tr-TR" sz="1800" kern="1200" baseline="0" dirty="0" err="1" smtClean="0">
                          <a:solidFill>
                            <a:schemeClr val="dk1"/>
                          </a:solidFill>
                          <a:latin typeface="+mn-lt"/>
                          <a:ea typeface="+mn-ea"/>
                          <a:cs typeface="+mn-cs"/>
                        </a:rPr>
                        <a:t>Carbendazim</a:t>
                      </a:r>
                      <a:r>
                        <a:rPr lang="tr-TR" sz="1800" kern="1200" baseline="0" dirty="0" smtClean="0">
                          <a:solidFill>
                            <a:schemeClr val="dk1"/>
                          </a:solidFill>
                          <a:latin typeface="+mn-lt"/>
                          <a:ea typeface="+mn-ea"/>
                          <a:cs typeface="+mn-cs"/>
                        </a:rPr>
                        <a:t> %50      (2)</a:t>
                      </a:r>
                      <a:endParaRPr lang="tr-TR" dirty="0"/>
                    </a:p>
                  </a:txBody>
                  <a:tcPr/>
                </a:tc>
                <a:tc>
                  <a:txBody>
                    <a:bodyPr/>
                    <a:lstStyle/>
                    <a:p>
                      <a:pPr algn="ctr"/>
                      <a:r>
                        <a:rPr lang="tr-TR" sz="1800" kern="1200" baseline="0" dirty="0" smtClean="0">
                          <a:solidFill>
                            <a:schemeClr val="dk1"/>
                          </a:solidFill>
                          <a:latin typeface="+mn-lt"/>
                          <a:ea typeface="+mn-ea"/>
                          <a:cs typeface="+mn-cs"/>
                        </a:rPr>
                        <a:t>WP</a:t>
                      </a:r>
                      <a:endParaRPr lang="tr-TR" dirty="0"/>
                    </a:p>
                  </a:txBody>
                  <a:tcPr/>
                </a:tc>
                <a:tc>
                  <a:txBody>
                    <a:bodyPr/>
                    <a:lstStyle/>
                    <a:p>
                      <a:pPr algn="ctr"/>
                      <a:r>
                        <a:rPr lang="tr-TR" sz="1800" kern="1200" baseline="0" dirty="0" smtClean="0">
                          <a:solidFill>
                            <a:schemeClr val="dk1"/>
                          </a:solidFill>
                          <a:latin typeface="+mn-lt"/>
                          <a:ea typeface="+mn-ea"/>
                          <a:cs typeface="+mn-cs"/>
                        </a:rPr>
                        <a:t>300g</a:t>
                      </a:r>
                      <a:endParaRPr lang="tr-TR" dirty="0"/>
                    </a:p>
                  </a:txBody>
                  <a:tcPr/>
                </a:tc>
                <a:tc>
                  <a:txBody>
                    <a:bodyPr/>
                    <a:lstStyle/>
                    <a:p>
                      <a:endParaRPr lang="tr-TR" dirty="0"/>
                    </a:p>
                  </a:txBody>
                  <a:tcPr/>
                </a:tc>
              </a:tr>
              <a:tr h="496854">
                <a:tc>
                  <a:txBody>
                    <a:bodyPr/>
                    <a:lstStyle/>
                    <a:p>
                      <a:r>
                        <a:rPr lang="tr-TR" sz="1800" kern="1200" baseline="0" dirty="0" err="1" smtClean="0">
                          <a:solidFill>
                            <a:schemeClr val="dk1"/>
                          </a:solidFill>
                          <a:latin typeface="+mn-lt"/>
                          <a:ea typeface="+mn-ea"/>
                          <a:cs typeface="+mn-cs"/>
                        </a:rPr>
                        <a:t>Carboxin</a:t>
                      </a:r>
                      <a:r>
                        <a:rPr lang="tr-TR" sz="1800" kern="1200" baseline="0" dirty="0" smtClean="0">
                          <a:solidFill>
                            <a:schemeClr val="dk1"/>
                          </a:solidFill>
                          <a:latin typeface="+mn-lt"/>
                          <a:ea typeface="+mn-ea"/>
                          <a:cs typeface="+mn-cs"/>
                        </a:rPr>
                        <a:t>+</a:t>
                      </a:r>
                      <a:r>
                        <a:rPr lang="tr-TR" sz="1800" kern="1200" baseline="0" dirty="0" err="1" smtClean="0">
                          <a:solidFill>
                            <a:schemeClr val="dk1"/>
                          </a:solidFill>
                          <a:latin typeface="+mn-lt"/>
                          <a:ea typeface="+mn-ea"/>
                          <a:cs typeface="+mn-cs"/>
                        </a:rPr>
                        <a:t>Thiram</a:t>
                      </a:r>
                      <a:r>
                        <a:rPr lang="tr-TR" sz="1800" kern="1200" baseline="0" dirty="0" smtClean="0">
                          <a:solidFill>
                            <a:schemeClr val="dk1"/>
                          </a:solidFill>
                          <a:latin typeface="+mn-lt"/>
                          <a:ea typeface="+mn-ea"/>
                          <a:cs typeface="+mn-cs"/>
                        </a:rPr>
                        <a:t>        (2)  %37.5+%37</a:t>
                      </a:r>
                      <a:endParaRPr lang="tr-TR" dirty="0"/>
                    </a:p>
                  </a:txBody>
                  <a:tcPr/>
                </a:tc>
                <a:tc>
                  <a:txBody>
                    <a:bodyPr/>
                    <a:lstStyle/>
                    <a:p>
                      <a:pPr algn="ctr"/>
                      <a:r>
                        <a:rPr lang="tr-TR" sz="1800" kern="1200" baseline="0" dirty="0" smtClean="0">
                          <a:solidFill>
                            <a:schemeClr val="dk1"/>
                          </a:solidFill>
                          <a:latin typeface="+mn-lt"/>
                          <a:ea typeface="+mn-ea"/>
                          <a:cs typeface="+mn-cs"/>
                        </a:rPr>
                        <a:t>WP</a:t>
                      </a:r>
                      <a:endParaRPr lang="tr-TR" dirty="0"/>
                    </a:p>
                  </a:txBody>
                  <a:tcPr/>
                </a:tc>
                <a:tc>
                  <a:txBody>
                    <a:bodyPr/>
                    <a:lstStyle/>
                    <a:p>
                      <a:pPr algn="ctr"/>
                      <a:r>
                        <a:rPr lang="tr-TR" sz="1800" kern="1200" baseline="0" dirty="0" smtClean="0">
                          <a:solidFill>
                            <a:schemeClr val="dk1"/>
                          </a:solidFill>
                          <a:latin typeface="+mn-lt"/>
                          <a:ea typeface="+mn-ea"/>
                          <a:cs typeface="+mn-cs"/>
                        </a:rPr>
                        <a:t>300g</a:t>
                      </a:r>
                      <a:endParaRPr lang="tr-TR" dirty="0"/>
                    </a:p>
                  </a:txBody>
                  <a:tcPr/>
                </a:tc>
                <a:tc>
                  <a:txBody>
                    <a:bodyPr/>
                    <a:lstStyle/>
                    <a:p>
                      <a:endParaRPr lang="tr-TR" dirty="0"/>
                    </a:p>
                  </a:txBody>
                  <a:tcPr/>
                </a:tc>
              </a:tr>
            </a:tbl>
          </a:graphicData>
        </a:graphic>
      </p:graphicFrame>
      <p:sp>
        <p:nvSpPr>
          <p:cNvPr id="203806" name="Rectangle 2"/>
          <p:cNvSpPr>
            <a:spLocks noChangeArrowheads="1"/>
          </p:cNvSpPr>
          <p:nvPr/>
        </p:nvSpPr>
        <p:spPr bwMode="auto">
          <a:xfrm>
            <a:off x="971550" y="4551363"/>
            <a:ext cx="8567738" cy="708025"/>
          </a:xfrm>
          <a:prstGeom prst="rect">
            <a:avLst/>
          </a:prstGeom>
          <a:noFill/>
          <a:ln w="9525">
            <a:noFill/>
            <a:miter lim="800000"/>
            <a:headEnd/>
            <a:tailEnd/>
          </a:ln>
        </p:spPr>
        <p:txBody>
          <a:bodyPr anchor="ctr">
            <a:spAutoFit/>
          </a:bodyPr>
          <a:lstStyle/>
          <a:p>
            <a:pPr eaLnBrk="0" hangingPunct="0"/>
            <a:r>
              <a:rPr lang="tr-TR">
                <a:latin typeface="Times New Roman" pitchFamily="18" charset="0"/>
                <a:ea typeface="TimesNewRoman" charset="0"/>
                <a:cs typeface="Times New Roman" pitchFamily="18" charset="0"/>
              </a:rPr>
              <a:t>(</a:t>
            </a:r>
            <a:r>
              <a:rPr lang="tr-TR" sz="2000">
                <a:latin typeface="Times New Roman" pitchFamily="18" charset="0"/>
                <a:ea typeface="TimesNewRoman" charset="0"/>
                <a:cs typeface="Times New Roman" pitchFamily="18" charset="0"/>
              </a:rPr>
              <a:t>1) AB ve Rusya’ya ihraç edilecek ürünlerde kullanılmamalı</a:t>
            </a:r>
          </a:p>
          <a:p>
            <a:pPr eaLnBrk="0" hangingPunct="0"/>
            <a:r>
              <a:rPr lang="tr-TR" sz="2000">
                <a:latin typeface="Times New Roman" pitchFamily="18" charset="0"/>
                <a:ea typeface="TimesNewRoman" charset="0"/>
                <a:cs typeface="Times New Roman" pitchFamily="18" charset="0"/>
              </a:rPr>
              <a:t> (2) Rusya’ya ihraç edilecek ürünlerde kullanılmamalı</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2 İçerik Yer Tutucusu"/>
          <p:cNvSpPr>
            <a:spLocks noGrp="1"/>
          </p:cNvSpPr>
          <p:nvPr>
            <p:ph idx="4294967295"/>
          </p:nvPr>
        </p:nvSpPr>
        <p:spPr>
          <a:xfrm>
            <a:off x="179388" y="260350"/>
            <a:ext cx="8785225" cy="5865813"/>
          </a:xfrm>
          <a:solidFill>
            <a:srgbClr val="FFC000"/>
          </a:solidFill>
        </p:spPr>
        <p:txBody>
          <a:bodyPr/>
          <a:lstStyle/>
          <a:p>
            <a:r>
              <a:rPr lang="tr-TR" sz="2400" b="1" smtClean="0">
                <a:latin typeface="Times New Roman" pitchFamily="18" charset="0"/>
                <a:cs typeface="Times New Roman" pitchFamily="18" charset="0"/>
              </a:rPr>
              <a:t>MERCİMEK MİLDİYÖSÜ HASTALIĞI</a:t>
            </a:r>
          </a:p>
          <a:p>
            <a:r>
              <a:rPr lang="tr-TR" sz="2400" b="1" smtClean="0">
                <a:latin typeface="Times New Roman" pitchFamily="18" charset="0"/>
                <a:cs typeface="Times New Roman" pitchFamily="18" charset="0"/>
              </a:rPr>
              <a:t>Etmen:  </a:t>
            </a:r>
            <a:r>
              <a:rPr lang="tr-TR" sz="2400" b="1" i="1" smtClean="0">
                <a:latin typeface="Times New Roman" pitchFamily="18" charset="0"/>
                <a:cs typeface="Times New Roman" pitchFamily="18" charset="0"/>
              </a:rPr>
              <a:t>Peronospora lentis</a:t>
            </a:r>
          </a:p>
          <a:p>
            <a:r>
              <a:rPr lang="tr-TR" sz="2000" b="1" smtClean="0">
                <a:latin typeface="Times New Roman" pitchFamily="18" charset="0"/>
                <a:cs typeface="Times New Roman" pitchFamily="18" charset="0"/>
              </a:rPr>
              <a:t>Hastalık Belirtisi</a:t>
            </a:r>
            <a:endParaRPr lang="tr-TR" sz="2000" smtClean="0">
              <a:latin typeface="Times New Roman" pitchFamily="18" charset="0"/>
              <a:cs typeface="Times New Roman" pitchFamily="18" charset="0"/>
            </a:endParaRPr>
          </a:p>
          <a:p>
            <a:pPr algn="just">
              <a:buFontTx/>
              <a:buNone/>
            </a:pPr>
            <a:r>
              <a:rPr lang="tr-TR" sz="2400" smtClean="0">
                <a:latin typeface="Times New Roman" pitchFamily="18" charset="0"/>
                <a:cs typeface="Times New Roman" pitchFamily="18" charset="0"/>
              </a:rPr>
              <a:t>    Belirtiler fide dönemimde çenek yaprakları üzerinde başlangıçta sarımtırak daha sonra kahverengileşen lekeler halinde görülür.</a:t>
            </a:r>
          </a:p>
          <a:p>
            <a:pPr algn="just">
              <a:buFontTx/>
              <a:buNone/>
            </a:pPr>
            <a:r>
              <a:rPr lang="tr-TR" sz="2400" smtClean="0">
                <a:latin typeface="Times New Roman" pitchFamily="18" charset="0"/>
                <a:cs typeface="Times New Roman" pitchFamily="18" charset="0"/>
              </a:rPr>
              <a:t>     Hastalık sıcaklık ve yağış uygun olduğu zaman bitkinin üst yapraklarına doğru yayılarak yaprak yada yeni oluşan yaprakçıklar sürgünleri hastalandırır.</a:t>
            </a:r>
          </a:p>
          <a:p>
            <a:pPr algn="just">
              <a:buFontTx/>
              <a:buNone/>
            </a:pPr>
            <a:r>
              <a:rPr lang="tr-TR" sz="2400" smtClean="0">
                <a:latin typeface="Times New Roman" pitchFamily="18" charset="0"/>
                <a:cs typeface="Times New Roman" pitchFamily="18" charset="0"/>
              </a:rPr>
              <a:t>    Hastalık bitkinin birkaç dalında veya tamamında görülebilir. Bitkide bodurlaşma, cüceleşme, sürgünlerde rozetleşme, klorotik renk oluşumu gibi durumlar meydana gelir.</a:t>
            </a:r>
          </a:p>
          <a:p>
            <a:pPr algn="just">
              <a:buFontTx/>
              <a:buNone/>
            </a:pPr>
            <a:r>
              <a:rPr lang="tr-TR" sz="2400" smtClean="0">
                <a:latin typeface="Times New Roman" pitchFamily="18" charset="0"/>
                <a:cs typeface="Times New Roman" pitchFamily="18" charset="0"/>
              </a:rPr>
              <a:t>    Hastalığa yakalanmış yaprakların alt yüzeylerinde pamuksu pudra şeklinde oluşan grimtrak kirli- beyaz renkli mantar örtüsü görülür.</a:t>
            </a:r>
          </a:p>
          <a:p>
            <a:pPr algn="just">
              <a:buFontTx/>
              <a:buNone/>
            </a:pPr>
            <a:r>
              <a:rPr lang="tr-TR" sz="2400" smtClean="0">
                <a:latin typeface="Times New Roman" pitchFamily="18" charset="0"/>
                <a:cs typeface="Times New Roman" pitchFamily="18" charset="0"/>
              </a:rPr>
              <a:t>    Hastalık koca fiğ ve yabani bezelyede de görülür</a:t>
            </a:r>
            <a:r>
              <a:rPr lang="tr-TR" sz="2000" smtClean="0">
                <a:latin typeface="Times New Roman" pitchFamily="18" charset="0"/>
                <a:cs typeface="Times New Roman" pitchFamily="18"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3"/>
          <p:cNvSpPr>
            <a:spLocks noGrp="1" noChangeArrowheads="1"/>
          </p:cNvSpPr>
          <p:nvPr>
            <p:ph type="body" idx="1"/>
          </p:nvPr>
        </p:nvSpPr>
        <p:spPr>
          <a:xfrm>
            <a:off x="457200" y="404813"/>
            <a:ext cx="8229600" cy="6119812"/>
          </a:xfrm>
          <a:solidFill>
            <a:srgbClr val="FFCC00"/>
          </a:solidFill>
        </p:spPr>
        <p:txBody>
          <a:bodyPr/>
          <a:lstStyle/>
          <a:p>
            <a:pPr algn="just">
              <a:lnSpc>
                <a:spcPct val="90000"/>
              </a:lnSpc>
              <a:buFontTx/>
              <a:buNone/>
            </a:pPr>
            <a:r>
              <a:rPr lang="tr-TR" smtClean="0"/>
              <a:t>   Fungus toprakta parçalanan bitki dokularında misel olarak canlı kalabilir. Örneğin patates yumrularında ya da sclerot (dayanıklı üreme organı) olarak da uzun süre canlı kalabilir. Hastalık etmeninin populasyonu konukçu bitkilerin yokluğunda önemli bir azalma gösterir ve hastalık etmeni toprak tipi, rotasyonlu ürün ve topraktaki organik maddelerin miktarından da önemli ölçüde etkilenir. Hastalık gelişmesi için uygun koşullar serin ve nemli topraklardır. Hastalık gelişimi için optimal sıcaklık ise 18 °C dir.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2 İçerik Yer Tutucusu"/>
          <p:cNvSpPr>
            <a:spLocks noGrp="1"/>
          </p:cNvSpPr>
          <p:nvPr>
            <p:ph idx="4294967295"/>
          </p:nvPr>
        </p:nvSpPr>
        <p:spPr>
          <a:xfrm>
            <a:off x="457200" y="333375"/>
            <a:ext cx="8229600" cy="6048375"/>
          </a:xfrm>
          <a:solidFill>
            <a:srgbClr val="FFC000"/>
          </a:solidFill>
        </p:spPr>
        <p:txBody>
          <a:bodyPr/>
          <a:lstStyle/>
          <a:p>
            <a:pPr algn="just"/>
            <a:r>
              <a:rPr lang="tr-TR" sz="2000" b="1" smtClean="0">
                <a:latin typeface="Times New Roman" pitchFamily="18" charset="0"/>
                <a:cs typeface="Times New Roman" pitchFamily="18" charset="0"/>
              </a:rPr>
              <a:t>Kimyasal önlemler</a:t>
            </a:r>
          </a:p>
          <a:p>
            <a:pPr algn="just"/>
            <a:r>
              <a:rPr lang="tr-TR" sz="2000" b="1" smtClean="0">
                <a:latin typeface="Times New Roman" pitchFamily="18" charset="0"/>
                <a:cs typeface="Times New Roman" pitchFamily="18" charset="0"/>
              </a:rPr>
              <a:t>Kültürel Önlemler</a:t>
            </a:r>
          </a:p>
          <a:p>
            <a:pPr algn="just"/>
            <a:r>
              <a:rPr lang="tr-TR" sz="2000" smtClean="0">
                <a:latin typeface="Times New Roman" pitchFamily="18" charset="0"/>
                <a:cs typeface="Times New Roman" pitchFamily="18" charset="0"/>
              </a:rPr>
              <a:t>Temiz tohumluk kullanılmalı, bunun için hastalık görülmeyen tarlalardan</a:t>
            </a:r>
          </a:p>
          <a:p>
            <a:pPr algn="just">
              <a:buFontTx/>
              <a:buNone/>
            </a:pPr>
            <a:r>
              <a:rPr lang="tr-TR" sz="2000" smtClean="0">
                <a:latin typeface="Times New Roman" pitchFamily="18" charset="0"/>
                <a:cs typeface="Times New Roman" pitchFamily="18" charset="0"/>
              </a:rPr>
              <a:t>      tohumluk alınmalı.</a:t>
            </a:r>
          </a:p>
          <a:p>
            <a:pPr algn="just"/>
            <a:r>
              <a:rPr lang="tr-TR" sz="2000" smtClean="0">
                <a:latin typeface="Times New Roman" pitchFamily="18" charset="0"/>
                <a:cs typeface="Times New Roman" pitchFamily="18" charset="0"/>
              </a:rPr>
              <a:t>Sık ekimden kaçınılmalı, da 9 kg’dan fazla tohum ekilmemeli.</a:t>
            </a:r>
          </a:p>
          <a:p>
            <a:pPr algn="just"/>
            <a:r>
              <a:rPr lang="tr-TR" sz="2000" smtClean="0">
                <a:latin typeface="Times New Roman" pitchFamily="18" charset="0"/>
                <a:cs typeface="Times New Roman" pitchFamily="18" charset="0"/>
              </a:rPr>
              <a:t>Hastalığa karşı dayanıklı olduğu bilinen FLIP 8631 (ILL 6017), FLIP</a:t>
            </a:r>
          </a:p>
          <a:p>
            <a:pPr algn="just">
              <a:buFontTx/>
              <a:buNone/>
            </a:pPr>
            <a:r>
              <a:rPr lang="tr-TR" sz="2000" smtClean="0">
                <a:latin typeface="Times New Roman" pitchFamily="18" charset="0"/>
                <a:cs typeface="Times New Roman" pitchFamily="18" charset="0"/>
              </a:rPr>
              <a:t>     84167 (ILL 5836) ve ILL 1939 mercimek çeşitleri yetiştirilmeli.</a:t>
            </a:r>
          </a:p>
          <a:p>
            <a:pPr algn="just"/>
            <a:r>
              <a:rPr lang="tr-TR" sz="2000" smtClean="0">
                <a:latin typeface="Times New Roman" pitchFamily="18" charset="0"/>
                <a:cs typeface="Times New Roman" pitchFamily="18" charset="0"/>
              </a:rPr>
              <a:t>Aynı tarlaya üst üste mercimek yada diğer baklagiller ekilmemeli, özellikle</a:t>
            </a:r>
          </a:p>
          <a:p>
            <a:pPr algn="just">
              <a:buFontTx/>
              <a:buNone/>
            </a:pPr>
            <a:r>
              <a:rPr lang="tr-TR" sz="2000" smtClean="0">
                <a:latin typeface="Times New Roman" pitchFamily="18" charset="0"/>
                <a:cs typeface="Times New Roman" pitchFamily="18" charset="0"/>
              </a:rPr>
              <a:t>      hububat ile en az 2 yıl ekim nöbeti uygulanmalıdır.</a:t>
            </a:r>
          </a:p>
          <a:p>
            <a:pPr algn="just"/>
            <a:r>
              <a:rPr lang="tr-TR" sz="2000" smtClean="0">
                <a:latin typeface="Times New Roman" pitchFamily="18" charset="0"/>
                <a:cs typeface="Times New Roman" pitchFamily="18" charset="0"/>
              </a:rPr>
              <a:t>Mümkün olduğu kadar geç ekim yapılmalı (Sonbaharın ilk yağışlarından</a:t>
            </a:r>
          </a:p>
          <a:p>
            <a:pPr algn="just">
              <a:buFontTx/>
              <a:buNone/>
            </a:pPr>
            <a:r>
              <a:rPr lang="tr-TR" sz="2000" smtClean="0">
                <a:latin typeface="Times New Roman" pitchFamily="18" charset="0"/>
                <a:cs typeface="Times New Roman" pitchFamily="18" charset="0"/>
              </a:rPr>
              <a:t>      sonra tercihen Kasım ayının ikinci haftasında).</a:t>
            </a:r>
          </a:p>
          <a:p>
            <a:r>
              <a:rPr lang="tr-TR" sz="2000" smtClean="0">
                <a:latin typeface="Times New Roman" pitchFamily="18" charset="0"/>
                <a:cs typeface="Times New Roman" pitchFamily="18" charset="0"/>
              </a:rPr>
              <a:t>Hasattan sonra derin sürüm yapılarak bitki artıkları toprağa gömülmeli.</a:t>
            </a:r>
          </a:p>
          <a:p>
            <a:r>
              <a:rPr lang="tr-TR" sz="2000" smtClean="0">
                <a:latin typeface="Times New Roman" pitchFamily="18" charset="0"/>
                <a:cs typeface="Times New Roman" pitchFamily="18" charset="0"/>
              </a:rPr>
              <a:t>Mantarın konukçuları olduğu için mercimek tarlalarında görülen koca fiğ</a:t>
            </a:r>
          </a:p>
          <a:p>
            <a:pPr>
              <a:buFontTx/>
              <a:buNone/>
            </a:pPr>
            <a:r>
              <a:rPr lang="tr-TR" sz="2000" smtClean="0">
                <a:latin typeface="Times New Roman" pitchFamily="18" charset="0"/>
                <a:cs typeface="Times New Roman" pitchFamily="18" charset="0"/>
              </a:rPr>
              <a:t>      ve yabani bezelye gibi baklagil bitkileri toplanarak yok edilmelidir.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2 İçerik Yer Tutucusu"/>
          <p:cNvSpPr>
            <a:spLocks noGrp="1"/>
          </p:cNvSpPr>
          <p:nvPr>
            <p:ph idx="4294967295"/>
          </p:nvPr>
        </p:nvSpPr>
        <p:spPr>
          <a:xfrm>
            <a:off x="457200" y="476250"/>
            <a:ext cx="8229600" cy="5649913"/>
          </a:xfrm>
          <a:solidFill>
            <a:srgbClr val="FFC000"/>
          </a:solidFill>
        </p:spPr>
        <p:txBody>
          <a:bodyPr/>
          <a:lstStyle/>
          <a:p>
            <a:r>
              <a:rPr lang="tr-TR" sz="2800" b="1" smtClean="0">
                <a:latin typeface="Times New Roman" pitchFamily="18" charset="0"/>
                <a:cs typeface="Times New Roman" pitchFamily="18" charset="0"/>
              </a:rPr>
              <a:t>Kimyasal önlemler</a:t>
            </a:r>
          </a:p>
          <a:p>
            <a:r>
              <a:rPr lang="tr-TR" sz="2800" smtClean="0">
                <a:latin typeface="Times New Roman" pitchFamily="18" charset="0"/>
                <a:cs typeface="Times New Roman" pitchFamily="18" charset="0"/>
              </a:rPr>
              <a:t>Mercimekte kökboğazı çürüklüğü ile ilaçlı mücadele tohum ilaçlaması şeklinde yapılır.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3"/>
          <p:cNvSpPr>
            <a:spLocks noGrp="1" noChangeArrowheads="1"/>
          </p:cNvSpPr>
          <p:nvPr>
            <p:ph type="body" idx="1"/>
          </p:nvPr>
        </p:nvSpPr>
        <p:spPr>
          <a:xfrm>
            <a:off x="250825" y="404813"/>
            <a:ext cx="8435975" cy="6192837"/>
          </a:xfrm>
          <a:solidFill>
            <a:srgbClr val="FFCC00"/>
          </a:solidFill>
        </p:spPr>
        <p:txBody>
          <a:bodyPr/>
          <a:lstStyle/>
          <a:p>
            <a:pPr>
              <a:lnSpc>
                <a:spcPct val="80000"/>
              </a:lnSpc>
              <a:buFontTx/>
              <a:buNone/>
            </a:pPr>
            <a:r>
              <a:rPr lang="tr-TR" sz="2400" b="1" smtClean="0"/>
              <a:t>   Hastalık  Belirtileri (Simptomları):</a:t>
            </a:r>
            <a:r>
              <a:rPr lang="tr-TR" sz="2400" smtClean="0"/>
              <a:t/>
            </a:r>
            <a:br>
              <a:rPr lang="tr-TR" sz="2400" smtClean="0"/>
            </a:br>
            <a:endParaRPr lang="tr-TR" sz="2400" smtClean="0"/>
          </a:p>
          <a:p>
            <a:pPr algn="just">
              <a:lnSpc>
                <a:spcPct val="80000"/>
              </a:lnSpc>
              <a:buFontTx/>
              <a:buNone/>
            </a:pPr>
            <a:r>
              <a:rPr lang="tr-TR" sz="2400" smtClean="0"/>
              <a:t>    </a:t>
            </a:r>
            <a:r>
              <a:rPr lang="tr-TR" sz="2800" i="1" smtClean="0"/>
              <a:t>R. solani</a:t>
            </a:r>
            <a:r>
              <a:rPr lang="tr-TR" sz="2800" smtClean="0"/>
              <a:t> asıl olarak bitkilerin tohum, hipokotil ve kök gibi toprak altı aksamlarına saldırır, fakat bazı durumlarda toprak üstü aksamlarına da saldırdığı görülmüştür. Hastalığın en çarpıcı belirtisi tohumların çimlenmesini takiben toprak üstüne çıkmadan ya da çıktıktan sonra ölmesi ya da fidelerin yan devrilmesidir ki bu hastalık belirtisi çökerten olarak adlandırılır. Fungus tarafından ölmeyen enfekteli bitkiler gövde ve kökleri üzerinde kırmızı-kahverengi lekelerin olduğu kanserlere sahiptir. Toprak altı enfeksiyonlara ilave olarak, fungus toprak yüzeyine yakin yaprak ve meyveleri de enfekte edebilir.</a:t>
            </a:r>
            <a:r>
              <a:rPr lang="tr-TR" sz="2400" smtClean="0"/>
              <a:t> </a:t>
            </a:r>
            <a:br>
              <a:rPr lang="tr-TR" sz="2400" smtClean="0"/>
            </a:br>
            <a:r>
              <a:rPr lang="tr-TR" sz="2400" smtClean="0"/>
              <a:t/>
            </a:r>
            <a:br>
              <a:rPr lang="tr-TR" sz="2400" smtClean="0"/>
            </a:br>
            <a:endParaRPr lang="tr-TR"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3"/>
          <p:cNvSpPr>
            <a:spLocks noGrp="1" noChangeArrowheads="1"/>
          </p:cNvSpPr>
          <p:nvPr>
            <p:ph type="body" idx="1"/>
          </p:nvPr>
        </p:nvSpPr>
        <p:spPr>
          <a:xfrm>
            <a:off x="323850" y="333375"/>
            <a:ext cx="8569325" cy="6264275"/>
          </a:xfrm>
          <a:solidFill>
            <a:srgbClr val="FFCC00"/>
          </a:solidFill>
        </p:spPr>
        <p:txBody>
          <a:bodyPr/>
          <a:lstStyle/>
          <a:p>
            <a:pPr algn="just">
              <a:lnSpc>
                <a:spcPct val="90000"/>
              </a:lnSpc>
              <a:buFontTx/>
              <a:buNone/>
            </a:pPr>
            <a:r>
              <a:rPr lang="tr-TR" sz="2800" smtClean="0"/>
              <a:t>   Fasulye de çimlenen tohumlar ve fideler patojen tarafından istila edilir. Çöküntü olan kırmızı-kahverengi lekeler bitkiyi öldürecek şekilde genişleyebilir. Bu kökler normal gelişme göstermez ve bitkilerin bodurlaşmasına ve zayıf gelişmesine neden olur. Kök boğazı alanlarında kalınlaşma kallus (organize olmamış hücre dokusu) oluşumu da ortaya çıkabilir. Bu şekilde meydana gelen aşırı kök ölümü bitkilerin zayıflamasına ve verimin azalmasına neden olur. Hastalık çok nemli ortamlarda ortaya çıkarsa fidelerin yanmasına neden olarak ölümlerine sebebiyet verebilir. Ayrıca fasulye yaprakları fungusun miselleri ile kaplanır, bundan dolayı da ağ hastalığı olarak adlandırılmaktadır.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2034" name="Picture 10" descr="http://www.bitkisagligi.net/Fasulye/fasulyeresim/Rhizoctonia_solani.jpg"/>
          <p:cNvPicPr>
            <a:picLocks noChangeAspect="1" noChangeArrowheads="1"/>
          </p:cNvPicPr>
          <p:nvPr>
            <p:ph type="body" idx="1"/>
          </p:nvPr>
        </p:nvPicPr>
        <p:blipFill>
          <a:blip r:embed="rId3"/>
          <a:srcRect/>
          <a:stretch>
            <a:fillRect/>
          </a:stretch>
        </p:blipFill>
        <p:spPr>
          <a:xfrm>
            <a:off x="498475" y="260350"/>
            <a:ext cx="2028825" cy="2663825"/>
          </a:xfrm>
          <a:noFill/>
        </p:spPr>
      </p:pic>
      <p:pic>
        <p:nvPicPr>
          <p:cNvPr id="172035" name="Picture 11" descr="http://www.bitkisagligi.net/Fasulye/fasulyeresim/Rhizoctonia_solani-1.jpg"/>
          <p:cNvPicPr>
            <a:picLocks noChangeAspect="1" noChangeArrowheads="1"/>
          </p:cNvPicPr>
          <p:nvPr/>
        </p:nvPicPr>
        <p:blipFill>
          <a:blip r:embed="rId4"/>
          <a:srcRect/>
          <a:stretch>
            <a:fillRect/>
          </a:stretch>
        </p:blipFill>
        <p:spPr bwMode="auto">
          <a:xfrm>
            <a:off x="3348038" y="269875"/>
            <a:ext cx="3960812" cy="2684463"/>
          </a:xfrm>
          <a:prstGeom prst="rect">
            <a:avLst/>
          </a:prstGeom>
          <a:noFill/>
          <a:ln w="9525">
            <a:noFill/>
            <a:miter lim="800000"/>
            <a:headEnd/>
            <a:tailEnd/>
          </a:ln>
        </p:spPr>
      </p:pic>
      <p:sp>
        <p:nvSpPr>
          <p:cNvPr id="172036" name="Rectangle 6"/>
          <p:cNvSpPr>
            <a:spLocks noChangeArrowheads="1"/>
          </p:cNvSpPr>
          <p:nvPr/>
        </p:nvSpPr>
        <p:spPr bwMode="auto">
          <a:xfrm>
            <a:off x="323850" y="2657475"/>
            <a:ext cx="8137525" cy="3743325"/>
          </a:xfrm>
          <a:prstGeom prst="rect">
            <a:avLst/>
          </a:prstGeom>
          <a:solidFill>
            <a:srgbClr val="FFCC00"/>
          </a:solidFill>
          <a:ln w="9525">
            <a:noFill/>
            <a:miter lim="800000"/>
            <a:headEnd/>
            <a:tailEnd/>
          </a:ln>
        </p:spPr>
        <p:txBody>
          <a:bodyPr anchor="ctr">
            <a:spAutoFit/>
          </a:bodyPr>
          <a:lstStyle/>
          <a:p>
            <a:pPr eaLnBrk="0" hangingPunct="0"/>
            <a:r>
              <a:rPr lang="tr-TR" sz="2400" b="1"/>
              <a:t>Mücadelesi </a:t>
            </a:r>
            <a:r>
              <a:rPr lang="tr-TR" sz="2400"/>
              <a:t/>
            </a:r>
            <a:br>
              <a:rPr lang="tr-TR" sz="2400"/>
            </a:br>
            <a:r>
              <a:rPr lang="tr-TR" sz="2400" b="1"/>
              <a:t>Kültürel mücadele</a:t>
            </a:r>
            <a:r>
              <a:rPr lang="tr-TR" sz="2400"/>
              <a:t/>
            </a:r>
            <a:br>
              <a:rPr lang="tr-TR" sz="2400"/>
            </a:br>
            <a:r>
              <a:rPr lang="tr-TR" sz="2400" b="1"/>
              <a:t>1. </a:t>
            </a:r>
            <a:r>
              <a:rPr lang="tr-TR" sz="2400"/>
              <a:t>Hastalık ile bulaşık özellikle çoğalmada kullanılan      tohumların hastalıktan ari olmasına dikkat edilmeli.</a:t>
            </a:r>
            <a:br>
              <a:rPr lang="tr-TR" sz="2400"/>
            </a:br>
            <a:r>
              <a:rPr lang="tr-TR" sz="2400" b="1"/>
              <a:t>2. </a:t>
            </a:r>
            <a:r>
              <a:rPr lang="tr-TR" sz="2400"/>
              <a:t>Hastalığın bulunduğu alanlarda toprak drenajına önem verilmeli ve tarlada su birikmesine müsaade edilmemeli.</a:t>
            </a:r>
            <a:br>
              <a:rPr lang="tr-TR" sz="2400"/>
            </a:br>
            <a:r>
              <a:rPr lang="tr-TR" sz="2400" b="1"/>
              <a:t>3. </a:t>
            </a:r>
            <a:r>
              <a:rPr lang="tr-TR" sz="2400"/>
              <a:t>Bitkiler sık dikilmeden kaçınılmalı ve havalanma iyi olacak şekilde dikimler yapılmalı. </a:t>
            </a:r>
          </a:p>
          <a:p>
            <a:pPr eaLnBrk="0" hangingPunct="0"/>
            <a:r>
              <a:rPr lang="tr-TR" sz="2400" b="1"/>
              <a:t>4. </a:t>
            </a:r>
            <a:r>
              <a:rPr lang="tr-TR" sz="2400"/>
              <a:t>Kompost ve organik gübrelemeler dikkatli yapılmalı, yoksa hastalık daha şiddetli bir şekilde ortaya çıkabilir.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3"/>
          <p:cNvSpPr>
            <a:spLocks noGrp="1" noChangeArrowheads="1"/>
          </p:cNvSpPr>
          <p:nvPr>
            <p:ph type="body" idx="1"/>
          </p:nvPr>
        </p:nvSpPr>
        <p:spPr>
          <a:xfrm>
            <a:off x="457200" y="404813"/>
            <a:ext cx="8229600" cy="5976937"/>
          </a:xfrm>
          <a:solidFill>
            <a:srgbClr val="FFCC00"/>
          </a:solidFill>
        </p:spPr>
        <p:txBody>
          <a:bodyPr/>
          <a:lstStyle/>
          <a:p>
            <a:pPr>
              <a:lnSpc>
                <a:spcPct val="80000"/>
              </a:lnSpc>
              <a:buFontTx/>
              <a:buNone/>
            </a:pPr>
            <a:r>
              <a:rPr lang="tr-TR" sz="2800" b="1" smtClean="0"/>
              <a:t>5. </a:t>
            </a:r>
            <a:r>
              <a:rPr lang="tr-TR" sz="2800" smtClean="0"/>
              <a:t>Hastalıklı bitki artıkları yetiştirme ortamlarından uzaklaştırılmalı ve imha edilmeli.</a:t>
            </a:r>
          </a:p>
          <a:p>
            <a:pPr>
              <a:lnSpc>
                <a:spcPct val="80000"/>
              </a:lnSpc>
              <a:buFontTx/>
              <a:buNone/>
            </a:pPr>
            <a:r>
              <a:rPr lang="tr-TR" sz="2800" b="1" smtClean="0"/>
              <a:t>6. </a:t>
            </a:r>
            <a:r>
              <a:rPr lang="tr-TR" sz="2800" smtClean="0"/>
              <a:t>Alternatif konukçu (yulaf ve arpa gibi)bitkileri ile ürün rotasyonu yapılabilir. </a:t>
            </a:r>
          </a:p>
          <a:p>
            <a:pPr>
              <a:lnSpc>
                <a:spcPct val="80000"/>
              </a:lnSpc>
              <a:buFontTx/>
              <a:buNone/>
            </a:pPr>
            <a:r>
              <a:rPr lang="tr-TR" sz="2800" b="1" smtClean="0"/>
              <a:t>7. </a:t>
            </a:r>
            <a:r>
              <a:rPr lang="tr-TR" sz="2800" smtClean="0"/>
              <a:t>Hastalık etmeni kumlu topraklarda azalma gösterirken, organik ve ağır topraklarda daha fazla ortaya çıkar, bundan dolayı üretim alanlarının toprak yapısına dikkat edilmeli. </a:t>
            </a:r>
          </a:p>
          <a:p>
            <a:pPr>
              <a:lnSpc>
                <a:spcPct val="80000"/>
              </a:lnSpc>
              <a:buFontTx/>
              <a:buNone/>
            </a:pPr>
            <a:r>
              <a:rPr lang="tr-TR" sz="2800" b="1" smtClean="0"/>
              <a:t>8. </a:t>
            </a:r>
            <a:r>
              <a:rPr lang="tr-TR" sz="2800" smtClean="0"/>
              <a:t>Bitkileri yaralamaktan kaçınılmalı.</a:t>
            </a:r>
          </a:p>
          <a:p>
            <a:pPr>
              <a:lnSpc>
                <a:spcPct val="80000"/>
              </a:lnSpc>
              <a:buFontTx/>
              <a:buNone/>
            </a:pPr>
            <a:r>
              <a:rPr lang="tr-TR" sz="2800" b="1" smtClean="0"/>
              <a:t>9. </a:t>
            </a:r>
            <a:r>
              <a:rPr lang="tr-TR" sz="2800" smtClean="0"/>
              <a:t>Bitkilerin ve yumruların dikimi biraz daha sıcak ve nemin az olduğu havalara kaydırılabilir.</a:t>
            </a:r>
            <a:br>
              <a:rPr lang="tr-TR" sz="2800" smtClean="0"/>
            </a:br>
            <a:r>
              <a:rPr lang="tr-TR" sz="2800" b="1" smtClean="0"/>
              <a:t>Kimyasal mücadele</a:t>
            </a:r>
            <a:endParaRPr lang="tr-TR" sz="2800" u="sng" smtClean="0"/>
          </a:p>
          <a:p>
            <a:pPr>
              <a:lnSpc>
                <a:spcPct val="80000"/>
              </a:lnSpc>
              <a:buFontTx/>
              <a:buNone/>
            </a:pPr>
            <a:r>
              <a:rPr lang="tr-TR" sz="2800" u="sng" smtClean="0"/>
              <a:t>   Zirai Mücadele Teknik Talimatlarına göre tavsiye edilen kimyasal ilaçlar</a:t>
            </a:r>
            <a:r>
              <a:rPr lang="tr-TR" sz="2800" smtClean="0"/>
              <a:t>(100 Litre su için): </a:t>
            </a:r>
            <a:br>
              <a:rPr lang="tr-TR" sz="2800" smtClean="0"/>
            </a:br>
            <a:r>
              <a:rPr lang="tr-TR" sz="2800" smtClean="0"/>
              <a:t>Thiram WP/WG 80% (300 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457200" y="274638"/>
            <a:ext cx="8229600" cy="706437"/>
          </a:xfrm>
        </p:spPr>
        <p:txBody>
          <a:bodyPr/>
          <a:lstStyle/>
          <a:p>
            <a:r>
              <a:rPr lang="tr-TR" sz="3200" b="1" smtClean="0"/>
              <a:t>Kömür (Charcoal) Çürüklüklügü</a:t>
            </a:r>
            <a:r>
              <a:rPr lang="tr-TR" sz="4000" smtClean="0"/>
              <a:t> </a:t>
            </a:r>
          </a:p>
        </p:txBody>
      </p:sp>
      <p:sp>
        <p:nvSpPr>
          <p:cNvPr id="174083" name="Rectangle 3"/>
          <p:cNvSpPr>
            <a:spLocks noGrp="1" noChangeArrowheads="1"/>
          </p:cNvSpPr>
          <p:nvPr>
            <p:ph type="body" idx="1"/>
          </p:nvPr>
        </p:nvSpPr>
        <p:spPr>
          <a:xfrm>
            <a:off x="457200" y="981075"/>
            <a:ext cx="8229600" cy="5472113"/>
          </a:xfrm>
          <a:solidFill>
            <a:srgbClr val="FFCC00"/>
          </a:solidFill>
        </p:spPr>
        <p:txBody>
          <a:bodyPr/>
          <a:lstStyle/>
          <a:p>
            <a:pPr>
              <a:buFontTx/>
              <a:buNone/>
            </a:pPr>
            <a:r>
              <a:rPr lang="tr-TR" sz="2800" smtClean="0"/>
              <a:t>    Hastalık etmeni: </a:t>
            </a:r>
            <a:r>
              <a:rPr lang="tr-TR" sz="2800" b="1" i="1" smtClean="0"/>
              <a:t>Macrophomina phaseolina</a:t>
            </a:r>
          </a:p>
          <a:p>
            <a:pPr algn="just">
              <a:buFontTx/>
              <a:buNone/>
            </a:pPr>
            <a:r>
              <a:rPr lang="tr-TR" sz="2800" smtClean="0"/>
              <a:t>    Kömür Çürüklüğü geniş bir konukçu listesine sahiptir, bunlar arasında cucurbit bitkileri, domates, patates ve fasulye sayılabilir. Hastalık etmeni toprak kökenli bir fungus olup, nemli topraklarda ortaya çıkmaktadır. Fungus nispeten yüksek sıcaklık ve kuru topraklara karşı dayanıklıdır. Hastalık etmeni özelikle su stresine girmiş bitkilerde ve yüksek sıcaklıklarda ortaya çıkmaktadır.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2019</Words>
  <PresentationFormat>Ekran Gösterisi (4:3)</PresentationFormat>
  <Paragraphs>183</Paragraphs>
  <Slides>41</Slides>
  <Notes>41</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Ofis Teması</vt:lpstr>
      <vt:lpstr>Rhizoctonia  Kök  Çürüklüğü Etmen:  Rhizoctonia solani  </vt:lpstr>
      <vt:lpstr>Slayt 2</vt:lpstr>
      <vt:lpstr>Slayt 3</vt:lpstr>
      <vt:lpstr>Slayt 4</vt:lpstr>
      <vt:lpstr>Slayt 5</vt:lpstr>
      <vt:lpstr>Slayt 6</vt:lpstr>
      <vt:lpstr>Slayt 7</vt:lpstr>
      <vt:lpstr>Slayt 8</vt:lpstr>
      <vt:lpstr>Kömür (Charcoal) Çürüklüklügü </vt:lpstr>
      <vt:lpstr>Slayt 10</vt:lpstr>
      <vt:lpstr>Slayt 11</vt:lpstr>
      <vt:lpstr>Fasulye Antraknozu</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Rhizoctonia  Kök  Çürüklüğü Etmen:  Rhizoctonia solani  </dc:title>
  <dc:creator>pc</dc:creator>
  <cp:lastModifiedBy>pc</cp:lastModifiedBy>
  <cp:revision>1</cp:revision>
  <dcterms:created xsi:type="dcterms:W3CDTF">2017-02-02T12:21:12Z</dcterms:created>
  <dcterms:modified xsi:type="dcterms:W3CDTF">2017-02-02T12:22:22Z</dcterms:modified>
</cp:coreProperties>
</file>