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59" r:id="rId7"/>
    <p:sldId id="262" r:id="rId8"/>
    <p:sldId id="260" r:id="rId9"/>
    <p:sldId id="261"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3303BBF-3799-4D69-BAF6-D3757DCC2020}"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147609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303BBF-3799-4D69-BAF6-D3757DCC2020}"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305541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303BBF-3799-4D69-BAF6-D3757DCC2020}"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295242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303BBF-3799-4D69-BAF6-D3757DCC2020}"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85996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3303BBF-3799-4D69-BAF6-D3757DCC2020}"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122700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3303BBF-3799-4D69-BAF6-D3757DCC2020}"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3748753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3303BBF-3799-4D69-BAF6-D3757DCC2020}" type="datetimeFigureOut">
              <a:rPr lang="tr-TR" smtClean="0"/>
              <a:t>22.03.2019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480213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303BBF-3799-4D69-BAF6-D3757DCC2020}" type="datetimeFigureOut">
              <a:rPr lang="tr-TR" smtClean="0"/>
              <a:t>22.03.2019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286489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3303BBF-3799-4D69-BAF6-D3757DCC2020}" type="datetimeFigureOut">
              <a:rPr lang="tr-TR" smtClean="0"/>
              <a:t>22.03.2019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138232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303BBF-3799-4D69-BAF6-D3757DCC2020}"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1033312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303BBF-3799-4D69-BAF6-D3757DCC2020}"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F28586-4754-4357-B095-E73E72D1FB0F}" type="slidenum">
              <a:rPr lang="tr-TR" smtClean="0"/>
              <a:t>‹#›</a:t>
            </a:fld>
            <a:endParaRPr lang="tr-TR"/>
          </a:p>
        </p:txBody>
      </p:sp>
    </p:spTree>
    <p:extLst>
      <p:ext uri="{BB962C8B-B14F-4D97-AF65-F5344CB8AC3E}">
        <p14:creationId xmlns:p14="http://schemas.microsoft.com/office/powerpoint/2010/main" val="107066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03BBF-3799-4D69-BAF6-D3757DCC2020}" type="datetimeFigureOut">
              <a:rPr lang="tr-TR" smtClean="0"/>
              <a:t>22.03.2019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28586-4754-4357-B095-E73E72D1FB0F}" type="slidenum">
              <a:rPr lang="tr-TR" smtClean="0"/>
              <a:t>‹#›</a:t>
            </a:fld>
            <a:endParaRPr lang="tr-TR"/>
          </a:p>
        </p:txBody>
      </p:sp>
    </p:spTree>
    <p:extLst>
      <p:ext uri="{BB962C8B-B14F-4D97-AF65-F5344CB8AC3E}">
        <p14:creationId xmlns:p14="http://schemas.microsoft.com/office/powerpoint/2010/main" val="2203664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William’ın feodalizmi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12447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William’ın yine kendisine ve beraberindeki işgalcilere fayda sağlayabilmek adına dili kullandığı da görülmektedir. Bir Fransız ifadesi olan ‘’</a:t>
            </a:r>
            <a:r>
              <a:rPr lang="tr-TR" dirty="0" err="1" smtClean="0"/>
              <a:t>mid</a:t>
            </a:r>
            <a:r>
              <a:rPr lang="tr-TR" dirty="0" smtClean="0"/>
              <a:t> </a:t>
            </a:r>
            <a:r>
              <a:rPr lang="tr-TR" dirty="0" err="1" smtClean="0"/>
              <a:t>unforedon</a:t>
            </a:r>
            <a:r>
              <a:rPr lang="tr-TR" dirty="0" smtClean="0"/>
              <a:t> </a:t>
            </a:r>
            <a:r>
              <a:rPr lang="tr-TR" dirty="0" err="1" smtClean="0"/>
              <a:t>ave</a:t>
            </a:r>
            <a:r>
              <a:rPr lang="tr-TR" dirty="0" smtClean="0"/>
              <a:t>’’, yeminler ile ilgili yasanın sonuna dahil edilmiş ve Normanların İngiliz yeminlerinden azat olması sağlanmıştır. </a:t>
            </a:r>
          </a:p>
          <a:p>
            <a:pPr marL="0" indent="0">
              <a:buNone/>
            </a:pPr>
            <a:r>
              <a:rPr lang="tr-TR" dirty="0" smtClean="0"/>
              <a:t>   Okuryazar İngilizler arasından Fransızca bilenler dahi yeni yasaların etkilerini anlayamazlardı. Zira kavramların kendileri yabancı durumdaydı. Bu faaliyetler, Fransızcayı İngilizce hukuk uygulamasına ve nihayetinde de genel konuşma diline dönüştürmeye yardımcı oldu. </a:t>
            </a:r>
          </a:p>
          <a:p>
            <a:endParaRPr lang="tr-TR" dirty="0"/>
          </a:p>
        </p:txBody>
      </p:sp>
    </p:spTree>
    <p:extLst>
      <p:ext uri="{BB962C8B-B14F-4D97-AF65-F5344CB8AC3E}">
        <p14:creationId xmlns:p14="http://schemas.microsoft.com/office/powerpoint/2010/main" val="8451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Her ne kadar önemli olsa da yasal sözcük dağarcığının İngiliz dili üzerindeki etkisi, aristokrat Fransız sınıfının yarattığı sosyal baskının etkileri ve ortak konuşma üzerindeki etkileri ile karşılaştırıldığında farklılık arz etmektedir. William büyük ölçüde arazilerin verilmesi yolu ile Fransız asillerini İngiltere’ye getirdi ve Fransız dili konuşanlardan oluşan bir aristokrasi meydana getirdi. Başlangıçta bu üst sınıf konuşma dilini etkilemedi. Ancak o sırada İngiltere’deki okuryazarlık oranlarının sonucu olarak elit sınıf aracılığı ile kelime dağarcığı üzerinde önemli bir etki yarattı. Bununla birlikte devletin resmi dili olarak toplumun önemli figürleri tarafından konuşulan dil olan Fransızcadan alınan ödünç kelimelerin fetihten sonraki periyotta İngiliz sözlüğünde yer alması pek de şaşırtıcı değildir. Örneğin Fransızca bir kelime olan ‘’</a:t>
            </a:r>
            <a:r>
              <a:rPr lang="tr-TR" dirty="0" err="1" smtClean="0"/>
              <a:t>trône</a:t>
            </a:r>
            <a:r>
              <a:rPr lang="tr-TR" dirty="0" smtClean="0"/>
              <a:t>’’ ilk kez bu dönemde adada ortaya çıkmış ve bu kelimeden ise İngilizce bir kelime olan ‘’</a:t>
            </a:r>
            <a:r>
              <a:rPr lang="tr-TR" dirty="0" err="1" smtClean="0"/>
              <a:t>throne</a:t>
            </a:r>
            <a:r>
              <a:rPr lang="tr-TR" dirty="0" smtClean="0"/>
              <a:t>’’ türemiştir. Benzer şekilde Latince kökenli bir kelime olan ‘’</a:t>
            </a:r>
            <a:r>
              <a:rPr lang="tr-TR" dirty="0" err="1" smtClean="0"/>
              <a:t>saint</a:t>
            </a:r>
            <a:r>
              <a:rPr lang="tr-TR" dirty="0" smtClean="0"/>
              <a:t>’’ kelimesi de ilk kez sahneye çıkmış ve </a:t>
            </a:r>
            <a:r>
              <a:rPr lang="tr-TR" dirty="0" err="1" smtClean="0"/>
              <a:t>İngilizce’de</a:t>
            </a:r>
            <a:r>
              <a:rPr lang="tr-TR" dirty="0" smtClean="0"/>
              <a:t> Fransızca sayesinde yer etmiştir. Fethi takip eden sürede bu etki sınırlı düzeyde olsa da 1250’den sonra bu etki önemli ölçüde artmıştır. </a:t>
            </a:r>
          </a:p>
          <a:p>
            <a:endParaRPr lang="tr-TR" dirty="0"/>
          </a:p>
        </p:txBody>
      </p:sp>
    </p:spTree>
    <p:extLst>
      <p:ext uri="{BB962C8B-B14F-4D97-AF65-F5344CB8AC3E}">
        <p14:creationId xmlns:p14="http://schemas.microsoft.com/office/powerpoint/2010/main" val="3148544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Fetihten yaklaşık iki asır kadar sonra Fransızlar İngiltere’de ciddi bir şekilde yerleşmiş ve halk arasında da hızla popülerlik kazanmaya başlamışlardı. Bu dönemde aristokrat sınıfın ve de yasaların birincil dili olarak Fransızca, damlama (aşağıya sızma) etkisi ile yavaş yavaş halkın konuşma dilinde de etkisini göstermeye başlamıştır. Halk tabakasına da cazip gözükmeye başlayan Fransız dilinin rutin konuşmada seslerinin ve kelimelerinin tutarlı varlığı sonucunda ise eskiden doğal olmayan morfemlerin ve ifadelerin genel kabulü meydana gelmiştir. Tüm bunların neticesinde ise İngilizce konuşma diline ve sözlüğüne dahil edilen Fransızca kelime ve birimlerinin sayısı da doğal olarak artmıştır. Ayrıca mevcut Fransızca ve İngilizce kelimelerin kombinasyonlarından oluşan tamamen yeni kelimeler de oluşmaya başlamıştır. Bu gelişme yapım eklerinde (</a:t>
            </a:r>
            <a:r>
              <a:rPr lang="tr-TR" dirty="0" err="1" smtClean="0"/>
              <a:t>Derivational</a:t>
            </a:r>
            <a:r>
              <a:rPr lang="tr-TR" dirty="0" smtClean="0"/>
              <a:t> </a:t>
            </a:r>
            <a:r>
              <a:rPr lang="tr-TR" dirty="0" err="1" smtClean="0"/>
              <a:t>Morphology</a:t>
            </a:r>
            <a:r>
              <a:rPr lang="tr-TR" smtClean="0"/>
              <a:t>) değişikliklere neden olmuş ve İngilizcenin cümle yapısında ve kelime dağarcığında yaşanacak değişimleri hazırlamıştır. </a:t>
            </a:r>
          </a:p>
          <a:p>
            <a:endParaRPr lang="tr-TR"/>
          </a:p>
        </p:txBody>
      </p:sp>
    </p:spTree>
    <p:extLst>
      <p:ext uri="{BB962C8B-B14F-4D97-AF65-F5344CB8AC3E}">
        <p14:creationId xmlns:p14="http://schemas.microsoft.com/office/powerpoint/2010/main" val="4085214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William’ın adaya ihraç ettiği </a:t>
            </a:r>
            <a:r>
              <a:rPr lang="tr-TR" dirty="0" err="1" smtClean="0"/>
              <a:t>Feodalizm’inin</a:t>
            </a:r>
            <a:r>
              <a:rPr lang="tr-TR" dirty="0" smtClean="0"/>
              <a:t> temelinde yatan ana unsur ise elbette ki adayı ele geçirmiş askeri kökenli Norman soylularının (William’ın beraberinde getirdiği etnik karmaşayı unutmamak gerekmektedir) adadaki siyasi varlığının ve egemenliğinin </a:t>
            </a:r>
            <a:r>
              <a:rPr lang="tr-TR" dirty="0" err="1" smtClean="0"/>
              <a:t>Anglo</a:t>
            </a:r>
            <a:r>
              <a:rPr lang="tr-TR" dirty="0" smtClean="0"/>
              <a:t> – </a:t>
            </a:r>
            <a:r>
              <a:rPr lang="tr-TR" dirty="0" err="1" smtClean="0"/>
              <a:t>Sakson</a:t>
            </a:r>
            <a:r>
              <a:rPr lang="tr-TR" dirty="0" smtClean="0"/>
              <a:t> toplumuna dikte edilmesi olmalıdır. Zira daha önceden de bahsedildiği üzere adanın azımsanmayacak bir kısmı William’ı adayı zorla zapt etmiş bir yabancı olarak görmekteydi. </a:t>
            </a:r>
          </a:p>
          <a:p>
            <a:pPr marL="0" indent="0">
              <a:buNone/>
            </a:pPr>
            <a:r>
              <a:rPr lang="tr-TR" dirty="0" smtClean="0"/>
              <a:t>   William’ın bu noktada gerçekleştirdiği bir başka faaliyet ise Londra’nın ünlü kalesi olan Londra Kalesi’nin inşasıdır. Bu kalede onun mutlak gücüne yapılan muhalif eylemlere karşı William’ın vermiş olduğu kanlı cevaplar, bir süre sonra halkın bu kaleyi ‘’Kanlı Kale’’ olarak adlandırmasına neden olmuştur. Bir egemenlik sembolü olarak inşa edilen bu kalenin inşasında dahi William’ın </a:t>
            </a:r>
            <a:r>
              <a:rPr lang="tr-TR" dirty="0" err="1" smtClean="0"/>
              <a:t>Anglo</a:t>
            </a:r>
            <a:r>
              <a:rPr lang="tr-TR" dirty="0" smtClean="0"/>
              <a:t> – </a:t>
            </a:r>
            <a:r>
              <a:rPr lang="tr-TR" dirty="0" err="1" smtClean="0"/>
              <a:t>Sakson’lara</a:t>
            </a:r>
            <a:r>
              <a:rPr lang="tr-TR" dirty="0" smtClean="0"/>
              <a:t> karşı güvensizliği ortaya çıkmaktadır. Kalenin inşasında neredeyse tamamen Fransa’dan gelen ustaların kullanılması ve </a:t>
            </a:r>
            <a:r>
              <a:rPr lang="tr-TR" dirty="0" err="1" smtClean="0"/>
              <a:t>Anglo</a:t>
            </a:r>
            <a:r>
              <a:rPr lang="tr-TR" dirty="0" smtClean="0"/>
              <a:t> – </a:t>
            </a:r>
            <a:r>
              <a:rPr lang="tr-TR" dirty="0" err="1" smtClean="0"/>
              <a:t>Saxon</a:t>
            </a:r>
            <a:r>
              <a:rPr lang="tr-TR" dirty="0" smtClean="0"/>
              <a:t> işçilerinin daha basit işlere yönlendirilmesi ise buna kanıt teşkil etmektedir. </a:t>
            </a:r>
          </a:p>
          <a:p>
            <a:endParaRPr lang="tr-TR" dirty="0"/>
          </a:p>
        </p:txBody>
      </p:sp>
    </p:spTree>
    <p:extLst>
      <p:ext uri="{BB962C8B-B14F-4D97-AF65-F5344CB8AC3E}">
        <p14:creationId xmlns:p14="http://schemas.microsoft.com/office/powerpoint/2010/main" val="298244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1060C635-1BE5-A24D-B61D-3327C961E05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55465" y="1825625"/>
            <a:ext cx="3481070" cy="4351338"/>
          </a:xfrm>
        </p:spPr>
      </p:pic>
    </p:spTree>
    <p:extLst>
      <p:ext uri="{BB962C8B-B14F-4D97-AF65-F5344CB8AC3E}">
        <p14:creationId xmlns:p14="http://schemas.microsoft.com/office/powerpoint/2010/main" val="334896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62402C4D-96A2-6749-878F-13DACB91AB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7625" y="2929731"/>
            <a:ext cx="4476750" cy="2143125"/>
          </a:xfrm>
        </p:spPr>
      </p:pic>
    </p:spTree>
    <p:extLst>
      <p:ext uri="{BB962C8B-B14F-4D97-AF65-F5344CB8AC3E}">
        <p14:creationId xmlns:p14="http://schemas.microsoft.com/office/powerpoint/2010/main" val="329369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Taç gitme töreninden sonra William, krallığını meşrulaştırmak ve toplumun önde gelenleri arasından kendisine ittifaklar sağlayabilmek adına ülke çapında bir harekete girişmiştir. Bu çabasının bir parçası olarak ise 1086 senesinde ‘’</a:t>
            </a:r>
            <a:r>
              <a:rPr lang="tr-TR" dirty="0" err="1" smtClean="0"/>
              <a:t>Domesday</a:t>
            </a:r>
            <a:r>
              <a:rPr lang="tr-TR" dirty="0" smtClean="0"/>
              <a:t> </a:t>
            </a:r>
            <a:r>
              <a:rPr lang="tr-TR" dirty="0" err="1" smtClean="0"/>
              <a:t>Book</a:t>
            </a:r>
            <a:r>
              <a:rPr lang="tr-TR" dirty="0" smtClean="0"/>
              <a:t>’’ olarak da bilinen ’’</a:t>
            </a:r>
            <a:r>
              <a:rPr lang="tr-TR" dirty="0" err="1" smtClean="0"/>
              <a:t>census</a:t>
            </a:r>
            <a:r>
              <a:rPr lang="tr-TR" dirty="0" smtClean="0"/>
              <a:t>’’ yani nüfus sayımını da yaptırmıştır. Fransız bir avukat olan William of </a:t>
            </a:r>
            <a:r>
              <a:rPr lang="tr-TR" dirty="0" err="1" smtClean="0"/>
              <a:t>Calais</a:t>
            </a:r>
            <a:r>
              <a:rPr lang="tr-TR" dirty="0" smtClean="0"/>
              <a:t> tarafından kaleme alınan eserin amacı ise sadece hakimiyet altındaki toprakların idaresi ile ilgili meseleler ya da demografik verilerin kayda geçirilmesi değildir. </a:t>
            </a:r>
            <a:r>
              <a:rPr lang="tr-TR" dirty="0" err="1" smtClean="0"/>
              <a:t>Domesday</a:t>
            </a:r>
            <a:r>
              <a:rPr lang="tr-TR" dirty="0" smtClean="0"/>
              <a:t> </a:t>
            </a:r>
            <a:r>
              <a:rPr lang="tr-TR" dirty="0" err="1" smtClean="0"/>
              <a:t>Book</a:t>
            </a:r>
            <a:r>
              <a:rPr lang="tr-TR" dirty="0" smtClean="0"/>
              <a:t>, aynı zamanda siyasi ve yasal çevreleri etkilemek için de kaleme alınmış bir eserdir. </a:t>
            </a:r>
            <a:r>
              <a:rPr lang="tr-TR" dirty="0" err="1" smtClean="0"/>
              <a:t>Calais</a:t>
            </a:r>
            <a:r>
              <a:rPr lang="tr-TR" dirty="0" smtClean="0"/>
              <a:t>, dili ve kelime haznesini kullanarak William’ın topraklar üzerindeki sahipliğini ve neticesinde de bu toprakları kendi soylularına verme gücünü kuvvetlendirme, meşru bir temele dayandırma amaçlarını güderek de bu eseri kaleme almıştır. </a:t>
            </a:r>
          </a:p>
          <a:p>
            <a:endParaRPr lang="tr-TR" dirty="0"/>
          </a:p>
        </p:txBody>
      </p:sp>
    </p:spTree>
    <p:extLst>
      <p:ext uri="{BB962C8B-B14F-4D97-AF65-F5344CB8AC3E}">
        <p14:creationId xmlns:p14="http://schemas.microsoft.com/office/powerpoint/2010/main" val="185652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Domesday</a:t>
            </a:r>
            <a:r>
              <a:rPr lang="tr-TR" dirty="0" smtClean="0"/>
              <a:t> </a:t>
            </a:r>
            <a:r>
              <a:rPr lang="tr-TR" dirty="0" err="1" smtClean="0"/>
              <a:t>Book’ta</a:t>
            </a:r>
            <a:r>
              <a:rPr lang="tr-TR" dirty="0" smtClean="0"/>
              <a:t> William of </a:t>
            </a:r>
            <a:r>
              <a:rPr lang="tr-TR" dirty="0" err="1" smtClean="0"/>
              <a:t>Calais’in</a:t>
            </a:r>
            <a:r>
              <a:rPr lang="tr-TR" dirty="0" smtClean="0"/>
              <a:t> kendi dilinde gerçekleştirdiği bu manipülasyonlara arazi mülkiyeti hususundaki tartışmalar da dahil olmuştur. </a:t>
            </a:r>
            <a:r>
              <a:rPr lang="tr-TR" dirty="0" err="1" smtClean="0"/>
              <a:t>Harold</a:t>
            </a:r>
            <a:r>
              <a:rPr lang="tr-TR" dirty="0" smtClean="0"/>
              <a:t> </a:t>
            </a:r>
            <a:r>
              <a:rPr lang="tr-TR" dirty="0" err="1" smtClean="0"/>
              <a:t>Godwinson</a:t>
            </a:r>
            <a:r>
              <a:rPr lang="tr-TR" dirty="0" smtClean="0"/>
              <a:t>, tahta çıktığında kendi davasını destekleyen soyluları toprak ve kasabalar ile ödüllendirmişti. </a:t>
            </a:r>
            <a:r>
              <a:rPr lang="tr-TR" dirty="0" err="1" smtClean="0"/>
              <a:t>Harold’un</a:t>
            </a:r>
            <a:r>
              <a:rPr lang="tr-TR" dirty="0" smtClean="0"/>
              <a:t> tahtını ele geçiren William ise bu ödülleri geri alarak bunları kendisini destekleyenlere bahşetti. Doğal olarak bu toprakların eski sahipleri ise bu duruma karşı çıktı. </a:t>
            </a:r>
            <a:r>
              <a:rPr lang="tr-TR" dirty="0" err="1" smtClean="0"/>
              <a:t>Calais</a:t>
            </a:r>
            <a:r>
              <a:rPr lang="tr-TR" dirty="0" smtClean="0"/>
              <a:t>, bu tarz bir direnişi öngördüğünden </a:t>
            </a:r>
            <a:r>
              <a:rPr lang="tr-TR" dirty="0" err="1" smtClean="0"/>
              <a:t>Domesday</a:t>
            </a:r>
            <a:r>
              <a:rPr lang="tr-TR" dirty="0" smtClean="0"/>
              <a:t> </a:t>
            </a:r>
            <a:r>
              <a:rPr lang="tr-TR" dirty="0" err="1" smtClean="0"/>
              <a:t>Book’u</a:t>
            </a:r>
            <a:r>
              <a:rPr lang="tr-TR" dirty="0" smtClean="0"/>
              <a:t> Norman Latin dilinde kale almıştı. Yani bazı kelimeler Eski </a:t>
            </a:r>
            <a:r>
              <a:rPr lang="tr-TR" dirty="0" err="1" smtClean="0"/>
              <a:t>İngilizce’nin</a:t>
            </a:r>
            <a:r>
              <a:rPr lang="tr-TR" dirty="0" smtClean="0"/>
              <a:t> yasal jargonundaki geleneksel çağrışımlarından farklı anlamlar içermekteydi. </a:t>
            </a:r>
          </a:p>
          <a:p>
            <a:endParaRPr lang="tr-TR" dirty="0"/>
          </a:p>
        </p:txBody>
      </p:sp>
    </p:spTree>
    <p:extLst>
      <p:ext uri="{BB962C8B-B14F-4D97-AF65-F5344CB8AC3E}">
        <p14:creationId xmlns:p14="http://schemas.microsoft.com/office/powerpoint/2010/main" val="327276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istismara örnek olarak ise </a:t>
            </a:r>
            <a:r>
              <a:rPr lang="tr-TR" dirty="0" err="1" smtClean="0"/>
              <a:t>Domesday</a:t>
            </a:r>
            <a:r>
              <a:rPr lang="tr-TR" dirty="0" smtClean="0"/>
              <a:t> </a:t>
            </a:r>
            <a:r>
              <a:rPr lang="tr-TR" dirty="0" err="1" smtClean="0"/>
              <a:t>Book’taki</a:t>
            </a:r>
            <a:r>
              <a:rPr lang="tr-TR" dirty="0" smtClean="0"/>
              <a:t> Kilise Hukukunda yaygın bir terim olan ‘’</a:t>
            </a:r>
            <a:r>
              <a:rPr lang="tr-TR" dirty="0" err="1" smtClean="0"/>
              <a:t>antecessor</a:t>
            </a:r>
            <a:r>
              <a:rPr lang="tr-TR" dirty="0" smtClean="0"/>
              <a:t>’’ terimi verilebilir. </a:t>
            </a:r>
            <a:r>
              <a:rPr lang="tr-TR" dirty="0" err="1" smtClean="0"/>
              <a:t>Domesday</a:t>
            </a:r>
            <a:r>
              <a:rPr lang="tr-TR" dirty="0" smtClean="0"/>
              <a:t> </a:t>
            </a:r>
            <a:r>
              <a:rPr lang="tr-TR" dirty="0" err="1" smtClean="0"/>
              <a:t>Book’tan</a:t>
            </a:r>
            <a:r>
              <a:rPr lang="tr-TR" dirty="0" smtClean="0"/>
              <a:t> önce terim, mevcut din adamından önce kilise makamını elinde tutan din adamını belirtmek için kullanılırdı ve bu şekilde yaygın olarak kabul edilen terim, çeşitli yasa kodlarında da kullanılmıştır. </a:t>
            </a:r>
            <a:r>
              <a:rPr lang="tr-TR" dirty="0" err="1" smtClean="0"/>
              <a:t>Calais</a:t>
            </a:r>
            <a:r>
              <a:rPr lang="tr-TR" dirty="0" smtClean="0"/>
              <a:t> ise bu terimi arazi mülkiyetini belirtmek için kullandı ve ‘’</a:t>
            </a:r>
            <a:r>
              <a:rPr lang="tr-TR" dirty="0" err="1" smtClean="0"/>
              <a:t>antecessor</a:t>
            </a:r>
            <a:r>
              <a:rPr lang="tr-TR" dirty="0" smtClean="0"/>
              <a:t>’’u Edward </a:t>
            </a:r>
            <a:r>
              <a:rPr lang="tr-TR" dirty="0" err="1" smtClean="0"/>
              <a:t>the</a:t>
            </a:r>
            <a:r>
              <a:rPr lang="tr-TR" dirty="0" smtClean="0"/>
              <a:t> </a:t>
            </a:r>
            <a:r>
              <a:rPr lang="tr-TR" dirty="0" err="1" smtClean="0"/>
              <a:t>Confessor’un</a:t>
            </a:r>
            <a:r>
              <a:rPr lang="tr-TR" dirty="0" smtClean="0"/>
              <a:t> ölümü anında arazi mülkiyetini elinde tutanların tanımlanmasında kullandı. William’ın İngiliz tahtının meşru varisi olarak iddiasına göre kendisi bir </a:t>
            </a:r>
            <a:r>
              <a:rPr lang="tr-TR" dirty="0" err="1" smtClean="0"/>
              <a:t>antecessor’du</a:t>
            </a:r>
            <a:r>
              <a:rPr lang="tr-TR" dirty="0" smtClean="0"/>
              <a:t> ve böylece de kendisi topraklar üzerindeki mülkiyetini meşrulaştırıyor ve de kendi isteği doğrultusunda bu toprakları istediği kişilere verme kuvvetini yine meşru bir düzlemde elde ediyordu. </a:t>
            </a:r>
          </a:p>
          <a:p>
            <a:endParaRPr lang="tr-TR" dirty="0"/>
          </a:p>
        </p:txBody>
      </p:sp>
    </p:spTree>
    <p:extLst>
      <p:ext uri="{BB962C8B-B14F-4D97-AF65-F5344CB8AC3E}">
        <p14:creationId xmlns:p14="http://schemas.microsoft.com/office/powerpoint/2010/main" val="310347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Domesday</a:t>
            </a:r>
            <a:r>
              <a:rPr lang="tr-TR" dirty="0" smtClean="0"/>
              <a:t> </a:t>
            </a:r>
            <a:r>
              <a:rPr lang="tr-TR" dirty="0" err="1" smtClean="0"/>
              <a:t>Book’un</a:t>
            </a:r>
            <a:r>
              <a:rPr lang="tr-TR" dirty="0" smtClean="0"/>
              <a:t> Eski İngilizce çevirisi asla oluşturulmadı. Böylelikle meydana gelen nüans değişiklikleri ve anlamları değiştirilmiş haklar ve kanunlar, Eski İngiliz dilini konuşanlarca anlaşılması imkansız hale getirilmiştir. Ayrıca, </a:t>
            </a:r>
            <a:r>
              <a:rPr lang="tr-TR" dirty="0" err="1" smtClean="0"/>
              <a:t>Domesday</a:t>
            </a:r>
            <a:r>
              <a:rPr lang="tr-TR" dirty="0" smtClean="0"/>
              <a:t> </a:t>
            </a:r>
            <a:r>
              <a:rPr lang="tr-TR" dirty="0" err="1" smtClean="0"/>
              <a:t>Book</a:t>
            </a:r>
            <a:r>
              <a:rPr lang="tr-TR" dirty="0" smtClean="0"/>
              <a:t> için oluşturulan terimler sözlüğü - büyük olasılıkla William of </a:t>
            </a:r>
            <a:r>
              <a:rPr lang="tr-TR" dirty="0" err="1" smtClean="0"/>
              <a:t>Calais</a:t>
            </a:r>
            <a:r>
              <a:rPr lang="tr-TR" dirty="0" smtClean="0"/>
              <a:t> tarafından kaleme alınmıştır – 1066’dan önce İngiltere’ye yabancı olan kelimeleri de içermekteydi. Bu nedenlerle İngilizler bu terimleri anlamakta sıkıntı yaşamakla kalmadı aynı zamanda bu terimlerin açıklamaları bile yabancı kelimeler içerdiğinden, yeni kralı onaylamamalarından doğan eylemlerinin de önüne böylece yasal bir set çekilmiş oldu. </a:t>
            </a:r>
          </a:p>
          <a:p>
            <a:endParaRPr lang="tr-TR" dirty="0"/>
          </a:p>
        </p:txBody>
      </p:sp>
    </p:spTree>
    <p:extLst>
      <p:ext uri="{BB962C8B-B14F-4D97-AF65-F5344CB8AC3E}">
        <p14:creationId xmlns:p14="http://schemas.microsoft.com/office/powerpoint/2010/main" val="234308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William’ın çabaları arazi mülkiyetini ötesine de ulaşmıştı. Fransızcadan yararlanan William ödünç kelimeler ile yasa kodlarını yeniden kaleme aldı ve yavaşça yasal prosedürlerde değişiklere gitti. Devletin resmi dili olarak </a:t>
            </a:r>
            <a:r>
              <a:rPr lang="tr-TR" dirty="0" err="1" smtClean="0"/>
              <a:t>Franko</a:t>
            </a:r>
            <a:r>
              <a:rPr lang="tr-TR" dirty="0" smtClean="0"/>
              <a:t> - Norman dilini kabul etmekle beraber bunun yanında </a:t>
            </a:r>
            <a:r>
              <a:rPr lang="tr-TR" dirty="0" err="1" smtClean="0"/>
              <a:t>Latince’yi</a:t>
            </a:r>
            <a:r>
              <a:rPr lang="tr-TR" dirty="0" smtClean="0"/>
              <a:t> kamu işlerinin idaresinde ve mahkemelerde resmi dil olarak kabul etti. Sınırlı sayıdaki kayıtlar, erken dönem yasa kodlarının neredeyse tamamen Fransızca yazıldığını göstermektedir. </a:t>
            </a:r>
          </a:p>
          <a:p>
            <a:pPr marL="0" indent="0">
              <a:buNone/>
            </a:pPr>
            <a:r>
              <a:rPr lang="tr-TR" dirty="0" smtClean="0"/>
              <a:t>   Aldığı ödünç kelimelere örnek olarak ‘’</a:t>
            </a:r>
            <a:r>
              <a:rPr lang="tr-TR" dirty="0" err="1" smtClean="0"/>
              <a:t>portirefan</a:t>
            </a:r>
            <a:r>
              <a:rPr lang="tr-TR" dirty="0" smtClean="0"/>
              <a:t>’’ kelimesini verebiliriz. İngilizce karşılığı ‘’</a:t>
            </a:r>
            <a:r>
              <a:rPr lang="tr-TR" dirty="0" err="1" smtClean="0"/>
              <a:t>mayor</a:t>
            </a:r>
            <a:r>
              <a:rPr lang="tr-TR" dirty="0" smtClean="0"/>
              <a:t>’’a denk gelen bu kelime ile William sadece yeni bir kelime değil aynı zamanda da yeni bir yasal pozisyon da yaratmıştır. Dolayısı ile kendisinin Avrupa’yı ya da daha dar anlamda Fransa idari yapılanmasını, adanın dönem şartlarını göz önünde bulundurarak belirli değişiklikler ile ithal ettiği dile getirilebilir. </a:t>
            </a:r>
          </a:p>
          <a:p>
            <a:pPr marL="0" indent="0">
              <a:buNone/>
            </a:pPr>
            <a:r>
              <a:rPr lang="tr-TR" dirty="0" smtClean="0"/>
              <a:t>   Başka bir örnek olarak ‘’</a:t>
            </a:r>
            <a:r>
              <a:rPr lang="tr-TR" dirty="0" err="1" smtClean="0"/>
              <a:t>him</a:t>
            </a:r>
            <a:r>
              <a:rPr lang="tr-TR" dirty="0" smtClean="0"/>
              <a:t> </a:t>
            </a:r>
            <a:r>
              <a:rPr lang="tr-TR" dirty="0" err="1" smtClean="0"/>
              <a:t>lahlice</a:t>
            </a:r>
            <a:r>
              <a:rPr lang="tr-TR" dirty="0" smtClean="0"/>
              <a:t> </a:t>
            </a:r>
            <a:r>
              <a:rPr lang="tr-TR" dirty="0" err="1" smtClean="0"/>
              <a:t>spalan</a:t>
            </a:r>
            <a:r>
              <a:rPr lang="tr-TR" dirty="0" smtClean="0"/>
              <a:t>’’ yani dövüş ile yargılanmanın yerine kullanılan bu Norman ifadesi verilebilir. Bu ifade anlaşmaların çözümü için yeni bir öneri olarak sunulmuştur. Eski İngilizce yasa kodlarının ise yavaş yavaş Fransızca kelimeler ve terimler ile örülmesine de iyi bir örnektir</a:t>
            </a:r>
            <a:endParaRPr lang="tr-TR" dirty="0"/>
          </a:p>
        </p:txBody>
      </p:sp>
    </p:spTree>
    <p:extLst>
      <p:ext uri="{BB962C8B-B14F-4D97-AF65-F5344CB8AC3E}">
        <p14:creationId xmlns:p14="http://schemas.microsoft.com/office/powerpoint/2010/main" val="32688407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1140</Words>
  <Application>Microsoft Office PowerPoint</Application>
  <PresentationFormat>Geniş ekran</PresentationFormat>
  <Paragraphs>14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William’ın feodalizmi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William’ın feodalizmi </dc:title>
  <dc:creator>Mert kozan</dc:creator>
  <cp:lastModifiedBy>Mert kozan</cp:lastModifiedBy>
  <cp:revision>1</cp:revision>
  <dcterms:created xsi:type="dcterms:W3CDTF">2019-03-22T10:05:32Z</dcterms:created>
  <dcterms:modified xsi:type="dcterms:W3CDTF">2019-03-22T10:07:43Z</dcterms:modified>
</cp:coreProperties>
</file>