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07" r:id="rId3"/>
    <p:sldId id="308" r:id="rId4"/>
    <p:sldId id="309" r:id="rId5"/>
    <p:sldId id="310" r:id="rId6"/>
    <p:sldId id="311" r:id="rId7"/>
    <p:sldId id="313" r:id="rId8"/>
    <p:sldId id="314" r:id="rId9"/>
    <p:sldId id="315" r:id="rId10"/>
    <p:sldId id="316" r:id="rId11"/>
    <p:sldId id="317" r:id="rId12"/>
    <p:sldId id="318" r:id="rId13"/>
    <p:sldId id="322" r:id="rId14"/>
    <p:sldId id="323" r:id="rId15"/>
    <p:sldId id="324" r:id="rId16"/>
    <p:sldId id="325" r:id="rId17"/>
    <p:sldId id="326" r:id="rId18"/>
    <p:sldId id="327" r:id="rId19"/>
    <p:sldId id="328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6" d="100"/>
          <a:sy n="86" d="100"/>
        </p:scale>
        <p:origin x="152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D49DE-221D-A545-B8FE-22E70B108CE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01EAC-910C-EA4F-A886-30603FB88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Bütünleşik Pazarlama </a:t>
            </a:r>
            <a:r>
              <a:rPr lang="tr-TR" dirty="0" smtClean="0"/>
              <a:t>İletişimi, Tutundurma </a:t>
            </a:r>
            <a:r>
              <a:rPr lang="tr-TR" dirty="0"/>
              <a:t>Karması </a:t>
            </a:r>
            <a:r>
              <a:rPr lang="tr-TR" dirty="0" smtClean="0"/>
              <a:t>ve Marka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Tüketimi</a:t>
            </a:r>
            <a:r>
              <a:rPr lang="en-US" dirty="0" smtClean="0"/>
              <a:t> </a:t>
            </a:r>
            <a:r>
              <a:rPr lang="en-US" dirty="0" err="1" smtClean="0"/>
              <a:t>Bağlamında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Eski/Yeni</a:t>
            </a:r>
            <a:r>
              <a:rPr lang="en-US" dirty="0" smtClean="0"/>
              <a:t> </a:t>
            </a:r>
            <a:r>
              <a:rPr lang="en-US" dirty="0" err="1" smtClean="0"/>
              <a:t>Tüketici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3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Eski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Yeni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Tüketiciler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Kendilerine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sunulan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neyse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onu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tüketiyorlardı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Daha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yetkilendirilmiş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medya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kullanıcıları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özellikle</a:t>
                      </a:r>
                      <a:r>
                        <a:rPr lang="en-US" baseline="0" dirty="0" smtClean="0"/>
                        <a:t> internet </a:t>
                      </a:r>
                      <a:r>
                        <a:rPr lang="en-US" baseline="0" dirty="0" err="1" smtClean="0"/>
                        <a:t>sayesinde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içerik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içerisinde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daha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çok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söz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sahibi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İstek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Kalabalıklara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katıl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Ayrıksı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Televizyon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Tercihleri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Ulusal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kanallar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Yüzlerce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kanal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dijital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platformlar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Dergiler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Çok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dergiler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Ilgilere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yönelik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dergiler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değişik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hobi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dergileri</a:t>
                      </a:r>
                      <a:r>
                        <a:rPr lang="en-US" baseline="0" dirty="0" smtClean="0"/>
                        <a:t> vb.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Reklamlar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Çok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genişhedef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kitlelere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hitap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eden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reklamlar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Daha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küçük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hedef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kitlelere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hitap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eden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reklamlar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Markalar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Coca Cola </a:t>
                      </a:r>
                      <a:r>
                        <a:rPr lang="en-US" dirty="0" err="1" smtClean="0"/>
                        <a:t>gibi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büyük</a:t>
                      </a:r>
                      <a:r>
                        <a:rPr lang="en-US" dirty="0" smtClean="0"/>
                        <a:t>, her </a:t>
                      </a:r>
                      <a:r>
                        <a:rPr lang="en-US" dirty="0" err="1" smtClean="0"/>
                        <a:t>yerde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rastlanan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markalar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Niş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markalar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ürün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genişletme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aynı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ürünün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çok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farklı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versiyonu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1901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McDonald’s 2000’lerde </a:t>
            </a:r>
            <a:r>
              <a:rPr lang="en-US" dirty="0" err="1" smtClean="0"/>
              <a:t>tutundurma</a:t>
            </a:r>
            <a:r>
              <a:rPr lang="en-US" dirty="0" smtClean="0"/>
              <a:t> </a:t>
            </a:r>
            <a:r>
              <a:rPr lang="en-US" dirty="0" err="1" smtClean="0"/>
              <a:t>bütçesinin</a:t>
            </a:r>
            <a:r>
              <a:rPr lang="en-US" dirty="0" smtClean="0"/>
              <a:t> </a:t>
            </a:r>
            <a:r>
              <a:rPr lang="en-US" dirty="0" err="1" smtClean="0"/>
              <a:t>üçte</a:t>
            </a:r>
            <a:r>
              <a:rPr lang="en-US" dirty="0" smtClean="0"/>
              <a:t> </a:t>
            </a:r>
            <a:r>
              <a:rPr lang="en-US" dirty="0" err="1" smtClean="0"/>
              <a:t>ikisini</a:t>
            </a:r>
            <a:r>
              <a:rPr lang="en-US" dirty="0" smtClean="0"/>
              <a:t> </a:t>
            </a:r>
            <a:r>
              <a:rPr lang="en-US" dirty="0" err="1" smtClean="0"/>
              <a:t>televizyon</a:t>
            </a:r>
            <a:r>
              <a:rPr lang="en-US" dirty="0" smtClean="0"/>
              <a:t> </a:t>
            </a:r>
            <a:r>
              <a:rPr lang="en-US" dirty="0" err="1" smtClean="0"/>
              <a:t>reklamlarına</a:t>
            </a:r>
            <a:r>
              <a:rPr lang="en-US" dirty="0" smtClean="0"/>
              <a:t> </a:t>
            </a:r>
            <a:r>
              <a:rPr lang="en-US" dirty="0" err="1" smtClean="0"/>
              <a:t>harcarken</a:t>
            </a:r>
            <a:r>
              <a:rPr lang="en-US" dirty="0" smtClean="0"/>
              <a:t> </a:t>
            </a:r>
            <a:r>
              <a:rPr lang="en-US" dirty="0" err="1" smtClean="0"/>
              <a:t>bugün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oran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üçte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genç</a:t>
            </a:r>
            <a:r>
              <a:rPr lang="en-US" dirty="0" smtClean="0"/>
              <a:t> </a:t>
            </a:r>
            <a:r>
              <a:rPr lang="en-US" dirty="0" err="1" smtClean="0"/>
              <a:t>erkeklere</a:t>
            </a:r>
            <a:r>
              <a:rPr lang="en-US" dirty="0" smtClean="0"/>
              <a:t> </a:t>
            </a:r>
            <a:r>
              <a:rPr lang="en-US" dirty="0" err="1" smtClean="0"/>
              <a:t>ulaşmak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dükkan</a:t>
            </a:r>
            <a:r>
              <a:rPr lang="en-US" dirty="0" smtClean="0"/>
              <a:t> </a:t>
            </a:r>
            <a:r>
              <a:rPr lang="en-US" dirty="0" err="1" smtClean="0"/>
              <a:t>içindeki</a:t>
            </a:r>
            <a:r>
              <a:rPr lang="en-US" dirty="0" smtClean="0"/>
              <a:t> video </a:t>
            </a:r>
            <a:r>
              <a:rPr lang="en-US" dirty="0" err="1" smtClean="0"/>
              <a:t>networklerine</a:t>
            </a:r>
            <a:r>
              <a:rPr lang="en-US" dirty="0" smtClean="0"/>
              <a:t>, web </a:t>
            </a:r>
            <a:r>
              <a:rPr lang="en-US" dirty="0" err="1" smtClean="0"/>
              <a:t>sitelerine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mecralarına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veriyor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7" name="Content Placeholder 6" descr="mcdonalds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24500" y="2863056"/>
            <a:ext cx="2286000" cy="2000250"/>
          </a:xfrm>
        </p:spPr>
      </p:pic>
    </p:spTree>
    <p:extLst>
      <p:ext uri="{BB962C8B-B14F-4D97-AF65-F5344CB8AC3E}">
        <p14:creationId xmlns:p14="http://schemas.microsoft.com/office/powerpoint/2010/main" val="3256584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Promosyon</a:t>
            </a:r>
            <a:r>
              <a:rPr lang="en-US" dirty="0" smtClean="0"/>
              <a:t> </a:t>
            </a:r>
            <a:r>
              <a:rPr lang="en-US" dirty="0" err="1" smtClean="0"/>
              <a:t>Karması</a:t>
            </a:r>
            <a:r>
              <a:rPr lang="en-US" dirty="0" smtClean="0"/>
              <a:t>: </a:t>
            </a:r>
            <a:r>
              <a:rPr lang="en-US" dirty="0" err="1" smtClean="0"/>
              <a:t>Bütünleşik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İletişiminin</a:t>
            </a:r>
            <a:r>
              <a:rPr lang="en-US" dirty="0" smtClean="0"/>
              <a:t> </a:t>
            </a:r>
            <a:r>
              <a:rPr lang="en-US" dirty="0" err="1" smtClean="0"/>
              <a:t>Araçları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tutundurma</a:t>
            </a:r>
            <a:r>
              <a:rPr lang="en-US" dirty="0" smtClean="0"/>
              <a:t> </a:t>
            </a:r>
            <a:r>
              <a:rPr lang="en-US" dirty="0" err="1" smtClean="0"/>
              <a:t>karması</a:t>
            </a:r>
            <a:r>
              <a:rPr lang="en-US" dirty="0" smtClean="0"/>
              <a:t> </a:t>
            </a:r>
            <a:r>
              <a:rPr lang="en-US" dirty="0" err="1" smtClean="0"/>
              <a:t>dört</a:t>
            </a:r>
            <a:r>
              <a:rPr lang="en-US" dirty="0" smtClean="0"/>
              <a:t> </a:t>
            </a:r>
            <a:r>
              <a:rPr lang="en-US" dirty="0" err="1" smtClean="0"/>
              <a:t>unsurdan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Satış</a:t>
            </a:r>
            <a:r>
              <a:rPr lang="en-US" dirty="0" smtClean="0"/>
              <a:t> </a:t>
            </a:r>
            <a:r>
              <a:rPr lang="en-US" dirty="0" err="1" smtClean="0"/>
              <a:t>geliştirme</a:t>
            </a:r>
            <a:endParaRPr lang="en-US" dirty="0" smtClean="0"/>
          </a:p>
          <a:p>
            <a:pPr lvl="1"/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 smtClean="0"/>
              <a:t>satış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Reklam</a:t>
            </a:r>
            <a:endParaRPr lang="en-US" dirty="0" smtClean="0"/>
          </a:p>
          <a:p>
            <a:pPr lvl="1"/>
            <a:r>
              <a:rPr lang="en-US" dirty="0" err="1" smtClean="0"/>
              <a:t>Tutundurma</a:t>
            </a:r>
            <a:r>
              <a:rPr lang="en-US" dirty="0" smtClean="0"/>
              <a:t> </a:t>
            </a:r>
            <a:r>
              <a:rPr lang="en-US" dirty="0" err="1" smtClean="0"/>
              <a:t>amaçlı</a:t>
            </a:r>
            <a:r>
              <a:rPr lang="en-US" dirty="0" smtClean="0"/>
              <a:t> </a:t>
            </a:r>
            <a:r>
              <a:rPr lang="en-US" dirty="0" err="1" smtClean="0"/>
              <a:t>halkla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6981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Reklam</a:t>
            </a:r>
            <a:r>
              <a:rPr lang="en-US" dirty="0"/>
              <a:t> "</a:t>
            </a:r>
            <a:r>
              <a:rPr lang="en-US" dirty="0" err="1"/>
              <a:t>insanları</a:t>
            </a:r>
            <a:r>
              <a:rPr lang="en-US" dirty="0"/>
              <a:t> </a:t>
            </a:r>
            <a:r>
              <a:rPr lang="en-US" dirty="0" err="1"/>
              <a:t>gönüllü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davranışta</a:t>
            </a:r>
            <a:r>
              <a:rPr lang="en-US" dirty="0"/>
              <a:t> </a:t>
            </a:r>
            <a:r>
              <a:rPr lang="en-US" dirty="0" err="1"/>
              <a:t>bulunmaya</a:t>
            </a:r>
            <a:r>
              <a:rPr lang="en-US" dirty="0"/>
              <a:t> </a:t>
            </a:r>
            <a:r>
              <a:rPr lang="en-US" dirty="0" err="1"/>
              <a:t>ikna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,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düşünceye</a:t>
            </a:r>
            <a:r>
              <a:rPr lang="en-US" dirty="0"/>
              <a:t> </a:t>
            </a:r>
            <a:r>
              <a:rPr lang="en-US" dirty="0" err="1"/>
              <a:t>yöneltmek</a:t>
            </a:r>
            <a:r>
              <a:rPr lang="en-US" dirty="0"/>
              <a:t>, </a:t>
            </a:r>
            <a:r>
              <a:rPr lang="en-US" dirty="0" err="1"/>
              <a:t>dikkatlerini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ürüne</a:t>
            </a:r>
            <a:r>
              <a:rPr lang="en-US" dirty="0"/>
              <a:t> </a:t>
            </a:r>
            <a:r>
              <a:rPr lang="en-US" dirty="0" err="1"/>
              <a:t>hizmete</a:t>
            </a:r>
            <a:r>
              <a:rPr lang="en-US" dirty="0"/>
              <a:t>, </a:t>
            </a:r>
            <a:r>
              <a:rPr lang="en-US" dirty="0" err="1"/>
              <a:t>fikir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kuruluşa</a:t>
            </a:r>
            <a:r>
              <a:rPr lang="en-US" dirty="0"/>
              <a:t> </a:t>
            </a:r>
            <a:r>
              <a:rPr lang="en-US" dirty="0" err="1"/>
              <a:t>çekmeye</a:t>
            </a:r>
            <a:r>
              <a:rPr lang="en-US" dirty="0"/>
              <a:t> </a:t>
            </a:r>
            <a:r>
              <a:rPr lang="en-US" dirty="0" err="1"/>
              <a:t>çalışmak</a:t>
            </a:r>
            <a:r>
              <a:rPr lang="en-US" dirty="0"/>
              <a:t>, </a:t>
            </a:r>
            <a:r>
              <a:rPr lang="en-US" dirty="0" err="1"/>
              <a:t>onunla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görüş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tutumlarını</a:t>
            </a:r>
            <a:r>
              <a:rPr lang="en-US" dirty="0"/>
              <a:t> </a:t>
            </a:r>
            <a:r>
              <a:rPr lang="en-US" dirty="0" err="1"/>
              <a:t>değiştirmelerini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görüşü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tutumu</a:t>
            </a:r>
            <a:r>
              <a:rPr lang="en-US" dirty="0"/>
              <a:t> </a:t>
            </a:r>
            <a:r>
              <a:rPr lang="en-US" dirty="0" err="1"/>
              <a:t>benimsemelerini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oluşturulan</a:t>
            </a:r>
            <a:r>
              <a:rPr lang="en-US" dirty="0"/>
              <a:t>; </a:t>
            </a:r>
            <a:r>
              <a:rPr lang="en-US" dirty="0" err="1"/>
              <a:t>iletişim</a:t>
            </a:r>
            <a:r>
              <a:rPr lang="en-US" dirty="0"/>
              <a:t> </a:t>
            </a:r>
            <a:r>
              <a:rPr lang="en-US" dirty="0" err="1"/>
              <a:t>araçlarından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satın</a:t>
            </a:r>
            <a:r>
              <a:rPr lang="en-US" dirty="0"/>
              <a:t> </a:t>
            </a:r>
            <a:r>
              <a:rPr lang="en-US" dirty="0" err="1"/>
              <a:t>almak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sergilenen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biçimlerde</a:t>
            </a:r>
            <a:r>
              <a:rPr lang="en-US" dirty="0"/>
              <a:t> </a:t>
            </a:r>
            <a:r>
              <a:rPr lang="en-US" dirty="0" err="1"/>
              <a:t>çoğaltılıp</a:t>
            </a:r>
            <a:r>
              <a:rPr lang="en-US" dirty="0"/>
              <a:t> </a:t>
            </a:r>
            <a:r>
              <a:rPr lang="en-US" dirty="0" err="1"/>
              <a:t>dağıtılan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/>
              <a:t>karşılığı</a:t>
            </a:r>
            <a:r>
              <a:rPr lang="en-US" dirty="0"/>
              <a:t> </a:t>
            </a:r>
            <a:r>
              <a:rPr lang="en-US" dirty="0" err="1"/>
              <a:t>oluşturulduğu</a:t>
            </a:r>
            <a:r>
              <a:rPr lang="en-US" dirty="0"/>
              <a:t> belli </a:t>
            </a:r>
            <a:r>
              <a:rPr lang="en-US" dirty="0" err="1"/>
              <a:t>olan</a:t>
            </a:r>
            <a:r>
              <a:rPr lang="en-US" dirty="0"/>
              <a:t> (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deyimle</a:t>
            </a:r>
            <a:r>
              <a:rPr lang="en-US" dirty="0"/>
              <a:t> </a:t>
            </a:r>
            <a:r>
              <a:rPr lang="en-US" dirty="0" err="1"/>
              <a:t>parasal</a:t>
            </a:r>
            <a:r>
              <a:rPr lang="en-US" dirty="0"/>
              <a:t> </a:t>
            </a:r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sağlayan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kuruluşların</a:t>
            </a:r>
            <a:r>
              <a:rPr lang="en-US" dirty="0"/>
              <a:t> </a:t>
            </a:r>
            <a:r>
              <a:rPr lang="en-US" dirty="0" err="1"/>
              <a:t>kimliği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) </a:t>
            </a:r>
            <a:r>
              <a:rPr lang="en-US" dirty="0" err="1"/>
              <a:t>duyuru"</a:t>
            </a:r>
            <a:r>
              <a:rPr lang="en-US" dirty="0" err="1" smtClean="0"/>
              <a:t>dur</a:t>
            </a:r>
            <a:r>
              <a:rPr lang="en-US" dirty="0" smtClean="0"/>
              <a:t>. (</a:t>
            </a:r>
            <a:r>
              <a:rPr lang="en-US" dirty="0" err="1" smtClean="0"/>
              <a:t>Tanses</a:t>
            </a:r>
            <a:r>
              <a:rPr lang="en-US" dirty="0" smtClean="0"/>
              <a:t> </a:t>
            </a:r>
            <a:r>
              <a:rPr lang="en-US" dirty="0" err="1"/>
              <a:t>Gürsoy</a:t>
            </a:r>
            <a:r>
              <a:rPr lang="en-US" dirty="0"/>
              <a:t>, </a:t>
            </a:r>
            <a:r>
              <a:rPr lang="en-US" b="1" dirty="0" err="1"/>
              <a:t>Reklam</a:t>
            </a:r>
            <a:r>
              <a:rPr lang="en-US" b="1" dirty="0"/>
              <a:t> </a:t>
            </a:r>
            <a:r>
              <a:rPr lang="en-US" b="1" dirty="0" err="1"/>
              <a:t>Terimleri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Kavramları</a:t>
            </a:r>
            <a:r>
              <a:rPr lang="en-US" b="1" dirty="0"/>
              <a:t> </a:t>
            </a:r>
            <a:r>
              <a:rPr lang="en-US" b="1" dirty="0" err="1" smtClean="0"/>
              <a:t>Sözlüğü</a:t>
            </a:r>
            <a:r>
              <a:rPr lang="en-US" b="1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667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satın</a:t>
            </a:r>
            <a:r>
              <a:rPr lang="en-US" dirty="0" smtClean="0"/>
              <a:t> </a:t>
            </a:r>
            <a:r>
              <a:rPr lang="en-US" dirty="0" err="1" smtClean="0"/>
              <a:t>alınarak</a:t>
            </a:r>
            <a:r>
              <a:rPr lang="en-US" dirty="0" smtClean="0"/>
              <a:t> (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spotları</a:t>
            </a:r>
            <a:r>
              <a:rPr lang="en-US" dirty="0" smtClean="0"/>
              <a:t> </a:t>
            </a:r>
            <a:r>
              <a:rPr lang="en-US" dirty="0" err="1" smtClean="0"/>
              <a:t>istisnası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endParaRPr lang="en-US" dirty="0" smtClean="0"/>
          </a:p>
          <a:p>
            <a:r>
              <a:rPr lang="en-US" dirty="0" err="1" smtClean="0"/>
              <a:t>İkna</a:t>
            </a:r>
            <a:r>
              <a:rPr lang="en-US" dirty="0" smtClean="0"/>
              <a:t> </a:t>
            </a:r>
            <a:r>
              <a:rPr lang="en-US" dirty="0" err="1" smtClean="0"/>
              <a:t>amacına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778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2014 </a:t>
            </a:r>
            <a:r>
              <a:rPr lang="en-US" dirty="0" err="1" smtClean="0"/>
              <a:t>yılı</a:t>
            </a:r>
            <a:r>
              <a:rPr lang="en-US" dirty="0" smtClean="0"/>
              <a:t> </a:t>
            </a:r>
            <a:r>
              <a:rPr lang="en-US" dirty="0" err="1" smtClean="0"/>
              <a:t>rakamlarına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dünyadaki</a:t>
            </a:r>
            <a:r>
              <a:rPr lang="en-US" dirty="0" smtClean="0"/>
              <a:t> en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reklamverenler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Procter and Gamble</a:t>
            </a:r>
          </a:p>
          <a:p>
            <a:pPr marL="514350" indent="-514350">
              <a:buAutoNum type="arabicParenR"/>
            </a:pPr>
            <a:r>
              <a:rPr lang="en-US" dirty="0" smtClean="0"/>
              <a:t>Unilever</a:t>
            </a:r>
          </a:p>
          <a:p>
            <a:pPr marL="514350" indent="-514350">
              <a:buAutoNum type="arabicParenR"/>
            </a:pPr>
            <a:r>
              <a:rPr lang="en-US" dirty="0" smtClean="0"/>
              <a:t>L’Oreal</a:t>
            </a:r>
          </a:p>
          <a:p>
            <a:pPr marL="514350" indent="-514350">
              <a:buAutoNum type="arabicParenR"/>
            </a:pPr>
            <a:r>
              <a:rPr lang="en-US" dirty="0" smtClean="0"/>
              <a:t>Coca Cola</a:t>
            </a:r>
          </a:p>
          <a:p>
            <a:pPr marL="514350" indent="-514350">
              <a:buAutoNum type="arabicParenR"/>
            </a:pPr>
            <a:r>
              <a:rPr lang="en-US" dirty="0" smtClean="0"/>
              <a:t>Toyota</a:t>
            </a:r>
          </a:p>
          <a:p>
            <a:pPr marL="514350" indent="-514350">
              <a:buAutoNum type="arabicParenR"/>
            </a:pPr>
            <a:r>
              <a:rPr lang="en-US" dirty="0" smtClean="0"/>
              <a:t>Volkswagen</a:t>
            </a:r>
          </a:p>
          <a:p>
            <a:pPr marL="514350" indent="-514350">
              <a:buAutoNum type="arabicParenR"/>
            </a:pPr>
            <a:r>
              <a:rPr lang="en-US" dirty="0" smtClean="0"/>
              <a:t>Nestle</a:t>
            </a:r>
          </a:p>
          <a:p>
            <a:pPr marL="514350" indent="-514350">
              <a:buAutoNum type="arabicParenR"/>
            </a:pPr>
            <a:r>
              <a:rPr lang="en-US" dirty="0" smtClean="0"/>
              <a:t>General Motors</a:t>
            </a:r>
          </a:p>
          <a:p>
            <a:pPr marL="514350" indent="-514350">
              <a:buAutoNum type="arabicParenR"/>
            </a:pPr>
            <a:r>
              <a:rPr lang="en-US" dirty="0" smtClean="0"/>
              <a:t>Mars</a:t>
            </a:r>
          </a:p>
          <a:p>
            <a:pPr marL="514350" indent="-514350">
              <a:buAutoNum type="arabicParenR"/>
            </a:pPr>
            <a:r>
              <a:rPr lang="en-US" dirty="0" smtClean="0"/>
              <a:t>McDonald’s</a:t>
            </a:r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064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2014 </a:t>
            </a:r>
            <a:r>
              <a:rPr lang="en-US" dirty="0" err="1" smtClean="0"/>
              <a:t>yılı</a:t>
            </a:r>
            <a:r>
              <a:rPr lang="en-US" dirty="0" smtClean="0"/>
              <a:t> </a:t>
            </a:r>
            <a:r>
              <a:rPr lang="en-US" dirty="0" err="1" smtClean="0"/>
              <a:t>rakamlarına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Türkiye’deki</a:t>
            </a:r>
            <a:r>
              <a:rPr lang="en-US" dirty="0" smtClean="0"/>
              <a:t> en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reklamverenler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Turkcell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Vod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fone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Benckiser</a:t>
            </a:r>
          </a:p>
          <a:p>
            <a:pPr marL="514350" indent="-514350">
              <a:buAutoNum type="arabicParenR"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Avea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Unilever</a:t>
            </a:r>
          </a:p>
          <a:p>
            <a:pPr marL="514350" indent="-514350">
              <a:buAutoNum type="arabicParenR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TT Net</a:t>
            </a:r>
          </a:p>
          <a:p>
            <a:pPr marL="514350" indent="-514350">
              <a:buAutoNum type="arabicParenR"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Ülker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Arçelik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indent="-514350">
              <a:buAutoNum type="arabicParenR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Coca Cola</a:t>
            </a:r>
          </a:p>
          <a:p>
            <a:pPr marL="514350" indent="-514350">
              <a:buAutoNum type="arabicParenR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Garanti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Bankası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028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Türleri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err="1" smtClean="0"/>
              <a:t>Tüketici</a:t>
            </a:r>
            <a:r>
              <a:rPr lang="en-US" dirty="0" smtClean="0"/>
              <a:t> </a:t>
            </a:r>
            <a:r>
              <a:rPr lang="en-US" dirty="0" err="1" smtClean="0"/>
              <a:t>Pazarlarına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İş </a:t>
            </a:r>
            <a:r>
              <a:rPr lang="en-US" dirty="0" err="1" smtClean="0"/>
              <a:t>Pazarlarına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Profesyonel</a:t>
            </a:r>
            <a:r>
              <a:rPr lang="en-US" dirty="0" smtClean="0"/>
              <a:t> </a:t>
            </a:r>
            <a:r>
              <a:rPr lang="en-US" dirty="0" err="1" smtClean="0"/>
              <a:t>Pazarlara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676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Tüketici</a:t>
            </a:r>
            <a:r>
              <a:rPr lang="en-US" dirty="0" smtClean="0"/>
              <a:t> </a:t>
            </a:r>
            <a:r>
              <a:rPr lang="en-US" dirty="0" err="1" smtClean="0"/>
              <a:t>Pazarlarına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 </a:t>
            </a:r>
            <a:r>
              <a:rPr lang="en-US" dirty="0" err="1"/>
              <a:t>Birincil</a:t>
            </a:r>
            <a:r>
              <a:rPr lang="en-US" dirty="0"/>
              <a:t> </a:t>
            </a:r>
            <a:r>
              <a:rPr lang="en-US" dirty="0" err="1"/>
              <a:t>talep</a:t>
            </a:r>
            <a:r>
              <a:rPr lang="en-US" dirty="0"/>
              <a:t> </a:t>
            </a:r>
            <a:r>
              <a:rPr lang="en-US" dirty="0" err="1"/>
              <a:t>yaratma</a:t>
            </a:r>
            <a:r>
              <a:rPr lang="en-US" dirty="0" smtClean="0"/>
              <a:t> </a:t>
            </a:r>
            <a:r>
              <a:rPr lang="en-US" dirty="0" err="1" smtClean="0"/>
              <a:t>amacı</a:t>
            </a:r>
            <a:r>
              <a:rPr lang="en-US" dirty="0" smtClean="0"/>
              <a:t> </a:t>
            </a:r>
            <a:r>
              <a:rPr lang="en-US" dirty="0" err="1" smtClean="0"/>
              <a:t>güden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tr-TR" dirty="0" smtClean="0"/>
              <a:t>s</a:t>
            </a:r>
            <a:r>
              <a:rPr lang="en-US" dirty="0" err="1" smtClean="0"/>
              <a:t>eçici</a:t>
            </a:r>
            <a:r>
              <a:rPr lang="en-US" dirty="0" smtClean="0"/>
              <a:t> </a:t>
            </a:r>
            <a:r>
              <a:rPr lang="en-US" dirty="0" err="1"/>
              <a:t>talep</a:t>
            </a:r>
            <a:r>
              <a:rPr lang="en-US" dirty="0"/>
              <a:t> </a:t>
            </a:r>
            <a:r>
              <a:rPr lang="en-US" dirty="0" err="1"/>
              <a:t>yaratma</a:t>
            </a:r>
            <a:r>
              <a:rPr lang="en-US" dirty="0"/>
              <a:t> </a:t>
            </a:r>
            <a:r>
              <a:rPr lang="en-US" dirty="0" err="1"/>
              <a:t>maksadı</a:t>
            </a:r>
            <a:r>
              <a:rPr lang="en-US" dirty="0"/>
              <a:t> </a:t>
            </a:r>
            <a:r>
              <a:rPr lang="en-US" dirty="0" err="1"/>
              <a:t>güden</a:t>
            </a:r>
            <a:r>
              <a:rPr lang="en-US" dirty="0"/>
              <a:t> </a:t>
            </a:r>
            <a:r>
              <a:rPr lang="en-US" dirty="0" err="1" smtClean="0"/>
              <a:t>reklamlar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41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İş </a:t>
            </a:r>
            <a:r>
              <a:rPr lang="en-US" dirty="0" err="1" smtClean="0"/>
              <a:t>Pazarlarına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Profesyonel</a:t>
            </a:r>
            <a:r>
              <a:rPr lang="en-US" dirty="0" smtClean="0"/>
              <a:t> </a:t>
            </a:r>
            <a:r>
              <a:rPr lang="en-US" dirty="0" err="1" smtClean="0"/>
              <a:t>Pazarlara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err="1" smtClean="0"/>
              <a:t>Şirketlerden</a:t>
            </a:r>
            <a:r>
              <a:rPr lang="en-US" dirty="0" smtClean="0"/>
              <a:t> </a:t>
            </a:r>
            <a:r>
              <a:rPr lang="en-US" dirty="0" err="1" smtClean="0"/>
              <a:t>Şirketlere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Avukatlar</a:t>
            </a:r>
            <a:r>
              <a:rPr lang="en-US" dirty="0" smtClean="0"/>
              <a:t>, </a:t>
            </a:r>
            <a:r>
              <a:rPr lang="en-US" dirty="0" err="1" smtClean="0"/>
              <a:t>doktorlar</a:t>
            </a:r>
            <a:r>
              <a:rPr lang="en-US" dirty="0" smtClean="0"/>
              <a:t>, </a:t>
            </a:r>
            <a:r>
              <a:rPr lang="en-US" dirty="0" err="1" smtClean="0"/>
              <a:t>mühendisler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meslek</a:t>
            </a:r>
            <a:r>
              <a:rPr lang="en-US" dirty="0" smtClean="0"/>
              <a:t> </a:t>
            </a:r>
            <a:r>
              <a:rPr lang="en-US" dirty="0" err="1" smtClean="0"/>
              <a:t>profesyonellerine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94553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Günümüzde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iletişimi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sistemin</a:t>
            </a:r>
            <a:r>
              <a:rPr lang="en-US" dirty="0" smtClean="0"/>
              <a:t> </a:t>
            </a:r>
            <a:r>
              <a:rPr lang="en-US" dirty="0" err="1" smtClean="0"/>
              <a:t>bütünleşik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parçası</a:t>
            </a:r>
            <a:r>
              <a:rPr lang="en-US" dirty="0" smtClean="0"/>
              <a:t> </a:t>
            </a:r>
            <a:r>
              <a:rPr lang="en-US" dirty="0" err="1" smtClean="0"/>
              <a:t>haline</a:t>
            </a:r>
            <a:r>
              <a:rPr lang="en-US" dirty="0" smtClean="0"/>
              <a:t> </a:t>
            </a:r>
            <a:r>
              <a:rPr lang="en-US" dirty="0" err="1" smtClean="0"/>
              <a:t>gelmiştir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Reklamın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iletişimi</a:t>
            </a:r>
            <a:r>
              <a:rPr lang="en-US" dirty="0" smtClean="0"/>
              <a:t> </a:t>
            </a:r>
            <a:r>
              <a:rPr lang="en-US" dirty="0" err="1" smtClean="0"/>
              <a:t>araçlarının</a:t>
            </a:r>
            <a:r>
              <a:rPr lang="en-US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kitlelere</a:t>
            </a:r>
            <a:r>
              <a:rPr lang="en-US" dirty="0" smtClean="0"/>
              <a:t> </a:t>
            </a:r>
            <a:r>
              <a:rPr lang="en-US" dirty="0" err="1" smtClean="0"/>
              <a:t>mesajları</a:t>
            </a:r>
            <a:r>
              <a:rPr lang="en-US" dirty="0" smtClean="0"/>
              <a:t> </a:t>
            </a:r>
            <a:r>
              <a:rPr lang="en-US" dirty="0" err="1" smtClean="0"/>
              <a:t>iletme</a:t>
            </a:r>
            <a:r>
              <a:rPr lang="en-US" dirty="0" smtClean="0"/>
              <a:t> </a:t>
            </a:r>
            <a:r>
              <a:rPr lang="en-US" dirty="0" err="1" smtClean="0"/>
              <a:t>becerisi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iletişimini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planlarının</a:t>
            </a:r>
            <a:r>
              <a:rPr lang="en-US" dirty="0" smtClean="0"/>
              <a:t> en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parçalarından</a:t>
            </a:r>
            <a:r>
              <a:rPr lang="en-US" dirty="0" smtClean="0"/>
              <a:t> </a:t>
            </a:r>
            <a:r>
              <a:rPr lang="en-US" dirty="0" err="1" smtClean="0"/>
              <a:t>birisi</a:t>
            </a:r>
            <a:r>
              <a:rPr lang="en-US" dirty="0" smtClean="0"/>
              <a:t> </a:t>
            </a:r>
            <a:r>
              <a:rPr lang="tr-TR" dirty="0" smtClean="0"/>
              <a:t>kılar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947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1980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ABD’de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harcamaları</a:t>
            </a:r>
            <a:r>
              <a:rPr lang="en-US" dirty="0" smtClean="0"/>
              <a:t> 53 </a:t>
            </a:r>
            <a:r>
              <a:rPr lang="en-US" dirty="0" err="1" smtClean="0"/>
              <a:t>milyar</a:t>
            </a:r>
            <a:r>
              <a:rPr lang="en-US" dirty="0" smtClean="0"/>
              <a:t> </a:t>
            </a:r>
            <a:r>
              <a:rPr lang="en-US" dirty="0" err="1" smtClean="0"/>
              <a:t>dolarken</a:t>
            </a:r>
            <a:r>
              <a:rPr lang="en-US" dirty="0" smtClean="0"/>
              <a:t> 2005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rakam</a:t>
            </a:r>
            <a:r>
              <a:rPr lang="en-US" dirty="0" smtClean="0"/>
              <a:t> 276 </a:t>
            </a:r>
            <a:r>
              <a:rPr lang="en-US" dirty="0" err="1" smtClean="0"/>
              <a:t>milyar</a:t>
            </a:r>
            <a:r>
              <a:rPr lang="en-US" dirty="0" smtClean="0"/>
              <a:t> </a:t>
            </a:r>
            <a:r>
              <a:rPr lang="en-US" dirty="0" err="1" smtClean="0"/>
              <a:t>dolara</a:t>
            </a:r>
            <a:r>
              <a:rPr lang="en-US" dirty="0" smtClean="0"/>
              <a:t> 2016 </a:t>
            </a:r>
            <a:r>
              <a:rPr lang="en-US" dirty="0" err="1" smtClean="0"/>
              <a:t>yılında</a:t>
            </a:r>
            <a:r>
              <a:rPr lang="en-US" dirty="0" smtClean="0"/>
              <a:t> 493 </a:t>
            </a:r>
            <a:r>
              <a:rPr lang="en-US" dirty="0" err="1" smtClean="0"/>
              <a:t>milyar</a:t>
            </a:r>
            <a:r>
              <a:rPr lang="en-US" dirty="0" smtClean="0"/>
              <a:t> </a:t>
            </a:r>
            <a:r>
              <a:rPr lang="en-US" dirty="0" err="1" smtClean="0"/>
              <a:t>dolara</a:t>
            </a:r>
            <a:r>
              <a:rPr lang="en-US" dirty="0" smtClean="0"/>
              <a:t> </a:t>
            </a:r>
            <a:r>
              <a:rPr lang="en-US" dirty="0" err="1" smtClean="0"/>
              <a:t>çıkmıştır</a:t>
            </a:r>
            <a:r>
              <a:rPr lang="en-US" dirty="0" smtClean="0"/>
              <a:t> 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122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Pazarlamanın</a:t>
            </a:r>
            <a:r>
              <a:rPr lang="en-US" dirty="0" smtClean="0"/>
              <a:t> 4 </a:t>
            </a:r>
            <a:r>
              <a:rPr lang="en-US" dirty="0" err="1" smtClean="0"/>
              <a:t>Psi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r>
              <a:rPr lang="tr-TR" dirty="0" smtClean="0"/>
              <a:t> (Ürün)</a:t>
            </a:r>
            <a:endParaRPr lang="en-US" dirty="0" smtClean="0"/>
          </a:p>
          <a:p>
            <a:r>
              <a:rPr lang="en-US" dirty="0"/>
              <a:t>Prize</a:t>
            </a:r>
            <a:r>
              <a:rPr lang="tr-TR" dirty="0"/>
              <a:t> (Fiyat)</a:t>
            </a:r>
            <a:endParaRPr lang="en-US" dirty="0"/>
          </a:p>
          <a:p>
            <a:r>
              <a:rPr lang="en-US" dirty="0" smtClean="0"/>
              <a:t>Place</a:t>
            </a:r>
            <a:r>
              <a:rPr lang="tr-TR" dirty="0" smtClean="0"/>
              <a:t> (Dağıtım)</a:t>
            </a:r>
            <a:endParaRPr lang="en-US" dirty="0" smtClean="0"/>
          </a:p>
          <a:p>
            <a:r>
              <a:rPr lang="en-US" dirty="0" smtClean="0"/>
              <a:t>Promotion </a:t>
            </a:r>
            <a:r>
              <a:rPr lang="tr-TR" dirty="0" smtClean="0"/>
              <a:t>(Tutundurma)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76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Bütünleşik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İletişimi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Yakın</a:t>
            </a:r>
            <a:r>
              <a:rPr lang="en-US" dirty="0" smtClean="0"/>
              <a:t> </a:t>
            </a:r>
            <a:r>
              <a:rPr lang="en-US" dirty="0" err="1" smtClean="0"/>
              <a:t>zamana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tutundurma</a:t>
            </a:r>
            <a:r>
              <a:rPr lang="en-US" dirty="0" smtClean="0"/>
              <a:t> </a:t>
            </a:r>
            <a:r>
              <a:rPr lang="en-US" dirty="0" err="1" smtClean="0"/>
              <a:t>fonksiyonu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 </a:t>
            </a:r>
            <a:r>
              <a:rPr lang="en-US" dirty="0" err="1" smtClean="0"/>
              <a:t>baskın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reklamdı</a:t>
            </a:r>
            <a:r>
              <a:rPr lang="en-US" dirty="0" smtClean="0"/>
              <a:t>. </a:t>
            </a:r>
          </a:p>
          <a:p>
            <a:r>
              <a:rPr lang="en-US" dirty="0" smtClean="0"/>
              <a:t>1980’lerle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şirketler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iletişimini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vizyonla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almaları</a:t>
            </a:r>
            <a:r>
              <a:rPr lang="en-US" dirty="0" smtClean="0"/>
              <a:t> </a:t>
            </a:r>
            <a:r>
              <a:rPr lang="en-US" dirty="0" err="1" smtClean="0"/>
              <a:t>gerektiğini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tutundurma</a:t>
            </a:r>
            <a:r>
              <a:rPr lang="en-US" dirty="0" smtClean="0"/>
              <a:t> </a:t>
            </a:r>
            <a:r>
              <a:rPr lang="en-US" dirty="0" err="1" smtClean="0"/>
              <a:t>araçlarının</a:t>
            </a:r>
            <a:r>
              <a:rPr lang="en-US" dirty="0" smtClean="0"/>
              <a:t> </a:t>
            </a:r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entegrasyonunun</a:t>
            </a:r>
            <a:r>
              <a:rPr lang="en-US" dirty="0" smtClean="0"/>
              <a:t> </a:t>
            </a:r>
            <a:r>
              <a:rPr lang="en-US" dirty="0" err="1" smtClean="0"/>
              <a:t>önemini</a:t>
            </a:r>
            <a:r>
              <a:rPr lang="en-US" dirty="0" smtClean="0"/>
              <a:t> </a:t>
            </a:r>
            <a:r>
              <a:rPr lang="en-US" dirty="0" err="1" smtClean="0"/>
              <a:t>kavradılar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satış</a:t>
            </a:r>
            <a:r>
              <a:rPr lang="en-US" dirty="0" smtClean="0"/>
              <a:t> </a:t>
            </a:r>
            <a:r>
              <a:rPr lang="en-US" dirty="0" err="1" smtClean="0"/>
              <a:t>geliştirme</a:t>
            </a:r>
            <a:r>
              <a:rPr lang="en-US" dirty="0" smtClean="0"/>
              <a:t>,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satış</a:t>
            </a:r>
            <a:r>
              <a:rPr lang="en-US" dirty="0" smtClean="0"/>
              <a:t>, </a:t>
            </a:r>
            <a:r>
              <a:rPr lang="en-US" dirty="0" err="1" smtClean="0"/>
              <a:t>halkla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tutundurma</a:t>
            </a:r>
            <a:r>
              <a:rPr lang="en-US" dirty="0" smtClean="0"/>
              <a:t> </a:t>
            </a:r>
            <a:r>
              <a:rPr lang="en-US" dirty="0" err="1" smtClean="0"/>
              <a:t>karması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olmaya</a:t>
            </a:r>
            <a:r>
              <a:rPr lang="en-US" dirty="0" smtClean="0"/>
              <a:t> </a:t>
            </a:r>
            <a:r>
              <a:rPr lang="en-US" dirty="0" err="1" smtClean="0"/>
              <a:t>başladı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118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Tüketicilerin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şirkete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 smtClean="0"/>
              <a:t>markası/markalarına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algısı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r>
              <a:rPr lang="en-US" dirty="0" smtClean="0"/>
              <a:t>, </a:t>
            </a:r>
            <a:r>
              <a:rPr lang="en-US" dirty="0" err="1" smtClean="0"/>
              <a:t>fiyat</a:t>
            </a:r>
            <a:r>
              <a:rPr lang="en-US" dirty="0" smtClean="0"/>
              <a:t>, </a:t>
            </a:r>
            <a:r>
              <a:rPr lang="en-US" dirty="0" err="1" smtClean="0"/>
              <a:t>paket</a:t>
            </a:r>
            <a:r>
              <a:rPr lang="en-US" dirty="0" smtClean="0"/>
              <a:t> </a:t>
            </a:r>
            <a:r>
              <a:rPr lang="en-US" dirty="0" err="1" smtClean="0"/>
              <a:t>tasarımı</a:t>
            </a:r>
            <a:r>
              <a:rPr lang="en-US" dirty="0" smtClean="0"/>
              <a:t>,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satış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r>
              <a:rPr lang="en-US" dirty="0" smtClean="0"/>
              <a:t>, </a:t>
            </a:r>
            <a:r>
              <a:rPr lang="en-US" dirty="0" err="1" smtClean="0"/>
              <a:t>duyurma</a:t>
            </a:r>
            <a:r>
              <a:rPr lang="en-US" dirty="0" smtClean="0"/>
              <a:t>, web </a:t>
            </a:r>
            <a:r>
              <a:rPr lang="en-US" dirty="0" err="1" smtClean="0"/>
              <a:t>sitesi</a:t>
            </a:r>
            <a:r>
              <a:rPr lang="en-US" dirty="0" smtClean="0"/>
              <a:t>, POP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unsurdan</a:t>
            </a:r>
            <a:r>
              <a:rPr lang="en-US" dirty="0" smtClean="0"/>
              <a:t> </a:t>
            </a:r>
            <a:r>
              <a:rPr lang="en-US" dirty="0" err="1" smtClean="0"/>
              <a:t>etkilenir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Bütünleşik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iletişimi</a:t>
            </a:r>
            <a:r>
              <a:rPr lang="en-US" dirty="0" smtClean="0"/>
              <a:t> </a:t>
            </a:r>
            <a:r>
              <a:rPr lang="tr-TR" dirty="0" smtClean="0"/>
              <a:t>yaklaşımı </a:t>
            </a:r>
            <a:r>
              <a:rPr lang="en-US" dirty="0" err="1" smtClean="0"/>
              <a:t>şirketin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tutundurma</a:t>
            </a:r>
            <a:r>
              <a:rPr lang="en-US" dirty="0" smtClean="0"/>
              <a:t> </a:t>
            </a:r>
            <a:r>
              <a:rPr lang="en-US" dirty="0" err="1" smtClean="0"/>
              <a:t>aktivitelerinin</a:t>
            </a:r>
            <a:r>
              <a:rPr lang="en-US" dirty="0" smtClean="0"/>
              <a:t> </a:t>
            </a:r>
            <a:r>
              <a:rPr lang="en-US" b="1" dirty="0" err="1" smtClean="0"/>
              <a:t>bütünleşik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b="1" dirty="0" err="1" smtClean="0"/>
              <a:t>tutarlı</a:t>
            </a:r>
            <a:r>
              <a:rPr lang="en-US" dirty="0" smtClean="0"/>
              <a:t> </a:t>
            </a:r>
            <a:r>
              <a:rPr lang="tr-TR" dirty="0" smtClean="0"/>
              <a:t>bir </a:t>
            </a:r>
            <a:r>
              <a:rPr lang="en-US" dirty="0" err="1" smtClean="0"/>
              <a:t>imaj</a:t>
            </a:r>
            <a:r>
              <a:rPr lang="en-US" dirty="0" smtClean="0"/>
              <a:t> </a:t>
            </a:r>
            <a:r>
              <a:rPr lang="en-US" dirty="0" err="1" smtClean="0"/>
              <a:t>yansıtması</a:t>
            </a:r>
            <a:r>
              <a:rPr lang="en-US" dirty="0" smtClean="0"/>
              <a:t> </a:t>
            </a:r>
            <a:r>
              <a:rPr lang="en-US" dirty="0" err="1" smtClean="0"/>
              <a:t>esasına</a:t>
            </a:r>
            <a:r>
              <a:rPr lang="en-US" dirty="0" smtClean="0"/>
              <a:t> </a:t>
            </a:r>
            <a:r>
              <a:rPr lang="en-US" dirty="0" err="1" smtClean="0"/>
              <a:t>dayanır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91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Neden</a:t>
            </a:r>
            <a:r>
              <a:rPr lang="en-US" dirty="0" smtClean="0"/>
              <a:t> BPİ </a:t>
            </a:r>
            <a:r>
              <a:rPr lang="en-US" dirty="0" err="1" smtClean="0"/>
              <a:t>giderek</a:t>
            </a:r>
            <a:r>
              <a:rPr lang="en-US" dirty="0" smtClean="0"/>
              <a:t> </a:t>
            </a:r>
            <a:r>
              <a:rPr lang="en-US" dirty="0" err="1" smtClean="0"/>
              <a:t>önem</a:t>
            </a:r>
            <a:r>
              <a:rPr lang="en-US" dirty="0" smtClean="0"/>
              <a:t> </a:t>
            </a:r>
            <a:r>
              <a:rPr lang="en-US" dirty="0" err="1" smtClean="0"/>
              <a:t>kazandı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araçlarını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kullanmaktansa</a:t>
            </a:r>
            <a:r>
              <a:rPr lang="en-US" dirty="0" smtClean="0"/>
              <a:t> </a:t>
            </a:r>
            <a:r>
              <a:rPr lang="en-US" dirty="0" err="1" smtClean="0"/>
              <a:t>onları</a:t>
            </a:r>
            <a:r>
              <a:rPr lang="en-US" dirty="0" smtClean="0"/>
              <a:t> </a:t>
            </a:r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entegre</a:t>
            </a:r>
            <a:r>
              <a:rPr lang="en-US" dirty="0" smtClean="0"/>
              <a:t> </a:t>
            </a:r>
            <a:r>
              <a:rPr lang="en-US" dirty="0" err="1" smtClean="0"/>
              <a:t>etmenin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r>
              <a:rPr lang="en-US" dirty="0" smtClean="0"/>
              <a:t> </a:t>
            </a:r>
            <a:r>
              <a:rPr lang="en-US" dirty="0" err="1" smtClean="0"/>
              <a:t>anlaşıldı</a:t>
            </a:r>
            <a:r>
              <a:rPr lang="en-US" dirty="0" smtClean="0"/>
              <a:t>. </a:t>
            </a:r>
          </a:p>
          <a:p>
            <a:r>
              <a:rPr lang="tr-TR" dirty="0" smtClean="0"/>
              <a:t>Şirketler, </a:t>
            </a:r>
            <a:r>
              <a:rPr lang="tr-TR" dirty="0"/>
              <a:t>p</a:t>
            </a:r>
            <a:r>
              <a:rPr lang="en-US" dirty="0" err="1" smtClean="0"/>
              <a:t>azarlama</a:t>
            </a:r>
            <a:r>
              <a:rPr lang="en-US" dirty="0" smtClean="0"/>
              <a:t> </a:t>
            </a:r>
            <a:r>
              <a:rPr lang="en-US" dirty="0" err="1" smtClean="0"/>
              <a:t>iletişimi</a:t>
            </a:r>
            <a:r>
              <a:rPr lang="en-US" dirty="0" smtClean="0"/>
              <a:t> </a:t>
            </a:r>
            <a:r>
              <a:rPr lang="en-US" dirty="0" err="1" smtClean="0"/>
              <a:t>çabalarını</a:t>
            </a:r>
            <a:r>
              <a:rPr lang="en-US" dirty="0" smtClean="0"/>
              <a:t> </a:t>
            </a:r>
            <a:r>
              <a:rPr lang="en-US" dirty="0" err="1" smtClean="0"/>
              <a:t>koordine</a:t>
            </a:r>
            <a:r>
              <a:rPr lang="en-US" dirty="0" smtClean="0"/>
              <a:t> </a:t>
            </a:r>
            <a:r>
              <a:rPr lang="en-US" dirty="0" err="1" smtClean="0"/>
              <a:t>ederek</a:t>
            </a:r>
            <a:r>
              <a:rPr lang="en-US" dirty="0" smtClean="0"/>
              <a:t> </a:t>
            </a:r>
            <a:r>
              <a:rPr lang="en-US" dirty="0" err="1" smtClean="0"/>
              <a:t>yinelemelerin</a:t>
            </a:r>
            <a:r>
              <a:rPr lang="en-US" dirty="0" smtClean="0"/>
              <a:t> </a:t>
            </a:r>
            <a:r>
              <a:rPr lang="en-US" dirty="0" err="1" smtClean="0"/>
              <a:t>önüne</a:t>
            </a:r>
            <a:r>
              <a:rPr lang="en-US" dirty="0" smtClean="0"/>
              <a:t> </a:t>
            </a:r>
            <a:r>
              <a:rPr lang="en-US" dirty="0" err="1" smtClean="0"/>
              <a:t>geçebileceklerini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sinerji</a:t>
            </a:r>
            <a:r>
              <a:rPr lang="en-US" dirty="0" smtClean="0"/>
              <a:t> </a:t>
            </a:r>
            <a:r>
              <a:rPr lang="en-US" dirty="0" err="1" smtClean="0"/>
              <a:t>yaratabileceklerini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iletişimi</a:t>
            </a:r>
            <a:r>
              <a:rPr lang="en-US" dirty="0" smtClean="0"/>
              <a:t> </a:t>
            </a:r>
            <a:r>
              <a:rPr lang="en-US" dirty="0" err="1" smtClean="0"/>
              <a:t>programları</a:t>
            </a:r>
            <a:r>
              <a:rPr lang="en-US" dirty="0" smtClean="0"/>
              <a:t> </a:t>
            </a:r>
            <a:r>
              <a:rPr lang="en-US" dirty="0" err="1" smtClean="0"/>
              <a:t>geliştirebileceklerini</a:t>
            </a:r>
            <a:r>
              <a:rPr lang="en-US" dirty="0" smtClean="0"/>
              <a:t> </a:t>
            </a:r>
            <a:r>
              <a:rPr lang="en-US" dirty="0" err="1" smtClean="0"/>
              <a:t>fark</a:t>
            </a:r>
            <a:r>
              <a:rPr lang="en-US" dirty="0" smtClean="0"/>
              <a:t> </a:t>
            </a:r>
            <a:r>
              <a:rPr lang="en-US" dirty="0" err="1" smtClean="0"/>
              <a:t>ettiler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658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BPİ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İlişkisi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Son </a:t>
            </a:r>
            <a:r>
              <a:rPr lang="en-US" dirty="0" err="1" smtClean="0"/>
              <a:t>yıllarda</a:t>
            </a:r>
            <a:r>
              <a:rPr lang="en-US" dirty="0" smtClean="0"/>
              <a:t> </a:t>
            </a:r>
            <a:r>
              <a:rPr lang="en-US" dirty="0" err="1" smtClean="0"/>
              <a:t>tüketicilerin</a:t>
            </a:r>
            <a:r>
              <a:rPr lang="en-US" dirty="0" smtClean="0"/>
              <a:t> </a:t>
            </a:r>
            <a:r>
              <a:rPr lang="en-US" dirty="0" err="1" smtClean="0"/>
              <a:t>demografik</a:t>
            </a:r>
            <a:r>
              <a:rPr lang="en-US" dirty="0" smtClean="0"/>
              <a:t> </a:t>
            </a:r>
            <a:r>
              <a:rPr lang="en-US" dirty="0" err="1" smtClean="0"/>
              <a:t>özelliklerinde</a:t>
            </a:r>
            <a:r>
              <a:rPr lang="en-US" dirty="0" smtClean="0"/>
              <a:t>,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biçimlerinde</a:t>
            </a:r>
            <a:r>
              <a:rPr lang="en-US" dirty="0" smtClean="0"/>
              <a:t>,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kullanımlarında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alışveriş</a:t>
            </a:r>
            <a:r>
              <a:rPr lang="en-US" dirty="0" smtClean="0"/>
              <a:t> </a:t>
            </a:r>
            <a:r>
              <a:rPr lang="en-US" dirty="0" err="1" smtClean="0"/>
              <a:t>yapma</a:t>
            </a:r>
            <a:r>
              <a:rPr lang="en-US" dirty="0" smtClean="0"/>
              <a:t> </a:t>
            </a:r>
            <a:r>
              <a:rPr lang="en-US" dirty="0" err="1" smtClean="0"/>
              <a:t>paternlerinde</a:t>
            </a:r>
            <a:r>
              <a:rPr lang="en-US" dirty="0" smtClean="0"/>
              <a:t> </a:t>
            </a:r>
            <a:r>
              <a:rPr lang="en-US" dirty="0" err="1" smtClean="0"/>
              <a:t>ciddi</a:t>
            </a:r>
            <a:r>
              <a:rPr lang="en-US" dirty="0" smtClean="0"/>
              <a:t> </a:t>
            </a:r>
            <a:r>
              <a:rPr lang="en-US" dirty="0" err="1" smtClean="0"/>
              <a:t>değişiklikler</a:t>
            </a:r>
            <a:r>
              <a:rPr lang="en-US" dirty="0" smtClean="0"/>
              <a:t>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geldi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teknolojileri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formatlar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alanında</a:t>
            </a:r>
            <a:r>
              <a:rPr lang="en-US" dirty="0" smtClean="0"/>
              <a:t> </a:t>
            </a:r>
            <a:r>
              <a:rPr lang="en-US" dirty="0" err="1" smtClean="0"/>
              <a:t>çalışanlara</a:t>
            </a:r>
            <a:r>
              <a:rPr lang="en-US" dirty="0" smtClean="0"/>
              <a:t> </a:t>
            </a:r>
            <a:r>
              <a:rPr lang="en-US" dirty="0" err="1" smtClean="0"/>
              <a:t>tüketicilere</a:t>
            </a:r>
            <a:r>
              <a:rPr lang="en-US" dirty="0" smtClean="0"/>
              <a:t> </a:t>
            </a:r>
            <a:r>
              <a:rPr lang="en-US" dirty="0" err="1" smtClean="0"/>
              <a:t>erişmek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olanaklar</a:t>
            </a:r>
            <a:r>
              <a:rPr lang="en-US" dirty="0" smtClean="0"/>
              <a:t> </a:t>
            </a:r>
            <a:r>
              <a:rPr lang="en-US" dirty="0" err="1" smtClean="0"/>
              <a:t>sağladı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20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Tüketiciler</a:t>
            </a:r>
            <a:r>
              <a:rPr lang="en-US" dirty="0" smtClean="0"/>
              <a:t> </a:t>
            </a: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medyada</a:t>
            </a:r>
            <a:r>
              <a:rPr lang="en-US" dirty="0" smtClean="0"/>
              <a:t> </a:t>
            </a:r>
            <a:r>
              <a:rPr lang="en-US" dirty="0" err="1" smtClean="0"/>
              <a:t>gördükleri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iletişimi</a:t>
            </a:r>
            <a:r>
              <a:rPr lang="en-US" dirty="0" smtClean="0"/>
              <a:t> </a:t>
            </a:r>
            <a:r>
              <a:rPr lang="en-US" dirty="0" err="1" smtClean="0"/>
              <a:t>mesajları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mesafelenmeye</a:t>
            </a:r>
            <a:r>
              <a:rPr lang="en-US" dirty="0" smtClean="0"/>
              <a:t> </a:t>
            </a:r>
            <a:r>
              <a:rPr lang="en-US" dirty="0" err="1" smtClean="0"/>
              <a:t>başladı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yollar</a:t>
            </a:r>
            <a:r>
              <a:rPr lang="en-US" dirty="0" smtClean="0"/>
              <a:t> </a:t>
            </a:r>
            <a:r>
              <a:rPr lang="en-US" dirty="0" err="1" smtClean="0"/>
              <a:t>aramaya</a:t>
            </a:r>
            <a:r>
              <a:rPr lang="en-US" dirty="0" smtClean="0"/>
              <a:t> </a:t>
            </a:r>
            <a:r>
              <a:rPr lang="en-US" dirty="0" err="1" smtClean="0"/>
              <a:t>itti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Y </a:t>
            </a:r>
            <a:r>
              <a:rPr lang="en-US" dirty="0" err="1" smtClean="0"/>
              <a:t>neslinin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mesajlarına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eleştirel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290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675</Words>
  <Application>Microsoft Office PowerPoint</Application>
  <PresentationFormat>Ekran Gösterisi (4:3)</PresentationFormat>
  <Paragraphs>89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Bütünleşik Pazarlama İletişimi, Tutundurma Karması ve Marka</vt:lpstr>
      <vt:lpstr>PowerPoint Sunusu</vt:lpstr>
      <vt:lpstr>PowerPoint Sunusu</vt:lpstr>
      <vt:lpstr>Pazarlamanın 4 Psi</vt:lpstr>
      <vt:lpstr>Bütünleşik Pazarlama İletişimi</vt:lpstr>
      <vt:lpstr>PowerPoint Sunusu</vt:lpstr>
      <vt:lpstr>Neden BPİ giderek önem kazandı?</vt:lpstr>
      <vt:lpstr>BPİ ve Yeni Medya İlişkisi</vt:lpstr>
      <vt:lpstr>PowerPoint Sunusu</vt:lpstr>
      <vt:lpstr>Medya Tüketimi Bağlamında  Eski/Yeni Tüketici</vt:lpstr>
      <vt:lpstr>PowerPoint Sunusu</vt:lpstr>
      <vt:lpstr>Promosyon Karması: Bütünleşik Pazarlama İletişiminin Araçları</vt:lpstr>
      <vt:lpstr>Reklam Nedir?</vt:lpstr>
      <vt:lpstr>PowerPoint Sunusu</vt:lpstr>
      <vt:lpstr>2014 yılı rakamlarına göre dünyadaki en büyük reklamverenler</vt:lpstr>
      <vt:lpstr>2014 yılı rakamlarına göre Türkiye’deki en büyük reklamverenler</vt:lpstr>
      <vt:lpstr>Reklam Türleri </vt:lpstr>
      <vt:lpstr>Tüketici Pazarlarına Yönelik Reklamlar</vt:lpstr>
      <vt:lpstr>İş Pazarlarına ve Profesyonel Pazarlara Yönelik Reklamlar </vt:lpstr>
    </vt:vector>
  </TitlesOfParts>
  <Company>ankara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Pınar  Özdemir</dc:creator>
  <cp:lastModifiedBy>ilef</cp:lastModifiedBy>
  <cp:revision>17</cp:revision>
  <dcterms:created xsi:type="dcterms:W3CDTF">2016-10-08T10:28:36Z</dcterms:created>
  <dcterms:modified xsi:type="dcterms:W3CDTF">2018-03-27T12:05:34Z</dcterms:modified>
</cp:coreProperties>
</file>