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63" r:id="rId5"/>
    <p:sldId id="266" r:id="rId6"/>
    <p:sldId id="267" r:id="rId7"/>
    <p:sldId id="268" r:id="rId8"/>
    <p:sldId id="258" r:id="rId9"/>
    <p:sldId id="262" r:id="rId10"/>
    <p:sldId id="264" r:id="rId11"/>
    <p:sldId id="265" r:id="rId12"/>
    <p:sldId id="259"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tr-TR" smtClean="0"/>
              <a:t>Asıl başlık stili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17" name="16 Altbilgi Yer Tutucusu"/>
          <p:cNvSpPr>
            <a:spLocks noGrp="1"/>
          </p:cNvSpPr>
          <p:nvPr>
            <p:ph type="ftr" sz="quarter" idx="11"/>
          </p:nvPr>
        </p:nvSpPr>
        <p:spPr/>
        <p:txBody>
          <a:bodyPr/>
          <a:lstStyle/>
          <a:p>
            <a:endParaRPr lang="tr-TR">
              <a:solidFill>
                <a:prstClr val="white">
                  <a:shade val="50000"/>
                </a:prstClr>
              </a:solidFill>
            </a:endParaRPr>
          </a:p>
        </p:txBody>
      </p:sp>
      <p:sp>
        <p:nvSpPr>
          <p:cNvPr id="29" name="28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Tree>
    <p:extLst>
      <p:ext uri="{BB962C8B-B14F-4D97-AF65-F5344CB8AC3E}">
        <p14:creationId xmlns:p14="http://schemas.microsoft.com/office/powerpoint/2010/main" val="3444948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855901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a:xfrm>
            <a:off x="7924800" y="6416675"/>
            <a:ext cx="762000" cy="365125"/>
          </a:xfrm>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417259304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760917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8" name="7 Altbilgi Yer Tutucusu"/>
          <p:cNvSpPr>
            <a:spLocks noGrp="1"/>
          </p:cNvSpPr>
          <p:nvPr>
            <p:ph type="ftr" sz="quarter" idx="11"/>
          </p:nvPr>
        </p:nvSpPr>
        <p:spPr/>
        <p:txBody>
          <a:bodyPr/>
          <a:lstStyle/>
          <a:p>
            <a:endParaRPr lang="tr-TR">
              <a:solidFill>
                <a:prstClr val="white">
                  <a:shade val="50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871694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4" name="3 Altbilgi Yer Tutucusu"/>
          <p:cNvSpPr>
            <a:spLocks noGrp="1"/>
          </p:cNvSpPr>
          <p:nvPr>
            <p:ph type="ftr" sz="quarter" idx="11"/>
          </p:nvPr>
        </p:nvSpPr>
        <p:spPr/>
        <p:txBody>
          <a:bodyPr/>
          <a:lstStyle/>
          <a:p>
            <a:endParaRPr lang="tr-TR">
              <a:solidFill>
                <a:prstClr val="white">
                  <a:shade val="50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720791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3" name="2 Altbilgi Yer Tutucusu"/>
          <p:cNvSpPr>
            <a:spLocks noGrp="1"/>
          </p:cNvSpPr>
          <p:nvPr>
            <p:ph type="ftr" sz="quarter" idx="11"/>
          </p:nvPr>
        </p:nvSpPr>
        <p:spPr/>
        <p:txBody>
          <a:bodyPr/>
          <a:lstStyle/>
          <a:p>
            <a:endParaRPr lang="tr-TR">
              <a:solidFill>
                <a:prstClr val="white">
                  <a:shade val="50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818672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36132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4" name="3 Metin Yer Tutucusu"/>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765990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683284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15027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tr-TR" smtClean="0"/>
              <a:t>Asıl başlık stili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17" name="16 Altbilgi Yer Tutucusu"/>
          <p:cNvSpPr>
            <a:spLocks noGrp="1"/>
          </p:cNvSpPr>
          <p:nvPr>
            <p:ph type="ftr" sz="quarter" idx="11"/>
          </p:nvPr>
        </p:nvSpPr>
        <p:spPr/>
        <p:txBody>
          <a:bodyPr/>
          <a:lstStyle/>
          <a:p>
            <a:endParaRPr lang="tr-TR">
              <a:solidFill>
                <a:prstClr val="white">
                  <a:shade val="50000"/>
                </a:prstClr>
              </a:solidFill>
            </a:endParaRPr>
          </a:p>
        </p:txBody>
      </p:sp>
      <p:sp>
        <p:nvSpPr>
          <p:cNvPr id="29" name="28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Tree>
    <p:extLst>
      <p:ext uri="{BB962C8B-B14F-4D97-AF65-F5344CB8AC3E}">
        <p14:creationId xmlns:p14="http://schemas.microsoft.com/office/powerpoint/2010/main" val="592017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710540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a:xfrm>
            <a:off x="7924800" y="6416675"/>
            <a:ext cx="762000" cy="365125"/>
          </a:xfrm>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02716363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182130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8" name="7 Altbilgi Yer Tutucusu"/>
          <p:cNvSpPr>
            <a:spLocks noGrp="1"/>
          </p:cNvSpPr>
          <p:nvPr>
            <p:ph type="ftr" sz="quarter" idx="11"/>
          </p:nvPr>
        </p:nvSpPr>
        <p:spPr/>
        <p:txBody>
          <a:bodyPr/>
          <a:lstStyle/>
          <a:p>
            <a:endParaRPr lang="tr-TR">
              <a:solidFill>
                <a:prstClr val="white">
                  <a:shade val="50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4145780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4" name="3 Altbilgi Yer Tutucusu"/>
          <p:cNvSpPr>
            <a:spLocks noGrp="1"/>
          </p:cNvSpPr>
          <p:nvPr>
            <p:ph type="ftr" sz="quarter" idx="11"/>
          </p:nvPr>
        </p:nvSpPr>
        <p:spPr/>
        <p:txBody>
          <a:bodyPr/>
          <a:lstStyle/>
          <a:p>
            <a:endParaRPr lang="tr-TR">
              <a:solidFill>
                <a:prstClr val="white">
                  <a:shade val="50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612107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3" name="2 Altbilgi Yer Tutucusu"/>
          <p:cNvSpPr>
            <a:spLocks noGrp="1"/>
          </p:cNvSpPr>
          <p:nvPr>
            <p:ph type="ftr" sz="quarter" idx="11"/>
          </p:nvPr>
        </p:nvSpPr>
        <p:spPr/>
        <p:txBody>
          <a:bodyPr/>
          <a:lstStyle/>
          <a:p>
            <a:endParaRPr lang="tr-TR">
              <a:solidFill>
                <a:prstClr val="white">
                  <a:shade val="50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93049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760989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4" name="3 Metin Yer Tutucusu"/>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4291739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157246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72382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05.02.2020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3" name="2 Altbilgi Yer Tutucusu"/>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tr-TR">
              <a:solidFill>
                <a:prstClr val="white">
                  <a:shade val="50000"/>
                </a:prstClr>
              </a:solidFill>
            </a:endParaRPr>
          </a:p>
        </p:txBody>
      </p:sp>
      <p:sp>
        <p:nvSpPr>
          <p:cNvPr id="23" name="22 Slayt Numarası Yer Tutucusu"/>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2692269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3" name="2 Altbilgi Yer Tutucusu"/>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tr-TR">
              <a:solidFill>
                <a:prstClr val="white">
                  <a:shade val="50000"/>
                </a:prstClr>
              </a:solidFill>
            </a:endParaRPr>
          </a:p>
        </p:txBody>
      </p:sp>
      <p:sp>
        <p:nvSpPr>
          <p:cNvPr id="23" name="22 Slayt Numarası Yer Tutucusu"/>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42451755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en-US" dirty="0" err="1">
                <a:solidFill>
                  <a:srgbClr val="000000"/>
                </a:solidFill>
                <a:latin typeface="Times New Roman"/>
                <a:ea typeface="Calibri"/>
              </a:rPr>
              <a:t>Bağımsız</a:t>
            </a:r>
            <a:r>
              <a:rPr lang="en-US" dirty="0">
                <a:solidFill>
                  <a:srgbClr val="000000"/>
                </a:solidFill>
                <a:latin typeface="Times New Roman"/>
                <a:ea typeface="Calibri"/>
              </a:rPr>
              <a:t> </a:t>
            </a:r>
            <a:r>
              <a:rPr lang="en-US" dirty="0" err="1">
                <a:solidFill>
                  <a:srgbClr val="000000"/>
                </a:solidFill>
                <a:latin typeface="Times New Roman"/>
                <a:ea typeface="Calibri"/>
              </a:rPr>
              <a:t>kronolojiler</a:t>
            </a:r>
            <a:endParaRPr lang="en-US" dirty="0"/>
          </a:p>
        </p:txBody>
      </p:sp>
      <p:sp>
        <p:nvSpPr>
          <p:cNvPr id="3" name="Alt Başlık 2"/>
          <p:cNvSpPr>
            <a:spLocks noGrp="1"/>
          </p:cNvSpPr>
          <p:nvPr>
            <p:ph type="subTitle" idx="1"/>
          </p:nvPr>
        </p:nvSpPr>
        <p:spPr/>
        <p:txBody>
          <a:bodyPr/>
          <a:lstStyle/>
          <a:p>
            <a:r>
              <a:rPr lang="tr-TR" dirty="0" smtClean="0">
                <a:solidFill>
                  <a:srgbClr val="FF0000"/>
                </a:solidFill>
              </a:rPr>
              <a:t>4. hafta</a:t>
            </a:r>
            <a:endParaRPr lang="en-US" dirty="0">
              <a:solidFill>
                <a:srgbClr val="FF0000"/>
              </a:solidFill>
            </a:endParaRPr>
          </a:p>
        </p:txBody>
      </p:sp>
    </p:spTree>
    <p:extLst>
      <p:ext uri="{BB962C8B-B14F-4D97-AF65-F5344CB8AC3E}">
        <p14:creationId xmlns:p14="http://schemas.microsoft.com/office/powerpoint/2010/main" val="422799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3"/>
          <p:cNvSpPr/>
          <p:nvPr/>
        </p:nvSpPr>
        <p:spPr>
          <a:xfrm>
            <a:off x="1835696" y="620688"/>
            <a:ext cx="5062604" cy="369332"/>
          </a:xfrm>
          <a:prstGeom prst="rect">
            <a:avLst/>
          </a:prstGeom>
        </p:spPr>
        <p:txBody>
          <a:bodyPr wrap="none">
            <a:spAutoFit/>
          </a:bodyPr>
          <a:lstStyle/>
          <a:p>
            <a:r>
              <a:rPr lang="tr-TR" dirty="0" smtClean="0">
                <a:solidFill>
                  <a:prstClr val="white"/>
                </a:solidFill>
              </a:rPr>
              <a:t>Uzun Dönemli Global Kayıtların Oluşturulması</a:t>
            </a:r>
            <a:endParaRPr lang="tr-TR" dirty="0">
              <a:solidFill>
                <a:prstClr val="white"/>
              </a:solidFill>
            </a:endParaRPr>
          </a:p>
        </p:txBody>
      </p:sp>
      <p:pic>
        <p:nvPicPr>
          <p:cNvPr id="1026" name="Picture 2"/>
          <p:cNvPicPr>
            <a:picLocks noChangeAspect="1" noChangeArrowheads="1"/>
          </p:cNvPicPr>
          <p:nvPr/>
        </p:nvPicPr>
        <p:blipFill>
          <a:blip r:embed="rId2" cstate="print"/>
          <a:srcRect/>
          <a:stretch>
            <a:fillRect/>
          </a:stretch>
        </p:blipFill>
        <p:spPr bwMode="auto">
          <a:xfrm>
            <a:off x="3347864" y="1206272"/>
            <a:ext cx="3744416" cy="5651728"/>
          </a:xfrm>
          <a:prstGeom prst="rect">
            <a:avLst/>
          </a:prstGeom>
          <a:noFill/>
          <a:ln w="9525">
            <a:noFill/>
            <a:miter lim="800000"/>
            <a:headEnd/>
            <a:tailEnd/>
          </a:ln>
          <a:effectLst/>
        </p:spPr>
      </p:pic>
      <p:sp>
        <p:nvSpPr>
          <p:cNvPr id="5" name="1 Başlık"/>
          <p:cNvSpPr txBox="1">
            <a:spLocks/>
          </p:cNvSpPr>
          <p:nvPr/>
        </p:nvSpPr>
        <p:spPr>
          <a:xfrm>
            <a:off x="107504" y="4221088"/>
            <a:ext cx="2881336" cy="1484784"/>
          </a:xfrm>
          <a:prstGeom prst="rect">
            <a:avLst/>
          </a:prstGeom>
        </p:spPr>
        <p:txBody>
          <a:bodyPr vert="horz" anchor="ctr">
            <a:normAutofit fontScale="90000"/>
            <a:scene3d>
              <a:camera prst="orthographicFront"/>
              <a:lightRig rig="soft" dir="t">
                <a:rot lat="0" lon="0" rev="16800000"/>
              </a:lightRig>
            </a:scene3d>
            <a:sp3d prstMaterial="softEdge">
              <a:bevelT w="38100" h="38100"/>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2000" b="1" i="0" u="none" strike="noStrike" kern="1200" cap="none" spc="0" normalizeH="0" baseline="0" noProof="0" dirty="0" err="1"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Love</a:t>
            </a:r>
            <a:r>
              <a:rPr kumimoji="0" lang="tr-TR" sz="20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 J., </a:t>
            </a:r>
            <a:r>
              <a:rPr kumimoji="0" lang="tr-TR" sz="2000" b="1" i="0" u="none" strike="noStrike" kern="1200" cap="none" spc="0" normalizeH="0" baseline="0" noProof="0" dirty="0" err="1"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Walker</a:t>
            </a:r>
            <a:r>
              <a:rPr kumimoji="0" lang="tr-TR" sz="20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 M. 2007. </a:t>
            </a:r>
            <a:r>
              <a:rPr kumimoji="0" lang="tr-TR" sz="2000" b="1" i="0" u="none" strike="noStrike" kern="1200" cap="none" spc="0" normalizeH="0" baseline="0" noProof="0" dirty="0" err="1"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Reconstructing</a:t>
            </a:r>
            <a:r>
              <a:rPr kumimoji="0" lang="tr-TR" sz="20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 of </a:t>
            </a:r>
            <a:r>
              <a:rPr kumimoji="0" lang="tr-TR" sz="2000" b="1" i="0" u="none" strike="noStrike" kern="1200" cap="none" spc="0" normalizeH="0" baseline="0" noProof="0" dirty="0" err="1"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Quaternary</a:t>
            </a:r>
            <a:r>
              <a:rPr kumimoji="0" lang="tr-TR" sz="20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 </a:t>
            </a:r>
            <a:r>
              <a:rPr kumimoji="0" lang="tr-TR" sz="2000" b="1" i="0" u="none" strike="noStrike" kern="1200" cap="none" spc="0" normalizeH="0" baseline="0" noProof="0" dirty="0" err="1"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Environments</a:t>
            </a:r>
            <a:r>
              <a:rPr kumimoji="0" lang="tr-TR" sz="20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 </a:t>
            </a:r>
            <a:r>
              <a:rPr kumimoji="0" lang="tr-TR" sz="2000" b="1" i="0" u="none" strike="noStrike" kern="1200" cap="none" spc="0" normalizeH="0" baseline="0" noProof="0" dirty="0" err="1"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Routledge</a:t>
            </a:r>
            <a:r>
              <a:rPr kumimoji="0" lang="tr-TR" sz="20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 </a:t>
            </a:r>
            <a:r>
              <a:rPr kumimoji="0" lang="tr-TR" sz="2000" b="1" i="0" u="none" strike="noStrike" kern="1200" cap="none" spc="0" normalizeH="0" baseline="0" noProof="0" dirty="0" err="1"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London</a:t>
            </a:r>
            <a:endParaRPr kumimoji="0" lang="tr-TR" sz="20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endParaRPr>
          </a:p>
        </p:txBody>
      </p:sp>
    </p:spTree>
    <p:extLst>
      <p:ext uri="{BB962C8B-B14F-4D97-AF65-F5344CB8AC3E}">
        <p14:creationId xmlns:p14="http://schemas.microsoft.com/office/powerpoint/2010/main" val="1183909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24744"/>
            <a:ext cx="8229600" cy="4525963"/>
          </a:xfrm>
        </p:spPr>
        <p:txBody>
          <a:bodyPr/>
          <a:lstStyle/>
          <a:p>
            <a:pPr algn="just"/>
            <a:r>
              <a:rPr lang="tr-TR" dirty="0" smtClean="0"/>
              <a:t>Derin okyanus sondajlarından elde edilen sediman serilerinden oksij</a:t>
            </a:r>
            <a:r>
              <a:rPr lang="tr-TR" dirty="0"/>
              <a:t>e</a:t>
            </a:r>
            <a:r>
              <a:rPr lang="tr-TR" dirty="0" smtClean="0"/>
              <a:t>n izotop analizi yapılarak dünya geneli için tüm yerel bulguların korelasyonun yapılabileceği ve konumlandırılabileceği bağımsız bir kronoloji olan Denizel İzotop Katı (MIS) kronolojisi oluşturulmuştur. Aynı kronoloji karasal ortamlardaki örtü buzullarında yapılan sondajlarla da ortaya konulmuştur. </a:t>
            </a:r>
            <a:endParaRPr lang="en-US" dirty="0"/>
          </a:p>
        </p:txBody>
      </p:sp>
    </p:spTree>
    <p:extLst>
      <p:ext uri="{BB962C8B-B14F-4D97-AF65-F5344CB8AC3E}">
        <p14:creationId xmlns:p14="http://schemas.microsoft.com/office/powerpoint/2010/main" val="2415102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Derin okyanus sondajları 1970 </a:t>
            </a:r>
            <a:r>
              <a:rPr lang="tr-TR" dirty="0" err="1" smtClean="0"/>
              <a:t>li</a:t>
            </a:r>
            <a:r>
              <a:rPr lang="tr-TR" dirty="0" smtClean="0"/>
              <a:t> yıllarda </a:t>
            </a:r>
            <a:r>
              <a:rPr lang="tr-TR" dirty="0" err="1" smtClean="0"/>
              <a:t>Shackleton</a:t>
            </a:r>
            <a:r>
              <a:rPr lang="tr-TR" dirty="0" smtClean="0"/>
              <a:t> gibi bilim insanları tarafından başlamıştır. Bu sondajlardan elde edilen sonuçlara göre Kuvaterner kronolojisi yeniden yapılandırılmıştır. Daha sonra benzer sondajlar </a:t>
            </a:r>
            <a:r>
              <a:rPr lang="tr-TR" dirty="0" err="1" smtClean="0"/>
              <a:t>Gröland</a:t>
            </a:r>
            <a:r>
              <a:rPr lang="tr-TR" dirty="0" smtClean="0"/>
              <a:t> ve Antarktika örtü buzullarında yapılmıştır</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r>
              <a:rPr lang="en-US" dirty="0" err="1"/>
              <a:t>Geçmiş</a:t>
            </a:r>
            <a:r>
              <a:rPr lang="en-US" dirty="0"/>
              <a:t> </a:t>
            </a:r>
            <a:r>
              <a:rPr lang="en-US" dirty="0" err="1"/>
              <a:t>iklim</a:t>
            </a:r>
            <a:r>
              <a:rPr lang="en-US" dirty="0"/>
              <a:t> </a:t>
            </a:r>
            <a:r>
              <a:rPr lang="en-US" dirty="0" err="1"/>
              <a:t>değişikliklerine</a:t>
            </a:r>
            <a:r>
              <a:rPr lang="en-US" dirty="0"/>
              <a:t> </a:t>
            </a:r>
            <a:r>
              <a:rPr lang="en-US" dirty="0" err="1"/>
              <a:t>ışık</a:t>
            </a:r>
            <a:r>
              <a:rPr lang="en-US" dirty="0"/>
              <a:t> </a:t>
            </a:r>
            <a:r>
              <a:rPr lang="en-US" dirty="0" err="1"/>
              <a:t>tutan</a:t>
            </a:r>
            <a:r>
              <a:rPr lang="en-US" dirty="0"/>
              <a:t> </a:t>
            </a:r>
            <a:r>
              <a:rPr lang="en-US" dirty="0" err="1"/>
              <a:t>jeolojik</a:t>
            </a:r>
            <a:r>
              <a:rPr lang="en-US" dirty="0"/>
              <a:t> </a:t>
            </a:r>
            <a:r>
              <a:rPr lang="en-US" dirty="0" err="1"/>
              <a:t>ve</a:t>
            </a:r>
            <a:r>
              <a:rPr lang="en-US" dirty="0"/>
              <a:t> </a:t>
            </a:r>
            <a:r>
              <a:rPr lang="en-US" dirty="0" err="1"/>
              <a:t>biyolojik</a:t>
            </a:r>
            <a:r>
              <a:rPr lang="en-US" dirty="0"/>
              <a:t> </a:t>
            </a:r>
            <a:r>
              <a:rPr lang="en-US" dirty="0" err="1"/>
              <a:t>veriler</a:t>
            </a:r>
            <a:r>
              <a:rPr lang="en-US" dirty="0"/>
              <a:t>, </a:t>
            </a:r>
            <a:r>
              <a:rPr lang="en-US" dirty="0" err="1"/>
              <a:t>öncelikle</a:t>
            </a:r>
            <a:r>
              <a:rPr lang="en-US" dirty="0"/>
              <a:t> </a:t>
            </a:r>
            <a:r>
              <a:rPr lang="en-US" dirty="0" err="1"/>
              <a:t>denizlerde</a:t>
            </a:r>
            <a:r>
              <a:rPr lang="en-US" dirty="0"/>
              <a:t> </a:t>
            </a:r>
            <a:r>
              <a:rPr lang="en-US" dirty="0" err="1"/>
              <a:t>yapılan</a:t>
            </a:r>
            <a:r>
              <a:rPr lang="en-US" dirty="0"/>
              <a:t> </a:t>
            </a:r>
            <a:r>
              <a:rPr lang="en-US" dirty="0" err="1"/>
              <a:t>sondajlar</a:t>
            </a:r>
            <a:r>
              <a:rPr lang="en-US" dirty="0"/>
              <a:t> </a:t>
            </a:r>
            <a:r>
              <a:rPr lang="en-US" dirty="0" err="1"/>
              <a:t>sırasında</a:t>
            </a:r>
            <a:r>
              <a:rPr lang="en-US" dirty="0"/>
              <a:t> </a:t>
            </a:r>
            <a:r>
              <a:rPr lang="en-US" dirty="0" err="1"/>
              <a:t>yüzeye</a:t>
            </a:r>
            <a:r>
              <a:rPr lang="en-US" dirty="0"/>
              <a:t> </a:t>
            </a:r>
            <a:r>
              <a:rPr lang="en-US" dirty="0" err="1"/>
              <a:t>çıkarılan</a:t>
            </a:r>
            <a:r>
              <a:rPr lang="en-US" dirty="0"/>
              <a:t> </a:t>
            </a:r>
            <a:r>
              <a:rPr lang="en-US" dirty="0" err="1"/>
              <a:t>sedimanter</a:t>
            </a:r>
            <a:r>
              <a:rPr lang="en-US" dirty="0"/>
              <a:t> </a:t>
            </a:r>
            <a:r>
              <a:rPr lang="en-US" dirty="0" err="1"/>
              <a:t>kayalardan</a:t>
            </a:r>
            <a:r>
              <a:rPr lang="en-US" dirty="0"/>
              <a:t> </a:t>
            </a:r>
            <a:r>
              <a:rPr lang="en-US" dirty="0" err="1"/>
              <a:t>elde</a:t>
            </a:r>
            <a:r>
              <a:rPr lang="en-US" dirty="0"/>
              <a:t> </a:t>
            </a:r>
            <a:r>
              <a:rPr lang="en-US" dirty="0" err="1"/>
              <a:t>edilmektedir</a:t>
            </a:r>
            <a:r>
              <a:rPr lang="en-US" dirty="0"/>
              <a:t>. Bu </a:t>
            </a:r>
            <a:r>
              <a:rPr lang="en-US" dirty="0" err="1"/>
              <a:t>kayalardan</a:t>
            </a:r>
            <a:r>
              <a:rPr lang="en-US" dirty="0"/>
              <a:t> </a:t>
            </a:r>
            <a:r>
              <a:rPr lang="en-US" dirty="0" err="1"/>
              <a:t>alınan</a:t>
            </a:r>
            <a:r>
              <a:rPr lang="en-US" dirty="0"/>
              <a:t> </a:t>
            </a:r>
            <a:r>
              <a:rPr lang="en-US" dirty="0" err="1"/>
              <a:t>karotlar</a:t>
            </a:r>
            <a:r>
              <a:rPr lang="en-US" dirty="0"/>
              <a:t>, </a:t>
            </a:r>
            <a:r>
              <a:rPr lang="en-US" dirty="0" err="1"/>
              <a:t>sadece</a:t>
            </a:r>
            <a:r>
              <a:rPr lang="en-US" dirty="0"/>
              <a:t> </a:t>
            </a:r>
            <a:r>
              <a:rPr lang="en-US" dirty="0" err="1"/>
              <a:t>sedimanter</a:t>
            </a:r>
            <a:r>
              <a:rPr lang="en-US" dirty="0"/>
              <a:t> </a:t>
            </a:r>
            <a:r>
              <a:rPr lang="en-US" dirty="0" err="1"/>
              <a:t>birimlerin</a:t>
            </a:r>
            <a:r>
              <a:rPr lang="en-US" dirty="0"/>
              <a:t> </a:t>
            </a:r>
            <a:r>
              <a:rPr lang="en-US" dirty="0" err="1"/>
              <a:t>içerdiği</a:t>
            </a:r>
            <a:r>
              <a:rPr lang="en-US" dirty="0"/>
              <a:t> </a:t>
            </a:r>
            <a:r>
              <a:rPr lang="en-US" dirty="0" err="1"/>
              <a:t>litolojiler</a:t>
            </a:r>
            <a:r>
              <a:rPr lang="en-US" dirty="0"/>
              <a:t> </a:t>
            </a:r>
            <a:r>
              <a:rPr lang="en-US" dirty="0" err="1"/>
              <a:t>ve</a:t>
            </a:r>
            <a:r>
              <a:rPr lang="en-US" dirty="0"/>
              <a:t> </a:t>
            </a:r>
            <a:r>
              <a:rPr lang="en-US" dirty="0" err="1"/>
              <a:t>tabaka</a:t>
            </a:r>
            <a:r>
              <a:rPr lang="en-US" dirty="0"/>
              <a:t> </a:t>
            </a:r>
            <a:r>
              <a:rPr lang="en-US" dirty="0" err="1"/>
              <a:t>kalınlıkları</a:t>
            </a:r>
            <a:r>
              <a:rPr lang="en-US" dirty="0"/>
              <a:t> </a:t>
            </a:r>
            <a:r>
              <a:rPr lang="en-US" dirty="0" err="1"/>
              <a:t>değil</a:t>
            </a:r>
            <a:r>
              <a:rPr lang="en-US" dirty="0"/>
              <a:t>, </a:t>
            </a:r>
            <a:r>
              <a:rPr lang="en-US" dirty="0" err="1"/>
              <a:t>bu</a:t>
            </a:r>
            <a:r>
              <a:rPr lang="en-US" dirty="0"/>
              <a:t> </a:t>
            </a:r>
            <a:r>
              <a:rPr lang="en-US" dirty="0" err="1"/>
              <a:t>sedimanların</a:t>
            </a:r>
            <a:r>
              <a:rPr lang="en-US" dirty="0"/>
              <a:t> </a:t>
            </a:r>
            <a:r>
              <a:rPr lang="en-US" dirty="0" err="1"/>
              <a:t>içinde</a:t>
            </a:r>
            <a:r>
              <a:rPr lang="en-US" dirty="0"/>
              <a:t> </a:t>
            </a:r>
            <a:r>
              <a:rPr lang="en-US" dirty="0" err="1"/>
              <a:t>bulunan</a:t>
            </a:r>
            <a:r>
              <a:rPr lang="en-US" dirty="0"/>
              <a:t> </a:t>
            </a:r>
            <a:r>
              <a:rPr lang="en-US" dirty="0" err="1"/>
              <a:t>mikroskopik</a:t>
            </a:r>
            <a:r>
              <a:rPr lang="en-US" dirty="0"/>
              <a:t> </a:t>
            </a:r>
            <a:r>
              <a:rPr lang="en-US" dirty="0" err="1"/>
              <a:t>veya</a:t>
            </a:r>
            <a:r>
              <a:rPr lang="en-US" dirty="0"/>
              <a:t> </a:t>
            </a:r>
            <a:r>
              <a:rPr lang="en-US" dirty="0" err="1"/>
              <a:t>makroskopik</a:t>
            </a:r>
            <a:r>
              <a:rPr lang="en-US" dirty="0"/>
              <a:t> (diatom, foraminifera, </a:t>
            </a:r>
            <a:r>
              <a:rPr lang="en-US" dirty="0" err="1" smtClean="0"/>
              <a:t>po</a:t>
            </a:r>
            <a:r>
              <a:rPr lang="en-US" dirty="0" smtClean="0"/>
              <a:t> </a:t>
            </a:r>
            <a:r>
              <a:rPr lang="en-US" dirty="0" err="1" smtClean="0"/>
              <a:t>len</a:t>
            </a:r>
            <a:r>
              <a:rPr lang="en-US" dirty="0"/>
              <a:t>, </a:t>
            </a:r>
            <a:r>
              <a:rPr lang="en-US" dirty="0" err="1"/>
              <a:t>mercan</a:t>
            </a:r>
            <a:r>
              <a:rPr lang="en-US" dirty="0"/>
              <a:t> </a:t>
            </a:r>
            <a:r>
              <a:rPr lang="en-US" dirty="0" err="1"/>
              <a:t>gibi</a:t>
            </a:r>
            <a:r>
              <a:rPr lang="en-US" dirty="0"/>
              <a:t>) </a:t>
            </a:r>
            <a:r>
              <a:rPr lang="en-US" dirty="0" err="1"/>
              <a:t>canlıların</a:t>
            </a:r>
            <a:r>
              <a:rPr lang="en-US" dirty="0"/>
              <a:t> </a:t>
            </a:r>
            <a:r>
              <a:rPr lang="en-US" dirty="0" err="1"/>
              <a:t>kavkılarında</a:t>
            </a:r>
            <a:r>
              <a:rPr lang="en-US" dirty="0"/>
              <a:t> </a:t>
            </a:r>
            <a:r>
              <a:rPr lang="en-US" dirty="0" err="1" smtClean="0"/>
              <a:t>bulu</a:t>
            </a:r>
            <a:r>
              <a:rPr lang="en-US" dirty="0" smtClean="0"/>
              <a:t> nan </a:t>
            </a:r>
            <a:r>
              <a:rPr lang="en-US" dirty="0" err="1"/>
              <a:t>ve</a:t>
            </a:r>
            <a:r>
              <a:rPr lang="en-US" dirty="0"/>
              <a:t> o </a:t>
            </a:r>
            <a:r>
              <a:rPr lang="en-US" dirty="0" err="1"/>
              <a:t>günün</a:t>
            </a:r>
            <a:r>
              <a:rPr lang="en-US" dirty="0"/>
              <a:t> </a:t>
            </a:r>
            <a:r>
              <a:rPr lang="en-US" dirty="0" err="1"/>
              <a:t>atmosferik</a:t>
            </a:r>
            <a:r>
              <a:rPr lang="en-US" dirty="0"/>
              <a:t> </a:t>
            </a:r>
            <a:r>
              <a:rPr lang="en-US" dirty="0" err="1"/>
              <a:t>koşullarını</a:t>
            </a:r>
            <a:r>
              <a:rPr lang="en-US" dirty="0"/>
              <a:t> </a:t>
            </a:r>
            <a:r>
              <a:rPr lang="en-US" dirty="0" err="1"/>
              <a:t>yansıtan</a:t>
            </a:r>
            <a:r>
              <a:rPr lang="en-US" dirty="0"/>
              <a:t> </a:t>
            </a:r>
            <a:r>
              <a:rPr lang="en-US" dirty="0" err="1"/>
              <a:t>Oksijen</a:t>
            </a:r>
            <a:r>
              <a:rPr lang="en-US" dirty="0"/>
              <a:t> (18O) </a:t>
            </a:r>
            <a:r>
              <a:rPr lang="en-US" dirty="0" err="1"/>
              <a:t>ve</a:t>
            </a:r>
            <a:r>
              <a:rPr lang="en-US" dirty="0"/>
              <a:t> </a:t>
            </a:r>
            <a:r>
              <a:rPr lang="en-US" dirty="0" err="1"/>
              <a:t>Karbon</a:t>
            </a:r>
            <a:r>
              <a:rPr lang="en-US" dirty="0"/>
              <a:t> (13C) </a:t>
            </a:r>
            <a:r>
              <a:rPr lang="en-US" dirty="0" err="1"/>
              <a:t>izotop</a:t>
            </a:r>
            <a:r>
              <a:rPr lang="en-US" dirty="0"/>
              <a:t> </a:t>
            </a:r>
            <a:r>
              <a:rPr lang="en-US" dirty="0" err="1"/>
              <a:t>oranlarının</a:t>
            </a:r>
            <a:r>
              <a:rPr lang="en-US" dirty="0"/>
              <a:t> da </a:t>
            </a:r>
            <a:r>
              <a:rPr lang="en-US" dirty="0" err="1"/>
              <a:t>geçmişteki</a:t>
            </a:r>
            <a:r>
              <a:rPr lang="en-US" dirty="0"/>
              <a:t> </a:t>
            </a:r>
            <a:r>
              <a:rPr lang="en-US" dirty="0" err="1"/>
              <a:t>su</a:t>
            </a:r>
            <a:r>
              <a:rPr lang="en-US" dirty="0"/>
              <a:t> </a:t>
            </a:r>
            <a:r>
              <a:rPr lang="en-US" dirty="0" err="1"/>
              <a:t>kimyası</a:t>
            </a:r>
            <a:r>
              <a:rPr lang="en-US" dirty="0"/>
              <a:t> </a:t>
            </a:r>
            <a:r>
              <a:rPr lang="en-US" dirty="0" err="1"/>
              <a:t>ve</a:t>
            </a:r>
            <a:r>
              <a:rPr lang="en-US" dirty="0"/>
              <a:t> </a:t>
            </a:r>
            <a:r>
              <a:rPr lang="en-US" dirty="0" err="1"/>
              <a:t>sıcaklığı</a:t>
            </a:r>
            <a:r>
              <a:rPr lang="en-US" dirty="0"/>
              <a:t> </a:t>
            </a:r>
            <a:r>
              <a:rPr lang="en-US" dirty="0" err="1"/>
              <a:t>hakkında</a:t>
            </a:r>
            <a:r>
              <a:rPr lang="en-US" dirty="0"/>
              <a:t> </a:t>
            </a:r>
            <a:r>
              <a:rPr lang="en-US" dirty="0" err="1"/>
              <a:t>çok</a:t>
            </a:r>
            <a:r>
              <a:rPr lang="en-US" dirty="0"/>
              <a:t> </a:t>
            </a:r>
            <a:r>
              <a:rPr lang="en-US" dirty="0" err="1"/>
              <a:t>önemli</a:t>
            </a:r>
            <a:r>
              <a:rPr lang="en-US" dirty="0"/>
              <a:t> </a:t>
            </a:r>
            <a:r>
              <a:rPr lang="en-US" dirty="0" err="1"/>
              <a:t>bilgi</a:t>
            </a:r>
            <a:r>
              <a:rPr lang="en-US" dirty="0"/>
              <a:t> </a:t>
            </a:r>
            <a:r>
              <a:rPr lang="en-US" dirty="0" err="1"/>
              <a:t>verdikleri</a:t>
            </a:r>
            <a:r>
              <a:rPr lang="en-US" dirty="0"/>
              <a:t> </a:t>
            </a:r>
            <a:r>
              <a:rPr lang="en-US" dirty="0" err="1"/>
              <a:t>bilinmektedir</a:t>
            </a:r>
            <a:r>
              <a:rPr lang="en-US" dirty="0"/>
              <a:t>.</a:t>
            </a:r>
          </a:p>
        </p:txBody>
      </p:sp>
      <p:sp>
        <p:nvSpPr>
          <p:cNvPr id="4" name="Dikdörtgen 3"/>
          <p:cNvSpPr/>
          <p:nvPr/>
        </p:nvSpPr>
        <p:spPr>
          <a:xfrm>
            <a:off x="251520" y="5949280"/>
            <a:ext cx="6966520" cy="646331"/>
          </a:xfrm>
          <a:prstGeom prst="rect">
            <a:avLst/>
          </a:prstGeom>
        </p:spPr>
        <p:txBody>
          <a:bodyPr wrap="square">
            <a:spAutoFit/>
          </a:bodyPr>
          <a:lstStyle/>
          <a:p>
            <a:pPr lvl="0">
              <a:spcBef>
                <a:spcPct val="20000"/>
              </a:spcBef>
            </a:pPr>
            <a:r>
              <a:rPr lang="tr-TR" sz="1200" dirty="0">
                <a:solidFill>
                  <a:prstClr val="black"/>
                </a:solidFill>
              </a:rPr>
              <a:t>Kaynak: </a:t>
            </a:r>
            <a:r>
              <a:rPr lang="en-US" sz="1200" dirty="0" err="1">
                <a:solidFill>
                  <a:prstClr val="black"/>
                </a:solidFill>
              </a:rPr>
              <a:t>Çiner</a:t>
            </a:r>
            <a:r>
              <a:rPr lang="en-US" sz="1200" dirty="0">
                <a:solidFill>
                  <a:prstClr val="black"/>
                </a:solidFill>
              </a:rPr>
              <a:t>, A., </a:t>
            </a:r>
            <a:r>
              <a:rPr lang="en-US" sz="1200" dirty="0" err="1">
                <a:solidFill>
                  <a:prstClr val="black"/>
                </a:solidFill>
              </a:rPr>
              <a:t>Sarıkaya</a:t>
            </a:r>
            <a:r>
              <a:rPr lang="en-US" sz="1200" dirty="0">
                <a:solidFill>
                  <a:prstClr val="black"/>
                </a:solidFill>
              </a:rPr>
              <a:t>, M. A. 2013. </a:t>
            </a:r>
            <a:r>
              <a:rPr lang="en-US" sz="1200" dirty="0" err="1">
                <a:solidFill>
                  <a:prstClr val="black"/>
                </a:solidFill>
              </a:rPr>
              <a:t>Buzullar</a:t>
            </a:r>
            <a:r>
              <a:rPr lang="en-US" sz="1200" dirty="0">
                <a:solidFill>
                  <a:prstClr val="black"/>
                </a:solidFill>
              </a:rPr>
              <a:t> </a:t>
            </a:r>
            <a:r>
              <a:rPr lang="en-US" sz="1200" dirty="0" err="1">
                <a:solidFill>
                  <a:prstClr val="black"/>
                </a:solidFill>
              </a:rPr>
              <a:t>ve</a:t>
            </a:r>
            <a:r>
              <a:rPr lang="en-US" sz="1200" dirty="0">
                <a:solidFill>
                  <a:prstClr val="black"/>
                </a:solidFill>
              </a:rPr>
              <a:t> </a:t>
            </a:r>
            <a:r>
              <a:rPr lang="en-US" sz="1200" dirty="0" err="1">
                <a:solidFill>
                  <a:prstClr val="black"/>
                </a:solidFill>
              </a:rPr>
              <a:t>İklim</a:t>
            </a:r>
            <a:r>
              <a:rPr lang="en-US" sz="1200" dirty="0">
                <a:solidFill>
                  <a:prstClr val="black"/>
                </a:solidFill>
              </a:rPr>
              <a:t> </a:t>
            </a:r>
            <a:r>
              <a:rPr lang="en-US" sz="1200" dirty="0" err="1">
                <a:solidFill>
                  <a:prstClr val="black"/>
                </a:solidFill>
              </a:rPr>
              <a:t>Değişikliği</a:t>
            </a:r>
            <a:r>
              <a:rPr lang="en-US" sz="1200" dirty="0">
                <a:solidFill>
                  <a:prstClr val="black"/>
                </a:solidFill>
              </a:rPr>
              <a:t>; </a:t>
            </a:r>
            <a:r>
              <a:rPr lang="en-US" sz="1200" dirty="0" err="1">
                <a:solidFill>
                  <a:prstClr val="black"/>
                </a:solidFill>
              </a:rPr>
              <a:t>Geçmiş</a:t>
            </a:r>
            <a:r>
              <a:rPr lang="en-US" sz="1200" dirty="0">
                <a:solidFill>
                  <a:prstClr val="black"/>
                </a:solidFill>
              </a:rPr>
              <a:t>, </a:t>
            </a:r>
            <a:r>
              <a:rPr lang="en-US" sz="1200" dirty="0" err="1">
                <a:solidFill>
                  <a:prstClr val="black"/>
                </a:solidFill>
              </a:rPr>
              <a:t>Günümüz</a:t>
            </a:r>
            <a:r>
              <a:rPr lang="en-US" sz="1200" dirty="0">
                <a:solidFill>
                  <a:prstClr val="black"/>
                </a:solidFill>
              </a:rPr>
              <a:t> </a:t>
            </a:r>
            <a:r>
              <a:rPr lang="en-US" sz="1200" dirty="0" err="1">
                <a:solidFill>
                  <a:prstClr val="black"/>
                </a:solidFill>
              </a:rPr>
              <a:t>ve</a:t>
            </a:r>
            <a:r>
              <a:rPr lang="en-US" sz="1200" dirty="0">
                <a:solidFill>
                  <a:prstClr val="black"/>
                </a:solidFill>
              </a:rPr>
              <a:t> </a:t>
            </a:r>
            <a:r>
              <a:rPr lang="en-US" sz="1200" dirty="0" err="1">
                <a:solidFill>
                  <a:prstClr val="black"/>
                </a:solidFill>
              </a:rPr>
              <a:t>Gelecek</a:t>
            </a:r>
            <a:r>
              <a:rPr lang="en-US" sz="1200" dirty="0">
                <a:solidFill>
                  <a:prstClr val="black"/>
                </a:solidFill>
              </a:rPr>
              <a:t>.</a:t>
            </a:r>
            <a:r>
              <a:rPr lang="tr-TR" sz="1200" dirty="0">
                <a:solidFill>
                  <a:prstClr val="black"/>
                </a:solidFill>
              </a:rPr>
              <a:t> </a:t>
            </a:r>
            <a:r>
              <a:rPr lang="en-US" sz="1200" dirty="0" err="1">
                <a:solidFill>
                  <a:prstClr val="black"/>
                </a:solidFill>
              </a:rPr>
              <a:t>Volkan</a:t>
            </a:r>
            <a:r>
              <a:rPr lang="en-US" sz="1200" dirty="0">
                <a:solidFill>
                  <a:prstClr val="black"/>
                </a:solidFill>
              </a:rPr>
              <a:t> $. </a:t>
            </a:r>
            <a:r>
              <a:rPr lang="en-US" sz="1200" dirty="0" err="1">
                <a:solidFill>
                  <a:prstClr val="black"/>
                </a:solidFill>
              </a:rPr>
              <a:t>Ediger</a:t>
            </a:r>
            <a:r>
              <a:rPr lang="en-US" sz="1200" dirty="0">
                <a:solidFill>
                  <a:prstClr val="black"/>
                </a:solidFill>
              </a:rPr>
              <a:t>, editor, 2013. </a:t>
            </a:r>
            <a:r>
              <a:rPr lang="en-US" sz="1200" dirty="0" err="1">
                <a:solidFill>
                  <a:prstClr val="black"/>
                </a:solidFill>
              </a:rPr>
              <a:t>Turkiye'de</a:t>
            </a:r>
            <a:r>
              <a:rPr lang="en-US" sz="1200" dirty="0">
                <a:solidFill>
                  <a:prstClr val="black"/>
                </a:solidFill>
              </a:rPr>
              <a:t> </a:t>
            </a:r>
            <a:r>
              <a:rPr lang="en-US" sz="1200" dirty="0" err="1">
                <a:solidFill>
                  <a:prstClr val="black"/>
                </a:solidFill>
              </a:rPr>
              <a:t>iklim</a:t>
            </a:r>
            <a:r>
              <a:rPr lang="en-US" sz="1200" dirty="0">
                <a:solidFill>
                  <a:prstClr val="black"/>
                </a:solidFill>
              </a:rPr>
              <a:t> </a:t>
            </a:r>
            <a:r>
              <a:rPr lang="en-US" sz="1200" dirty="0" err="1">
                <a:solidFill>
                  <a:prstClr val="black"/>
                </a:solidFill>
              </a:rPr>
              <a:t>Degi$ikligi</a:t>
            </a:r>
            <a:r>
              <a:rPr lang="en-US" sz="1200" dirty="0">
                <a:solidFill>
                  <a:prstClr val="black"/>
                </a:solidFill>
              </a:rPr>
              <a:t> </a:t>
            </a:r>
            <a:r>
              <a:rPr lang="en-US" sz="1200" dirty="0" err="1">
                <a:solidFill>
                  <a:prstClr val="black"/>
                </a:solidFill>
              </a:rPr>
              <a:t>ve</a:t>
            </a:r>
            <a:r>
              <a:rPr lang="en-US" sz="1200" dirty="0">
                <a:solidFill>
                  <a:prstClr val="black"/>
                </a:solidFill>
              </a:rPr>
              <a:t> </a:t>
            </a:r>
            <a:r>
              <a:rPr lang="en-US" sz="1200" dirty="0" err="1">
                <a:solidFill>
                  <a:prstClr val="black"/>
                </a:solidFill>
              </a:rPr>
              <a:t>Surdurulebilir</a:t>
            </a:r>
            <a:r>
              <a:rPr lang="en-US" sz="1200" dirty="0">
                <a:solidFill>
                  <a:prstClr val="black"/>
                </a:solidFill>
              </a:rPr>
              <a:t> </a:t>
            </a:r>
            <a:r>
              <a:rPr lang="en-US" sz="1200" dirty="0" err="1">
                <a:solidFill>
                  <a:prstClr val="black"/>
                </a:solidFill>
              </a:rPr>
              <a:t>Enerji</a:t>
            </a:r>
            <a:r>
              <a:rPr lang="en-US" sz="1200" dirty="0">
                <a:solidFill>
                  <a:prstClr val="black"/>
                </a:solidFill>
              </a:rPr>
              <a:t>, </a:t>
            </a:r>
            <a:r>
              <a:rPr lang="en-US" sz="1200" dirty="0" err="1">
                <a:solidFill>
                  <a:prstClr val="black"/>
                </a:solidFill>
              </a:rPr>
              <a:t>istanbul</a:t>
            </a:r>
            <a:r>
              <a:rPr lang="en-US" sz="1200" dirty="0">
                <a:solidFill>
                  <a:prstClr val="black"/>
                </a:solidFill>
              </a:rPr>
              <a:t>, </a:t>
            </a:r>
            <a:r>
              <a:rPr lang="en-US" sz="1200" dirty="0" err="1">
                <a:solidFill>
                  <a:prstClr val="black"/>
                </a:solidFill>
              </a:rPr>
              <a:t>ENiVA-Enerji</a:t>
            </a:r>
            <a:r>
              <a:rPr lang="en-US" sz="1200" dirty="0">
                <a:solidFill>
                  <a:prstClr val="black"/>
                </a:solidFill>
              </a:rPr>
              <a:t> </a:t>
            </a:r>
            <a:r>
              <a:rPr lang="en-US" sz="1200" dirty="0" err="1">
                <a:solidFill>
                  <a:prstClr val="black"/>
                </a:solidFill>
              </a:rPr>
              <a:t>ve</a:t>
            </a:r>
            <a:r>
              <a:rPr lang="en-US" sz="1200" dirty="0">
                <a:solidFill>
                  <a:prstClr val="black"/>
                </a:solidFill>
              </a:rPr>
              <a:t> </a:t>
            </a:r>
            <a:r>
              <a:rPr lang="en-US" sz="1200" dirty="0" err="1">
                <a:solidFill>
                  <a:prstClr val="black"/>
                </a:solidFill>
              </a:rPr>
              <a:t>iklim</a:t>
            </a:r>
            <a:r>
              <a:rPr lang="en-US" sz="1200" dirty="0">
                <a:solidFill>
                  <a:prstClr val="black"/>
                </a:solidFill>
              </a:rPr>
              <a:t> </a:t>
            </a:r>
            <a:r>
              <a:rPr lang="en-US" sz="1200" dirty="0" err="1">
                <a:solidFill>
                  <a:prstClr val="black"/>
                </a:solidFill>
              </a:rPr>
              <a:t>Degi$ikligi</a:t>
            </a:r>
            <a:r>
              <a:rPr lang="en-US" sz="1200" dirty="0">
                <a:solidFill>
                  <a:prstClr val="black"/>
                </a:solidFill>
              </a:rPr>
              <a:t> </a:t>
            </a:r>
            <a:r>
              <a:rPr lang="en-US" sz="1200" dirty="0" err="1">
                <a:solidFill>
                  <a:prstClr val="black"/>
                </a:solidFill>
              </a:rPr>
              <a:t>Vakfl</a:t>
            </a:r>
            <a:r>
              <a:rPr lang="en-US" sz="1200" dirty="0">
                <a:solidFill>
                  <a:prstClr val="black"/>
                </a:solidFill>
              </a:rPr>
              <a:t>, 145 s. </a:t>
            </a:r>
          </a:p>
        </p:txBody>
      </p:sp>
    </p:spTree>
    <p:extLst>
      <p:ext uri="{BB962C8B-B14F-4D97-AF65-F5344CB8AC3E}">
        <p14:creationId xmlns:p14="http://schemas.microsoft.com/office/powerpoint/2010/main" val="266101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77500" lnSpcReduction="20000"/>
          </a:bodyPr>
          <a:lstStyle/>
          <a:p>
            <a:r>
              <a:rPr lang="en-US" dirty="0" err="1"/>
              <a:t>Karalardan</a:t>
            </a:r>
            <a:r>
              <a:rPr lang="en-US" dirty="0"/>
              <a:t> </a:t>
            </a:r>
            <a:r>
              <a:rPr lang="en-US" dirty="0" err="1"/>
              <a:t>toplanan</a:t>
            </a:r>
            <a:r>
              <a:rPr lang="en-US" dirty="0"/>
              <a:t> </a:t>
            </a:r>
            <a:r>
              <a:rPr lang="en-US" dirty="0" err="1"/>
              <a:t>veriler</a:t>
            </a:r>
            <a:r>
              <a:rPr lang="en-US" dirty="0"/>
              <a:t> de </a:t>
            </a:r>
            <a:r>
              <a:rPr lang="en-US" dirty="0" err="1"/>
              <a:t>en</a:t>
            </a:r>
            <a:r>
              <a:rPr lang="en-US" dirty="0"/>
              <a:t> </a:t>
            </a:r>
            <a:r>
              <a:rPr lang="en-US" dirty="0" err="1"/>
              <a:t>az</a:t>
            </a:r>
            <a:r>
              <a:rPr lang="en-US" dirty="0"/>
              <a:t> </a:t>
            </a:r>
            <a:r>
              <a:rPr lang="en-US" dirty="0" err="1"/>
              <a:t>denizlerinki</a:t>
            </a:r>
            <a:r>
              <a:rPr lang="en-US" dirty="0"/>
              <a:t> </a:t>
            </a:r>
            <a:r>
              <a:rPr lang="en-US" dirty="0" err="1"/>
              <a:t>kadar</a:t>
            </a:r>
            <a:r>
              <a:rPr lang="en-US" dirty="0"/>
              <a:t> </a:t>
            </a:r>
            <a:r>
              <a:rPr lang="en-US" dirty="0" err="1"/>
              <a:t>önemlidir</a:t>
            </a:r>
            <a:r>
              <a:rPr lang="en-US" dirty="0"/>
              <a:t>. </a:t>
            </a:r>
            <a:r>
              <a:rPr lang="en-US" dirty="0" err="1"/>
              <a:t>Özellikle</a:t>
            </a:r>
            <a:r>
              <a:rPr lang="en-US" dirty="0"/>
              <a:t> </a:t>
            </a:r>
            <a:r>
              <a:rPr lang="en-US" dirty="0" err="1"/>
              <a:t>kireçtaşlarında</a:t>
            </a:r>
            <a:r>
              <a:rPr lang="en-US" dirty="0"/>
              <a:t> </a:t>
            </a:r>
            <a:r>
              <a:rPr lang="en-US" dirty="0" err="1"/>
              <a:t>oluşmuş</a:t>
            </a:r>
            <a:r>
              <a:rPr lang="en-US" dirty="0"/>
              <a:t> </a:t>
            </a:r>
            <a:r>
              <a:rPr lang="en-US" dirty="0" err="1"/>
              <a:t>mağaralarda</a:t>
            </a:r>
            <a:r>
              <a:rPr lang="en-US" dirty="0"/>
              <a:t> </a:t>
            </a:r>
            <a:r>
              <a:rPr lang="en-US" dirty="0" err="1"/>
              <a:t>bulunan</a:t>
            </a:r>
            <a:r>
              <a:rPr lang="en-US" dirty="0"/>
              <a:t> </a:t>
            </a:r>
            <a:r>
              <a:rPr lang="en-US" dirty="0" err="1"/>
              <a:t>sarkıt</a:t>
            </a:r>
            <a:r>
              <a:rPr lang="en-US" dirty="0"/>
              <a:t> </a:t>
            </a:r>
            <a:r>
              <a:rPr lang="en-US" dirty="0" err="1"/>
              <a:t>ve</a:t>
            </a:r>
            <a:r>
              <a:rPr lang="en-US" dirty="0"/>
              <a:t> </a:t>
            </a:r>
            <a:r>
              <a:rPr lang="en-US" dirty="0" err="1"/>
              <a:t>dikit</a:t>
            </a:r>
            <a:r>
              <a:rPr lang="en-US" dirty="0"/>
              <a:t> </a:t>
            </a:r>
            <a:r>
              <a:rPr lang="en-US" dirty="0" err="1"/>
              <a:t>kesitlerinin</a:t>
            </a:r>
            <a:r>
              <a:rPr lang="en-US" dirty="0"/>
              <a:t> </a:t>
            </a:r>
            <a:r>
              <a:rPr lang="en-US" dirty="0" err="1"/>
              <a:t>incelenmesi</a:t>
            </a:r>
            <a:r>
              <a:rPr lang="en-US" dirty="0"/>
              <a:t> </a:t>
            </a:r>
            <a:r>
              <a:rPr lang="en-US" dirty="0" err="1"/>
              <a:t>sonucunda</a:t>
            </a:r>
            <a:r>
              <a:rPr lang="en-US" dirty="0"/>
              <a:t>, her </a:t>
            </a:r>
            <a:r>
              <a:rPr lang="en-US" dirty="0" err="1"/>
              <a:t>yıl</a:t>
            </a:r>
            <a:r>
              <a:rPr lang="en-US" dirty="0"/>
              <a:t> </a:t>
            </a:r>
            <a:r>
              <a:rPr lang="en-US" dirty="0" err="1"/>
              <a:t>oluşan</a:t>
            </a:r>
            <a:r>
              <a:rPr lang="en-US" dirty="0"/>
              <a:t> </a:t>
            </a:r>
            <a:r>
              <a:rPr lang="en-US" dirty="0" err="1"/>
              <a:t>katmanların</a:t>
            </a:r>
            <a:r>
              <a:rPr lang="en-US" dirty="0"/>
              <a:t> </a:t>
            </a:r>
            <a:r>
              <a:rPr lang="en-US" dirty="0" err="1"/>
              <a:t>sayısı</a:t>
            </a:r>
            <a:r>
              <a:rPr lang="en-US" dirty="0"/>
              <a:t> </a:t>
            </a:r>
            <a:r>
              <a:rPr lang="en-US" dirty="0" err="1"/>
              <a:t>ve</a:t>
            </a:r>
            <a:r>
              <a:rPr lang="en-US" dirty="0"/>
              <a:t> </a:t>
            </a:r>
            <a:r>
              <a:rPr lang="en-US" dirty="0" err="1"/>
              <a:t>bunların</a:t>
            </a:r>
            <a:r>
              <a:rPr lang="en-US" dirty="0"/>
              <a:t> </a:t>
            </a:r>
            <a:r>
              <a:rPr lang="en-US" dirty="0" err="1"/>
              <a:t>göreceli</a:t>
            </a:r>
            <a:r>
              <a:rPr lang="en-US" dirty="0"/>
              <a:t> </a:t>
            </a:r>
            <a:r>
              <a:rPr lang="en-US" dirty="0" err="1"/>
              <a:t>kalınlıkları</a:t>
            </a:r>
            <a:r>
              <a:rPr lang="en-US" dirty="0"/>
              <a:t> </a:t>
            </a:r>
            <a:r>
              <a:rPr lang="en-US" dirty="0" err="1"/>
              <a:t>Uranyum-serisi</a:t>
            </a:r>
            <a:r>
              <a:rPr lang="en-US" dirty="0"/>
              <a:t> </a:t>
            </a:r>
            <a:r>
              <a:rPr lang="en-US" dirty="0" err="1"/>
              <a:t>yaş</a:t>
            </a:r>
            <a:r>
              <a:rPr lang="en-US" dirty="0"/>
              <a:t> </a:t>
            </a:r>
            <a:r>
              <a:rPr lang="en-US" dirty="0" err="1"/>
              <a:t>tayin</a:t>
            </a:r>
            <a:r>
              <a:rPr lang="en-US" dirty="0"/>
              <a:t> </a:t>
            </a:r>
            <a:r>
              <a:rPr lang="en-US" dirty="0" err="1" smtClean="0"/>
              <a:t>yöntem</a:t>
            </a:r>
            <a:r>
              <a:rPr lang="en-US" dirty="0" smtClean="0"/>
              <a:t> </a:t>
            </a:r>
            <a:r>
              <a:rPr lang="en-US" dirty="0" err="1" smtClean="0"/>
              <a:t>leri</a:t>
            </a:r>
            <a:r>
              <a:rPr lang="en-US" dirty="0" smtClean="0"/>
              <a:t> </a:t>
            </a:r>
            <a:r>
              <a:rPr lang="en-US" dirty="0" err="1"/>
              <a:t>ile</a:t>
            </a:r>
            <a:r>
              <a:rPr lang="en-US" dirty="0"/>
              <a:t> </a:t>
            </a:r>
            <a:r>
              <a:rPr lang="en-US" dirty="0" err="1"/>
              <a:t>tarihlendirilebilmektedirler</a:t>
            </a:r>
            <a:r>
              <a:rPr lang="en-US" dirty="0"/>
              <a:t>. Bu </a:t>
            </a:r>
            <a:r>
              <a:rPr lang="en-US" dirty="0" err="1"/>
              <a:t>yöntem</a:t>
            </a:r>
            <a:r>
              <a:rPr lang="en-US" dirty="0"/>
              <a:t> - </a:t>
            </a:r>
            <a:r>
              <a:rPr lang="en-US" dirty="0" err="1"/>
              <a:t>ler</a:t>
            </a:r>
            <a:r>
              <a:rPr lang="en-US" dirty="0"/>
              <a:t> </a:t>
            </a:r>
            <a:r>
              <a:rPr lang="en-US" dirty="0" err="1"/>
              <a:t>sayesinde</a:t>
            </a:r>
            <a:r>
              <a:rPr lang="en-US" dirty="0"/>
              <a:t> </a:t>
            </a:r>
            <a:r>
              <a:rPr lang="en-US" dirty="0" err="1"/>
              <a:t>yağış</a:t>
            </a:r>
            <a:r>
              <a:rPr lang="en-US" dirty="0"/>
              <a:t> (</a:t>
            </a:r>
            <a:r>
              <a:rPr lang="en-US" dirty="0" err="1"/>
              <a:t>Fleitmann</a:t>
            </a:r>
            <a:r>
              <a:rPr lang="en-US" dirty="0"/>
              <a:t> </a:t>
            </a:r>
            <a:r>
              <a:rPr lang="en-US" dirty="0" err="1"/>
              <a:t>vd</a:t>
            </a:r>
            <a:r>
              <a:rPr lang="en-US" dirty="0"/>
              <a:t>., 2004) </a:t>
            </a:r>
            <a:r>
              <a:rPr lang="en-US" dirty="0" err="1"/>
              <a:t>ve</a:t>
            </a:r>
            <a:r>
              <a:rPr lang="en-US" dirty="0"/>
              <a:t> </a:t>
            </a:r>
            <a:r>
              <a:rPr lang="en-US" dirty="0" err="1"/>
              <a:t>ortalama</a:t>
            </a:r>
            <a:r>
              <a:rPr lang="en-US" dirty="0"/>
              <a:t> </a:t>
            </a:r>
            <a:r>
              <a:rPr lang="en-US" dirty="0" err="1"/>
              <a:t>sıcaklık</a:t>
            </a:r>
            <a:r>
              <a:rPr lang="en-US" dirty="0"/>
              <a:t> (</a:t>
            </a:r>
            <a:r>
              <a:rPr lang="en-US" dirty="0" err="1"/>
              <a:t>Frisia</a:t>
            </a:r>
            <a:r>
              <a:rPr lang="en-US" dirty="0"/>
              <a:t> </a:t>
            </a:r>
            <a:r>
              <a:rPr lang="en-US" dirty="0" err="1"/>
              <a:t>vd</a:t>
            </a:r>
            <a:r>
              <a:rPr lang="en-US" dirty="0"/>
              <a:t>., 2003) </a:t>
            </a:r>
            <a:r>
              <a:rPr lang="en-US" dirty="0" err="1"/>
              <a:t>ile</a:t>
            </a:r>
            <a:r>
              <a:rPr lang="en-US" dirty="0"/>
              <a:t> </a:t>
            </a:r>
            <a:r>
              <a:rPr lang="en-US" dirty="0" err="1"/>
              <a:t>nemli</a:t>
            </a:r>
            <a:r>
              <a:rPr lang="en-US" dirty="0"/>
              <a:t> </a:t>
            </a:r>
            <a:r>
              <a:rPr lang="en-US" dirty="0" err="1"/>
              <a:t>veya</a:t>
            </a:r>
            <a:r>
              <a:rPr lang="en-US" dirty="0"/>
              <a:t> </a:t>
            </a:r>
            <a:r>
              <a:rPr lang="en-US" dirty="0" err="1"/>
              <a:t>kurak</a:t>
            </a:r>
            <a:r>
              <a:rPr lang="en-US" dirty="0"/>
              <a:t> </a:t>
            </a:r>
            <a:r>
              <a:rPr lang="en-US" dirty="0" err="1"/>
              <a:t>geçen</a:t>
            </a:r>
            <a:r>
              <a:rPr lang="en-US" dirty="0"/>
              <a:t> </a:t>
            </a:r>
            <a:r>
              <a:rPr lang="en-US" dirty="0" err="1"/>
              <a:t>dönemler</a:t>
            </a:r>
            <a:r>
              <a:rPr lang="en-US" dirty="0"/>
              <a:t> (</a:t>
            </a:r>
            <a:r>
              <a:rPr lang="en-US" dirty="0" err="1"/>
              <a:t>Spötl</a:t>
            </a:r>
            <a:r>
              <a:rPr lang="en-US" dirty="0"/>
              <a:t> </a:t>
            </a:r>
            <a:r>
              <a:rPr lang="en-US" dirty="0" err="1"/>
              <a:t>vd</a:t>
            </a:r>
            <a:r>
              <a:rPr lang="en-US" dirty="0"/>
              <a:t>., 2002) </a:t>
            </a:r>
            <a:r>
              <a:rPr lang="en-US" dirty="0" err="1"/>
              <a:t>hakkında</a:t>
            </a:r>
            <a:r>
              <a:rPr lang="en-US" dirty="0"/>
              <a:t> </a:t>
            </a:r>
            <a:r>
              <a:rPr lang="en-US" dirty="0" err="1"/>
              <a:t>bilgi</a:t>
            </a:r>
            <a:r>
              <a:rPr lang="en-US" dirty="0"/>
              <a:t> </a:t>
            </a:r>
            <a:r>
              <a:rPr lang="en-US" dirty="0" err="1"/>
              <a:t>edinmek</a:t>
            </a:r>
            <a:r>
              <a:rPr lang="en-US" dirty="0"/>
              <a:t> </a:t>
            </a:r>
            <a:r>
              <a:rPr lang="en-US" dirty="0" err="1"/>
              <a:t>mümkündür</a:t>
            </a:r>
            <a:r>
              <a:rPr lang="en-US" dirty="0"/>
              <a:t>. </a:t>
            </a:r>
            <a:r>
              <a:rPr lang="en-US" dirty="0" err="1"/>
              <a:t>Ayrıca</a:t>
            </a:r>
            <a:r>
              <a:rPr lang="en-US" dirty="0"/>
              <a:t>, 18O </a:t>
            </a:r>
            <a:r>
              <a:rPr lang="en-US" dirty="0" err="1"/>
              <a:t>izotop</a:t>
            </a:r>
            <a:r>
              <a:rPr lang="en-US" dirty="0"/>
              <a:t> </a:t>
            </a:r>
            <a:r>
              <a:rPr lang="en-US" dirty="0" err="1"/>
              <a:t>oranlarını</a:t>
            </a:r>
            <a:r>
              <a:rPr lang="en-US" dirty="0"/>
              <a:t> </a:t>
            </a:r>
            <a:r>
              <a:rPr lang="en-US" dirty="0" err="1"/>
              <a:t>kullanarak</a:t>
            </a:r>
            <a:r>
              <a:rPr lang="en-US" dirty="0"/>
              <a:t> </a:t>
            </a:r>
            <a:r>
              <a:rPr lang="en-US" dirty="0" err="1"/>
              <a:t>mağara</a:t>
            </a:r>
            <a:r>
              <a:rPr lang="en-US" dirty="0"/>
              <a:t> </a:t>
            </a:r>
            <a:r>
              <a:rPr lang="en-US" dirty="0" err="1"/>
              <a:t>ısısı</a:t>
            </a:r>
            <a:r>
              <a:rPr lang="en-US" dirty="0"/>
              <a:t> </a:t>
            </a:r>
            <a:r>
              <a:rPr lang="en-US" dirty="0" err="1"/>
              <a:t>ve</a:t>
            </a:r>
            <a:r>
              <a:rPr lang="en-US" dirty="0"/>
              <a:t> </a:t>
            </a:r>
            <a:r>
              <a:rPr lang="en-US" dirty="0" err="1"/>
              <a:t>yağış</a:t>
            </a:r>
            <a:r>
              <a:rPr lang="en-US" dirty="0"/>
              <a:t>, 13C </a:t>
            </a:r>
            <a:r>
              <a:rPr lang="en-US" dirty="0" err="1"/>
              <a:t>izotop</a:t>
            </a:r>
            <a:r>
              <a:rPr lang="en-US" dirty="0"/>
              <a:t> </a:t>
            </a:r>
            <a:r>
              <a:rPr lang="en-US" dirty="0" err="1"/>
              <a:t>oranlarını</a:t>
            </a:r>
            <a:r>
              <a:rPr lang="en-US" dirty="0"/>
              <a:t> </a:t>
            </a:r>
            <a:r>
              <a:rPr lang="en-US" dirty="0" err="1"/>
              <a:t>kullanarak</a:t>
            </a:r>
            <a:r>
              <a:rPr lang="en-US" dirty="0"/>
              <a:t> da </a:t>
            </a:r>
            <a:r>
              <a:rPr lang="en-US" dirty="0" err="1"/>
              <a:t>bitki</a:t>
            </a:r>
            <a:r>
              <a:rPr lang="en-US" dirty="0"/>
              <a:t> </a:t>
            </a:r>
            <a:r>
              <a:rPr lang="en-US" dirty="0" err="1"/>
              <a:t>örtüsünün</a:t>
            </a:r>
            <a:r>
              <a:rPr lang="en-US" dirty="0"/>
              <a:t> </a:t>
            </a:r>
            <a:r>
              <a:rPr lang="en-US" dirty="0" err="1"/>
              <a:t>türü</a:t>
            </a:r>
            <a:r>
              <a:rPr lang="en-US" dirty="0"/>
              <a:t> </a:t>
            </a:r>
            <a:r>
              <a:rPr lang="en-US" dirty="0" err="1"/>
              <a:t>veya</a:t>
            </a:r>
            <a:r>
              <a:rPr lang="en-US" dirty="0"/>
              <a:t> </a:t>
            </a:r>
            <a:r>
              <a:rPr lang="en-US" dirty="0" err="1"/>
              <a:t>yoğunluğu</a:t>
            </a:r>
            <a:r>
              <a:rPr lang="en-US" dirty="0"/>
              <a:t> </a:t>
            </a:r>
            <a:r>
              <a:rPr lang="en-US" dirty="0" err="1"/>
              <a:t>hakkında</a:t>
            </a:r>
            <a:r>
              <a:rPr lang="en-US" dirty="0"/>
              <a:t> </a:t>
            </a:r>
            <a:r>
              <a:rPr lang="en-US" dirty="0" err="1"/>
              <a:t>veri</a:t>
            </a:r>
            <a:r>
              <a:rPr lang="en-US" dirty="0"/>
              <a:t> </a:t>
            </a:r>
            <a:r>
              <a:rPr lang="en-US" dirty="0" err="1"/>
              <a:t>toplamak</a:t>
            </a:r>
            <a:r>
              <a:rPr lang="en-US" dirty="0"/>
              <a:t> </a:t>
            </a:r>
            <a:r>
              <a:rPr lang="en-US" dirty="0" err="1"/>
              <a:t>olanaklı</a:t>
            </a:r>
            <a:r>
              <a:rPr lang="en-US" dirty="0"/>
              <a:t> hale </a:t>
            </a:r>
            <a:r>
              <a:rPr lang="en-US" dirty="0" err="1"/>
              <a:t>gelmektedir</a:t>
            </a:r>
            <a:r>
              <a:rPr lang="en-US" dirty="0"/>
              <a:t> (</a:t>
            </a:r>
            <a:r>
              <a:rPr lang="en-US" dirty="0" err="1"/>
              <a:t>Dorale</a:t>
            </a:r>
            <a:r>
              <a:rPr lang="en-US" dirty="0"/>
              <a:t> </a:t>
            </a:r>
            <a:r>
              <a:rPr lang="en-US" dirty="0" err="1"/>
              <a:t>vd</a:t>
            </a:r>
            <a:r>
              <a:rPr lang="en-US" dirty="0"/>
              <a:t>., 1998).</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877272"/>
            <a:ext cx="696912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56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cstate="print"/>
          <a:srcRect t="56953" r="49243" b="37319"/>
          <a:stretch>
            <a:fillRect/>
          </a:stretch>
        </p:blipFill>
        <p:spPr bwMode="auto">
          <a:xfrm>
            <a:off x="0" y="2420888"/>
            <a:ext cx="8352928" cy="1296144"/>
          </a:xfrm>
          <a:prstGeom prst="rect">
            <a:avLst/>
          </a:prstGeom>
          <a:noFill/>
          <a:ln w="9525">
            <a:noFill/>
            <a:miter lim="800000"/>
            <a:headEnd/>
            <a:tailEnd/>
          </a:ln>
        </p:spPr>
      </p:pic>
    </p:spTree>
    <p:extLst>
      <p:ext uri="{BB962C8B-B14F-4D97-AF65-F5344CB8AC3E}">
        <p14:creationId xmlns:p14="http://schemas.microsoft.com/office/powerpoint/2010/main" val="685397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print"/>
          <a:srcRect/>
          <a:stretch>
            <a:fillRect/>
          </a:stretch>
        </p:blipFill>
        <p:spPr bwMode="auto">
          <a:xfrm>
            <a:off x="571472" y="468889"/>
            <a:ext cx="7929617" cy="6389111"/>
          </a:xfrm>
          <a:prstGeom prst="rect">
            <a:avLst/>
          </a:prstGeom>
          <a:noFill/>
          <a:ln w="9525">
            <a:noFill/>
            <a:miter lim="800000"/>
            <a:headEnd/>
            <a:tailEnd/>
          </a:ln>
          <a:effectLst/>
        </p:spPr>
      </p:pic>
      <p:sp>
        <p:nvSpPr>
          <p:cNvPr id="3" name="2 Metin kutusu"/>
          <p:cNvSpPr txBox="1"/>
          <p:nvPr/>
        </p:nvSpPr>
        <p:spPr>
          <a:xfrm>
            <a:off x="0" y="0"/>
            <a:ext cx="9312165" cy="369332"/>
          </a:xfrm>
          <a:prstGeom prst="rect">
            <a:avLst/>
          </a:prstGeom>
          <a:noFill/>
        </p:spPr>
        <p:txBody>
          <a:bodyPr wrap="none" rtlCol="0">
            <a:spAutoFit/>
          </a:bodyPr>
          <a:lstStyle/>
          <a:p>
            <a:r>
              <a:rPr lang="tr-TR" dirty="0" err="1" smtClean="0"/>
              <a:t>Scott</a:t>
            </a:r>
            <a:r>
              <a:rPr lang="tr-TR" dirty="0" smtClean="0"/>
              <a:t> </a:t>
            </a:r>
            <a:r>
              <a:rPr lang="tr-TR" dirty="0" err="1" smtClean="0"/>
              <a:t>Elias</a:t>
            </a:r>
            <a:r>
              <a:rPr lang="tr-TR" dirty="0" smtClean="0"/>
              <a:t>, </a:t>
            </a:r>
            <a:r>
              <a:rPr lang="tr-TR" dirty="0" err="1" smtClean="0"/>
              <a:t>Cary</a:t>
            </a:r>
            <a:r>
              <a:rPr lang="tr-TR" dirty="0" smtClean="0"/>
              <a:t> </a:t>
            </a:r>
            <a:r>
              <a:rPr lang="tr-TR" dirty="0" err="1" smtClean="0"/>
              <a:t>Mock</a:t>
            </a:r>
            <a:r>
              <a:rPr lang="tr-TR" dirty="0" smtClean="0"/>
              <a:t> 2013. </a:t>
            </a:r>
            <a:r>
              <a:rPr lang="tr-TR" dirty="0" err="1" smtClean="0"/>
              <a:t>Encyclopedy</a:t>
            </a:r>
            <a:r>
              <a:rPr lang="tr-TR" dirty="0" smtClean="0"/>
              <a:t> of </a:t>
            </a:r>
            <a:r>
              <a:rPr lang="tr-TR" dirty="0" err="1" smtClean="0"/>
              <a:t>Quaternary</a:t>
            </a:r>
            <a:r>
              <a:rPr lang="tr-TR" dirty="0" smtClean="0"/>
              <a:t> </a:t>
            </a:r>
            <a:r>
              <a:rPr lang="tr-TR" dirty="0" err="1" smtClean="0"/>
              <a:t>Science</a:t>
            </a:r>
            <a:r>
              <a:rPr lang="tr-TR" dirty="0" smtClean="0"/>
              <a:t>, </a:t>
            </a:r>
            <a:r>
              <a:rPr lang="tr-TR" dirty="0" err="1" smtClean="0"/>
              <a:t>Second</a:t>
            </a:r>
            <a:r>
              <a:rPr lang="tr-TR" dirty="0" smtClean="0"/>
              <a:t> </a:t>
            </a:r>
            <a:r>
              <a:rPr lang="tr-TR" dirty="0" err="1" smtClean="0"/>
              <a:t>edition</a:t>
            </a:r>
            <a:r>
              <a:rPr lang="tr-TR" dirty="0" smtClean="0"/>
              <a:t>, </a:t>
            </a:r>
            <a:r>
              <a:rPr lang="tr-TR" dirty="0" err="1" smtClean="0"/>
              <a:t>Elsevier</a:t>
            </a:r>
            <a:endParaRPr lang="tr-TR" dirty="0"/>
          </a:p>
        </p:txBody>
      </p:sp>
    </p:spTree>
    <p:extLst>
      <p:ext uri="{BB962C8B-B14F-4D97-AF65-F5344CB8AC3E}">
        <p14:creationId xmlns:p14="http://schemas.microsoft.com/office/powerpoint/2010/main" val="1016491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cstate="print"/>
          <a:srcRect/>
          <a:stretch>
            <a:fillRect/>
          </a:stretch>
        </p:blipFill>
        <p:spPr bwMode="auto">
          <a:xfrm>
            <a:off x="395536" y="1603305"/>
            <a:ext cx="8568952" cy="4823926"/>
          </a:xfrm>
          <a:prstGeom prst="rect">
            <a:avLst/>
          </a:prstGeom>
          <a:noFill/>
          <a:ln w="9525">
            <a:noFill/>
            <a:miter lim="800000"/>
            <a:headEnd/>
            <a:tailEnd/>
          </a:ln>
          <a:effectLst/>
        </p:spPr>
      </p:pic>
      <p:sp>
        <p:nvSpPr>
          <p:cNvPr id="5" name="4 Metin kutusu"/>
          <p:cNvSpPr txBox="1"/>
          <p:nvPr/>
        </p:nvSpPr>
        <p:spPr>
          <a:xfrm>
            <a:off x="0" y="6488668"/>
            <a:ext cx="9312165" cy="369332"/>
          </a:xfrm>
          <a:prstGeom prst="rect">
            <a:avLst/>
          </a:prstGeom>
          <a:noFill/>
        </p:spPr>
        <p:txBody>
          <a:bodyPr wrap="none" rtlCol="0">
            <a:spAutoFit/>
          </a:bodyPr>
          <a:lstStyle/>
          <a:p>
            <a:r>
              <a:rPr lang="tr-TR" dirty="0" err="1" smtClean="0"/>
              <a:t>Scott</a:t>
            </a:r>
            <a:r>
              <a:rPr lang="tr-TR" dirty="0" smtClean="0"/>
              <a:t> </a:t>
            </a:r>
            <a:r>
              <a:rPr lang="tr-TR" dirty="0" err="1" smtClean="0"/>
              <a:t>Elias</a:t>
            </a:r>
            <a:r>
              <a:rPr lang="tr-TR" dirty="0" smtClean="0"/>
              <a:t>, </a:t>
            </a:r>
            <a:r>
              <a:rPr lang="tr-TR" dirty="0" err="1" smtClean="0"/>
              <a:t>Cary</a:t>
            </a:r>
            <a:r>
              <a:rPr lang="tr-TR" dirty="0" smtClean="0"/>
              <a:t> </a:t>
            </a:r>
            <a:r>
              <a:rPr lang="tr-TR" dirty="0" err="1" smtClean="0"/>
              <a:t>Mock</a:t>
            </a:r>
            <a:r>
              <a:rPr lang="tr-TR" dirty="0" smtClean="0"/>
              <a:t> 2013. </a:t>
            </a:r>
            <a:r>
              <a:rPr lang="tr-TR" dirty="0" err="1" smtClean="0"/>
              <a:t>Encyclopedy</a:t>
            </a:r>
            <a:r>
              <a:rPr lang="tr-TR" dirty="0" smtClean="0"/>
              <a:t> of </a:t>
            </a:r>
            <a:r>
              <a:rPr lang="tr-TR" dirty="0" err="1" smtClean="0"/>
              <a:t>Quaternary</a:t>
            </a:r>
            <a:r>
              <a:rPr lang="tr-TR" dirty="0" smtClean="0"/>
              <a:t> </a:t>
            </a:r>
            <a:r>
              <a:rPr lang="tr-TR" dirty="0" err="1" smtClean="0"/>
              <a:t>Science</a:t>
            </a:r>
            <a:r>
              <a:rPr lang="tr-TR" dirty="0" smtClean="0"/>
              <a:t>, </a:t>
            </a:r>
            <a:r>
              <a:rPr lang="tr-TR" dirty="0" err="1" smtClean="0"/>
              <a:t>Second</a:t>
            </a:r>
            <a:r>
              <a:rPr lang="tr-TR" dirty="0" smtClean="0"/>
              <a:t> </a:t>
            </a:r>
            <a:r>
              <a:rPr lang="tr-TR" dirty="0" err="1" smtClean="0"/>
              <a:t>edition</a:t>
            </a:r>
            <a:r>
              <a:rPr lang="tr-TR" dirty="0" smtClean="0"/>
              <a:t>, </a:t>
            </a:r>
            <a:r>
              <a:rPr lang="tr-TR" dirty="0" err="1" smtClean="0"/>
              <a:t>Elsevier</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cstate="print"/>
          <a:srcRect/>
          <a:stretch>
            <a:fillRect/>
          </a:stretch>
        </p:blipFill>
        <p:spPr bwMode="auto">
          <a:xfrm>
            <a:off x="-67137" y="2060848"/>
            <a:ext cx="8820561" cy="3600399"/>
          </a:xfrm>
          <a:prstGeom prst="rect">
            <a:avLst/>
          </a:prstGeom>
          <a:noFill/>
          <a:ln w="9525">
            <a:noFill/>
            <a:miter lim="800000"/>
            <a:headEnd/>
            <a:tailEnd/>
          </a:ln>
          <a:effectLst/>
        </p:spPr>
      </p:pic>
      <p:sp>
        <p:nvSpPr>
          <p:cNvPr id="5" name="4 Metin kutusu"/>
          <p:cNvSpPr txBox="1"/>
          <p:nvPr/>
        </p:nvSpPr>
        <p:spPr>
          <a:xfrm>
            <a:off x="0" y="6488668"/>
            <a:ext cx="9312165" cy="369332"/>
          </a:xfrm>
          <a:prstGeom prst="rect">
            <a:avLst/>
          </a:prstGeom>
          <a:noFill/>
        </p:spPr>
        <p:txBody>
          <a:bodyPr wrap="none" rtlCol="0">
            <a:spAutoFit/>
          </a:bodyPr>
          <a:lstStyle/>
          <a:p>
            <a:r>
              <a:rPr lang="tr-TR" dirty="0" err="1" smtClean="0"/>
              <a:t>Scott</a:t>
            </a:r>
            <a:r>
              <a:rPr lang="tr-TR" dirty="0" smtClean="0"/>
              <a:t> </a:t>
            </a:r>
            <a:r>
              <a:rPr lang="tr-TR" dirty="0" err="1" smtClean="0"/>
              <a:t>Elias</a:t>
            </a:r>
            <a:r>
              <a:rPr lang="tr-TR" dirty="0" smtClean="0"/>
              <a:t>, </a:t>
            </a:r>
            <a:r>
              <a:rPr lang="tr-TR" dirty="0" err="1" smtClean="0"/>
              <a:t>Cary</a:t>
            </a:r>
            <a:r>
              <a:rPr lang="tr-TR" dirty="0" smtClean="0"/>
              <a:t> </a:t>
            </a:r>
            <a:r>
              <a:rPr lang="tr-TR" dirty="0" err="1" smtClean="0"/>
              <a:t>Mock</a:t>
            </a:r>
            <a:r>
              <a:rPr lang="tr-TR" dirty="0" smtClean="0"/>
              <a:t> 2013. </a:t>
            </a:r>
            <a:r>
              <a:rPr lang="tr-TR" dirty="0" err="1" smtClean="0"/>
              <a:t>Encyclopedy</a:t>
            </a:r>
            <a:r>
              <a:rPr lang="tr-TR" dirty="0" smtClean="0"/>
              <a:t> of </a:t>
            </a:r>
            <a:r>
              <a:rPr lang="tr-TR" dirty="0" err="1" smtClean="0"/>
              <a:t>Quaternary</a:t>
            </a:r>
            <a:r>
              <a:rPr lang="tr-TR" dirty="0" smtClean="0"/>
              <a:t> </a:t>
            </a:r>
            <a:r>
              <a:rPr lang="tr-TR" dirty="0" err="1" smtClean="0"/>
              <a:t>Science</a:t>
            </a:r>
            <a:r>
              <a:rPr lang="tr-TR" dirty="0" smtClean="0"/>
              <a:t>, </a:t>
            </a:r>
            <a:r>
              <a:rPr lang="tr-TR" dirty="0" err="1" smtClean="0"/>
              <a:t>Second</a:t>
            </a:r>
            <a:r>
              <a:rPr lang="tr-TR" dirty="0" smtClean="0"/>
              <a:t> </a:t>
            </a:r>
            <a:r>
              <a:rPr lang="tr-TR" dirty="0" err="1" smtClean="0"/>
              <a:t>edition</a:t>
            </a:r>
            <a:r>
              <a:rPr lang="tr-TR" dirty="0" smtClean="0"/>
              <a:t>, </a:t>
            </a:r>
            <a:r>
              <a:rPr lang="tr-TR" dirty="0" err="1" smtClean="0"/>
              <a:t>Elsevier</a:t>
            </a:r>
            <a:endParaRPr lang="tr-TR"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üve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Güve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405</Words>
  <Application>Microsoft Office PowerPoint</Application>
  <PresentationFormat>Ekran Gösterisi (4:3)</PresentationFormat>
  <Paragraphs>12</Paragraphs>
  <Slides>10</Slides>
  <Notes>0</Notes>
  <HiddenSlides>0</HiddenSlides>
  <MMClips>0</MMClips>
  <ScaleCrop>false</ScaleCrop>
  <HeadingPairs>
    <vt:vector size="4" baseType="variant">
      <vt:variant>
        <vt:lpstr>Tema</vt:lpstr>
      </vt:variant>
      <vt:variant>
        <vt:i4>3</vt:i4>
      </vt:variant>
      <vt:variant>
        <vt:lpstr>Slayt Başlıkları</vt:lpstr>
      </vt:variant>
      <vt:variant>
        <vt:i4>10</vt:i4>
      </vt:variant>
    </vt:vector>
  </HeadingPairs>
  <TitlesOfParts>
    <vt:vector size="13" baseType="lpstr">
      <vt:lpstr>Ofis Teması</vt:lpstr>
      <vt:lpstr>Güven</vt:lpstr>
      <vt:lpstr>1_Güven</vt:lpstr>
      <vt:lpstr>Bağımsız kronolojiler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Bağımsız kronolojiler</dc:title>
  <dc:creator>Kullanıcı</dc:creator>
  <cp:lastModifiedBy>Kullanıcı</cp:lastModifiedBy>
  <cp:revision>8</cp:revision>
  <dcterms:created xsi:type="dcterms:W3CDTF">2020-01-30T17:54:30Z</dcterms:created>
  <dcterms:modified xsi:type="dcterms:W3CDTF">2020-02-05T19:07:29Z</dcterms:modified>
</cp:coreProperties>
</file>