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7" r:id="rId3"/>
    <p:sldId id="258" r:id="rId4"/>
    <p:sldId id="259" r:id="rId5"/>
    <p:sldId id="260" r:id="rId6"/>
    <p:sldId id="264" r:id="rId7"/>
    <p:sldId id="265" r:id="rId8"/>
    <p:sldId id="266" r:id="rId9"/>
    <p:sldId id="267" r:id="rId10"/>
    <p:sldId id="268" r:id="rId11"/>
    <p:sldId id="269" r:id="rId12"/>
    <p:sldId id="270" r:id="rId13"/>
    <p:sldId id="261" r:id="rId14"/>
    <p:sldId id="262" r:id="rId15"/>
    <p:sldId id="271" r:id="rId16"/>
    <p:sldId id="273" r:id="rId17"/>
    <p:sldId id="272" r:id="rId18"/>
    <p:sldId id="26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932"/>
    <p:restoredTop sz="94686"/>
  </p:normalViewPr>
  <p:slideViewPr>
    <p:cSldViewPr snapToGrid="0" snapToObjects="1">
      <p:cViewPr varScale="1">
        <p:scale>
          <a:sx n="72" d="100"/>
          <a:sy n="72" d="100"/>
        </p:scale>
        <p:origin x="52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4E462A-0E68-264C-B2F6-F3878D302076}" type="datetimeFigureOut">
              <a:rPr lang="en-US" smtClean="0"/>
              <a:t>8/4/2025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0E7A55-F66F-7740-88F3-1B7680ACC3BD}" type="slidenum">
              <a:rPr lang="en-US" smtClean="0"/>
              <a:t>‹#›</a:t>
            </a:fld>
            <a:endParaRPr lang="en-US"/>
          </a:p>
        </p:txBody>
      </p:sp>
    </p:spTree>
    <p:extLst>
      <p:ext uri="{BB962C8B-B14F-4D97-AF65-F5344CB8AC3E}">
        <p14:creationId xmlns:p14="http://schemas.microsoft.com/office/powerpoint/2010/main" val="380027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a:t>
            </a:fld>
            <a:endParaRPr lang="en-US"/>
          </a:p>
        </p:txBody>
      </p:sp>
    </p:spTree>
    <p:extLst>
      <p:ext uri="{BB962C8B-B14F-4D97-AF65-F5344CB8AC3E}">
        <p14:creationId xmlns:p14="http://schemas.microsoft.com/office/powerpoint/2010/main" val="598540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10</a:t>
            </a:fld>
            <a:endParaRPr lang="en-US"/>
          </a:p>
        </p:txBody>
      </p:sp>
    </p:spTree>
    <p:extLst>
      <p:ext uri="{BB962C8B-B14F-4D97-AF65-F5344CB8AC3E}">
        <p14:creationId xmlns:p14="http://schemas.microsoft.com/office/powerpoint/2010/main" val="51113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11</a:t>
            </a:fld>
            <a:endParaRPr lang="en-US"/>
          </a:p>
        </p:txBody>
      </p:sp>
    </p:spTree>
    <p:extLst>
      <p:ext uri="{BB962C8B-B14F-4D97-AF65-F5344CB8AC3E}">
        <p14:creationId xmlns:p14="http://schemas.microsoft.com/office/powerpoint/2010/main" val="257794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12</a:t>
            </a:fld>
            <a:endParaRPr lang="en-US"/>
          </a:p>
        </p:txBody>
      </p:sp>
    </p:spTree>
    <p:extLst>
      <p:ext uri="{BB962C8B-B14F-4D97-AF65-F5344CB8AC3E}">
        <p14:creationId xmlns:p14="http://schemas.microsoft.com/office/powerpoint/2010/main" val="615198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13</a:t>
            </a:fld>
            <a:endParaRPr lang="en-US"/>
          </a:p>
        </p:txBody>
      </p:sp>
    </p:spTree>
    <p:extLst>
      <p:ext uri="{BB962C8B-B14F-4D97-AF65-F5344CB8AC3E}">
        <p14:creationId xmlns:p14="http://schemas.microsoft.com/office/powerpoint/2010/main" val="1214225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14</a:t>
            </a:fld>
            <a:endParaRPr lang="en-US"/>
          </a:p>
        </p:txBody>
      </p:sp>
    </p:spTree>
    <p:extLst>
      <p:ext uri="{BB962C8B-B14F-4D97-AF65-F5344CB8AC3E}">
        <p14:creationId xmlns:p14="http://schemas.microsoft.com/office/powerpoint/2010/main" val="847384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15</a:t>
            </a:fld>
            <a:endParaRPr lang="en-US"/>
          </a:p>
        </p:txBody>
      </p:sp>
    </p:spTree>
    <p:extLst>
      <p:ext uri="{BB962C8B-B14F-4D97-AF65-F5344CB8AC3E}">
        <p14:creationId xmlns:p14="http://schemas.microsoft.com/office/powerpoint/2010/main" val="610010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16</a:t>
            </a:fld>
            <a:endParaRPr lang="en-US"/>
          </a:p>
        </p:txBody>
      </p:sp>
    </p:spTree>
    <p:extLst>
      <p:ext uri="{BB962C8B-B14F-4D97-AF65-F5344CB8AC3E}">
        <p14:creationId xmlns:p14="http://schemas.microsoft.com/office/powerpoint/2010/main" val="995068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17</a:t>
            </a:fld>
            <a:endParaRPr lang="en-US"/>
          </a:p>
        </p:txBody>
      </p:sp>
    </p:spTree>
    <p:extLst>
      <p:ext uri="{BB962C8B-B14F-4D97-AF65-F5344CB8AC3E}">
        <p14:creationId xmlns:p14="http://schemas.microsoft.com/office/powerpoint/2010/main" val="8105853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18</a:t>
            </a:fld>
            <a:endParaRPr lang="en-US"/>
          </a:p>
        </p:txBody>
      </p:sp>
    </p:spTree>
    <p:extLst>
      <p:ext uri="{BB962C8B-B14F-4D97-AF65-F5344CB8AC3E}">
        <p14:creationId xmlns:p14="http://schemas.microsoft.com/office/powerpoint/2010/main" val="545312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90E7A55-F66F-7740-88F3-1B7680ACC3BD}" type="slidenum">
              <a:rPr lang="en-US" smtClean="0"/>
              <a:t>19</a:t>
            </a:fld>
            <a:endParaRPr lang="en-US"/>
          </a:p>
        </p:txBody>
      </p:sp>
    </p:spTree>
    <p:extLst>
      <p:ext uri="{BB962C8B-B14F-4D97-AF65-F5344CB8AC3E}">
        <p14:creationId xmlns:p14="http://schemas.microsoft.com/office/powerpoint/2010/main" val="1330122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a:t>
            </a:fld>
            <a:endParaRPr lang="en-US"/>
          </a:p>
        </p:txBody>
      </p:sp>
    </p:spTree>
    <p:extLst>
      <p:ext uri="{BB962C8B-B14F-4D97-AF65-F5344CB8AC3E}">
        <p14:creationId xmlns:p14="http://schemas.microsoft.com/office/powerpoint/2010/main" val="951203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20</a:t>
            </a:fld>
            <a:endParaRPr lang="en-US"/>
          </a:p>
        </p:txBody>
      </p:sp>
    </p:spTree>
    <p:extLst>
      <p:ext uri="{BB962C8B-B14F-4D97-AF65-F5344CB8AC3E}">
        <p14:creationId xmlns:p14="http://schemas.microsoft.com/office/powerpoint/2010/main" val="1815946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21</a:t>
            </a:fld>
            <a:endParaRPr lang="en-US"/>
          </a:p>
        </p:txBody>
      </p:sp>
    </p:spTree>
    <p:extLst>
      <p:ext uri="{BB962C8B-B14F-4D97-AF65-F5344CB8AC3E}">
        <p14:creationId xmlns:p14="http://schemas.microsoft.com/office/powerpoint/2010/main" val="6284472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22</a:t>
            </a:fld>
            <a:endParaRPr lang="en-US"/>
          </a:p>
        </p:txBody>
      </p:sp>
    </p:spTree>
    <p:extLst>
      <p:ext uri="{BB962C8B-B14F-4D97-AF65-F5344CB8AC3E}">
        <p14:creationId xmlns:p14="http://schemas.microsoft.com/office/powerpoint/2010/main" val="10473181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23</a:t>
            </a:fld>
            <a:endParaRPr lang="en-US"/>
          </a:p>
        </p:txBody>
      </p:sp>
    </p:spTree>
    <p:extLst>
      <p:ext uri="{BB962C8B-B14F-4D97-AF65-F5344CB8AC3E}">
        <p14:creationId xmlns:p14="http://schemas.microsoft.com/office/powerpoint/2010/main" val="945634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24</a:t>
            </a:fld>
            <a:endParaRPr lang="en-US"/>
          </a:p>
        </p:txBody>
      </p:sp>
    </p:spTree>
    <p:extLst>
      <p:ext uri="{BB962C8B-B14F-4D97-AF65-F5344CB8AC3E}">
        <p14:creationId xmlns:p14="http://schemas.microsoft.com/office/powerpoint/2010/main" val="1479668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25</a:t>
            </a:fld>
            <a:endParaRPr lang="en-US"/>
          </a:p>
        </p:txBody>
      </p:sp>
    </p:spTree>
    <p:extLst>
      <p:ext uri="{BB962C8B-B14F-4D97-AF65-F5344CB8AC3E}">
        <p14:creationId xmlns:p14="http://schemas.microsoft.com/office/powerpoint/2010/main" val="15757788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26</a:t>
            </a:fld>
            <a:endParaRPr lang="en-US"/>
          </a:p>
        </p:txBody>
      </p:sp>
    </p:spTree>
    <p:extLst>
      <p:ext uri="{BB962C8B-B14F-4D97-AF65-F5344CB8AC3E}">
        <p14:creationId xmlns:p14="http://schemas.microsoft.com/office/powerpoint/2010/main" val="1008875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3</a:t>
            </a:fld>
            <a:endParaRPr lang="en-US"/>
          </a:p>
        </p:txBody>
      </p:sp>
    </p:spTree>
    <p:extLst>
      <p:ext uri="{BB962C8B-B14F-4D97-AF65-F5344CB8AC3E}">
        <p14:creationId xmlns:p14="http://schemas.microsoft.com/office/powerpoint/2010/main" val="1416647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4</a:t>
            </a:fld>
            <a:endParaRPr lang="en-US"/>
          </a:p>
        </p:txBody>
      </p:sp>
    </p:spTree>
    <p:extLst>
      <p:ext uri="{BB962C8B-B14F-4D97-AF65-F5344CB8AC3E}">
        <p14:creationId xmlns:p14="http://schemas.microsoft.com/office/powerpoint/2010/main" val="406155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5</a:t>
            </a:fld>
            <a:endParaRPr lang="en-US"/>
          </a:p>
        </p:txBody>
      </p:sp>
    </p:spTree>
    <p:extLst>
      <p:ext uri="{BB962C8B-B14F-4D97-AF65-F5344CB8AC3E}">
        <p14:creationId xmlns:p14="http://schemas.microsoft.com/office/powerpoint/2010/main" val="1876156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6</a:t>
            </a:fld>
            <a:endParaRPr lang="en-US"/>
          </a:p>
        </p:txBody>
      </p:sp>
    </p:spTree>
    <p:extLst>
      <p:ext uri="{BB962C8B-B14F-4D97-AF65-F5344CB8AC3E}">
        <p14:creationId xmlns:p14="http://schemas.microsoft.com/office/powerpoint/2010/main" val="1879812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7</a:t>
            </a:fld>
            <a:endParaRPr lang="en-US"/>
          </a:p>
        </p:txBody>
      </p:sp>
    </p:spTree>
    <p:extLst>
      <p:ext uri="{BB962C8B-B14F-4D97-AF65-F5344CB8AC3E}">
        <p14:creationId xmlns:p14="http://schemas.microsoft.com/office/powerpoint/2010/main" val="1087947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8</a:t>
            </a:fld>
            <a:endParaRPr lang="en-US"/>
          </a:p>
        </p:txBody>
      </p:sp>
    </p:spTree>
    <p:extLst>
      <p:ext uri="{BB962C8B-B14F-4D97-AF65-F5344CB8AC3E}">
        <p14:creationId xmlns:p14="http://schemas.microsoft.com/office/powerpoint/2010/main" val="636172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90E7A55-F66F-7740-88F3-1B7680ACC3BD}" type="slidenum">
              <a:rPr lang="en-US" smtClean="0"/>
              <a:t>9</a:t>
            </a:fld>
            <a:endParaRPr lang="en-US"/>
          </a:p>
        </p:txBody>
      </p:sp>
    </p:spTree>
    <p:extLst>
      <p:ext uri="{BB962C8B-B14F-4D97-AF65-F5344CB8AC3E}">
        <p14:creationId xmlns:p14="http://schemas.microsoft.com/office/powerpoint/2010/main" val="1190256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t>8/4/2025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Drag picture to placeholder or click icon to add</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Drag picture to placeholder or click icon to add</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Drag picture to placeholder or click icon to add</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Drag picture to placeholder or click icon to add</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8/4/2025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8/4/2025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894" y="1122363"/>
            <a:ext cx="8161105" cy="2387600"/>
          </a:xfrm>
        </p:spPr>
        <p:txBody>
          <a:bodyPr/>
          <a:lstStyle/>
          <a:p>
            <a:r>
              <a:rPr lang="en-US" dirty="0"/>
              <a:t>801300725880 </a:t>
            </a:r>
            <a:r>
              <a:rPr lang="en-US" dirty="0" err="1"/>
              <a:t>İleri</a:t>
            </a:r>
            <a:r>
              <a:rPr lang="en-US" dirty="0"/>
              <a:t> </a:t>
            </a:r>
            <a:r>
              <a:rPr lang="en-US" dirty="0" err="1"/>
              <a:t>Organik</a:t>
            </a:r>
            <a:r>
              <a:rPr lang="en-US" dirty="0"/>
              <a:t> </a:t>
            </a:r>
            <a:r>
              <a:rPr lang="en-US" dirty="0" err="1"/>
              <a:t>Kimya</a:t>
            </a:r>
            <a:r>
              <a:rPr lang="en-US"/>
              <a:t>_</a:t>
            </a:r>
            <a:endParaRPr lang="en-US" dirty="0"/>
          </a:p>
        </p:txBody>
      </p:sp>
      <p:sp>
        <p:nvSpPr>
          <p:cNvPr id="3" name="Subtitle 2"/>
          <p:cNvSpPr>
            <a:spLocks noGrp="1"/>
          </p:cNvSpPr>
          <p:nvPr>
            <p:ph type="subTitle" idx="1"/>
          </p:nvPr>
        </p:nvSpPr>
        <p:spPr>
          <a:xfrm>
            <a:off x="2506894" y="3602038"/>
            <a:ext cx="8161105" cy="1655762"/>
          </a:xfrm>
        </p:spPr>
        <p:txBody>
          <a:bodyPr>
            <a:normAutofit/>
          </a:bodyPr>
          <a:lstStyle/>
          <a:p>
            <a:r>
              <a:rPr lang="en-US" sz="2800" dirty="0"/>
              <a:t>KONU 6 (13-14. </a:t>
            </a:r>
            <a:r>
              <a:rPr lang="en-US" sz="2800" dirty="0" err="1"/>
              <a:t>Hafta</a:t>
            </a:r>
            <a:r>
              <a:rPr lang="en-US" sz="2800" dirty="0"/>
              <a:t>)</a:t>
            </a:r>
          </a:p>
          <a:p>
            <a:r>
              <a:rPr lang="en-US" sz="2800" dirty="0"/>
              <a:t>İYONİK SIVILAR</a:t>
            </a:r>
          </a:p>
        </p:txBody>
      </p:sp>
    </p:spTree>
    <p:extLst>
      <p:ext uri="{BB962C8B-B14F-4D97-AF65-F5344CB8AC3E}">
        <p14:creationId xmlns:p14="http://schemas.microsoft.com/office/powerpoint/2010/main" val="2034914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628775"/>
            <a:ext cx="10188576" cy="5090523"/>
          </a:xfrm>
        </p:spPr>
        <p:txBody>
          <a:bodyPr>
            <a:normAutofit/>
          </a:bodyPr>
          <a:lstStyle/>
          <a:p>
            <a:r>
              <a:rPr lang="tr-TR" dirty="0" err="1"/>
              <a:t>Dialkil</a:t>
            </a:r>
            <a:r>
              <a:rPr lang="tr-TR" dirty="0"/>
              <a:t> </a:t>
            </a:r>
            <a:r>
              <a:rPr lang="tr-TR" dirty="0" err="1"/>
              <a:t>imidazolyum</a:t>
            </a:r>
            <a:r>
              <a:rPr lang="tr-TR" dirty="0"/>
              <a:t> tuzlarının bazı örnekleri:</a:t>
            </a:r>
          </a:p>
          <a:p>
            <a:endParaRPr lang="tr-TR" dirty="0"/>
          </a:p>
          <a:p>
            <a:endParaRPr lang="tr-TR" dirty="0"/>
          </a:p>
          <a:p>
            <a:endParaRPr lang="tr-TR" dirty="0"/>
          </a:p>
          <a:p>
            <a:endParaRPr lang="tr-TR" dirty="0"/>
          </a:p>
          <a:p>
            <a:endParaRPr lang="tr-TR" dirty="0"/>
          </a:p>
          <a:p>
            <a:r>
              <a:rPr lang="tr-TR" dirty="0"/>
              <a:t>Anyon olarak çok farklı gruplar seçilebilir, ancak termal dayanıklılık, viskozite, erime noktası gibi özellikler iyonik sıvı özelliğini bozmamalıdır.</a:t>
            </a:r>
          </a:p>
          <a:p>
            <a:r>
              <a:rPr lang="tr-TR" dirty="0"/>
              <a:t>Bu bileşikler </a:t>
            </a:r>
            <a:r>
              <a:rPr lang="tr-TR" dirty="0" err="1"/>
              <a:t>imidazolün</a:t>
            </a:r>
            <a:r>
              <a:rPr lang="tr-TR" dirty="0"/>
              <a:t> iki defa </a:t>
            </a:r>
            <a:r>
              <a:rPr lang="tr-TR" dirty="0" err="1"/>
              <a:t>alkillenmesi</a:t>
            </a:r>
            <a:r>
              <a:rPr lang="tr-TR" dirty="0"/>
              <a:t> ile kolayca elde edilirler.</a:t>
            </a:r>
            <a:endParaRPr lang="en-US" dirty="0"/>
          </a:p>
          <a:p>
            <a:pPr lvl="0"/>
            <a:endParaRPr lang="en-US" dirty="0"/>
          </a:p>
          <a:p>
            <a:endParaRPr lang="en-US" dirty="0"/>
          </a:p>
        </p:txBody>
      </p:sp>
      <p:pic>
        <p:nvPicPr>
          <p:cNvPr id="5" name="Picture 4"/>
          <p:cNvPicPr>
            <a:picLocks noChangeAspect="1"/>
          </p:cNvPicPr>
          <p:nvPr/>
        </p:nvPicPr>
        <p:blipFill>
          <a:blip r:embed="rId3"/>
          <a:stretch>
            <a:fillRect/>
          </a:stretch>
        </p:blipFill>
        <p:spPr>
          <a:xfrm>
            <a:off x="1828799" y="2848425"/>
            <a:ext cx="1566887" cy="1723576"/>
          </a:xfrm>
          <a:prstGeom prst="rect">
            <a:avLst/>
          </a:prstGeom>
          <a:solidFill>
            <a:schemeClr val="tx2"/>
          </a:solidFill>
        </p:spPr>
      </p:pic>
      <p:sp>
        <p:nvSpPr>
          <p:cNvPr id="6" name="TextBox 5"/>
          <p:cNvSpPr txBox="1"/>
          <p:nvPr/>
        </p:nvSpPr>
        <p:spPr>
          <a:xfrm>
            <a:off x="4102099" y="3019874"/>
            <a:ext cx="7715251" cy="2308324"/>
          </a:xfrm>
          <a:prstGeom prst="rect">
            <a:avLst/>
          </a:prstGeom>
          <a:noFill/>
        </p:spPr>
        <p:txBody>
          <a:bodyPr wrap="square" rtlCol="0">
            <a:spAutoFit/>
          </a:bodyPr>
          <a:lstStyle/>
          <a:p>
            <a:r>
              <a:rPr lang="en-US" sz="2400" dirty="0"/>
              <a:t>R</a:t>
            </a:r>
            <a:r>
              <a:rPr lang="en-US" sz="2400" baseline="-25000" dirty="0"/>
              <a:t>1</a:t>
            </a:r>
            <a:r>
              <a:rPr lang="en-US" sz="2400" dirty="0"/>
              <a:t>: </a:t>
            </a:r>
            <a:r>
              <a:rPr lang="en-US" sz="2400" dirty="0" err="1"/>
              <a:t>Etil</a:t>
            </a:r>
            <a:r>
              <a:rPr lang="en-US" sz="2400" dirty="0"/>
              <a:t>, 	R</a:t>
            </a:r>
            <a:r>
              <a:rPr lang="en-US" sz="2400" baseline="-25000" dirty="0"/>
              <a:t>2</a:t>
            </a:r>
            <a:r>
              <a:rPr lang="en-US" sz="2400" dirty="0"/>
              <a:t>: </a:t>
            </a:r>
            <a:r>
              <a:rPr lang="en-US" sz="2400" dirty="0" err="1"/>
              <a:t>Metil</a:t>
            </a:r>
            <a:r>
              <a:rPr lang="en-US" sz="2400" dirty="0"/>
              <a:t>		[</a:t>
            </a:r>
            <a:r>
              <a:rPr lang="en-US" sz="2400" dirty="0" err="1"/>
              <a:t>emim</a:t>
            </a:r>
            <a:r>
              <a:rPr lang="en-US" sz="2400" dirty="0"/>
              <a:t>] </a:t>
            </a:r>
            <a:r>
              <a:rPr lang="en-US" sz="2400" dirty="0" err="1"/>
              <a:t>etil</a:t>
            </a:r>
            <a:r>
              <a:rPr lang="en-US" sz="2400" dirty="0"/>
              <a:t> </a:t>
            </a:r>
            <a:r>
              <a:rPr lang="en-US" sz="2400" dirty="0" err="1"/>
              <a:t>metil</a:t>
            </a:r>
            <a:r>
              <a:rPr lang="en-US" sz="2400" dirty="0"/>
              <a:t> </a:t>
            </a:r>
            <a:r>
              <a:rPr lang="en-US" sz="2400" dirty="0" err="1"/>
              <a:t>imidazolyum</a:t>
            </a:r>
            <a:endParaRPr lang="en-US" sz="2400" dirty="0"/>
          </a:p>
          <a:p>
            <a:r>
              <a:rPr lang="en-US" sz="2400" dirty="0"/>
              <a:t>R</a:t>
            </a:r>
            <a:r>
              <a:rPr lang="en-US" sz="2400" baseline="-25000" dirty="0"/>
              <a:t>1</a:t>
            </a:r>
            <a:r>
              <a:rPr lang="en-US" sz="2400" dirty="0"/>
              <a:t>: </a:t>
            </a:r>
            <a:r>
              <a:rPr lang="en-US" sz="2400" dirty="0" err="1"/>
              <a:t>Bütil</a:t>
            </a:r>
            <a:r>
              <a:rPr lang="en-US" sz="2400" dirty="0"/>
              <a:t>, 	R</a:t>
            </a:r>
            <a:r>
              <a:rPr lang="en-US" sz="2400" baseline="-25000" dirty="0"/>
              <a:t>2</a:t>
            </a:r>
            <a:r>
              <a:rPr lang="en-US" sz="2400" dirty="0"/>
              <a:t>: </a:t>
            </a:r>
            <a:r>
              <a:rPr lang="en-US" sz="2400" dirty="0" err="1"/>
              <a:t>Metil</a:t>
            </a:r>
            <a:r>
              <a:rPr lang="en-US" sz="2400" dirty="0"/>
              <a:t>		[</a:t>
            </a:r>
            <a:r>
              <a:rPr lang="en-US" sz="2400" dirty="0" err="1"/>
              <a:t>bmim</a:t>
            </a:r>
            <a:r>
              <a:rPr lang="en-US" sz="2400" dirty="0"/>
              <a:t>] </a:t>
            </a:r>
            <a:r>
              <a:rPr lang="en-US" sz="2400" dirty="0" err="1"/>
              <a:t>bütil</a:t>
            </a:r>
            <a:r>
              <a:rPr lang="en-US" sz="2400" dirty="0"/>
              <a:t> </a:t>
            </a:r>
            <a:r>
              <a:rPr lang="en-US" sz="2400" dirty="0" err="1"/>
              <a:t>metil</a:t>
            </a:r>
            <a:r>
              <a:rPr lang="en-US" sz="2400" dirty="0"/>
              <a:t> </a:t>
            </a:r>
            <a:r>
              <a:rPr lang="en-US" sz="2400" dirty="0" err="1"/>
              <a:t>imidazolyum</a:t>
            </a:r>
            <a:endParaRPr lang="en-US" sz="2400" dirty="0"/>
          </a:p>
          <a:p>
            <a:r>
              <a:rPr lang="en-US" sz="2400" dirty="0"/>
              <a:t>R</a:t>
            </a:r>
            <a:r>
              <a:rPr lang="en-US" sz="2400" baseline="-25000" dirty="0"/>
              <a:t>1</a:t>
            </a:r>
            <a:r>
              <a:rPr lang="en-US" sz="2400" dirty="0"/>
              <a:t>: </a:t>
            </a:r>
            <a:r>
              <a:rPr lang="en-US" sz="2400" dirty="0" err="1"/>
              <a:t>Hekzil</a:t>
            </a:r>
            <a:r>
              <a:rPr lang="en-US" sz="2400" dirty="0"/>
              <a:t>, 	R</a:t>
            </a:r>
            <a:r>
              <a:rPr lang="en-US" sz="2400" baseline="-25000" dirty="0"/>
              <a:t>2</a:t>
            </a:r>
            <a:r>
              <a:rPr lang="en-US" sz="2400" dirty="0"/>
              <a:t>: </a:t>
            </a:r>
            <a:r>
              <a:rPr lang="en-US" sz="2400" dirty="0" err="1"/>
              <a:t>Metil</a:t>
            </a:r>
            <a:r>
              <a:rPr lang="en-US" sz="2400" dirty="0"/>
              <a:t>		[</a:t>
            </a:r>
            <a:r>
              <a:rPr lang="en-US" sz="2400" dirty="0" err="1"/>
              <a:t>hmim</a:t>
            </a:r>
            <a:r>
              <a:rPr lang="en-US" sz="2400" dirty="0"/>
              <a:t>] </a:t>
            </a:r>
            <a:r>
              <a:rPr lang="en-US" sz="2400" dirty="0" err="1"/>
              <a:t>hekzil</a:t>
            </a:r>
            <a:r>
              <a:rPr lang="en-US" sz="2400" dirty="0"/>
              <a:t> </a:t>
            </a:r>
            <a:r>
              <a:rPr lang="en-US" sz="2400" dirty="0" err="1"/>
              <a:t>metil</a:t>
            </a:r>
            <a:r>
              <a:rPr lang="en-US" sz="2400" dirty="0"/>
              <a:t> </a:t>
            </a:r>
            <a:r>
              <a:rPr lang="en-US" sz="2400" dirty="0" err="1"/>
              <a:t>imidazolyum</a:t>
            </a:r>
            <a:endParaRPr lang="en-US" sz="2400" dirty="0"/>
          </a:p>
          <a:p>
            <a:r>
              <a:rPr lang="en-US" sz="2400" dirty="0"/>
              <a:t>R</a:t>
            </a:r>
            <a:r>
              <a:rPr lang="en-US" sz="2400" baseline="-25000" dirty="0"/>
              <a:t>1</a:t>
            </a:r>
            <a:r>
              <a:rPr lang="en-US" sz="2400" dirty="0"/>
              <a:t>: </a:t>
            </a:r>
            <a:r>
              <a:rPr lang="en-US" sz="2400" dirty="0" err="1"/>
              <a:t>Oktil</a:t>
            </a:r>
            <a:r>
              <a:rPr lang="en-US" sz="2400" dirty="0"/>
              <a:t>, 	R</a:t>
            </a:r>
            <a:r>
              <a:rPr lang="en-US" sz="2400" baseline="-25000" dirty="0"/>
              <a:t>2</a:t>
            </a:r>
            <a:r>
              <a:rPr lang="en-US" sz="2400" dirty="0"/>
              <a:t>: </a:t>
            </a:r>
            <a:r>
              <a:rPr lang="en-US" sz="2400" dirty="0" err="1"/>
              <a:t>Metil</a:t>
            </a:r>
            <a:r>
              <a:rPr lang="en-US" sz="2400" dirty="0"/>
              <a:t>		[</a:t>
            </a:r>
            <a:r>
              <a:rPr lang="en-US" sz="2400" dirty="0" err="1"/>
              <a:t>omim</a:t>
            </a:r>
            <a:r>
              <a:rPr lang="en-US" sz="2400" dirty="0"/>
              <a:t>] </a:t>
            </a:r>
            <a:r>
              <a:rPr lang="en-US" sz="2400" dirty="0" err="1"/>
              <a:t>oktil</a:t>
            </a:r>
            <a:r>
              <a:rPr lang="en-US" sz="2400" dirty="0"/>
              <a:t> </a:t>
            </a:r>
            <a:r>
              <a:rPr lang="en-US" sz="2400" dirty="0" err="1"/>
              <a:t>metil</a:t>
            </a:r>
            <a:r>
              <a:rPr lang="en-US" sz="2400" dirty="0"/>
              <a:t> </a:t>
            </a:r>
            <a:r>
              <a:rPr lang="en-US" sz="2400" dirty="0" err="1"/>
              <a:t>imidazolyum</a:t>
            </a:r>
            <a:endParaRPr lang="en-US" sz="2400" dirty="0"/>
          </a:p>
          <a:p>
            <a:endParaRPr lang="en-US" sz="2400" dirty="0"/>
          </a:p>
          <a:p>
            <a:endParaRPr lang="en-US" sz="2400" dirty="0"/>
          </a:p>
        </p:txBody>
      </p:sp>
    </p:spTree>
    <p:extLst>
      <p:ext uri="{BB962C8B-B14F-4D97-AF65-F5344CB8AC3E}">
        <p14:creationId xmlns:p14="http://schemas.microsoft.com/office/powerpoint/2010/main" val="982861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628775"/>
            <a:ext cx="10188576" cy="5090523"/>
          </a:xfrm>
        </p:spPr>
        <p:txBody>
          <a:bodyPr>
            <a:normAutofit/>
          </a:bodyPr>
          <a:lstStyle/>
          <a:p>
            <a:r>
              <a:rPr lang="tr-TR" dirty="0" err="1"/>
              <a:t>Dialkil</a:t>
            </a:r>
            <a:r>
              <a:rPr lang="tr-TR" dirty="0"/>
              <a:t> </a:t>
            </a:r>
            <a:r>
              <a:rPr lang="tr-TR" dirty="0" err="1"/>
              <a:t>imidazolyum</a:t>
            </a:r>
            <a:r>
              <a:rPr lang="tr-TR" dirty="0"/>
              <a:t> tuzlarının bazı örnekleri ve genel özellikleri:</a:t>
            </a:r>
          </a:p>
          <a:p>
            <a:endParaRPr lang="tr-TR" dirty="0"/>
          </a:p>
          <a:p>
            <a:endParaRPr lang="tr-TR" dirty="0"/>
          </a:p>
          <a:p>
            <a:endParaRPr lang="tr-TR" dirty="0"/>
          </a:p>
          <a:p>
            <a:endParaRPr lang="tr-TR" dirty="0"/>
          </a:p>
          <a:p>
            <a:pPr lvl="0"/>
            <a:endParaRPr lang="en-US" dirty="0"/>
          </a:p>
          <a:p>
            <a:endParaRPr lang="en-US" dirty="0"/>
          </a:p>
        </p:txBody>
      </p:sp>
      <p:pic>
        <p:nvPicPr>
          <p:cNvPr id="5" name="Picture 4"/>
          <p:cNvPicPr>
            <a:picLocks noChangeAspect="1"/>
          </p:cNvPicPr>
          <p:nvPr/>
        </p:nvPicPr>
        <p:blipFill>
          <a:blip r:embed="rId3"/>
          <a:stretch>
            <a:fillRect/>
          </a:stretch>
        </p:blipFill>
        <p:spPr>
          <a:xfrm>
            <a:off x="1471612" y="3215167"/>
            <a:ext cx="1255159" cy="1380675"/>
          </a:xfrm>
          <a:prstGeom prst="rect">
            <a:avLst/>
          </a:prstGeom>
          <a:solidFill>
            <a:schemeClr val="tx2"/>
          </a:solidFill>
        </p:spPr>
      </p:pic>
      <p:sp>
        <p:nvSpPr>
          <p:cNvPr id="6" name="TextBox 5"/>
          <p:cNvSpPr txBox="1"/>
          <p:nvPr/>
        </p:nvSpPr>
        <p:spPr>
          <a:xfrm>
            <a:off x="3514170" y="2333685"/>
            <a:ext cx="7158593" cy="4524315"/>
          </a:xfrm>
          <a:prstGeom prst="rect">
            <a:avLst/>
          </a:prstGeom>
          <a:noFill/>
        </p:spPr>
        <p:txBody>
          <a:bodyPr wrap="square" rtlCol="0">
            <a:spAutoFit/>
          </a:bodyPr>
          <a:lstStyle/>
          <a:p>
            <a:r>
              <a:rPr lang="en-US" sz="2400" dirty="0"/>
              <a:t>[</a:t>
            </a:r>
            <a:r>
              <a:rPr lang="en-US" sz="2400" dirty="0" err="1"/>
              <a:t>bmim</a:t>
            </a:r>
            <a:r>
              <a:rPr lang="en-US" sz="2400" dirty="0"/>
              <a:t>]BF</a:t>
            </a:r>
            <a:r>
              <a:rPr lang="en-US" sz="2400" baseline="-25000" dirty="0"/>
              <a:t>4</a:t>
            </a:r>
            <a:r>
              <a:rPr lang="en-US" sz="2400" dirty="0"/>
              <a:t> : </a:t>
            </a:r>
            <a:r>
              <a:rPr lang="en-US" sz="2400" dirty="0" err="1"/>
              <a:t>Bütilmetilimidazolyum</a:t>
            </a:r>
            <a:r>
              <a:rPr lang="en-US" sz="2400" dirty="0"/>
              <a:t> </a:t>
            </a:r>
            <a:r>
              <a:rPr lang="en-US" sz="2400" dirty="0" err="1"/>
              <a:t>tetrafloroborat</a:t>
            </a:r>
            <a:endParaRPr lang="en-US" sz="2400" dirty="0"/>
          </a:p>
          <a:p>
            <a:r>
              <a:rPr lang="en-US" sz="2400" dirty="0" err="1"/>
              <a:t>Erime</a:t>
            </a:r>
            <a:r>
              <a:rPr lang="en-US" sz="2400" dirty="0"/>
              <a:t> </a:t>
            </a:r>
            <a:r>
              <a:rPr lang="en-US" sz="2400" dirty="0" err="1"/>
              <a:t>noktası</a:t>
            </a:r>
            <a:r>
              <a:rPr lang="en-US" sz="2400" dirty="0"/>
              <a:t> = - 81 C (RTIL)</a:t>
            </a:r>
          </a:p>
          <a:p>
            <a:r>
              <a:rPr lang="en-US" sz="2400" dirty="0" err="1"/>
              <a:t>Dayanma</a:t>
            </a:r>
            <a:r>
              <a:rPr lang="en-US" sz="2400" dirty="0"/>
              <a:t> </a:t>
            </a:r>
            <a:r>
              <a:rPr lang="en-US" sz="2400" dirty="0" err="1"/>
              <a:t>sıcaklığı</a:t>
            </a:r>
            <a:r>
              <a:rPr lang="en-US" sz="2400" dirty="0"/>
              <a:t> = 400 C</a:t>
            </a:r>
          </a:p>
          <a:p>
            <a:endParaRPr lang="en-US" sz="2400" dirty="0"/>
          </a:p>
          <a:p>
            <a:r>
              <a:rPr lang="en-US" sz="2400" dirty="0"/>
              <a:t>[</a:t>
            </a:r>
            <a:r>
              <a:rPr lang="en-US" sz="2400" dirty="0" err="1"/>
              <a:t>bmim</a:t>
            </a:r>
            <a:r>
              <a:rPr lang="en-US" sz="2400" dirty="0"/>
              <a:t>]PF</a:t>
            </a:r>
            <a:r>
              <a:rPr lang="en-US" sz="2400" baseline="-25000" dirty="0"/>
              <a:t>6</a:t>
            </a:r>
            <a:r>
              <a:rPr lang="en-US" sz="2400" dirty="0"/>
              <a:t> : </a:t>
            </a:r>
            <a:r>
              <a:rPr lang="en-US" sz="2400" dirty="0" err="1"/>
              <a:t>Bütilmetilimidazolyum</a:t>
            </a:r>
            <a:r>
              <a:rPr lang="en-US" sz="2400" dirty="0"/>
              <a:t> </a:t>
            </a:r>
            <a:r>
              <a:rPr lang="en-US" sz="2400" dirty="0" err="1"/>
              <a:t>hekzaflorofosfat</a:t>
            </a:r>
            <a:endParaRPr lang="en-US" sz="2400" dirty="0"/>
          </a:p>
          <a:p>
            <a:r>
              <a:rPr lang="en-US" sz="2400" dirty="0" err="1"/>
              <a:t>Erime</a:t>
            </a:r>
            <a:r>
              <a:rPr lang="en-US" sz="2400" dirty="0"/>
              <a:t> </a:t>
            </a:r>
            <a:r>
              <a:rPr lang="en-US" sz="2400" dirty="0" err="1"/>
              <a:t>noktası</a:t>
            </a:r>
            <a:r>
              <a:rPr lang="en-US" sz="2400" dirty="0"/>
              <a:t> = 13.5 C (RTIL)</a:t>
            </a:r>
          </a:p>
          <a:p>
            <a:r>
              <a:rPr lang="en-US" sz="2400" dirty="0" err="1"/>
              <a:t>Dayanma</a:t>
            </a:r>
            <a:r>
              <a:rPr lang="en-US" sz="2400" dirty="0"/>
              <a:t> </a:t>
            </a:r>
            <a:r>
              <a:rPr lang="en-US" sz="2400" dirty="0" err="1"/>
              <a:t>sıcaklığı</a:t>
            </a:r>
            <a:r>
              <a:rPr lang="en-US" sz="2400" dirty="0"/>
              <a:t> = 388 C</a:t>
            </a:r>
          </a:p>
          <a:p>
            <a:endParaRPr lang="en-US" sz="2400" dirty="0"/>
          </a:p>
          <a:p>
            <a:r>
              <a:rPr lang="en-US" sz="2400" dirty="0"/>
              <a:t>[</a:t>
            </a:r>
            <a:r>
              <a:rPr lang="en-US" sz="2400" dirty="0" err="1"/>
              <a:t>bmim</a:t>
            </a:r>
            <a:r>
              <a:rPr lang="en-US" sz="2400" dirty="0"/>
              <a:t>]PF</a:t>
            </a:r>
            <a:r>
              <a:rPr lang="en-US" sz="2400" baseline="-25000" dirty="0"/>
              <a:t>6</a:t>
            </a:r>
            <a:r>
              <a:rPr lang="en-US" sz="2400" dirty="0"/>
              <a:t> : </a:t>
            </a:r>
            <a:r>
              <a:rPr lang="en-US" sz="2400" dirty="0" err="1"/>
              <a:t>Bütilmetilimidazolyum</a:t>
            </a:r>
            <a:r>
              <a:rPr lang="en-US" sz="2400" dirty="0"/>
              <a:t> </a:t>
            </a:r>
            <a:r>
              <a:rPr lang="en-US" sz="2400" dirty="0" err="1"/>
              <a:t>iyodür</a:t>
            </a:r>
            <a:endParaRPr lang="en-US" sz="2400" dirty="0"/>
          </a:p>
          <a:p>
            <a:r>
              <a:rPr lang="en-US" sz="2400" dirty="0" err="1"/>
              <a:t>Erime</a:t>
            </a:r>
            <a:r>
              <a:rPr lang="en-US" sz="2400" dirty="0"/>
              <a:t> </a:t>
            </a:r>
            <a:r>
              <a:rPr lang="en-US" sz="2400" dirty="0" err="1"/>
              <a:t>noktası</a:t>
            </a:r>
            <a:r>
              <a:rPr lang="en-US" sz="2400" dirty="0"/>
              <a:t> = - 72 C (RTIL)</a:t>
            </a:r>
          </a:p>
          <a:p>
            <a:r>
              <a:rPr lang="en-US" sz="2400" dirty="0" err="1"/>
              <a:t>Dayanma</a:t>
            </a:r>
            <a:r>
              <a:rPr lang="en-US" sz="2400" dirty="0"/>
              <a:t> </a:t>
            </a:r>
            <a:r>
              <a:rPr lang="en-US" sz="2400" dirty="0" err="1"/>
              <a:t>sıcaklığı</a:t>
            </a:r>
            <a:r>
              <a:rPr lang="en-US" sz="2400" dirty="0"/>
              <a:t> = 265 C</a:t>
            </a:r>
          </a:p>
          <a:p>
            <a:endParaRPr lang="en-US" sz="2400" dirty="0"/>
          </a:p>
        </p:txBody>
      </p:sp>
    </p:spTree>
    <p:extLst>
      <p:ext uri="{BB962C8B-B14F-4D97-AF65-F5344CB8AC3E}">
        <p14:creationId xmlns:p14="http://schemas.microsoft.com/office/powerpoint/2010/main" val="1735941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628775"/>
            <a:ext cx="10188576" cy="5090523"/>
          </a:xfrm>
        </p:spPr>
        <p:txBody>
          <a:bodyPr>
            <a:normAutofit/>
          </a:bodyPr>
          <a:lstStyle/>
          <a:p>
            <a:r>
              <a:rPr lang="tr-TR" dirty="0"/>
              <a:t>Alkil </a:t>
            </a:r>
            <a:r>
              <a:rPr lang="tr-TR" dirty="0" err="1"/>
              <a:t>oksazolyum</a:t>
            </a:r>
            <a:r>
              <a:rPr lang="tr-TR" dirty="0"/>
              <a:t> ve </a:t>
            </a:r>
            <a:r>
              <a:rPr lang="tr-TR" dirty="0" err="1"/>
              <a:t>tiyazolyum</a:t>
            </a:r>
            <a:r>
              <a:rPr lang="tr-TR" dirty="0"/>
              <a:t> tuzlarının </a:t>
            </a:r>
            <a:r>
              <a:rPr lang="tr-TR" dirty="0" err="1"/>
              <a:t>yanısıra</a:t>
            </a:r>
            <a:r>
              <a:rPr lang="tr-TR" dirty="0"/>
              <a:t> bazı </a:t>
            </a:r>
            <a:r>
              <a:rPr lang="tr-TR" dirty="0" err="1"/>
              <a:t>heteroaromatik</a:t>
            </a:r>
            <a:r>
              <a:rPr lang="tr-TR" dirty="0"/>
              <a:t> bileşiklerin </a:t>
            </a:r>
            <a:r>
              <a:rPr lang="tr-TR" dirty="0" err="1"/>
              <a:t>alkillenmiş</a:t>
            </a:r>
            <a:r>
              <a:rPr lang="tr-TR" dirty="0"/>
              <a:t> </a:t>
            </a:r>
            <a:r>
              <a:rPr lang="tr-TR" dirty="0" err="1"/>
              <a:t>onyum</a:t>
            </a:r>
            <a:r>
              <a:rPr lang="tr-TR" dirty="0"/>
              <a:t> tuzları da uygun anyonlarla iyonik sıvılar oluşturabilir.</a:t>
            </a:r>
          </a:p>
          <a:p>
            <a:r>
              <a:rPr lang="tr-TR" dirty="0"/>
              <a:t>Bunların arasında çok az sayıda tuz, RTIL özelliğine sahiptir.</a:t>
            </a:r>
          </a:p>
          <a:p>
            <a:endParaRPr lang="tr-TR" dirty="0"/>
          </a:p>
          <a:p>
            <a:endParaRPr lang="tr-TR" dirty="0"/>
          </a:p>
          <a:p>
            <a:endParaRPr lang="tr-TR" dirty="0"/>
          </a:p>
          <a:p>
            <a:pPr lvl="0"/>
            <a:endParaRPr lang="en-US" dirty="0"/>
          </a:p>
          <a:p>
            <a:endParaRPr lang="en-US" dirty="0"/>
          </a:p>
        </p:txBody>
      </p:sp>
      <p:pic>
        <p:nvPicPr>
          <p:cNvPr id="4" name="Picture 3"/>
          <p:cNvPicPr>
            <a:picLocks noChangeAspect="1"/>
          </p:cNvPicPr>
          <p:nvPr/>
        </p:nvPicPr>
        <p:blipFill>
          <a:blip r:embed="rId3"/>
          <a:stretch>
            <a:fillRect/>
          </a:stretch>
        </p:blipFill>
        <p:spPr>
          <a:xfrm>
            <a:off x="2093910" y="4174035"/>
            <a:ext cx="6935789" cy="1805507"/>
          </a:xfrm>
          <a:prstGeom prst="rect">
            <a:avLst/>
          </a:prstGeom>
          <a:solidFill>
            <a:schemeClr val="tx2"/>
          </a:solidFill>
        </p:spPr>
      </p:pic>
    </p:spTree>
    <p:extLst>
      <p:ext uri="{BB962C8B-B14F-4D97-AF65-F5344CB8AC3E}">
        <p14:creationId xmlns:p14="http://schemas.microsoft.com/office/powerpoint/2010/main" val="60089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a:bodyPr>
          <a:lstStyle/>
          <a:p>
            <a:r>
              <a:rPr lang="tr-TR" sz="2800" dirty="0"/>
              <a:t>İyonik Sıvıların Özellikleri:</a:t>
            </a:r>
          </a:p>
          <a:p>
            <a:r>
              <a:rPr lang="tr-TR" dirty="0"/>
              <a:t>İyonik sıvıların belli fiziksel özellikleri göstermeleri beklenir. </a:t>
            </a:r>
          </a:p>
          <a:p>
            <a:r>
              <a:rPr lang="tr-TR" dirty="0"/>
              <a:t>Öncelikle düşük bir </a:t>
            </a:r>
            <a:r>
              <a:rPr lang="tr-TR" b="1" dirty="0"/>
              <a:t>erime noktas</a:t>
            </a:r>
            <a:r>
              <a:rPr lang="tr-TR" dirty="0"/>
              <a:t>ına sahip olmaları gerekir. </a:t>
            </a:r>
          </a:p>
          <a:p>
            <a:r>
              <a:rPr lang="tr-TR" dirty="0"/>
              <a:t>Oda sıcaklığı ve altında eriyenler oda sıcaklığı iyonik sıvıları (RTIL) olarak adlandırılır. </a:t>
            </a:r>
          </a:p>
          <a:p>
            <a:r>
              <a:rPr lang="tr-TR" dirty="0"/>
              <a:t>Ancak erime noktaları oda sıcaklığının üzerinde olan (en fazla 100C) bazı benzer bileşikler de diğer fiziksel özellikleri uygun olduğunda iyonik sıvı (İS) olarak kabul edilip kullanılmaktadır. </a:t>
            </a:r>
            <a:endParaRPr lang="en-US" dirty="0"/>
          </a:p>
        </p:txBody>
      </p:sp>
    </p:spTree>
    <p:extLst>
      <p:ext uri="{BB962C8B-B14F-4D97-AF65-F5344CB8AC3E}">
        <p14:creationId xmlns:p14="http://schemas.microsoft.com/office/powerpoint/2010/main" val="745756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62583"/>
            <a:ext cx="9905999" cy="5156716"/>
          </a:xfrm>
        </p:spPr>
        <p:txBody>
          <a:bodyPr>
            <a:normAutofit lnSpcReduction="10000"/>
          </a:bodyPr>
          <a:lstStyle/>
          <a:p>
            <a:r>
              <a:rPr lang="tr-TR" sz="3000" dirty="0"/>
              <a:t>İyonik Sıvıların Özellikleri:</a:t>
            </a:r>
          </a:p>
          <a:p>
            <a:r>
              <a:rPr lang="tr-TR" dirty="0"/>
              <a:t>İyonik sıvıların birçok uygulama açısından, </a:t>
            </a:r>
            <a:r>
              <a:rPr lang="tr-TR" b="1" dirty="0"/>
              <a:t>yoğunluklarının ve viskozitelerinin </a:t>
            </a:r>
            <a:r>
              <a:rPr lang="tr-TR" dirty="0"/>
              <a:t>düşük olması istenir.</a:t>
            </a:r>
          </a:p>
          <a:p>
            <a:r>
              <a:rPr lang="tr-TR" dirty="0"/>
              <a:t>İyonik sıvıların çözücü olarak kullanımları yaygın olup böyle ortamlarda, düşük viskozite kütle transferi açısından önem taşımaktadır.</a:t>
            </a:r>
          </a:p>
          <a:p>
            <a:r>
              <a:rPr lang="tr-TR" dirty="0"/>
              <a:t>İyonik sıvıların termal ve elektriksel iletkenlikleri normal sıvılara ve çözücülere göre daha yüksektir. Bu özellikleri farklı uygulama alanlarında kullanılabilmelerine imkan sağlar.</a:t>
            </a:r>
          </a:p>
          <a:p>
            <a:r>
              <a:rPr lang="en-US" dirty="0" err="1"/>
              <a:t>Elektriksel</a:t>
            </a:r>
            <a:r>
              <a:rPr lang="en-US" dirty="0"/>
              <a:t> </a:t>
            </a:r>
            <a:r>
              <a:rPr lang="en-US" dirty="0" err="1"/>
              <a:t>iletkenlikleri</a:t>
            </a:r>
            <a:r>
              <a:rPr lang="en-US" dirty="0"/>
              <a:t> </a:t>
            </a:r>
            <a:r>
              <a:rPr lang="en-US" dirty="0" err="1"/>
              <a:t>nedeniyle</a:t>
            </a:r>
            <a:r>
              <a:rPr lang="en-US" dirty="0"/>
              <a:t> </a:t>
            </a:r>
            <a:r>
              <a:rPr lang="en-US" dirty="0" err="1"/>
              <a:t>iyonik</a:t>
            </a:r>
            <a:r>
              <a:rPr lang="en-US" dirty="0"/>
              <a:t> </a:t>
            </a:r>
            <a:r>
              <a:rPr lang="en-US" dirty="0" err="1"/>
              <a:t>sıvılar</a:t>
            </a:r>
            <a:r>
              <a:rPr lang="en-US" dirty="0"/>
              <a:t> </a:t>
            </a:r>
            <a:r>
              <a:rPr lang="en-US" dirty="0" err="1"/>
              <a:t>organik</a:t>
            </a:r>
            <a:r>
              <a:rPr lang="en-US" dirty="0"/>
              <a:t> </a:t>
            </a:r>
            <a:r>
              <a:rPr lang="en-US" dirty="0" err="1"/>
              <a:t>elektrokimyasal</a:t>
            </a:r>
            <a:r>
              <a:rPr lang="en-US" dirty="0"/>
              <a:t> </a:t>
            </a:r>
            <a:r>
              <a:rPr lang="en-US" dirty="0" err="1"/>
              <a:t>işlemlerde</a:t>
            </a:r>
            <a:r>
              <a:rPr lang="en-US" dirty="0"/>
              <a:t> hem </a:t>
            </a:r>
            <a:r>
              <a:rPr lang="en-US" dirty="0" err="1"/>
              <a:t>çözücü</a:t>
            </a:r>
            <a:r>
              <a:rPr lang="en-US" dirty="0"/>
              <a:t> hem </a:t>
            </a:r>
            <a:r>
              <a:rPr lang="en-US" dirty="0" err="1"/>
              <a:t>destek</a:t>
            </a:r>
            <a:r>
              <a:rPr lang="en-US" dirty="0"/>
              <a:t> </a:t>
            </a:r>
            <a:r>
              <a:rPr lang="en-US" dirty="0" err="1"/>
              <a:t>elektroliti</a:t>
            </a:r>
            <a:r>
              <a:rPr lang="en-US" dirty="0"/>
              <a:t> </a:t>
            </a:r>
            <a:r>
              <a:rPr lang="en-US" dirty="0" err="1"/>
              <a:t>olarak</a:t>
            </a:r>
            <a:r>
              <a:rPr lang="en-US" dirty="0"/>
              <a:t> </a:t>
            </a:r>
            <a:r>
              <a:rPr lang="en-US" dirty="0" err="1"/>
              <a:t>kullanılabilme</a:t>
            </a:r>
            <a:r>
              <a:rPr lang="en-US" dirty="0"/>
              <a:t> </a:t>
            </a:r>
            <a:r>
              <a:rPr lang="en-US" dirty="0" err="1"/>
              <a:t>avantajına</a:t>
            </a:r>
            <a:r>
              <a:rPr lang="en-US" dirty="0"/>
              <a:t> </a:t>
            </a:r>
            <a:r>
              <a:rPr lang="en-US" dirty="0" err="1"/>
              <a:t>sahiptir</a:t>
            </a:r>
            <a:r>
              <a:rPr lang="en-US" dirty="0"/>
              <a:t>.</a:t>
            </a:r>
          </a:p>
        </p:txBody>
      </p:sp>
    </p:spTree>
    <p:extLst>
      <p:ext uri="{BB962C8B-B14F-4D97-AF65-F5344CB8AC3E}">
        <p14:creationId xmlns:p14="http://schemas.microsoft.com/office/powerpoint/2010/main" val="1178630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62583"/>
            <a:ext cx="9905999" cy="5156716"/>
          </a:xfrm>
        </p:spPr>
        <p:txBody>
          <a:bodyPr>
            <a:normAutofit lnSpcReduction="10000"/>
          </a:bodyPr>
          <a:lstStyle/>
          <a:p>
            <a:r>
              <a:rPr lang="tr-TR" sz="3000" dirty="0"/>
              <a:t>İyonik Sıvıların Özellikleri:</a:t>
            </a:r>
          </a:p>
          <a:p>
            <a:r>
              <a:rPr lang="tr-TR" dirty="0"/>
              <a:t>İyonik sıvıların elektriksel ve termal dayanımlarının yüksek olması istenir. </a:t>
            </a:r>
          </a:p>
          <a:p>
            <a:r>
              <a:rPr lang="tr-TR" dirty="0"/>
              <a:t>Elektrokimyasal tepkimelerde çözücü olarak kullanıldıklarında anyon türüne de bağlı olarak çok yüksek potansiyellere kadar dayanabilirler.</a:t>
            </a:r>
          </a:p>
          <a:p>
            <a:r>
              <a:rPr lang="tr-TR" dirty="0"/>
              <a:t>Özellikle termal reaksiyonlarda 300 C ve üzerinde </a:t>
            </a:r>
            <a:r>
              <a:rPr lang="tr-TR" dirty="0" err="1"/>
              <a:t>bozunmayan</a:t>
            </a:r>
            <a:r>
              <a:rPr lang="tr-TR" dirty="0"/>
              <a:t> iyonik sıvılar çözücü olarak kullanılabilme avantajlarına sahiptir.</a:t>
            </a:r>
          </a:p>
          <a:p>
            <a:r>
              <a:rPr lang="tr-TR" dirty="0"/>
              <a:t>Bu bileşiklerin önemli özelliklerinden bazıları da düşük buhar basınçları ve yüksek kaynama noktaları nedeniyle uçuculukları ve alev alma özellikleri yok denecek kadar düşüktür. Ayrıca, </a:t>
            </a:r>
            <a:r>
              <a:rPr lang="tr-TR" dirty="0" err="1"/>
              <a:t>toksik</a:t>
            </a:r>
            <a:r>
              <a:rPr lang="tr-TR" dirty="0"/>
              <a:t> değildirler, suda ve birçok organik çözücüde çözünebilirler, kendileri de birçok organik ve inorganik bileşiği çözebilirler.</a:t>
            </a:r>
            <a:endParaRPr lang="en-US" dirty="0"/>
          </a:p>
          <a:p>
            <a:endParaRPr lang="en-US" dirty="0"/>
          </a:p>
        </p:txBody>
      </p:sp>
    </p:spTree>
    <p:extLst>
      <p:ext uri="{BB962C8B-B14F-4D97-AF65-F5344CB8AC3E}">
        <p14:creationId xmlns:p14="http://schemas.microsoft.com/office/powerpoint/2010/main" val="1281217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62583"/>
            <a:ext cx="9905999" cy="5156716"/>
          </a:xfrm>
        </p:spPr>
        <p:txBody>
          <a:bodyPr>
            <a:normAutofit fontScale="92500"/>
          </a:bodyPr>
          <a:lstStyle/>
          <a:p>
            <a:r>
              <a:rPr lang="tr-TR" sz="3000" dirty="0"/>
              <a:t>İyonik Sıvıların Avantajları:</a:t>
            </a:r>
          </a:p>
          <a:p>
            <a:r>
              <a:rPr lang="tr-TR" dirty="0"/>
              <a:t>İyonik sıvıların en önemli avantajı, geleneksel çözücülere göre elektriksel ve termal iletkenliklerinin yüksek olması nedeniyle farklı uygulamalarda kullanılabilirler </a:t>
            </a:r>
          </a:p>
          <a:p>
            <a:r>
              <a:rPr lang="en-US" dirty="0" err="1"/>
              <a:t>Elektriksel</a:t>
            </a:r>
            <a:r>
              <a:rPr lang="en-US" dirty="0"/>
              <a:t> </a:t>
            </a:r>
            <a:r>
              <a:rPr lang="en-US" dirty="0" err="1"/>
              <a:t>iletkenlikleri</a:t>
            </a:r>
            <a:r>
              <a:rPr lang="en-US" dirty="0"/>
              <a:t> </a:t>
            </a:r>
            <a:r>
              <a:rPr lang="en-US" dirty="0" err="1"/>
              <a:t>nedeniyle</a:t>
            </a:r>
            <a:r>
              <a:rPr lang="en-US" dirty="0"/>
              <a:t> </a:t>
            </a:r>
            <a:r>
              <a:rPr lang="en-US" dirty="0" err="1"/>
              <a:t>iyonik</a:t>
            </a:r>
            <a:r>
              <a:rPr lang="en-US" dirty="0"/>
              <a:t> </a:t>
            </a:r>
            <a:r>
              <a:rPr lang="en-US" dirty="0" err="1"/>
              <a:t>sıvılar</a:t>
            </a:r>
            <a:r>
              <a:rPr lang="en-US" dirty="0"/>
              <a:t> </a:t>
            </a:r>
            <a:r>
              <a:rPr lang="en-US" dirty="0" err="1"/>
              <a:t>organik</a:t>
            </a:r>
            <a:r>
              <a:rPr lang="en-US" dirty="0"/>
              <a:t> </a:t>
            </a:r>
            <a:r>
              <a:rPr lang="en-US" dirty="0" err="1"/>
              <a:t>elektrokimyasal</a:t>
            </a:r>
            <a:r>
              <a:rPr lang="en-US" dirty="0"/>
              <a:t> </a:t>
            </a:r>
            <a:r>
              <a:rPr lang="en-US" dirty="0" err="1"/>
              <a:t>işlemlerde</a:t>
            </a:r>
            <a:r>
              <a:rPr lang="en-US" dirty="0"/>
              <a:t> hem </a:t>
            </a:r>
            <a:r>
              <a:rPr lang="en-US" dirty="0" err="1"/>
              <a:t>çözücü</a:t>
            </a:r>
            <a:r>
              <a:rPr lang="en-US" dirty="0"/>
              <a:t> hem </a:t>
            </a:r>
            <a:r>
              <a:rPr lang="en-US" dirty="0" err="1"/>
              <a:t>destek</a:t>
            </a:r>
            <a:r>
              <a:rPr lang="en-US" dirty="0"/>
              <a:t> </a:t>
            </a:r>
            <a:r>
              <a:rPr lang="en-US" dirty="0" err="1"/>
              <a:t>elektroliti</a:t>
            </a:r>
            <a:r>
              <a:rPr lang="en-US" dirty="0"/>
              <a:t> </a:t>
            </a:r>
            <a:r>
              <a:rPr lang="en-US" dirty="0" err="1"/>
              <a:t>olarak</a:t>
            </a:r>
            <a:r>
              <a:rPr lang="en-US" dirty="0"/>
              <a:t> </a:t>
            </a:r>
            <a:r>
              <a:rPr lang="en-US" dirty="0" err="1"/>
              <a:t>kullanılabilme</a:t>
            </a:r>
            <a:r>
              <a:rPr lang="en-US" dirty="0"/>
              <a:t> </a:t>
            </a:r>
            <a:r>
              <a:rPr lang="en-US" dirty="0" err="1"/>
              <a:t>avantajına</a:t>
            </a:r>
            <a:r>
              <a:rPr lang="en-US" dirty="0"/>
              <a:t> </a:t>
            </a:r>
            <a:r>
              <a:rPr lang="en-US" dirty="0" err="1"/>
              <a:t>sahiptir</a:t>
            </a:r>
            <a:r>
              <a:rPr lang="en-US" dirty="0"/>
              <a:t>.</a:t>
            </a:r>
          </a:p>
          <a:p>
            <a:r>
              <a:rPr lang="tr-TR" dirty="0"/>
              <a:t>Bu bileşiklerin önemli bir avantajı da düşük buhar basınçları ve yüksek kaynama noktaları nedeniyle uçuculukları ve alev alma özellikleri yok denecek kadar düşüktür.</a:t>
            </a:r>
          </a:p>
          <a:p>
            <a:r>
              <a:rPr lang="tr-TR" dirty="0"/>
              <a:t> Ayrıca, çoğunluğu </a:t>
            </a:r>
            <a:r>
              <a:rPr lang="tr-TR" dirty="0" err="1"/>
              <a:t>toksik</a:t>
            </a:r>
            <a:r>
              <a:rPr lang="tr-TR" dirty="0"/>
              <a:t> değildirler, </a:t>
            </a:r>
          </a:p>
          <a:p>
            <a:r>
              <a:rPr lang="tr-TR" dirty="0"/>
              <a:t>İyonik sıvılar suda ve birçok organik çözücüde çözünebilirler, kendileri de birçok organik ve inorganik bileşiği çözebilirler.</a:t>
            </a:r>
            <a:endParaRPr lang="en-US" dirty="0"/>
          </a:p>
          <a:p>
            <a:endParaRPr lang="en-US" dirty="0"/>
          </a:p>
        </p:txBody>
      </p:sp>
    </p:spTree>
    <p:extLst>
      <p:ext uri="{BB962C8B-B14F-4D97-AF65-F5344CB8AC3E}">
        <p14:creationId xmlns:p14="http://schemas.microsoft.com/office/powerpoint/2010/main" val="2018364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1803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62582"/>
            <a:ext cx="9905999" cy="4896091"/>
          </a:xfrm>
        </p:spPr>
        <p:txBody>
          <a:bodyPr>
            <a:normAutofit/>
          </a:bodyPr>
          <a:lstStyle/>
          <a:p>
            <a:r>
              <a:rPr lang="tr-TR" b="1" dirty="0"/>
              <a:t>İyonik sıvıların kullanım alanları:</a:t>
            </a:r>
          </a:p>
          <a:p>
            <a:r>
              <a:rPr lang="tr-TR" dirty="0"/>
              <a:t>Klasik çözücülere göre çok üstün özelliklere sahip olmalarından dolayı organik sentez ve </a:t>
            </a:r>
            <a:r>
              <a:rPr lang="tr-TR" dirty="0" err="1"/>
              <a:t>elektroorganik</a:t>
            </a:r>
            <a:r>
              <a:rPr lang="tr-TR" dirty="0"/>
              <a:t> sentez tepkimelerinde çözücü olarak kullanılmaları başlıca uygulamalarını oluşturur. </a:t>
            </a:r>
          </a:p>
          <a:p>
            <a:r>
              <a:rPr lang="tr-TR" dirty="0"/>
              <a:t>Bunun </a:t>
            </a:r>
            <a:r>
              <a:rPr lang="tr-TR" dirty="0" err="1"/>
              <a:t>yanısıra</a:t>
            </a:r>
            <a:r>
              <a:rPr lang="tr-TR" dirty="0"/>
              <a:t>, ayırma teknolojilerinde çözücü olarak, </a:t>
            </a:r>
          </a:p>
          <a:p>
            <a:r>
              <a:rPr lang="tr-TR" dirty="0"/>
              <a:t>ileri malzemelerde (</a:t>
            </a:r>
            <a:r>
              <a:rPr lang="tr-TR" dirty="0" err="1"/>
              <a:t>sensörler</a:t>
            </a:r>
            <a:r>
              <a:rPr lang="tr-TR" dirty="0"/>
              <a:t>, </a:t>
            </a:r>
            <a:r>
              <a:rPr lang="tr-TR" dirty="0" err="1"/>
              <a:t>kapasitörler</a:t>
            </a:r>
            <a:r>
              <a:rPr lang="tr-TR" dirty="0"/>
              <a:t>, piller, yakıt pilleri vs.) iletkenlik sağlamak,  katkı maddesi olarak kullanmak amacıyla tercih edilirler.</a:t>
            </a:r>
            <a:endParaRPr lang="en-US" dirty="0"/>
          </a:p>
          <a:p>
            <a:r>
              <a:rPr lang="tr-TR" dirty="0"/>
              <a:t>İyonik sıvıların çözücü amacıyla kullanıldığı birçok çalışma literatürde mevcut olup bunların bazı örnekleri aşağıda verilmiştir.</a:t>
            </a:r>
            <a:endParaRPr lang="en-US" dirty="0"/>
          </a:p>
          <a:p>
            <a:endParaRPr lang="en-US" dirty="0"/>
          </a:p>
        </p:txBody>
      </p:sp>
    </p:spTree>
    <p:extLst>
      <p:ext uri="{BB962C8B-B14F-4D97-AF65-F5344CB8AC3E}">
        <p14:creationId xmlns:p14="http://schemas.microsoft.com/office/powerpoint/2010/main" val="1683331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a:bodyPr>
          <a:lstStyle/>
          <a:p>
            <a:r>
              <a:rPr lang="tr-TR" b="1" dirty="0"/>
              <a:t>İyonik sıvıların kullanım alanları: </a:t>
            </a:r>
            <a:r>
              <a:rPr lang="tr-TR" dirty="0"/>
              <a:t>İyonik sıvılar çok farklı organik sentez reaksiyonunda çözücü olarak kullanılmıştır.</a:t>
            </a:r>
          </a:p>
          <a:p>
            <a:r>
              <a:rPr lang="tr-TR" dirty="0" err="1"/>
              <a:t>Friedel-Crafts</a:t>
            </a:r>
            <a:r>
              <a:rPr lang="tr-TR" dirty="0"/>
              <a:t> Reaksiyonu:</a:t>
            </a:r>
          </a:p>
          <a:p>
            <a:endParaRPr lang="tr-TR" dirty="0"/>
          </a:p>
          <a:p>
            <a:endParaRPr lang="tr-TR" dirty="0"/>
          </a:p>
          <a:p>
            <a:endParaRPr lang="tr-TR" dirty="0"/>
          </a:p>
          <a:p>
            <a:endParaRPr lang="tr-TR" dirty="0"/>
          </a:p>
          <a:p>
            <a:r>
              <a:rPr lang="tr-TR" dirty="0" err="1"/>
              <a:t>Anisol</a:t>
            </a:r>
            <a:r>
              <a:rPr lang="tr-TR" dirty="0"/>
              <a:t> ve </a:t>
            </a:r>
            <a:r>
              <a:rPr lang="tr-TR" dirty="0" err="1"/>
              <a:t>mezitilen</a:t>
            </a:r>
            <a:r>
              <a:rPr lang="tr-TR" dirty="0"/>
              <a:t> ile %90-100 arası verimlerle </a:t>
            </a:r>
            <a:r>
              <a:rPr lang="tr-TR" dirty="0" err="1"/>
              <a:t>asetilleme</a:t>
            </a:r>
            <a:r>
              <a:rPr lang="tr-TR" dirty="0"/>
              <a:t> ürünleri oluşmuştur.</a:t>
            </a:r>
          </a:p>
          <a:p>
            <a:endParaRPr lang="en-US" dirty="0"/>
          </a:p>
          <a:p>
            <a:endParaRPr lang="en-US" dirty="0"/>
          </a:p>
        </p:txBody>
      </p:sp>
      <p:pic>
        <p:nvPicPr>
          <p:cNvPr id="4" name="Picture 3"/>
          <p:cNvPicPr>
            <a:picLocks noChangeAspect="1"/>
          </p:cNvPicPr>
          <p:nvPr/>
        </p:nvPicPr>
        <p:blipFill>
          <a:blip r:embed="rId3"/>
          <a:stretch>
            <a:fillRect/>
          </a:stretch>
        </p:blipFill>
        <p:spPr>
          <a:xfrm>
            <a:off x="2732367" y="3509956"/>
            <a:ext cx="6015540" cy="1589011"/>
          </a:xfrm>
          <a:prstGeom prst="rect">
            <a:avLst/>
          </a:prstGeom>
          <a:solidFill>
            <a:schemeClr val="tx2"/>
          </a:solidFill>
        </p:spPr>
      </p:pic>
    </p:spTree>
    <p:extLst>
      <p:ext uri="{BB962C8B-B14F-4D97-AF65-F5344CB8AC3E}">
        <p14:creationId xmlns:p14="http://schemas.microsoft.com/office/powerpoint/2010/main" val="673524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898437"/>
          </a:xfrm>
        </p:spPr>
        <p:txBody>
          <a:bodyPr>
            <a:normAutofit lnSpcReduction="10000"/>
          </a:bodyPr>
          <a:lstStyle/>
          <a:p>
            <a:r>
              <a:rPr lang="tr-TR" dirty="0"/>
              <a:t>Bu tepkimede, iyonik sıvı olarak kullanılan [</a:t>
            </a:r>
            <a:r>
              <a:rPr lang="tr-TR" dirty="0" err="1"/>
              <a:t>bmim</a:t>
            </a:r>
            <a:r>
              <a:rPr lang="tr-TR" dirty="0"/>
              <a:t>]klorür ile susuz FeCl</a:t>
            </a:r>
            <a:r>
              <a:rPr lang="tr-TR" baseline="-25000" dirty="0"/>
              <a:t>3</a:t>
            </a:r>
            <a:r>
              <a:rPr lang="tr-TR" dirty="0"/>
              <a:t> kullanılarak hazırlanan iyonik sıvı tuzu etkin bir katalizör olarak kullanılmıştır. Susuz AlCl</a:t>
            </a:r>
            <a:r>
              <a:rPr lang="tr-TR" baseline="-25000" dirty="0"/>
              <a:t>3</a:t>
            </a:r>
            <a:r>
              <a:rPr lang="tr-TR" dirty="0"/>
              <a:t> kullanılmasına gerek kalmamıştır.</a:t>
            </a:r>
          </a:p>
          <a:p>
            <a:endParaRPr lang="tr-TR" dirty="0"/>
          </a:p>
          <a:p>
            <a:endParaRPr lang="tr-TR" dirty="0"/>
          </a:p>
          <a:p>
            <a:endParaRPr lang="tr-TR" dirty="0"/>
          </a:p>
          <a:p>
            <a:endParaRPr lang="tr-TR" dirty="0"/>
          </a:p>
          <a:p>
            <a:r>
              <a:rPr lang="tr-TR" dirty="0"/>
              <a:t>Benzer nitelikte çalışmalar farklı İS ve farklı </a:t>
            </a:r>
            <a:r>
              <a:rPr lang="tr-TR" dirty="0" err="1"/>
              <a:t>Lewis</a:t>
            </a:r>
            <a:r>
              <a:rPr lang="tr-TR" dirty="0"/>
              <a:t> asitleri (AlCl</a:t>
            </a:r>
            <a:r>
              <a:rPr lang="tr-TR" baseline="-25000" dirty="0"/>
              <a:t>3</a:t>
            </a:r>
            <a:r>
              <a:rPr lang="tr-TR" dirty="0"/>
              <a:t>, SbF</a:t>
            </a:r>
            <a:r>
              <a:rPr lang="tr-TR" baseline="-25000" dirty="0"/>
              <a:t>6</a:t>
            </a:r>
            <a:r>
              <a:rPr lang="tr-TR" dirty="0"/>
              <a:t> </a:t>
            </a:r>
            <a:r>
              <a:rPr lang="tr-TR" dirty="0" err="1"/>
              <a:t>vd.gibi</a:t>
            </a:r>
            <a:r>
              <a:rPr lang="tr-TR" dirty="0"/>
              <a:t>) kullanılarak da gerçekleştirilmiş olup, klasik yöntemlere göre daha yüksek verimlerle ürünler elde edilmiştir.</a:t>
            </a:r>
          </a:p>
          <a:p>
            <a:endParaRPr lang="en-US" dirty="0"/>
          </a:p>
          <a:p>
            <a:endParaRPr lang="en-US" dirty="0"/>
          </a:p>
        </p:txBody>
      </p:sp>
      <p:pic>
        <p:nvPicPr>
          <p:cNvPr id="5" name="Picture 4"/>
          <p:cNvPicPr>
            <a:picLocks noChangeAspect="1"/>
          </p:cNvPicPr>
          <p:nvPr/>
        </p:nvPicPr>
        <p:blipFill>
          <a:blip r:embed="rId3"/>
          <a:stretch>
            <a:fillRect/>
          </a:stretch>
        </p:blipFill>
        <p:spPr>
          <a:xfrm>
            <a:off x="2779411" y="3167892"/>
            <a:ext cx="5301908" cy="1641517"/>
          </a:xfrm>
          <a:prstGeom prst="rect">
            <a:avLst/>
          </a:prstGeom>
          <a:solidFill>
            <a:schemeClr val="tx2"/>
          </a:solidFill>
        </p:spPr>
      </p:pic>
    </p:spTree>
    <p:extLst>
      <p:ext uri="{BB962C8B-B14F-4D97-AF65-F5344CB8AC3E}">
        <p14:creationId xmlns:p14="http://schemas.microsoft.com/office/powerpoint/2010/main" val="1408522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lnSpcReduction="10000"/>
          </a:bodyPr>
          <a:lstStyle/>
          <a:p>
            <a:r>
              <a:rPr lang="en-US" sz="2600" dirty="0"/>
              <a:t>Bu </a:t>
            </a:r>
            <a:r>
              <a:rPr lang="en-US" sz="2600" dirty="0" err="1"/>
              <a:t>ders</a:t>
            </a:r>
            <a:r>
              <a:rPr lang="en-US" sz="2600" dirty="0"/>
              <a:t> </a:t>
            </a:r>
            <a:r>
              <a:rPr lang="en-US" sz="2600" dirty="0" err="1"/>
              <a:t>içerisinde</a:t>
            </a:r>
            <a:r>
              <a:rPr lang="en-US" sz="2600" dirty="0"/>
              <a:t> 2 </a:t>
            </a:r>
            <a:r>
              <a:rPr lang="en-US" sz="2600" dirty="0" err="1"/>
              <a:t>haftalık</a:t>
            </a:r>
            <a:r>
              <a:rPr lang="en-US" sz="2600" dirty="0"/>
              <a:t> </a:t>
            </a:r>
            <a:r>
              <a:rPr lang="en-US" sz="2600" dirty="0" err="1"/>
              <a:t>bir</a:t>
            </a:r>
            <a:r>
              <a:rPr lang="en-US" sz="2600" dirty="0"/>
              <a:t> </a:t>
            </a:r>
            <a:r>
              <a:rPr lang="en-US" sz="2600" dirty="0" err="1"/>
              <a:t>süre</a:t>
            </a:r>
            <a:r>
              <a:rPr lang="en-US" sz="2600" dirty="0"/>
              <a:t> </a:t>
            </a:r>
            <a:r>
              <a:rPr lang="en-US" sz="2600" dirty="0" err="1"/>
              <a:t>içerisinde</a:t>
            </a:r>
            <a:r>
              <a:rPr lang="en-US" sz="2600" dirty="0"/>
              <a:t> </a:t>
            </a:r>
            <a:r>
              <a:rPr lang="en-US" sz="2600" dirty="0" err="1"/>
              <a:t>iyonik</a:t>
            </a:r>
            <a:r>
              <a:rPr lang="en-US" sz="2600" dirty="0"/>
              <a:t> </a:t>
            </a:r>
            <a:r>
              <a:rPr lang="en-US" sz="2600" dirty="0" err="1"/>
              <a:t>sıvılar</a:t>
            </a:r>
            <a:r>
              <a:rPr lang="en-US" sz="2600" dirty="0"/>
              <a:t> </a:t>
            </a:r>
            <a:r>
              <a:rPr lang="en-US" sz="2600" dirty="0" err="1"/>
              <a:t>konsunda</a:t>
            </a:r>
            <a:r>
              <a:rPr lang="en-US" sz="2600" dirty="0"/>
              <a:t> </a:t>
            </a:r>
            <a:r>
              <a:rPr lang="en-US" sz="2600" dirty="0" err="1"/>
              <a:t>bilgi</a:t>
            </a:r>
            <a:r>
              <a:rPr lang="en-US" sz="2600" dirty="0"/>
              <a:t> </a:t>
            </a:r>
            <a:r>
              <a:rPr lang="en-US" sz="2600" dirty="0" err="1"/>
              <a:t>verilecektir</a:t>
            </a:r>
            <a:r>
              <a:rPr lang="en-US" sz="2600" dirty="0"/>
              <a:t> . Bu </a:t>
            </a:r>
            <a:r>
              <a:rPr lang="en-US" sz="2600" dirty="0" err="1"/>
              <a:t>konuda</a:t>
            </a:r>
            <a:r>
              <a:rPr lang="en-US" sz="2600" dirty="0"/>
              <a:t> </a:t>
            </a:r>
            <a:r>
              <a:rPr lang="en-US" sz="2600" dirty="0" err="1"/>
              <a:t>kapsamlı</a:t>
            </a:r>
            <a:r>
              <a:rPr lang="en-US" sz="2600" dirty="0"/>
              <a:t> </a:t>
            </a:r>
            <a:r>
              <a:rPr lang="en-US" sz="2600" dirty="0" err="1"/>
              <a:t>bilgi</a:t>
            </a:r>
            <a:r>
              <a:rPr lang="en-US" sz="2600" dirty="0"/>
              <a:t> </a:t>
            </a:r>
            <a:r>
              <a:rPr lang="en-US" sz="2600" dirty="0" err="1"/>
              <a:t>isteyen</a:t>
            </a:r>
            <a:r>
              <a:rPr lang="en-US" sz="2600" dirty="0"/>
              <a:t> </a:t>
            </a:r>
            <a:r>
              <a:rPr lang="en-US" sz="2600" dirty="0" err="1"/>
              <a:t>öğrencilerin</a:t>
            </a:r>
            <a:r>
              <a:rPr lang="en-US" sz="2600" dirty="0"/>
              <a:t> </a:t>
            </a:r>
            <a:r>
              <a:rPr lang="en-US" sz="2600" dirty="0" err="1"/>
              <a:t>altta</a:t>
            </a:r>
            <a:r>
              <a:rPr lang="en-US" sz="2600" dirty="0"/>
              <a:t> </a:t>
            </a:r>
            <a:r>
              <a:rPr lang="en-US" sz="2600" dirty="0" err="1"/>
              <a:t>verilen</a:t>
            </a:r>
            <a:r>
              <a:rPr lang="en-US" sz="2600" dirty="0"/>
              <a:t> </a:t>
            </a:r>
            <a:r>
              <a:rPr lang="en-US" sz="2600" dirty="0" err="1"/>
              <a:t>kaynaklardan</a:t>
            </a:r>
            <a:r>
              <a:rPr lang="en-US" sz="2600" dirty="0"/>
              <a:t>, </a:t>
            </a:r>
            <a:r>
              <a:rPr lang="en-US" sz="2600" dirty="0" err="1"/>
              <a:t>literatürdeki</a:t>
            </a:r>
            <a:r>
              <a:rPr lang="en-US" sz="2600" dirty="0"/>
              <a:t> </a:t>
            </a:r>
            <a:r>
              <a:rPr lang="en-US" sz="2600" dirty="0" err="1"/>
              <a:t>birçok</a:t>
            </a:r>
            <a:r>
              <a:rPr lang="en-US" sz="2600" dirty="0"/>
              <a:t> </a:t>
            </a:r>
            <a:r>
              <a:rPr lang="en-US" sz="2600" dirty="0" err="1"/>
              <a:t>makale</a:t>
            </a:r>
            <a:r>
              <a:rPr lang="en-US" sz="2600" dirty="0"/>
              <a:t> </a:t>
            </a:r>
            <a:r>
              <a:rPr lang="en-US" sz="2600" dirty="0" err="1"/>
              <a:t>ve</a:t>
            </a:r>
            <a:r>
              <a:rPr lang="en-US" sz="2600" dirty="0"/>
              <a:t> </a:t>
            </a:r>
            <a:r>
              <a:rPr lang="en-US" sz="2600" dirty="0" err="1"/>
              <a:t>derlemeden</a:t>
            </a:r>
            <a:r>
              <a:rPr lang="en-US" sz="2600" dirty="0"/>
              <a:t> </a:t>
            </a:r>
            <a:r>
              <a:rPr lang="en-US" sz="2600" dirty="0" err="1"/>
              <a:t>yararlanabilirler</a:t>
            </a:r>
            <a:r>
              <a:rPr lang="en-US" sz="2600" dirty="0"/>
              <a:t>.</a:t>
            </a:r>
          </a:p>
          <a:p>
            <a:r>
              <a:rPr lang="en-US" dirty="0" err="1"/>
              <a:t>Kaynaklar</a:t>
            </a:r>
            <a:r>
              <a:rPr lang="en-US" dirty="0"/>
              <a:t>:</a:t>
            </a:r>
          </a:p>
          <a:p>
            <a:pPr lvl="0"/>
            <a:r>
              <a:rPr lang="tr-TR" dirty="0"/>
              <a:t>B. </a:t>
            </a:r>
            <a:r>
              <a:rPr lang="tr-TR" dirty="0" err="1"/>
              <a:t>Kirschner</a:t>
            </a:r>
            <a:r>
              <a:rPr lang="tr-TR" dirty="0"/>
              <a:t>, </a:t>
            </a:r>
            <a:r>
              <a:rPr lang="tr-TR" dirty="0" err="1"/>
              <a:t>İonic</a:t>
            </a:r>
            <a:r>
              <a:rPr lang="tr-TR" dirty="0"/>
              <a:t> </a:t>
            </a:r>
            <a:r>
              <a:rPr lang="tr-TR" dirty="0" err="1"/>
              <a:t>Liquids</a:t>
            </a:r>
            <a:r>
              <a:rPr lang="tr-TR" dirty="0"/>
              <a:t>, </a:t>
            </a:r>
            <a:r>
              <a:rPr lang="tr-TR" dirty="0" err="1"/>
              <a:t>Springer</a:t>
            </a:r>
            <a:r>
              <a:rPr lang="tr-TR" dirty="0"/>
              <a:t>, 2010.</a:t>
            </a:r>
            <a:endParaRPr lang="en-US" dirty="0"/>
          </a:p>
          <a:p>
            <a:pPr lvl="0"/>
            <a:r>
              <a:rPr lang="tr-TR" dirty="0"/>
              <a:t>P. </a:t>
            </a:r>
            <a:r>
              <a:rPr lang="tr-TR" dirty="0" err="1"/>
              <a:t>Wasserscheid</a:t>
            </a:r>
            <a:r>
              <a:rPr lang="tr-TR" dirty="0"/>
              <a:t>, T. </a:t>
            </a:r>
            <a:r>
              <a:rPr lang="tr-TR" dirty="0" err="1"/>
              <a:t>Welton</a:t>
            </a:r>
            <a:r>
              <a:rPr lang="tr-TR" dirty="0"/>
              <a:t>, </a:t>
            </a:r>
            <a:r>
              <a:rPr lang="tr-TR" dirty="0" err="1"/>
              <a:t>Ionic</a:t>
            </a:r>
            <a:r>
              <a:rPr lang="tr-TR" dirty="0"/>
              <a:t> </a:t>
            </a:r>
            <a:r>
              <a:rPr lang="tr-TR" dirty="0" err="1"/>
              <a:t>Liquids</a:t>
            </a:r>
            <a:r>
              <a:rPr lang="tr-TR" dirty="0"/>
              <a:t> in </a:t>
            </a:r>
            <a:r>
              <a:rPr lang="tr-TR" dirty="0" err="1"/>
              <a:t>Synthesis</a:t>
            </a:r>
            <a:r>
              <a:rPr lang="tr-TR" dirty="0"/>
              <a:t>, </a:t>
            </a:r>
            <a:r>
              <a:rPr lang="tr-TR" dirty="0" err="1"/>
              <a:t>Wiley-Verlag</a:t>
            </a:r>
            <a:r>
              <a:rPr lang="tr-TR" dirty="0"/>
              <a:t>, 2008.</a:t>
            </a:r>
            <a:endParaRPr lang="en-US" dirty="0"/>
          </a:p>
          <a:p>
            <a:pPr lvl="0"/>
            <a:r>
              <a:rPr lang="tr-TR" dirty="0"/>
              <a:t>M. </a:t>
            </a:r>
            <a:r>
              <a:rPr lang="tr-TR" dirty="0" err="1"/>
              <a:t>Freemantle</a:t>
            </a:r>
            <a:r>
              <a:rPr lang="tr-TR" dirty="0"/>
              <a:t>, An </a:t>
            </a:r>
            <a:r>
              <a:rPr lang="tr-TR" dirty="0" err="1"/>
              <a:t>Introduction</a:t>
            </a:r>
            <a:r>
              <a:rPr lang="tr-TR" dirty="0"/>
              <a:t> </a:t>
            </a:r>
            <a:r>
              <a:rPr lang="tr-TR" dirty="0" err="1"/>
              <a:t>to</a:t>
            </a:r>
            <a:r>
              <a:rPr lang="tr-TR" dirty="0"/>
              <a:t> </a:t>
            </a:r>
            <a:r>
              <a:rPr lang="tr-TR" dirty="0" err="1"/>
              <a:t>Ionic</a:t>
            </a:r>
            <a:r>
              <a:rPr lang="tr-TR" dirty="0"/>
              <a:t> </a:t>
            </a:r>
            <a:r>
              <a:rPr lang="tr-TR" dirty="0" err="1"/>
              <a:t>Liquids</a:t>
            </a:r>
            <a:r>
              <a:rPr lang="tr-TR" dirty="0"/>
              <a:t>, RSC </a:t>
            </a:r>
            <a:r>
              <a:rPr lang="tr-TR" dirty="0" err="1"/>
              <a:t>books</a:t>
            </a:r>
            <a:r>
              <a:rPr lang="tr-TR" dirty="0"/>
              <a:t>, 2009.</a:t>
            </a:r>
            <a:endParaRPr lang="en-US" dirty="0"/>
          </a:p>
          <a:p>
            <a:pPr lvl="0"/>
            <a:r>
              <a:rPr lang="tr-TR" dirty="0"/>
              <a:t>H. </a:t>
            </a:r>
            <a:r>
              <a:rPr lang="tr-TR" dirty="0" err="1"/>
              <a:t>Ohno</a:t>
            </a:r>
            <a:r>
              <a:rPr lang="tr-TR" dirty="0"/>
              <a:t>, </a:t>
            </a:r>
            <a:r>
              <a:rPr lang="tr-TR" dirty="0" err="1"/>
              <a:t>Electrochemical</a:t>
            </a:r>
            <a:r>
              <a:rPr lang="tr-TR" dirty="0"/>
              <a:t> </a:t>
            </a:r>
            <a:r>
              <a:rPr lang="tr-TR" dirty="0" err="1"/>
              <a:t>Aspects</a:t>
            </a:r>
            <a:r>
              <a:rPr lang="tr-TR" dirty="0"/>
              <a:t> of </a:t>
            </a:r>
            <a:r>
              <a:rPr lang="tr-TR" dirty="0" err="1"/>
              <a:t>Ionic</a:t>
            </a:r>
            <a:r>
              <a:rPr lang="tr-TR" dirty="0"/>
              <a:t> </a:t>
            </a:r>
            <a:r>
              <a:rPr lang="tr-TR" dirty="0" err="1"/>
              <a:t>Liquids</a:t>
            </a:r>
            <a:r>
              <a:rPr lang="tr-TR" dirty="0"/>
              <a:t>, </a:t>
            </a:r>
            <a:r>
              <a:rPr lang="tr-TR" dirty="0" err="1"/>
              <a:t>Wiley</a:t>
            </a:r>
            <a:r>
              <a:rPr lang="tr-TR" dirty="0"/>
              <a:t>, 2011.</a:t>
            </a:r>
            <a:endParaRPr lang="en-US" dirty="0"/>
          </a:p>
          <a:p>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461445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a:bodyPr>
          <a:lstStyle/>
          <a:p>
            <a:r>
              <a:rPr lang="tr-TR" dirty="0" err="1"/>
              <a:t>Friedel-Crafts</a:t>
            </a:r>
            <a:r>
              <a:rPr lang="tr-TR" dirty="0"/>
              <a:t> Reaksiyonunda iyonik sıvı kullanımı, önemli bir parfüm kimyasalı olan </a:t>
            </a:r>
            <a:r>
              <a:rPr lang="tr-TR" dirty="0" err="1"/>
              <a:t>Trasolide</a:t>
            </a:r>
            <a:r>
              <a:rPr lang="tr-TR" baseline="30000" dirty="0"/>
              <a:t>®</a:t>
            </a:r>
            <a:r>
              <a:rPr lang="tr-TR" dirty="0"/>
              <a:t> sentezinde de başarıyla kullanılmıştır.</a:t>
            </a:r>
          </a:p>
          <a:p>
            <a:r>
              <a:rPr lang="tr-TR" dirty="0"/>
              <a:t>[emim]Cl + AlCl</a:t>
            </a:r>
            <a:r>
              <a:rPr lang="tr-TR" baseline="-25000" dirty="0"/>
              <a:t>3</a:t>
            </a:r>
            <a:r>
              <a:rPr lang="tr-TR" dirty="0"/>
              <a:t> karışımıyla hazırlanan katalizör ile hedef ürün %90 üzeri verimle elde edilmiştir.</a:t>
            </a:r>
          </a:p>
          <a:p>
            <a:endParaRPr lang="tr-TR" dirty="0"/>
          </a:p>
          <a:p>
            <a:endParaRPr lang="tr-TR" dirty="0"/>
          </a:p>
          <a:p>
            <a:endParaRPr lang="tr-TR" dirty="0"/>
          </a:p>
          <a:p>
            <a:endParaRPr lang="en-US" dirty="0"/>
          </a:p>
          <a:p>
            <a:endParaRPr lang="en-US" dirty="0"/>
          </a:p>
        </p:txBody>
      </p:sp>
      <p:pic>
        <p:nvPicPr>
          <p:cNvPr id="6" name="Picture 5"/>
          <p:cNvPicPr>
            <a:picLocks noChangeAspect="1"/>
          </p:cNvPicPr>
          <p:nvPr/>
        </p:nvPicPr>
        <p:blipFill>
          <a:blip r:embed="rId3"/>
          <a:stretch>
            <a:fillRect/>
          </a:stretch>
        </p:blipFill>
        <p:spPr>
          <a:xfrm>
            <a:off x="2170841" y="4074810"/>
            <a:ext cx="7109083" cy="1705413"/>
          </a:xfrm>
          <a:prstGeom prst="rect">
            <a:avLst/>
          </a:prstGeom>
          <a:solidFill>
            <a:schemeClr val="tx2"/>
          </a:solidFill>
        </p:spPr>
      </p:pic>
    </p:spTree>
    <p:extLst>
      <p:ext uri="{BB962C8B-B14F-4D97-AF65-F5344CB8AC3E}">
        <p14:creationId xmlns:p14="http://schemas.microsoft.com/office/powerpoint/2010/main" val="1970528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a:bodyPr>
          <a:lstStyle/>
          <a:p>
            <a:r>
              <a:rPr lang="tr-TR" dirty="0" err="1"/>
              <a:t>Esterleşme</a:t>
            </a:r>
            <a:r>
              <a:rPr lang="tr-TR" dirty="0"/>
              <a:t> Reaksiyonu:  İyonik sıvıların, asidik özelliğe sahip HSO</a:t>
            </a:r>
            <a:r>
              <a:rPr lang="tr-TR" baseline="-25000" dirty="0"/>
              <a:t>4</a:t>
            </a:r>
            <a:r>
              <a:rPr lang="tr-TR" baseline="30000" dirty="0"/>
              <a:t>-</a:t>
            </a:r>
            <a:r>
              <a:rPr lang="tr-TR" dirty="0"/>
              <a:t>, HPF</a:t>
            </a:r>
            <a:r>
              <a:rPr lang="tr-TR" baseline="-25000" dirty="0"/>
              <a:t>6</a:t>
            </a:r>
            <a:r>
              <a:rPr lang="tr-TR" baseline="30000" dirty="0"/>
              <a:t>-</a:t>
            </a:r>
            <a:r>
              <a:rPr lang="tr-TR" dirty="0"/>
              <a:t> gibi anyonlarla oluşturulan tuzları </a:t>
            </a:r>
            <a:r>
              <a:rPr lang="tr-TR" dirty="0" err="1"/>
              <a:t>esterleşme</a:t>
            </a:r>
            <a:r>
              <a:rPr lang="tr-TR" dirty="0"/>
              <a:t> reaksiyonlarında hem çözücü hem de katalizör olarak kullanılmışlar ve farklı alifatik karboksilik asitlerin uzun zincirli alkanlarla </a:t>
            </a:r>
            <a:r>
              <a:rPr lang="tr-TR" dirty="0" err="1"/>
              <a:t>esterleşmelerinde</a:t>
            </a:r>
            <a:r>
              <a:rPr lang="tr-TR" dirty="0"/>
              <a:t> kullanılmışlardır.</a:t>
            </a:r>
          </a:p>
          <a:p>
            <a:endParaRPr lang="tr-TR" dirty="0"/>
          </a:p>
          <a:p>
            <a:endParaRPr lang="tr-TR" dirty="0"/>
          </a:p>
          <a:p>
            <a:endParaRPr lang="en-US" dirty="0"/>
          </a:p>
          <a:p>
            <a:endParaRPr lang="en-US" dirty="0"/>
          </a:p>
        </p:txBody>
      </p:sp>
      <p:pic>
        <p:nvPicPr>
          <p:cNvPr id="4" name="Picture 3"/>
          <p:cNvPicPr>
            <a:picLocks noChangeAspect="1"/>
          </p:cNvPicPr>
          <p:nvPr/>
        </p:nvPicPr>
        <p:blipFill>
          <a:blip r:embed="rId3"/>
          <a:stretch>
            <a:fillRect/>
          </a:stretch>
        </p:blipFill>
        <p:spPr>
          <a:xfrm>
            <a:off x="2235200" y="3932470"/>
            <a:ext cx="7230076" cy="1491203"/>
          </a:xfrm>
          <a:prstGeom prst="rect">
            <a:avLst/>
          </a:prstGeom>
          <a:solidFill>
            <a:schemeClr val="tx2"/>
          </a:solidFill>
        </p:spPr>
      </p:pic>
    </p:spTree>
    <p:extLst>
      <p:ext uri="{BB962C8B-B14F-4D97-AF65-F5344CB8AC3E}">
        <p14:creationId xmlns:p14="http://schemas.microsoft.com/office/powerpoint/2010/main" val="2034697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fontScale="85000" lnSpcReduction="10000"/>
          </a:bodyPr>
          <a:lstStyle/>
          <a:p>
            <a:r>
              <a:rPr lang="tr-TR" dirty="0"/>
              <a:t>Halkalaşma Reaksiyonu:  İyonik sıvılar, asidik </a:t>
            </a:r>
            <a:r>
              <a:rPr lang="tr-TR" dirty="0" err="1"/>
              <a:t>Amberlit</a:t>
            </a:r>
            <a:r>
              <a:rPr lang="tr-TR" dirty="0"/>
              <a:t> ile birlikte şekerlerin su kaybederek </a:t>
            </a:r>
            <a:r>
              <a:rPr lang="tr-TR" dirty="0" err="1"/>
              <a:t>furufural</a:t>
            </a:r>
            <a:r>
              <a:rPr lang="tr-TR" dirty="0"/>
              <a:t> ve türevlerine dönüşme reaksiyonlarında kullanılmıştır. </a:t>
            </a:r>
            <a:r>
              <a:rPr lang="tr-TR" dirty="0" err="1"/>
              <a:t>Furfurallar</a:t>
            </a:r>
            <a:r>
              <a:rPr lang="tr-TR" dirty="0"/>
              <a:t> çok önemli doğal kimyasal bileşikler olup çok farklı organik moleküle dönüştürülebilme potansiyeline sahiptirler. Normal koşullarda asit </a:t>
            </a:r>
            <a:r>
              <a:rPr lang="tr-TR" dirty="0" err="1"/>
              <a:t>katalizli</a:t>
            </a:r>
            <a:r>
              <a:rPr lang="tr-TR" dirty="0"/>
              <a:t> tepkimelerle </a:t>
            </a:r>
            <a:r>
              <a:rPr lang="tr-TR" dirty="0" err="1"/>
              <a:t>furfural</a:t>
            </a:r>
            <a:r>
              <a:rPr lang="tr-TR" dirty="0"/>
              <a:t> ve türevleri </a:t>
            </a:r>
            <a:r>
              <a:rPr lang="tr-TR" dirty="0" err="1"/>
              <a:t>bozunabilirken</a:t>
            </a:r>
            <a:r>
              <a:rPr lang="tr-TR" dirty="0"/>
              <a:t> İS ortamında bunun önüne geçilebilmiştir.</a:t>
            </a:r>
          </a:p>
          <a:p>
            <a:endParaRPr lang="tr-TR" dirty="0"/>
          </a:p>
          <a:p>
            <a:endParaRPr lang="tr-TR" dirty="0"/>
          </a:p>
          <a:p>
            <a:endParaRPr lang="tr-TR" dirty="0"/>
          </a:p>
          <a:p>
            <a:endParaRPr lang="tr-TR" dirty="0"/>
          </a:p>
          <a:p>
            <a:endParaRPr lang="tr-TR" dirty="0"/>
          </a:p>
          <a:p>
            <a:r>
              <a:rPr lang="tr-TR" dirty="0"/>
              <a:t>.</a:t>
            </a:r>
          </a:p>
          <a:p>
            <a:endParaRPr lang="tr-TR" dirty="0"/>
          </a:p>
          <a:p>
            <a:endParaRPr lang="tr-TR" dirty="0"/>
          </a:p>
          <a:p>
            <a:endParaRPr lang="en-US" dirty="0"/>
          </a:p>
          <a:p>
            <a:endParaRPr lang="en-US" dirty="0"/>
          </a:p>
        </p:txBody>
      </p:sp>
      <p:pic>
        <p:nvPicPr>
          <p:cNvPr id="5" name="Picture 4"/>
          <p:cNvPicPr>
            <a:picLocks noChangeAspect="1"/>
          </p:cNvPicPr>
          <p:nvPr/>
        </p:nvPicPr>
        <p:blipFill>
          <a:blip r:embed="rId3"/>
          <a:stretch>
            <a:fillRect/>
          </a:stretch>
        </p:blipFill>
        <p:spPr>
          <a:xfrm>
            <a:off x="2369579" y="3558058"/>
            <a:ext cx="7404616" cy="2272101"/>
          </a:xfrm>
          <a:prstGeom prst="rect">
            <a:avLst/>
          </a:prstGeom>
          <a:solidFill>
            <a:schemeClr val="tx2"/>
          </a:solidFill>
        </p:spPr>
      </p:pic>
    </p:spTree>
    <p:extLst>
      <p:ext uri="{BB962C8B-B14F-4D97-AF65-F5344CB8AC3E}">
        <p14:creationId xmlns:p14="http://schemas.microsoft.com/office/powerpoint/2010/main" val="519971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fontScale="92500" lnSpcReduction="10000"/>
          </a:bodyPr>
          <a:lstStyle/>
          <a:p>
            <a:pPr algn="just"/>
            <a:r>
              <a:rPr lang="tr-TR" dirty="0"/>
              <a:t>Organik Elektrokimya: İyonik sıvılar organik bileşiklerin elektrokimyasal tepkimelerinde hem çözücü, hem de destek elektroliti yerine kullanılmışlardır. Böylece çözücü ve destek elektroliti özelliği tek bir madde de birleşmiştir. Bu avantajları nedeniyle organik elektrokimyasal sentezde başarılı bir </a:t>
            </a:r>
            <a:r>
              <a:rPr lang="tr-TR" dirty="0" err="1"/>
              <a:t>çözücü+destek</a:t>
            </a:r>
            <a:r>
              <a:rPr lang="tr-TR" dirty="0"/>
              <a:t> elektroliti olan iyonik sıvıların kullanımı gittikçe yaygınlaşmaktadır.</a:t>
            </a:r>
          </a:p>
          <a:p>
            <a:endParaRPr lang="tr-TR" dirty="0"/>
          </a:p>
          <a:p>
            <a:endParaRPr lang="tr-TR" dirty="0"/>
          </a:p>
          <a:p>
            <a:endParaRPr lang="tr-TR" dirty="0"/>
          </a:p>
          <a:p>
            <a:endParaRPr lang="tr-TR" dirty="0"/>
          </a:p>
          <a:p>
            <a:r>
              <a:rPr lang="tr-TR" dirty="0"/>
              <a:t>.</a:t>
            </a:r>
          </a:p>
          <a:p>
            <a:endParaRPr lang="tr-TR" dirty="0"/>
          </a:p>
          <a:p>
            <a:endParaRPr lang="tr-TR" dirty="0"/>
          </a:p>
          <a:p>
            <a:endParaRPr lang="en-US" dirty="0"/>
          </a:p>
          <a:p>
            <a:endParaRPr lang="en-US" dirty="0"/>
          </a:p>
        </p:txBody>
      </p:sp>
      <p:pic>
        <p:nvPicPr>
          <p:cNvPr id="4" name="Picture 3"/>
          <p:cNvPicPr>
            <a:picLocks noChangeAspect="1"/>
          </p:cNvPicPr>
          <p:nvPr/>
        </p:nvPicPr>
        <p:blipFill>
          <a:blip r:embed="rId3"/>
          <a:stretch>
            <a:fillRect/>
          </a:stretch>
        </p:blipFill>
        <p:spPr>
          <a:xfrm>
            <a:off x="2465344" y="4116344"/>
            <a:ext cx="6555087" cy="1327879"/>
          </a:xfrm>
          <a:prstGeom prst="rect">
            <a:avLst/>
          </a:prstGeom>
          <a:solidFill>
            <a:schemeClr val="tx2"/>
          </a:solidFill>
        </p:spPr>
      </p:pic>
    </p:spTree>
    <p:extLst>
      <p:ext uri="{BB962C8B-B14F-4D97-AF65-F5344CB8AC3E}">
        <p14:creationId xmlns:p14="http://schemas.microsoft.com/office/powerpoint/2010/main" val="782028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a:bodyPr>
          <a:lstStyle/>
          <a:p>
            <a:pPr algn="just"/>
            <a:r>
              <a:rPr lang="tr-TR" dirty="0" err="1"/>
              <a:t>Nükleofilik</a:t>
            </a:r>
            <a:r>
              <a:rPr lang="tr-TR" dirty="0"/>
              <a:t> </a:t>
            </a:r>
            <a:r>
              <a:rPr lang="tr-TR" dirty="0" err="1"/>
              <a:t>Sübstitüsyon</a:t>
            </a:r>
            <a:r>
              <a:rPr lang="tr-TR" dirty="0"/>
              <a:t> Reaksiyonları: İyonik sıvılar, genellikle iki faz sistemlerinde yürütülen ve yüksek sıcaklık gerektiren </a:t>
            </a:r>
            <a:r>
              <a:rPr lang="tr-TR" dirty="0" err="1"/>
              <a:t>nükleofilik</a:t>
            </a:r>
            <a:r>
              <a:rPr lang="tr-TR" dirty="0"/>
              <a:t> </a:t>
            </a:r>
            <a:r>
              <a:rPr lang="tr-TR" dirty="0" err="1"/>
              <a:t>sübstitüsyon</a:t>
            </a:r>
            <a:r>
              <a:rPr lang="tr-TR" dirty="0"/>
              <a:t> reaksiyonlarında çözücü olarak kullanıldığında hem alkil </a:t>
            </a:r>
            <a:r>
              <a:rPr lang="tr-TR" dirty="0" err="1"/>
              <a:t>halojenürü</a:t>
            </a:r>
            <a:r>
              <a:rPr lang="tr-TR" dirty="0"/>
              <a:t> hem de tuz yapısındaki reaktifi yeterli oranda çözdüğünden tepkimeler ılıman koşullarda yüksek verimlerle gerçekleşmiştir.</a:t>
            </a:r>
          </a:p>
          <a:p>
            <a:pPr algn="just"/>
            <a:endParaRPr lang="tr-TR" dirty="0"/>
          </a:p>
          <a:p>
            <a:endParaRPr lang="tr-TR" dirty="0"/>
          </a:p>
          <a:p>
            <a:endParaRPr lang="en-US" dirty="0"/>
          </a:p>
          <a:p>
            <a:endParaRPr lang="en-US" dirty="0"/>
          </a:p>
        </p:txBody>
      </p:sp>
      <p:pic>
        <p:nvPicPr>
          <p:cNvPr id="5" name="Picture 4"/>
          <p:cNvPicPr>
            <a:picLocks noChangeAspect="1"/>
          </p:cNvPicPr>
          <p:nvPr/>
        </p:nvPicPr>
        <p:blipFill>
          <a:blip r:embed="rId3"/>
          <a:stretch>
            <a:fillRect/>
          </a:stretch>
        </p:blipFill>
        <p:spPr>
          <a:xfrm>
            <a:off x="1687510" y="4163025"/>
            <a:ext cx="8074327" cy="1838247"/>
          </a:xfrm>
          <a:prstGeom prst="rect">
            <a:avLst/>
          </a:prstGeom>
          <a:solidFill>
            <a:schemeClr val="tx2"/>
          </a:solidFill>
        </p:spPr>
      </p:pic>
    </p:spTree>
    <p:extLst>
      <p:ext uri="{BB962C8B-B14F-4D97-AF65-F5344CB8AC3E}">
        <p14:creationId xmlns:p14="http://schemas.microsoft.com/office/powerpoint/2010/main" val="524750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a:bodyPr>
          <a:lstStyle/>
          <a:p>
            <a:pPr algn="just"/>
            <a:r>
              <a:rPr lang="tr-TR" dirty="0" err="1"/>
              <a:t>Diels-Alder</a:t>
            </a:r>
            <a:r>
              <a:rPr lang="tr-TR" dirty="0"/>
              <a:t> Reaksiyonları: İyonik sıvılar, </a:t>
            </a:r>
            <a:r>
              <a:rPr lang="tr-TR" dirty="0" err="1"/>
              <a:t>Diels-Alder</a:t>
            </a:r>
            <a:r>
              <a:rPr lang="tr-TR" dirty="0"/>
              <a:t> reaksiyonlarında da farklı </a:t>
            </a:r>
            <a:r>
              <a:rPr lang="tr-TR" dirty="0" err="1"/>
              <a:t>dien-dienofil</a:t>
            </a:r>
            <a:r>
              <a:rPr lang="tr-TR" dirty="0"/>
              <a:t> çiftleriyle de kullanılmış ve başarılı sonuçlar alınmıştır. </a:t>
            </a:r>
          </a:p>
          <a:p>
            <a:pPr algn="just"/>
            <a:endParaRPr lang="tr-TR" dirty="0"/>
          </a:p>
          <a:p>
            <a:endParaRPr lang="tr-TR" dirty="0"/>
          </a:p>
          <a:p>
            <a:endParaRPr lang="en-US" dirty="0"/>
          </a:p>
          <a:p>
            <a:endParaRPr lang="en-US" dirty="0"/>
          </a:p>
        </p:txBody>
      </p:sp>
      <p:pic>
        <p:nvPicPr>
          <p:cNvPr id="4" name="Picture 3"/>
          <p:cNvPicPr>
            <a:picLocks noChangeAspect="1"/>
          </p:cNvPicPr>
          <p:nvPr/>
        </p:nvPicPr>
        <p:blipFill>
          <a:blip r:embed="rId3"/>
          <a:stretch>
            <a:fillRect/>
          </a:stretch>
        </p:blipFill>
        <p:spPr>
          <a:xfrm>
            <a:off x="1973992" y="3018003"/>
            <a:ext cx="7750776" cy="2005176"/>
          </a:xfrm>
          <a:prstGeom prst="rect">
            <a:avLst/>
          </a:prstGeom>
          <a:solidFill>
            <a:schemeClr val="tx2"/>
          </a:solidFill>
        </p:spPr>
      </p:pic>
    </p:spTree>
    <p:extLst>
      <p:ext uri="{BB962C8B-B14F-4D97-AF65-F5344CB8AC3E}">
        <p14:creationId xmlns:p14="http://schemas.microsoft.com/office/powerpoint/2010/main" val="896422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539433"/>
            <a:ext cx="9905999" cy="4563655"/>
          </a:xfrm>
        </p:spPr>
        <p:txBody>
          <a:bodyPr>
            <a:normAutofit lnSpcReduction="10000"/>
          </a:bodyPr>
          <a:lstStyle/>
          <a:p>
            <a:pPr algn="just"/>
            <a:r>
              <a:rPr lang="tr-TR" dirty="0"/>
              <a:t>İyonik sıvıların çözücü olarak kullanıldığı reaksiyonlar bunlarla sınırlı kalmayıp,</a:t>
            </a:r>
          </a:p>
          <a:p>
            <a:pPr algn="just"/>
            <a:r>
              <a:rPr lang="tr-TR" dirty="0"/>
              <a:t>Hidroliz,</a:t>
            </a:r>
          </a:p>
          <a:p>
            <a:pPr algn="just"/>
            <a:r>
              <a:rPr lang="tr-TR" dirty="0" err="1"/>
              <a:t>Heterohalkalı</a:t>
            </a:r>
            <a:r>
              <a:rPr lang="tr-TR" dirty="0"/>
              <a:t> bileşiklerin sentezi,</a:t>
            </a:r>
          </a:p>
          <a:p>
            <a:pPr algn="just"/>
            <a:r>
              <a:rPr lang="tr-TR" dirty="0" err="1"/>
              <a:t>Organometallerin</a:t>
            </a:r>
            <a:r>
              <a:rPr lang="tr-TR" dirty="0"/>
              <a:t> reaksiyonları,</a:t>
            </a:r>
          </a:p>
          <a:p>
            <a:pPr algn="just"/>
            <a:r>
              <a:rPr lang="tr-TR" dirty="0" err="1"/>
              <a:t>Kondenzasyon</a:t>
            </a:r>
            <a:r>
              <a:rPr lang="tr-TR" dirty="0"/>
              <a:t>,</a:t>
            </a:r>
          </a:p>
          <a:p>
            <a:pPr algn="just"/>
            <a:r>
              <a:rPr lang="tr-TR" dirty="0"/>
              <a:t>Düzenlenme </a:t>
            </a:r>
          </a:p>
          <a:p>
            <a:pPr algn="just"/>
            <a:r>
              <a:rPr lang="tr-TR" dirty="0"/>
              <a:t>gibi birçok tepkimede de kullanılmışlar ve normale göre çok daha başarılı sonuçlar elde edilmiştir. Literatürde bunlarla ilgili çok sayıda makale mevcuttur.</a:t>
            </a:r>
          </a:p>
          <a:p>
            <a:pPr algn="just"/>
            <a:endParaRPr lang="tr-TR" dirty="0"/>
          </a:p>
          <a:p>
            <a:endParaRPr lang="tr-TR" dirty="0"/>
          </a:p>
          <a:p>
            <a:endParaRPr lang="en-US" dirty="0"/>
          </a:p>
          <a:p>
            <a:endParaRPr lang="en-US" dirty="0"/>
          </a:p>
        </p:txBody>
      </p:sp>
    </p:spTree>
    <p:extLst>
      <p:ext uri="{BB962C8B-B14F-4D97-AF65-F5344CB8AC3E}">
        <p14:creationId xmlns:p14="http://schemas.microsoft.com/office/powerpoint/2010/main" val="2078546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a:bodyPr>
          <a:lstStyle/>
          <a:p>
            <a:pPr lvl="0"/>
            <a:r>
              <a:rPr lang="tr-TR" sz="2800" dirty="0"/>
              <a:t>İyonik sıvılar son yıllarda popüler olan bir konu olup aşağıdaki başlıklar altında konu özetlenecektir.</a:t>
            </a:r>
          </a:p>
          <a:p>
            <a:pPr lvl="0"/>
            <a:endParaRPr lang="tr-TR" sz="2800" dirty="0"/>
          </a:p>
          <a:p>
            <a:pPr lvl="0"/>
            <a:r>
              <a:rPr lang="tr-TR" dirty="0"/>
              <a:t>İyonik sıvı kavramı ve genel özellikler,</a:t>
            </a:r>
            <a:endParaRPr lang="en-US" dirty="0"/>
          </a:p>
          <a:p>
            <a:pPr lvl="0"/>
            <a:r>
              <a:rPr lang="tr-TR" dirty="0"/>
              <a:t>İyonik sıvıların türleri ve kimyasal yapıları, </a:t>
            </a:r>
            <a:endParaRPr lang="en-US" dirty="0"/>
          </a:p>
          <a:p>
            <a:pPr lvl="0"/>
            <a:r>
              <a:rPr lang="tr-TR" dirty="0"/>
              <a:t>Avantaj ve dezavantajları</a:t>
            </a:r>
            <a:endParaRPr lang="en-US" dirty="0"/>
          </a:p>
          <a:p>
            <a:pPr lvl="0"/>
            <a:r>
              <a:rPr lang="da-DK" dirty="0" err="1"/>
              <a:t>İyonik</a:t>
            </a:r>
            <a:r>
              <a:rPr lang="da-DK" dirty="0"/>
              <a:t> </a:t>
            </a:r>
            <a:r>
              <a:rPr lang="da-DK" dirty="0" err="1"/>
              <a:t>sıvıların</a:t>
            </a:r>
            <a:r>
              <a:rPr lang="da-DK" dirty="0"/>
              <a:t> </a:t>
            </a:r>
            <a:r>
              <a:rPr lang="da-DK" dirty="0" err="1"/>
              <a:t>kullanılma</a:t>
            </a:r>
            <a:r>
              <a:rPr lang="da-DK" dirty="0"/>
              <a:t> </a:t>
            </a:r>
            <a:r>
              <a:rPr lang="da-DK" dirty="0" err="1"/>
              <a:t>alanları</a:t>
            </a:r>
            <a:r>
              <a:rPr lang="da-DK" dirty="0"/>
              <a:t> ve </a:t>
            </a:r>
            <a:r>
              <a:rPr lang="da-DK" dirty="0" err="1"/>
              <a:t>beklenen</a:t>
            </a:r>
            <a:r>
              <a:rPr lang="da-DK" dirty="0"/>
              <a:t> </a:t>
            </a:r>
            <a:r>
              <a:rPr lang="da-DK" dirty="0" err="1"/>
              <a:t>özellikleri</a:t>
            </a:r>
            <a:endParaRPr lang="en-US" dirty="0"/>
          </a:p>
          <a:p>
            <a:pPr lvl="0"/>
            <a:r>
              <a:rPr lang="es-ES" dirty="0" err="1"/>
              <a:t>İyonik</a:t>
            </a:r>
            <a:r>
              <a:rPr lang="es-ES" dirty="0"/>
              <a:t> </a:t>
            </a:r>
            <a:r>
              <a:rPr lang="es-ES" dirty="0" err="1"/>
              <a:t>sıvıların</a:t>
            </a:r>
            <a:r>
              <a:rPr lang="es-ES" dirty="0"/>
              <a:t> </a:t>
            </a:r>
            <a:r>
              <a:rPr lang="es-ES" dirty="0" err="1"/>
              <a:t>organik</a:t>
            </a:r>
            <a:r>
              <a:rPr lang="es-ES" dirty="0"/>
              <a:t> </a:t>
            </a:r>
            <a:r>
              <a:rPr lang="es-ES" dirty="0" err="1"/>
              <a:t>sentez</a:t>
            </a:r>
            <a:r>
              <a:rPr lang="es-ES" dirty="0"/>
              <a:t> </a:t>
            </a:r>
            <a:r>
              <a:rPr lang="es-ES" dirty="0" err="1"/>
              <a:t>uygulamalarına</a:t>
            </a:r>
            <a:r>
              <a:rPr lang="es-ES" dirty="0"/>
              <a:t> </a:t>
            </a:r>
            <a:r>
              <a:rPr lang="es-ES" dirty="0" err="1"/>
              <a:t>örnekler</a:t>
            </a:r>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505810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fontScale="92500" lnSpcReduction="20000"/>
          </a:bodyPr>
          <a:lstStyle/>
          <a:p>
            <a:r>
              <a:rPr lang="tr-TR" sz="2800" dirty="0"/>
              <a:t>İyonik sıvılar son 15 yılda popüler olmuş, oda sıcaklığında sıvı halde bulunabilen iyonik organik tuzlardır (RTIL).</a:t>
            </a:r>
          </a:p>
          <a:p>
            <a:r>
              <a:rPr lang="tr-TR" sz="2800" dirty="0"/>
              <a:t> Bu tuz yapısındaki organik bileşiklerin, bilinen tuz yapısındaki bileşiklerden önemli farkı çok düşük erime noktalarına sahip olmalarından dolayı oda sıcaklığı veya altındaki sıcaklıklarda sıvı halde bulunurlar. </a:t>
            </a:r>
          </a:p>
          <a:p>
            <a:r>
              <a:rPr lang="tr-TR" sz="2800" dirty="0"/>
              <a:t>Böyle bir durum serbest iyon hareketliliğine imkan sağladığından, organik ve inorganik bileşiklerin hemen hepsinde normal koşullarda oda sıcaklığında gözlenemeyen, özellikle elektriksel ve termal iletkenlik gibi çok temel iki önemli özelliğin iyonik sıvılarda gözlenebilmesi bu bileşiklere uygulama açısından çok önemli avantajlar sağlar. </a:t>
            </a:r>
            <a:endParaRPr lang="en-US" sz="2800" dirty="0"/>
          </a:p>
          <a:p>
            <a:pPr lvl="0"/>
            <a:endParaRPr lang="en-US" dirty="0"/>
          </a:p>
          <a:p>
            <a:pPr lvl="0"/>
            <a:endParaRPr lang="en-US" dirty="0"/>
          </a:p>
          <a:p>
            <a:endParaRPr lang="en-US" dirty="0"/>
          </a:p>
        </p:txBody>
      </p:sp>
    </p:spTree>
    <p:extLst>
      <p:ext uri="{BB962C8B-B14F-4D97-AF65-F5344CB8AC3E}">
        <p14:creationId xmlns:p14="http://schemas.microsoft.com/office/powerpoint/2010/main" val="24624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fontScale="92500"/>
          </a:bodyPr>
          <a:lstStyle/>
          <a:p>
            <a:r>
              <a:rPr lang="tr-TR" sz="2800" dirty="0"/>
              <a:t>İyonik sıvılar genelde organik amonyum tuzları olup, düz zincirli veya halkalı yapıda buluna birçok örnekleri mevcuttur. İlk örneği etil amonyum nitrat olan iyonik sıvılar, </a:t>
            </a:r>
            <a:r>
              <a:rPr lang="tr-TR" sz="2800" dirty="0" err="1"/>
              <a:t>tetraalkilamonyum</a:t>
            </a:r>
            <a:r>
              <a:rPr lang="tr-TR" sz="2800" dirty="0"/>
              <a:t> tuzlarının </a:t>
            </a:r>
            <a:r>
              <a:rPr lang="tr-TR" sz="2800" dirty="0" err="1"/>
              <a:t>yanısıra</a:t>
            </a:r>
            <a:r>
              <a:rPr lang="tr-TR" sz="2800" dirty="0"/>
              <a:t>, </a:t>
            </a:r>
            <a:r>
              <a:rPr lang="tr-TR" sz="2800" dirty="0" err="1"/>
              <a:t>imidazolyum</a:t>
            </a:r>
            <a:r>
              <a:rPr lang="tr-TR" sz="2800" dirty="0"/>
              <a:t> tuzları, </a:t>
            </a:r>
            <a:r>
              <a:rPr lang="tr-TR" sz="2800" dirty="0" err="1"/>
              <a:t>tiyazolyum</a:t>
            </a:r>
            <a:r>
              <a:rPr lang="tr-TR" sz="2800" dirty="0"/>
              <a:t> ve </a:t>
            </a:r>
            <a:r>
              <a:rPr lang="tr-TR" sz="2800" dirty="0" err="1"/>
              <a:t>oksazolyum</a:t>
            </a:r>
            <a:r>
              <a:rPr lang="tr-TR" sz="2800" dirty="0"/>
              <a:t> tuzları, </a:t>
            </a:r>
            <a:r>
              <a:rPr lang="tr-TR" sz="2800" dirty="0" err="1"/>
              <a:t>pirazolyum</a:t>
            </a:r>
            <a:r>
              <a:rPr lang="tr-TR" sz="2800" dirty="0"/>
              <a:t> tuzları gibi halkalı amonyum tuzlarından da elde edilebilmektedir. </a:t>
            </a:r>
          </a:p>
          <a:p>
            <a:r>
              <a:rPr lang="tr-TR" sz="2800" dirty="0" err="1"/>
              <a:t>Katyonik</a:t>
            </a:r>
            <a:r>
              <a:rPr lang="tr-TR" sz="2800" dirty="0"/>
              <a:t> yapıdaki bu tuzlara çok farklı anyonlar (</a:t>
            </a:r>
            <a:r>
              <a:rPr lang="tr-TR" sz="2800" dirty="0" err="1"/>
              <a:t>halojenürler</a:t>
            </a:r>
            <a:r>
              <a:rPr lang="tr-TR" sz="2800" dirty="0"/>
              <a:t>, BF</a:t>
            </a:r>
            <a:r>
              <a:rPr lang="tr-TR" sz="2800" baseline="-25000" dirty="0"/>
              <a:t>4 </a:t>
            </a:r>
            <a:r>
              <a:rPr lang="tr-TR" sz="2800" baseline="30000" dirty="0"/>
              <a:t>-</a:t>
            </a:r>
            <a:r>
              <a:rPr lang="tr-TR" sz="2800" dirty="0"/>
              <a:t>, PF</a:t>
            </a:r>
            <a:r>
              <a:rPr lang="tr-TR" sz="2800" baseline="-25000" dirty="0"/>
              <a:t>6</a:t>
            </a:r>
            <a:r>
              <a:rPr lang="tr-TR" sz="2800" baseline="30000" dirty="0"/>
              <a:t>-</a:t>
            </a:r>
            <a:r>
              <a:rPr lang="tr-TR" sz="2800" dirty="0"/>
              <a:t>, ClO</a:t>
            </a:r>
            <a:r>
              <a:rPr lang="tr-TR" sz="2800" baseline="-25000" dirty="0"/>
              <a:t>4 </a:t>
            </a:r>
            <a:r>
              <a:rPr lang="tr-TR" sz="2800" baseline="30000" dirty="0"/>
              <a:t>-</a:t>
            </a:r>
            <a:r>
              <a:rPr lang="tr-TR" sz="2800" dirty="0"/>
              <a:t>, CF</a:t>
            </a:r>
            <a:r>
              <a:rPr lang="tr-TR" sz="2800" baseline="-25000" dirty="0"/>
              <a:t>3</a:t>
            </a:r>
            <a:r>
              <a:rPr lang="tr-TR" sz="2800" dirty="0"/>
              <a:t>COO</a:t>
            </a:r>
            <a:r>
              <a:rPr lang="tr-TR" sz="2800" baseline="30000" dirty="0"/>
              <a:t>-</a:t>
            </a:r>
            <a:r>
              <a:rPr lang="tr-TR" sz="2800" dirty="0"/>
              <a:t> CF</a:t>
            </a:r>
            <a:r>
              <a:rPr lang="tr-TR" sz="2800" baseline="-25000" dirty="0"/>
              <a:t>3</a:t>
            </a:r>
            <a:r>
              <a:rPr lang="tr-TR" sz="2800" dirty="0"/>
              <a:t>SO</a:t>
            </a:r>
            <a:r>
              <a:rPr lang="tr-TR" sz="2800" baseline="-25000" dirty="0"/>
              <a:t>3</a:t>
            </a:r>
            <a:r>
              <a:rPr lang="tr-TR" sz="2800" baseline="30000" dirty="0"/>
              <a:t>- </a:t>
            </a:r>
            <a:r>
              <a:rPr lang="tr-TR" sz="2800" dirty="0"/>
              <a:t>vd.) eşlik edebilmektedir. Burada istenen, iyon çifti ikilisinin başta erime noktası ve diğer özelliklerin iyonik sıvılardan beklenen özellikleri karşılayabilmesidir.</a:t>
            </a:r>
            <a:endParaRPr lang="en-US" sz="2800" dirty="0"/>
          </a:p>
          <a:p>
            <a:pPr lvl="0"/>
            <a:endParaRPr lang="en-US" dirty="0"/>
          </a:p>
          <a:p>
            <a:pPr lvl="0"/>
            <a:endParaRPr lang="en-US" dirty="0"/>
          </a:p>
          <a:p>
            <a:endParaRPr lang="en-US" dirty="0"/>
          </a:p>
        </p:txBody>
      </p:sp>
    </p:spTree>
    <p:extLst>
      <p:ext uri="{BB962C8B-B14F-4D97-AF65-F5344CB8AC3E}">
        <p14:creationId xmlns:p14="http://schemas.microsoft.com/office/powerpoint/2010/main" val="1871605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a:bodyPr>
          <a:lstStyle/>
          <a:p>
            <a:r>
              <a:rPr lang="tr-TR" sz="2800" dirty="0"/>
              <a:t>İyonik sıvıların türleri-Alkil amonyum tuzları</a:t>
            </a:r>
          </a:p>
          <a:p>
            <a:r>
              <a:rPr lang="tr-TR" dirty="0"/>
              <a:t>Düz zincirli veya halkalı aminlerden elde edilen amonyum tuzlarının özellikle hidrojen içermeyen </a:t>
            </a:r>
            <a:r>
              <a:rPr lang="tr-TR" dirty="0" err="1"/>
              <a:t>kuaterner</a:t>
            </a:r>
            <a:r>
              <a:rPr lang="tr-TR" dirty="0"/>
              <a:t> amonyum tuzları daha dayanıklı olmaları nedeniyle tercih edilir.</a:t>
            </a:r>
          </a:p>
          <a:p>
            <a:r>
              <a:rPr lang="tr-TR" dirty="0"/>
              <a:t>Çok farklı alkil amonyum tuzları ve bunlara eşlik eden anyonlarla iyonik sıvılar hazırlanabilir, ancak bunların sınırlı örnekleri oda sıcaklığında sıvıdırlar.</a:t>
            </a:r>
          </a:p>
          <a:p>
            <a:r>
              <a:rPr lang="tr-TR" dirty="0"/>
              <a:t>R</a:t>
            </a:r>
            <a:r>
              <a:rPr lang="tr-TR" baseline="-25000" dirty="0"/>
              <a:t>4</a:t>
            </a:r>
            <a:r>
              <a:rPr lang="tr-TR" dirty="0"/>
              <a:t>N</a:t>
            </a:r>
            <a:r>
              <a:rPr lang="tr-TR" baseline="30000" dirty="0"/>
              <a:t>+</a:t>
            </a:r>
            <a:r>
              <a:rPr lang="tr-TR" dirty="0"/>
              <a:t>A</a:t>
            </a:r>
            <a:r>
              <a:rPr lang="tr-TR" baseline="30000" dirty="0"/>
              <a:t>-</a:t>
            </a:r>
            <a:r>
              <a:rPr lang="tr-TR" dirty="0"/>
              <a:t> yapısına sahip bu tuzlardan </a:t>
            </a:r>
            <a:r>
              <a:rPr lang="tr-TR" dirty="0" err="1"/>
              <a:t>tetrahekzilamonyum</a:t>
            </a:r>
            <a:r>
              <a:rPr lang="tr-TR" dirty="0"/>
              <a:t> </a:t>
            </a:r>
            <a:r>
              <a:rPr lang="tr-TR" dirty="0" err="1"/>
              <a:t>benzoat</a:t>
            </a:r>
            <a:r>
              <a:rPr lang="tr-TR" dirty="0"/>
              <a:t> -50 C erime noktası ile oda sıcaklığında iyonik sıvıdır. Ancak dayanma sıcaklığı 110 C olup, bu sıcaklığın üzerinde </a:t>
            </a:r>
            <a:r>
              <a:rPr lang="tr-TR" dirty="0" err="1"/>
              <a:t>bozunur</a:t>
            </a:r>
            <a:r>
              <a:rPr lang="tr-TR" dirty="0"/>
              <a:t>.</a:t>
            </a:r>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1232100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lnSpcReduction="10000"/>
          </a:bodyPr>
          <a:lstStyle/>
          <a:p>
            <a:r>
              <a:rPr lang="tr-TR" sz="2800" dirty="0"/>
              <a:t>İyonik sıvıların türleri-</a:t>
            </a:r>
            <a:r>
              <a:rPr lang="tr-TR" sz="2800" dirty="0" err="1"/>
              <a:t>İmidazolyum</a:t>
            </a:r>
            <a:r>
              <a:rPr lang="tr-TR" sz="2800" dirty="0"/>
              <a:t> tuzları</a:t>
            </a:r>
          </a:p>
          <a:p>
            <a:r>
              <a:rPr lang="tr-TR" dirty="0" err="1"/>
              <a:t>İmidazol</a:t>
            </a:r>
            <a:r>
              <a:rPr lang="tr-TR" dirty="0"/>
              <a:t> halkasındaki iki azottan birine veya her ikisine alkil grubu bağlanmasıyla </a:t>
            </a:r>
            <a:r>
              <a:rPr lang="tr-TR" dirty="0" err="1"/>
              <a:t>imidazolyum</a:t>
            </a:r>
            <a:r>
              <a:rPr lang="tr-TR" dirty="0"/>
              <a:t> tuzları elde edilebilir. Dayanıklılık açısından </a:t>
            </a:r>
            <a:r>
              <a:rPr lang="tr-TR" dirty="0" err="1"/>
              <a:t>dialkilimidazolyum</a:t>
            </a:r>
            <a:r>
              <a:rPr lang="tr-TR" dirty="0"/>
              <a:t> tuzları daha uygundur. </a:t>
            </a:r>
          </a:p>
          <a:p>
            <a:r>
              <a:rPr lang="tr-TR" dirty="0" err="1"/>
              <a:t>İmidazol</a:t>
            </a:r>
            <a:r>
              <a:rPr lang="tr-TR" dirty="0"/>
              <a:t> üzerine bağlanacak alkil grupları genellikle metil, etil, </a:t>
            </a:r>
            <a:r>
              <a:rPr lang="tr-TR" dirty="0" err="1"/>
              <a:t>propil</a:t>
            </a:r>
            <a:r>
              <a:rPr lang="tr-TR" dirty="0"/>
              <a:t> ve </a:t>
            </a:r>
            <a:r>
              <a:rPr lang="tr-TR" dirty="0" err="1"/>
              <a:t>bütil</a:t>
            </a:r>
            <a:r>
              <a:rPr lang="tr-TR" dirty="0"/>
              <a:t> gibi küçük alkil gruplarıdır.</a:t>
            </a:r>
          </a:p>
          <a:p>
            <a:r>
              <a:rPr lang="tr-TR" dirty="0"/>
              <a:t>Alkil grubunun büyümesi ve dallanması ile iyonik sıvı özellikleri ve dayanıklılıkları azalır.</a:t>
            </a:r>
          </a:p>
          <a:p>
            <a:r>
              <a:rPr lang="tr-TR" dirty="0"/>
              <a:t>Bu alkil grupları kullanılarak sentezlenmiş farklı </a:t>
            </a:r>
            <a:r>
              <a:rPr lang="tr-TR" dirty="0" err="1"/>
              <a:t>imidazolyum</a:t>
            </a:r>
            <a:r>
              <a:rPr lang="tr-TR" dirty="0"/>
              <a:t> iyonlarının, farklı anyonlarla hazırlanmış bazı tuzları uygulamada çok başarılı bulunmuştur. </a:t>
            </a:r>
            <a:endParaRPr lang="en-US" dirty="0"/>
          </a:p>
          <a:p>
            <a:pPr lvl="0"/>
            <a:endParaRPr lang="en-US" dirty="0"/>
          </a:p>
          <a:p>
            <a:pPr lvl="0"/>
            <a:endParaRPr lang="en-US" dirty="0"/>
          </a:p>
          <a:p>
            <a:endParaRPr lang="en-US" dirty="0"/>
          </a:p>
        </p:txBody>
      </p:sp>
    </p:spTree>
    <p:extLst>
      <p:ext uri="{BB962C8B-B14F-4D97-AF65-F5344CB8AC3E}">
        <p14:creationId xmlns:p14="http://schemas.microsoft.com/office/powerpoint/2010/main" val="23874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962363"/>
            <a:ext cx="9905999" cy="4756935"/>
          </a:xfrm>
        </p:spPr>
        <p:txBody>
          <a:bodyPr>
            <a:normAutofit/>
          </a:bodyPr>
          <a:lstStyle/>
          <a:p>
            <a:r>
              <a:rPr lang="tr-TR" sz="2800" dirty="0" err="1"/>
              <a:t>İmidazolyum</a:t>
            </a:r>
            <a:r>
              <a:rPr lang="tr-TR" sz="2800" dirty="0"/>
              <a:t> tuzları:</a:t>
            </a:r>
          </a:p>
          <a:p>
            <a:r>
              <a:rPr lang="tr-TR" dirty="0" err="1"/>
              <a:t>Monoalkil</a:t>
            </a:r>
            <a:r>
              <a:rPr lang="tr-TR" dirty="0"/>
              <a:t> </a:t>
            </a:r>
            <a:r>
              <a:rPr lang="tr-TR" dirty="0" err="1"/>
              <a:t>imidazolyum</a:t>
            </a:r>
            <a:r>
              <a:rPr lang="tr-TR" dirty="0"/>
              <a:t> tuzları aşağıdaki genel formülle gösterilebilir, ancak genelde bu grubun üyelerinin dayanıklılıkları, azot üzerindeki hidrojeni kolay vererek </a:t>
            </a:r>
            <a:r>
              <a:rPr lang="tr-TR" dirty="0" err="1"/>
              <a:t>bozunmaları</a:t>
            </a:r>
            <a:r>
              <a:rPr lang="tr-TR" dirty="0"/>
              <a:t> nedeniyle zayıftır.</a:t>
            </a:r>
          </a:p>
          <a:p>
            <a:pPr lvl="0"/>
            <a:endParaRPr lang="en-US" dirty="0"/>
          </a:p>
          <a:p>
            <a:pPr lvl="0"/>
            <a:endParaRPr lang="en-US" dirty="0"/>
          </a:p>
          <a:p>
            <a:endParaRPr lang="en-US" dirty="0"/>
          </a:p>
        </p:txBody>
      </p:sp>
      <p:pic>
        <p:nvPicPr>
          <p:cNvPr id="6" name="Picture 5"/>
          <p:cNvPicPr>
            <a:picLocks noChangeAspect="1"/>
          </p:cNvPicPr>
          <p:nvPr/>
        </p:nvPicPr>
        <p:blipFill>
          <a:blip r:embed="rId3"/>
          <a:stretch>
            <a:fillRect/>
          </a:stretch>
        </p:blipFill>
        <p:spPr>
          <a:xfrm>
            <a:off x="2248562" y="4196465"/>
            <a:ext cx="7272337" cy="2016518"/>
          </a:xfrm>
          <a:prstGeom prst="rect">
            <a:avLst/>
          </a:prstGeom>
          <a:solidFill>
            <a:schemeClr val="tx2"/>
          </a:solidFill>
        </p:spPr>
      </p:pic>
    </p:spTree>
    <p:extLst>
      <p:ext uri="{BB962C8B-B14F-4D97-AF65-F5344CB8AC3E}">
        <p14:creationId xmlns:p14="http://schemas.microsoft.com/office/powerpoint/2010/main" val="23654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2212"/>
            <a:ext cx="9905998" cy="1478570"/>
          </a:xfrm>
        </p:spPr>
        <p:txBody>
          <a:bodyPr/>
          <a:lstStyle/>
          <a:p>
            <a:r>
              <a:rPr lang="en-US" b="1" dirty="0" err="1"/>
              <a:t>Konu</a:t>
            </a:r>
            <a:r>
              <a:rPr lang="en-US" b="1" dirty="0"/>
              <a:t>: İYONİK SIVILAR</a:t>
            </a:r>
            <a:endParaRPr lang="en-US" dirty="0"/>
          </a:p>
        </p:txBody>
      </p:sp>
      <p:sp>
        <p:nvSpPr>
          <p:cNvPr id="3" name="Content Placeholder 2"/>
          <p:cNvSpPr>
            <a:spLocks noGrp="1"/>
          </p:cNvSpPr>
          <p:nvPr>
            <p:ph idx="1"/>
          </p:nvPr>
        </p:nvSpPr>
        <p:spPr>
          <a:xfrm>
            <a:off x="1141412" y="1628775"/>
            <a:ext cx="10188576" cy="5090523"/>
          </a:xfrm>
        </p:spPr>
        <p:txBody>
          <a:bodyPr>
            <a:normAutofit/>
          </a:bodyPr>
          <a:lstStyle/>
          <a:p>
            <a:r>
              <a:rPr lang="tr-TR" dirty="0" err="1"/>
              <a:t>Dialkil</a:t>
            </a:r>
            <a:r>
              <a:rPr lang="tr-TR" dirty="0"/>
              <a:t> </a:t>
            </a:r>
            <a:r>
              <a:rPr lang="tr-TR" dirty="0" err="1"/>
              <a:t>imidazolyum</a:t>
            </a:r>
            <a:r>
              <a:rPr lang="tr-TR" dirty="0"/>
              <a:t> tuzları aşağıdaki gibi gösterilebilir, dayanıklılıkları çok daha iyidir.</a:t>
            </a:r>
            <a:endParaRPr lang="en-US" dirty="0"/>
          </a:p>
          <a:p>
            <a:pPr lvl="0"/>
            <a:endParaRPr lang="en-US" dirty="0"/>
          </a:p>
          <a:p>
            <a:endParaRPr lang="en-US" dirty="0"/>
          </a:p>
        </p:txBody>
      </p:sp>
      <p:pic>
        <p:nvPicPr>
          <p:cNvPr id="4" name="Picture 3"/>
          <p:cNvPicPr>
            <a:picLocks noChangeAspect="1"/>
          </p:cNvPicPr>
          <p:nvPr/>
        </p:nvPicPr>
        <p:blipFill>
          <a:blip r:embed="rId3"/>
          <a:stretch>
            <a:fillRect/>
          </a:stretch>
        </p:blipFill>
        <p:spPr>
          <a:xfrm>
            <a:off x="2557462" y="2950182"/>
            <a:ext cx="6815138" cy="1889743"/>
          </a:xfrm>
          <a:prstGeom prst="rect">
            <a:avLst/>
          </a:prstGeom>
          <a:solidFill>
            <a:schemeClr val="tx2"/>
          </a:solidFill>
        </p:spPr>
      </p:pic>
    </p:spTree>
    <p:extLst>
      <p:ext uri="{BB962C8B-B14F-4D97-AF65-F5344CB8AC3E}">
        <p14:creationId xmlns:p14="http://schemas.microsoft.com/office/powerpoint/2010/main" val="1032925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1119</TotalTime>
  <Words>1630</Words>
  <Application>Microsoft Office PowerPoint</Application>
  <PresentationFormat>Geniş ekran</PresentationFormat>
  <Paragraphs>204</Paragraphs>
  <Slides>26</Slides>
  <Notes>26</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Calibri</vt:lpstr>
      <vt:lpstr>Tw Cen MT</vt:lpstr>
      <vt:lpstr>Circuit</vt:lpstr>
      <vt:lpstr>801300725880 İleri Organik Kimya_</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lpstr>Konu: İYONİK SIVILAR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KİM 479 ORGANİK KİMYA III</dc:title>
  <dc:creator>Microsoft Office User</dc:creator>
  <cp:lastModifiedBy>duygu bayramoglu</cp:lastModifiedBy>
  <cp:revision>229</cp:revision>
  <dcterms:created xsi:type="dcterms:W3CDTF">2017-02-13T11:58:42Z</dcterms:created>
  <dcterms:modified xsi:type="dcterms:W3CDTF">2025-08-04T08:59:58Z</dcterms:modified>
</cp:coreProperties>
</file>