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2" r:id="rId3"/>
    <p:sldId id="263" r:id="rId4"/>
    <p:sldId id="257" r:id="rId5"/>
    <p:sldId id="258" r:id="rId6"/>
    <p:sldId id="259" r:id="rId7"/>
    <p:sldId id="260" r:id="rId8"/>
    <p:sldId id="261"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5" d="100"/>
          <a:sy n="65"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1DB1A72-164C-4518-9881-8D247A3FFA21}"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08E9134-E2C1-4747-BFC2-2FB6FC7134A8}" type="slidenum">
              <a:rPr lang="tr-TR" smtClean="0"/>
              <a:t>‹#›</a:t>
            </a:fld>
            <a:endParaRPr lang="tr-TR"/>
          </a:p>
        </p:txBody>
      </p:sp>
    </p:spTree>
    <p:extLst>
      <p:ext uri="{BB962C8B-B14F-4D97-AF65-F5344CB8AC3E}">
        <p14:creationId xmlns:p14="http://schemas.microsoft.com/office/powerpoint/2010/main" val="2776920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DB1A72-164C-4518-9881-8D247A3FFA21}"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08E9134-E2C1-4747-BFC2-2FB6FC7134A8}" type="slidenum">
              <a:rPr lang="tr-TR" smtClean="0"/>
              <a:t>‹#›</a:t>
            </a:fld>
            <a:endParaRPr lang="tr-TR"/>
          </a:p>
        </p:txBody>
      </p:sp>
    </p:spTree>
    <p:extLst>
      <p:ext uri="{BB962C8B-B14F-4D97-AF65-F5344CB8AC3E}">
        <p14:creationId xmlns:p14="http://schemas.microsoft.com/office/powerpoint/2010/main" val="1186295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DB1A72-164C-4518-9881-8D247A3FFA21}"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08E9134-E2C1-4747-BFC2-2FB6FC7134A8}" type="slidenum">
              <a:rPr lang="tr-TR" smtClean="0"/>
              <a:t>‹#›</a:t>
            </a:fld>
            <a:endParaRPr lang="tr-TR"/>
          </a:p>
        </p:txBody>
      </p:sp>
    </p:spTree>
    <p:extLst>
      <p:ext uri="{BB962C8B-B14F-4D97-AF65-F5344CB8AC3E}">
        <p14:creationId xmlns:p14="http://schemas.microsoft.com/office/powerpoint/2010/main" val="338836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DB1A72-164C-4518-9881-8D247A3FFA21}"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08E9134-E2C1-4747-BFC2-2FB6FC7134A8}" type="slidenum">
              <a:rPr lang="tr-TR" smtClean="0"/>
              <a:t>‹#›</a:t>
            </a:fld>
            <a:endParaRPr lang="tr-TR"/>
          </a:p>
        </p:txBody>
      </p:sp>
    </p:spTree>
    <p:extLst>
      <p:ext uri="{BB962C8B-B14F-4D97-AF65-F5344CB8AC3E}">
        <p14:creationId xmlns:p14="http://schemas.microsoft.com/office/powerpoint/2010/main" val="3574997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1DB1A72-164C-4518-9881-8D247A3FFA21}"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08E9134-E2C1-4747-BFC2-2FB6FC7134A8}" type="slidenum">
              <a:rPr lang="tr-TR" smtClean="0"/>
              <a:t>‹#›</a:t>
            </a:fld>
            <a:endParaRPr lang="tr-TR"/>
          </a:p>
        </p:txBody>
      </p:sp>
    </p:spTree>
    <p:extLst>
      <p:ext uri="{BB962C8B-B14F-4D97-AF65-F5344CB8AC3E}">
        <p14:creationId xmlns:p14="http://schemas.microsoft.com/office/powerpoint/2010/main" val="988069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1DB1A72-164C-4518-9881-8D247A3FFA21}"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08E9134-E2C1-4747-BFC2-2FB6FC7134A8}" type="slidenum">
              <a:rPr lang="tr-TR" smtClean="0"/>
              <a:t>‹#›</a:t>
            </a:fld>
            <a:endParaRPr lang="tr-TR"/>
          </a:p>
        </p:txBody>
      </p:sp>
    </p:spTree>
    <p:extLst>
      <p:ext uri="{BB962C8B-B14F-4D97-AF65-F5344CB8AC3E}">
        <p14:creationId xmlns:p14="http://schemas.microsoft.com/office/powerpoint/2010/main" val="750259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1DB1A72-164C-4518-9881-8D247A3FFA21}" type="datetimeFigureOut">
              <a:rPr lang="tr-TR" smtClean="0"/>
              <a:t>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08E9134-E2C1-4747-BFC2-2FB6FC7134A8}" type="slidenum">
              <a:rPr lang="tr-TR" smtClean="0"/>
              <a:t>‹#›</a:t>
            </a:fld>
            <a:endParaRPr lang="tr-TR"/>
          </a:p>
        </p:txBody>
      </p:sp>
    </p:spTree>
    <p:extLst>
      <p:ext uri="{BB962C8B-B14F-4D97-AF65-F5344CB8AC3E}">
        <p14:creationId xmlns:p14="http://schemas.microsoft.com/office/powerpoint/2010/main" val="536425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1DB1A72-164C-4518-9881-8D247A3FFA21}" type="datetimeFigureOut">
              <a:rPr lang="tr-TR" smtClean="0"/>
              <a:t>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08E9134-E2C1-4747-BFC2-2FB6FC7134A8}" type="slidenum">
              <a:rPr lang="tr-TR" smtClean="0"/>
              <a:t>‹#›</a:t>
            </a:fld>
            <a:endParaRPr lang="tr-TR"/>
          </a:p>
        </p:txBody>
      </p:sp>
    </p:spTree>
    <p:extLst>
      <p:ext uri="{BB962C8B-B14F-4D97-AF65-F5344CB8AC3E}">
        <p14:creationId xmlns:p14="http://schemas.microsoft.com/office/powerpoint/2010/main" val="3713797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1DB1A72-164C-4518-9881-8D247A3FFA21}" type="datetimeFigureOut">
              <a:rPr lang="tr-TR" smtClean="0"/>
              <a:t>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08E9134-E2C1-4747-BFC2-2FB6FC7134A8}" type="slidenum">
              <a:rPr lang="tr-TR" smtClean="0"/>
              <a:t>‹#›</a:t>
            </a:fld>
            <a:endParaRPr lang="tr-TR"/>
          </a:p>
        </p:txBody>
      </p:sp>
    </p:spTree>
    <p:extLst>
      <p:ext uri="{BB962C8B-B14F-4D97-AF65-F5344CB8AC3E}">
        <p14:creationId xmlns:p14="http://schemas.microsoft.com/office/powerpoint/2010/main" val="2442928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1DB1A72-164C-4518-9881-8D247A3FFA21}"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08E9134-E2C1-4747-BFC2-2FB6FC7134A8}" type="slidenum">
              <a:rPr lang="tr-TR" smtClean="0"/>
              <a:t>‹#›</a:t>
            </a:fld>
            <a:endParaRPr lang="tr-TR"/>
          </a:p>
        </p:txBody>
      </p:sp>
    </p:spTree>
    <p:extLst>
      <p:ext uri="{BB962C8B-B14F-4D97-AF65-F5344CB8AC3E}">
        <p14:creationId xmlns:p14="http://schemas.microsoft.com/office/powerpoint/2010/main" val="3101508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1DB1A72-164C-4518-9881-8D247A3FFA21}"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08E9134-E2C1-4747-BFC2-2FB6FC7134A8}" type="slidenum">
              <a:rPr lang="tr-TR" smtClean="0"/>
              <a:t>‹#›</a:t>
            </a:fld>
            <a:endParaRPr lang="tr-TR"/>
          </a:p>
        </p:txBody>
      </p:sp>
    </p:spTree>
    <p:extLst>
      <p:ext uri="{BB962C8B-B14F-4D97-AF65-F5344CB8AC3E}">
        <p14:creationId xmlns:p14="http://schemas.microsoft.com/office/powerpoint/2010/main" val="2342037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DB1A72-164C-4518-9881-8D247A3FFA21}" type="datetimeFigureOut">
              <a:rPr lang="tr-TR" smtClean="0"/>
              <a:t>31.1.2017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E9134-E2C1-4747-BFC2-2FB6FC7134A8}" type="slidenum">
              <a:rPr lang="tr-TR" smtClean="0"/>
              <a:t>‹#›</a:t>
            </a:fld>
            <a:endParaRPr lang="tr-TR"/>
          </a:p>
        </p:txBody>
      </p:sp>
    </p:spTree>
    <p:extLst>
      <p:ext uri="{BB962C8B-B14F-4D97-AF65-F5344CB8AC3E}">
        <p14:creationId xmlns:p14="http://schemas.microsoft.com/office/powerpoint/2010/main" val="23180290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ziraat.sdu.edu.tr/assets/uploads/sites/138/files/tarla-bitkilerine-giris-27092016.pdf" TargetMode="External"/><Relationship Id="rId2" Type="http://schemas.openxmlformats.org/officeDocument/2006/relationships/hyperlink" Target="https://www.foodelphi.com/genel-tibbi-bitkiler-prof-dr-necmi-isle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ziraat.sdu.edu.tr/assets/uploads/sites/138/files/tarla-bitkilerine-giris-27092016.pdf" TargetMode="External"/><Relationship Id="rId2" Type="http://schemas.openxmlformats.org/officeDocument/2006/relationships/hyperlink" Target="https://www.foodelphi.com/genel-tibbi-bitkiler-prof-dr-necmi-isle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Tıbbi Bitkileri Tarihi</a:t>
            </a:r>
            <a:endParaRPr lang="en-US" dirty="0"/>
          </a:p>
        </p:txBody>
      </p:sp>
      <p:sp>
        <p:nvSpPr>
          <p:cNvPr id="3" name="İçerik Yer Tutucusu 2"/>
          <p:cNvSpPr>
            <a:spLocks noGrp="1"/>
          </p:cNvSpPr>
          <p:nvPr>
            <p:ph idx="1"/>
          </p:nvPr>
        </p:nvSpPr>
        <p:spPr/>
        <p:txBody>
          <a:bodyPr>
            <a:normAutofit fontScale="62500" lnSpcReduction="20000"/>
          </a:bodyPr>
          <a:lstStyle/>
          <a:p>
            <a:pPr algn="just"/>
            <a:r>
              <a:rPr lang="tr-TR" dirty="0" smtClean="0"/>
              <a:t>İnsanlar </a:t>
            </a:r>
            <a:r>
              <a:rPr lang="tr-TR" dirty="0"/>
              <a:t>toplama veya kültür yoluyla ürettikleri tıbbi bitkilerden ,bazı basit yöntemlerle içlerinde bitkinin </a:t>
            </a:r>
            <a:r>
              <a:rPr lang="tr-TR" dirty="0" err="1"/>
              <a:t>biyoaktif</a:t>
            </a:r>
            <a:r>
              <a:rPr lang="tr-TR" dirty="0"/>
              <a:t> (etkin) maddelerini taşıyan ilk </a:t>
            </a:r>
            <a:r>
              <a:rPr lang="tr-TR" dirty="0" err="1"/>
              <a:t>ilaçlarıda</a:t>
            </a:r>
            <a:r>
              <a:rPr lang="tr-TR" dirty="0"/>
              <a:t> elde etmeyi başardılar.</a:t>
            </a:r>
            <a:endParaRPr lang="en-US" dirty="0"/>
          </a:p>
          <a:p>
            <a:pPr algn="just"/>
            <a:r>
              <a:rPr lang="tr-TR" b="1" dirty="0" err="1" smtClean="0"/>
              <a:t>Hippokrates</a:t>
            </a:r>
            <a:r>
              <a:rPr lang="tr-TR" b="1" dirty="0" smtClean="0"/>
              <a:t> </a:t>
            </a:r>
            <a:r>
              <a:rPr lang="tr-TR" dirty="0"/>
              <a:t>,</a:t>
            </a:r>
            <a:r>
              <a:rPr lang="tr-TR" b="1" dirty="0" err="1"/>
              <a:t>Plinus</a:t>
            </a:r>
            <a:r>
              <a:rPr lang="tr-TR" dirty="0"/>
              <a:t>, </a:t>
            </a:r>
            <a:r>
              <a:rPr lang="tr-TR" b="1" dirty="0" err="1"/>
              <a:t>Galenos</a:t>
            </a:r>
            <a:r>
              <a:rPr lang="tr-TR" b="1" dirty="0"/>
              <a:t> </a:t>
            </a:r>
            <a:r>
              <a:rPr lang="tr-TR" dirty="0"/>
              <a:t>ve </a:t>
            </a:r>
            <a:r>
              <a:rPr lang="tr-TR" b="1" dirty="0" err="1"/>
              <a:t>Dioskorides</a:t>
            </a:r>
            <a:r>
              <a:rPr lang="tr-TR" b="1" dirty="0"/>
              <a:t> </a:t>
            </a:r>
            <a:r>
              <a:rPr lang="tr-TR" dirty="0"/>
              <a:t>gibi Batı dünyasında, </a:t>
            </a:r>
            <a:r>
              <a:rPr lang="tr-TR" b="1" dirty="0"/>
              <a:t>El-</a:t>
            </a:r>
            <a:r>
              <a:rPr lang="tr-TR" b="1" dirty="0" err="1"/>
              <a:t>Razi</a:t>
            </a:r>
            <a:r>
              <a:rPr lang="tr-TR" dirty="0" err="1"/>
              <a:t>,</a:t>
            </a:r>
            <a:r>
              <a:rPr lang="tr-TR" b="1" dirty="0" err="1"/>
              <a:t>El</a:t>
            </a:r>
            <a:r>
              <a:rPr lang="tr-TR" b="1" dirty="0"/>
              <a:t>-</a:t>
            </a:r>
            <a:r>
              <a:rPr lang="tr-TR" b="1" dirty="0" err="1"/>
              <a:t>Zehravi</a:t>
            </a:r>
            <a:r>
              <a:rPr lang="tr-TR" dirty="0"/>
              <a:t>, </a:t>
            </a:r>
            <a:r>
              <a:rPr lang="tr-TR" b="1" dirty="0" err="1"/>
              <a:t>İbnBaytar</a:t>
            </a:r>
            <a:r>
              <a:rPr lang="tr-TR" b="1" dirty="0"/>
              <a:t> </a:t>
            </a:r>
            <a:r>
              <a:rPr lang="tr-TR" dirty="0"/>
              <a:t>ve </a:t>
            </a:r>
            <a:r>
              <a:rPr lang="tr-TR" b="1" dirty="0" err="1"/>
              <a:t>İbnSina</a:t>
            </a:r>
            <a:r>
              <a:rPr lang="tr-TR" b="1" dirty="0"/>
              <a:t> </a:t>
            </a:r>
            <a:r>
              <a:rPr lang="tr-TR" dirty="0"/>
              <a:t>(Al-kanun fit-</a:t>
            </a:r>
            <a:r>
              <a:rPr lang="tr-TR" dirty="0" err="1"/>
              <a:t>tıb</a:t>
            </a:r>
            <a:r>
              <a:rPr lang="tr-TR" dirty="0"/>
              <a:t> </a:t>
            </a:r>
            <a:r>
              <a:rPr lang="tr-TR" dirty="0" smtClean="0"/>
              <a:t>)</a:t>
            </a:r>
            <a:endParaRPr lang="tr-TR" dirty="0" smtClean="0"/>
          </a:p>
          <a:p>
            <a:pPr algn="just"/>
            <a:r>
              <a:rPr lang="tr-TR" dirty="0" smtClean="0"/>
              <a:t>(</a:t>
            </a:r>
            <a:r>
              <a:rPr lang="tr-TR" b="1" dirty="0"/>
              <a:t>alternatif tıp</a:t>
            </a:r>
            <a:r>
              <a:rPr lang="tr-TR" b="1" dirty="0" smtClean="0"/>
              <a:t>,</a:t>
            </a:r>
          </a:p>
          <a:p>
            <a:pPr algn="just"/>
            <a:r>
              <a:rPr lang="tr-TR" b="1" dirty="0" smtClean="0"/>
              <a:t>destekleyici </a:t>
            </a:r>
            <a:r>
              <a:rPr lang="tr-TR" b="1" dirty="0"/>
              <a:t>tıp</a:t>
            </a:r>
            <a:r>
              <a:rPr lang="tr-TR" b="1" dirty="0" smtClean="0"/>
              <a:t>,</a:t>
            </a:r>
          </a:p>
          <a:p>
            <a:pPr algn="just"/>
            <a:r>
              <a:rPr lang="tr-TR" b="1" dirty="0" smtClean="0"/>
              <a:t>tamamlayıcı TIP</a:t>
            </a:r>
          </a:p>
          <a:p>
            <a:pPr algn="just"/>
            <a:endParaRPr lang="tr-TR" b="1" dirty="0" smtClean="0"/>
          </a:p>
          <a:p>
            <a:pPr algn="just"/>
            <a:r>
              <a:rPr lang="tr-TR" b="1" dirty="0" err="1" smtClean="0"/>
              <a:t>AsyaTıbbı</a:t>
            </a:r>
            <a:r>
              <a:rPr lang="tr-TR" dirty="0"/>
              <a:t>”, </a:t>
            </a:r>
            <a:endParaRPr lang="tr-TR" dirty="0" smtClean="0"/>
          </a:p>
          <a:p>
            <a:pPr algn="just"/>
            <a:r>
              <a:rPr lang="tr-TR" dirty="0" smtClean="0"/>
              <a:t>“</a:t>
            </a:r>
            <a:r>
              <a:rPr lang="tr-TR" b="1" dirty="0" err="1"/>
              <a:t>AvrupaTıbbı</a:t>
            </a:r>
            <a:r>
              <a:rPr lang="tr-TR" dirty="0"/>
              <a:t>”, </a:t>
            </a:r>
            <a:endParaRPr lang="tr-TR" dirty="0" smtClean="0"/>
          </a:p>
          <a:p>
            <a:pPr algn="just"/>
            <a:r>
              <a:rPr lang="tr-TR" dirty="0" smtClean="0"/>
              <a:t>“</a:t>
            </a:r>
            <a:r>
              <a:rPr lang="tr-TR" b="1" dirty="0"/>
              <a:t>Yeni-Avrupa Tıbbı</a:t>
            </a:r>
            <a:r>
              <a:rPr lang="tr-TR" dirty="0"/>
              <a:t>” ve </a:t>
            </a:r>
            <a:r>
              <a:rPr lang="tr-TR" dirty="0" smtClean="0"/>
              <a:t>“</a:t>
            </a:r>
          </a:p>
          <a:p>
            <a:pPr algn="just"/>
            <a:r>
              <a:rPr lang="tr-TR" b="1" dirty="0" err="1" smtClean="0"/>
              <a:t>YerliTıp</a:t>
            </a:r>
            <a:r>
              <a:rPr lang="tr-TR" dirty="0"/>
              <a:t>” </a:t>
            </a:r>
            <a:endParaRPr lang="tr-TR" dirty="0" smtClean="0"/>
          </a:p>
          <a:p>
            <a:pPr algn="just"/>
            <a:r>
              <a:rPr lang="tr-TR" b="1" dirty="0" err="1" smtClean="0"/>
              <a:t>Lokmanhekimlik</a:t>
            </a:r>
            <a:r>
              <a:rPr lang="tr-TR" dirty="0"/>
              <a:t>) Anadolu’nun birçok yöresinde halen varlığını sürdürmektedir.</a:t>
            </a:r>
            <a:endParaRPr lang="en-US" dirty="0"/>
          </a:p>
          <a:p>
            <a:endParaRPr lang="en-US" dirty="0"/>
          </a:p>
        </p:txBody>
      </p:sp>
    </p:spTree>
    <p:extLst>
      <p:ext uri="{BB962C8B-B14F-4D97-AF65-F5344CB8AC3E}">
        <p14:creationId xmlns:p14="http://schemas.microsoft.com/office/powerpoint/2010/main" val="2497974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BİTKİSEL DROGLAR</a:t>
            </a:r>
            <a:r>
              <a:rPr lang="en-US" dirty="0"/>
              <a:t/>
            </a:r>
            <a:br>
              <a:rPr lang="en-US" dirty="0"/>
            </a:br>
            <a:endParaRPr lang="en-US" dirty="0"/>
          </a:p>
        </p:txBody>
      </p:sp>
      <p:sp>
        <p:nvSpPr>
          <p:cNvPr id="3" name="İçerik Yer Tutucusu 2"/>
          <p:cNvSpPr>
            <a:spLocks noGrp="1"/>
          </p:cNvSpPr>
          <p:nvPr>
            <p:ph idx="1"/>
          </p:nvPr>
        </p:nvSpPr>
        <p:spPr/>
        <p:txBody>
          <a:bodyPr>
            <a:normAutofit fontScale="47500" lnSpcReduction="20000"/>
          </a:bodyPr>
          <a:lstStyle/>
          <a:p>
            <a:r>
              <a:rPr lang="en-US" b="1" dirty="0" err="1"/>
              <a:t>Çiçek</a:t>
            </a:r>
            <a:r>
              <a:rPr lang="en-US" b="1" dirty="0"/>
              <a:t> (</a:t>
            </a:r>
            <a:r>
              <a:rPr lang="en-US" b="1" dirty="0" err="1"/>
              <a:t>Flos</a:t>
            </a:r>
            <a:r>
              <a:rPr lang="en-US" b="1" dirty="0"/>
              <a:t>) </a:t>
            </a:r>
            <a:r>
              <a:rPr lang="en-US" b="1" dirty="0" err="1"/>
              <a:t>drogları</a:t>
            </a:r>
            <a:r>
              <a:rPr lang="en-US" dirty="0"/>
              <a:t>: </a:t>
            </a:r>
            <a:r>
              <a:rPr lang="en-US" dirty="0" err="1"/>
              <a:t>aspir</a:t>
            </a:r>
            <a:r>
              <a:rPr lang="en-US" dirty="0"/>
              <a:t>, </a:t>
            </a:r>
            <a:r>
              <a:rPr lang="en-US" dirty="0" err="1"/>
              <a:t>ekinezya</a:t>
            </a:r>
            <a:r>
              <a:rPr lang="en-US" dirty="0"/>
              <a:t>, </a:t>
            </a:r>
            <a:r>
              <a:rPr lang="en-US" dirty="0" err="1"/>
              <a:t>gül</a:t>
            </a:r>
            <a:r>
              <a:rPr lang="en-US" dirty="0"/>
              <a:t>, </a:t>
            </a:r>
            <a:r>
              <a:rPr lang="en-US" dirty="0" err="1"/>
              <a:t>hanımeli</a:t>
            </a:r>
            <a:r>
              <a:rPr lang="en-US" dirty="0"/>
              <a:t>, </a:t>
            </a:r>
            <a:r>
              <a:rPr lang="en-US" dirty="0" err="1"/>
              <a:t>ıhlamur</a:t>
            </a:r>
            <a:r>
              <a:rPr lang="en-US" dirty="0"/>
              <a:t>, </a:t>
            </a:r>
            <a:r>
              <a:rPr lang="en-US" dirty="0" err="1"/>
              <a:t>karanfil</a:t>
            </a:r>
            <a:r>
              <a:rPr lang="en-US" dirty="0"/>
              <a:t>, </a:t>
            </a:r>
            <a:r>
              <a:rPr lang="en-US" dirty="0" err="1"/>
              <a:t>lavanta</a:t>
            </a:r>
            <a:r>
              <a:rPr lang="en-US" dirty="0"/>
              <a:t>, </a:t>
            </a:r>
            <a:r>
              <a:rPr lang="en-US" dirty="0" err="1"/>
              <a:t>papatya</a:t>
            </a:r>
            <a:r>
              <a:rPr lang="en-US" dirty="0"/>
              <a:t>, </a:t>
            </a:r>
            <a:r>
              <a:rPr lang="en-US" dirty="0" err="1"/>
              <a:t>safran</a:t>
            </a:r>
            <a:r>
              <a:rPr lang="en-US" dirty="0"/>
              <a:t>, </a:t>
            </a:r>
            <a:r>
              <a:rPr lang="en-US" dirty="0" err="1"/>
              <a:t>yasemin</a:t>
            </a:r>
            <a:r>
              <a:rPr lang="en-US" dirty="0"/>
              <a:t>,…</a:t>
            </a:r>
          </a:p>
          <a:p>
            <a:r>
              <a:rPr lang="en-US" b="1" dirty="0" err="1" smtClean="0"/>
              <a:t>Meyve</a:t>
            </a:r>
            <a:r>
              <a:rPr lang="en-US" b="1" dirty="0" smtClean="0"/>
              <a:t> </a:t>
            </a:r>
            <a:r>
              <a:rPr lang="en-US" b="1" dirty="0"/>
              <a:t>(</a:t>
            </a:r>
            <a:r>
              <a:rPr lang="en-US" b="1" dirty="0" err="1"/>
              <a:t>Fructus</a:t>
            </a:r>
            <a:r>
              <a:rPr lang="en-US" b="1" dirty="0"/>
              <a:t>) </a:t>
            </a:r>
            <a:r>
              <a:rPr lang="en-US" b="1" dirty="0" err="1"/>
              <a:t>drogları</a:t>
            </a:r>
            <a:r>
              <a:rPr lang="en-US" dirty="0" err="1"/>
              <a:t>:anason</a:t>
            </a:r>
            <a:r>
              <a:rPr lang="en-US" dirty="0"/>
              <a:t>, </a:t>
            </a:r>
            <a:r>
              <a:rPr lang="en-US" dirty="0" err="1"/>
              <a:t>ardıç</a:t>
            </a:r>
            <a:r>
              <a:rPr lang="en-US" dirty="0"/>
              <a:t>, </a:t>
            </a:r>
            <a:r>
              <a:rPr lang="en-US" dirty="0" err="1"/>
              <a:t>dereotu</a:t>
            </a:r>
            <a:r>
              <a:rPr lang="en-US" dirty="0"/>
              <a:t>, </a:t>
            </a:r>
            <a:r>
              <a:rPr lang="en-US" dirty="0" err="1"/>
              <a:t>hünnap</a:t>
            </a:r>
            <a:r>
              <a:rPr lang="en-US" dirty="0"/>
              <a:t>, </a:t>
            </a:r>
            <a:r>
              <a:rPr lang="en-US" dirty="0" err="1"/>
              <a:t>karabiber</a:t>
            </a:r>
            <a:r>
              <a:rPr lang="en-US" dirty="0"/>
              <a:t>, </a:t>
            </a:r>
            <a:r>
              <a:rPr lang="en-US" dirty="0" err="1"/>
              <a:t>kırmızıbiber</a:t>
            </a:r>
            <a:r>
              <a:rPr lang="en-US" dirty="0"/>
              <a:t>, </a:t>
            </a:r>
            <a:r>
              <a:rPr lang="en-US" dirty="0" err="1"/>
              <a:t>kimyon</a:t>
            </a:r>
            <a:r>
              <a:rPr lang="en-US" dirty="0"/>
              <a:t>, </a:t>
            </a:r>
            <a:r>
              <a:rPr lang="en-US" dirty="0" err="1"/>
              <a:t>kişniş</a:t>
            </a:r>
            <a:r>
              <a:rPr lang="en-US" dirty="0"/>
              <a:t>, </a:t>
            </a:r>
            <a:r>
              <a:rPr lang="en-US" dirty="0" err="1"/>
              <a:t>kuşburnu</a:t>
            </a:r>
            <a:r>
              <a:rPr lang="en-US" dirty="0"/>
              <a:t>, </a:t>
            </a:r>
            <a:r>
              <a:rPr lang="en-US" dirty="0" err="1"/>
              <a:t>maydanoz</a:t>
            </a:r>
            <a:r>
              <a:rPr lang="en-US" dirty="0"/>
              <a:t>, </a:t>
            </a:r>
            <a:r>
              <a:rPr lang="en-US" dirty="0" err="1"/>
              <a:t>rezene</a:t>
            </a:r>
            <a:r>
              <a:rPr lang="en-US" dirty="0"/>
              <a:t>, </a:t>
            </a:r>
            <a:r>
              <a:rPr lang="en-US" dirty="0" err="1"/>
              <a:t>vanilya</a:t>
            </a:r>
            <a:r>
              <a:rPr lang="en-US" dirty="0"/>
              <a:t>, </a:t>
            </a:r>
            <a:r>
              <a:rPr lang="en-US" dirty="0" err="1"/>
              <a:t>yenibahar</a:t>
            </a:r>
            <a:r>
              <a:rPr lang="en-US" dirty="0"/>
              <a:t>, </a:t>
            </a:r>
            <a:r>
              <a:rPr lang="en-US" dirty="0" err="1"/>
              <a:t>yıldızanasonu</a:t>
            </a:r>
            <a:r>
              <a:rPr lang="en-US" dirty="0"/>
              <a:t>,...</a:t>
            </a:r>
          </a:p>
          <a:p>
            <a:r>
              <a:rPr lang="en-US" b="1" dirty="0" err="1" smtClean="0"/>
              <a:t>Tohum</a:t>
            </a:r>
            <a:r>
              <a:rPr lang="en-US" b="1" dirty="0" smtClean="0"/>
              <a:t> </a:t>
            </a:r>
            <a:r>
              <a:rPr lang="en-US" b="1" dirty="0"/>
              <a:t>(Semen) </a:t>
            </a:r>
            <a:r>
              <a:rPr lang="en-US" b="1" dirty="0" err="1"/>
              <a:t>drogları</a:t>
            </a:r>
            <a:r>
              <a:rPr lang="en-US" dirty="0"/>
              <a:t>: </a:t>
            </a:r>
            <a:r>
              <a:rPr lang="en-US" dirty="0" err="1"/>
              <a:t>çemen</a:t>
            </a:r>
            <a:r>
              <a:rPr lang="en-US" dirty="0"/>
              <a:t>, </a:t>
            </a:r>
            <a:r>
              <a:rPr lang="en-US" dirty="0" err="1"/>
              <a:t>çörekotu</a:t>
            </a:r>
            <a:r>
              <a:rPr lang="en-US" dirty="0"/>
              <a:t>, </a:t>
            </a:r>
            <a:r>
              <a:rPr lang="en-US" dirty="0" err="1"/>
              <a:t>hardal</a:t>
            </a:r>
            <a:r>
              <a:rPr lang="en-US" dirty="0"/>
              <a:t>, </a:t>
            </a:r>
            <a:r>
              <a:rPr lang="en-US" dirty="0" err="1"/>
              <a:t>haşhaş</a:t>
            </a:r>
            <a:r>
              <a:rPr lang="en-US" dirty="0"/>
              <a:t>, </a:t>
            </a:r>
            <a:r>
              <a:rPr lang="en-US" dirty="0" err="1"/>
              <a:t>kahve</a:t>
            </a:r>
            <a:r>
              <a:rPr lang="en-US" dirty="0"/>
              <a:t>, </a:t>
            </a:r>
            <a:r>
              <a:rPr lang="en-US" dirty="0" err="1"/>
              <a:t>kakao</a:t>
            </a:r>
            <a:r>
              <a:rPr lang="en-US" dirty="0"/>
              <a:t>, </a:t>
            </a:r>
            <a:r>
              <a:rPr lang="en-US" dirty="0" err="1"/>
              <a:t>kakule</a:t>
            </a:r>
            <a:r>
              <a:rPr lang="en-US" dirty="0"/>
              <a:t>, </a:t>
            </a:r>
            <a:r>
              <a:rPr lang="en-US" dirty="0" err="1"/>
              <a:t>mahlep</a:t>
            </a:r>
            <a:r>
              <a:rPr lang="en-US" dirty="0"/>
              <a:t>, </a:t>
            </a:r>
            <a:r>
              <a:rPr lang="en-US" dirty="0" err="1"/>
              <a:t>meryemanadikeni</a:t>
            </a:r>
            <a:r>
              <a:rPr lang="en-US" dirty="0"/>
              <a:t>, </a:t>
            </a:r>
            <a:r>
              <a:rPr lang="en-US" dirty="0" err="1"/>
              <a:t>susam</a:t>
            </a:r>
            <a:r>
              <a:rPr lang="en-US" dirty="0"/>
              <a:t>,...</a:t>
            </a:r>
          </a:p>
          <a:p>
            <a:r>
              <a:rPr lang="en-US" b="1" dirty="0" err="1" smtClean="0"/>
              <a:t>Kök</a:t>
            </a:r>
            <a:r>
              <a:rPr lang="en-US" b="1" dirty="0" smtClean="0"/>
              <a:t> </a:t>
            </a:r>
            <a:r>
              <a:rPr lang="en-US" b="1" dirty="0"/>
              <a:t>(Radix) </a:t>
            </a:r>
            <a:r>
              <a:rPr lang="en-US" b="1" dirty="0" err="1"/>
              <a:t>drogları</a:t>
            </a:r>
            <a:r>
              <a:rPr lang="en-US" dirty="0"/>
              <a:t>: </a:t>
            </a:r>
            <a:r>
              <a:rPr lang="en-US" dirty="0" err="1"/>
              <a:t>bayırturpu</a:t>
            </a:r>
            <a:r>
              <a:rPr lang="en-US" dirty="0"/>
              <a:t>, ginseng, </a:t>
            </a:r>
            <a:r>
              <a:rPr lang="en-US" dirty="0" err="1"/>
              <a:t>havacivaotu</a:t>
            </a:r>
            <a:r>
              <a:rPr lang="en-US" dirty="0"/>
              <a:t>, </a:t>
            </a:r>
            <a:r>
              <a:rPr lang="en-US" dirty="0" err="1"/>
              <a:t>kaplanboğan</a:t>
            </a:r>
            <a:r>
              <a:rPr lang="en-US" dirty="0"/>
              <a:t>, </a:t>
            </a:r>
            <a:r>
              <a:rPr lang="en-US" dirty="0" err="1"/>
              <a:t>kediotu</a:t>
            </a:r>
            <a:r>
              <a:rPr lang="en-US" dirty="0"/>
              <a:t>, </a:t>
            </a:r>
            <a:r>
              <a:rPr lang="en-US" dirty="0" err="1"/>
              <a:t>melekotu</a:t>
            </a:r>
            <a:r>
              <a:rPr lang="en-US" dirty="0"/>
              <a:t>, </a:t>
            </a:r>
            <a:r>
              <a:rPr lang="en-US" dirty="0" err="1"/>
              <a:t>meyankökü,vetiver</a:t>
            </a:r>
            <a:r>
              <a:rPr lang="en-US" dirty="0"/>
              <a:t>,…</a:t>
            </a:r>
          </a:p>
          <a:p>
            <a:r>
              <a:rPr lang="en-US" b="1" dirty="0" err="1" smtClean="0"/>
              <a:t>Rizom</a:t>
            </a:r>
            <a:r>
              <a:rPr lang="en-US" b="1" dirty="0" smtClean="0"/>
              <a:t> </a:t>
            </a:r>
            <a:r>
              <a:rPr lang="en-US" b="1" dirty="0"/>
              <a:t>(</a:t>
            </a:r>
            <a:r>
              <a:rPr lang="en-US" b="1" dirty="0" err="1"/>
              <a:t>Rhizoma</a:t>
            </a:r>
            <a:r>
              <a:rPr lang="en-US" b="1" dirty="0"/>
              <a:t>) </a:t>
            </a:r>
            <a:r>
              <a:rPr lang="en-US" b="1" dirty="0" err="1"/>
              <a:t>drogları</a:t>
            </a:r>
            <a:r>
              <a:rPr lang="en-US" dirty="0"/>
              <a:t>: </a:t>
            </a:r>
            <a:r>
              <a:rPr lang="en-US" dirty="0" err="1"/>
              <a:t>cedvar</a:t>
            </a:r>
            <a:r>
              <a:rPr lang="en-US" dirty="0"/>
              <a:t>, </a:t>
            </a:r>
            <a:r>
              <a:rPr lang="en-US" dirty="0" err="1"/>
              <a:t>centiyan</a:t>
            </a:r>
            <a:r>
              <a:rPr lang="en-US" dirty="0"/>
              <a:t>, </a:t>
            </a:r>
            <a:r>
              <a:rPr lang="en-US" dirty="0" err="1"/>
              <a:t>çöven</a:t>
            </a:r>
            <a:r>
              <a:rPr lang="en-US" dirty="0"/>
              <a:t>, </a:t>
            </a:r>
            <a:r>
              <a:rPr lang="en-US" dirty="0" err="1"/>
              <a:t>havlıcan</a:t>
            </a:r>
            <a:r>
              <a:rPr lang="en-US" dirty="0"/>
              <a:t>, </a:t>
            </a:r>
            <a:r>
              <a:rPr lang="en-US" dirty="0" err="1"/>
              <a:t>kökboya</a:t>
            </a:r>
            <a:r>
              <a:rPr lang="en-US" dirty="0"/>
              <a:t>, </a:t>
            </a:r>
            <a:r>
              <a:rPr lang="en-US" dirty="0" err="1"/>
              <a:t>zencefil</a:t>
            </a:r>
            <a:r>
              <a:rPr lang="en-US" dirty="0"/>
              <a:t>, </a:t>
            </a:r>
            <a:r>
              <a:rPr lang="en-US" dirty="0" err="1"/>
              <a:t>zerdeçal</a:t>
            </a:r>
            <a:r>
              <a:rPr lang="en-US" dirty="0"/>
              <a:t>,...</a:t>
            </a:r>
          </a:p>
          <a:p>
            <a:r>
              <a:rPr lang="en-US" b="1" dirty="0" err="1" smtClean="0"/>
              <a:t>Kabuk</a:t>
            </a:r>
            <a:r>
              <a:rPr lang="en-US" b="1" dirty="0" smtClean="0"/>
              <a:t> </a:t>
            </a:r>
            <a:r>
              <a:rPr lang="en-US" b="1" dirty="0"/>
              <a:t>(Cortex) </a:t>
            </a:r>
            <a:r>
              <a:rPr lang="en-US" b="1" dirty="0" err="1"/>
              <a:t>drogları</a:t>
            </a:r>
            <a:r>
              <a:rPr lang="en-US" dirty="0" err="1"/>
              <a:t>:kınakına</a:t>
            </a:r>
            <a:r>
              <a:rPr lang="en-US" dirty="0"/>
              <a:t>, </a:t>
            </a:r>
            <a:r>
              <a:rPr lang="en-US" dirty="0" err="1"/>
              <a:t>tarçın</a:t>
            </a:r>
            <a:r>
              <a:rPr lang="en-US" dirty="0"/>
              <a:t>, </a:t>
            </a:r>
            <a:r>
              <a:rPr lang="en-US" dirty="0" err="1"/>
              <a:t>tarhun</a:t>
            </a:r>
            <a:r>
              <a:rPr lang="en-US" dirty="0"/>
              <a:t>,...</a:t>
            </a:r>
          </a:p>
          <a:p>
            <a:r>
              <a:rPr lang="en-US" b="1" dirty="0" err="1" smtClean="0"/>
              <a:t>Yumru</a:t>
            </a:r>
            <a:r>
              <a:rPr lang="en-US" b="1" dirty="0" smtClean="0"/>
              <a:t> </a:t>
            </a:r>
            <a:r>
              <a:rPr lang="en-US" b="1" dirty="0"/>
              <a:t>(Tuber) </a:t>
            </a:r>
            <a:r>
              <a:rPr lang="en-US" b="1" dirty="0" err="1"/>
              <a:t>ve</a:t>
            </a:r>
            <a:r>
              <a:rPr lang="en-US" b="1" dirty="0"/>
              <a:t> </a:t>
            </a:r>
            <a:r>
              <a:rPr lang="en-US" b="1" dirty="0" err="1"/>
              <a:t>soğan</a:t>
            </a:r>
            <a:r>
              <a:rPr lang="en-US" b="1" dirty="0"/>
              <a:t> (</a:t>
            </a:r>
            <a:r>
              <a:rPr lang="en-US" b="1" dirty="0" err="1"/>
              <a:t>Bulbus</a:t>
            </a:r>
            <a:r>
              <a:rPr lang="en-US" b="1" dirty="0"/>
              <a:t>) </a:t>
            </a:r>
            <a:r>
              <a:rPr lang="en-US" b="1" dirty="0" err="1"/>
              <a:t>drogları</a:t>
            </a:r>
            <a:r>
              <a:rPr lang="en-US" dirty="0"/>
              <a:t>: </a:t>
            </a:r>
            <a:r>
              <a:rPr lang="en-US" dirty="0" err="1"/>
              <a:t>adasoğanı</a:t>
            </a:r>
            <a:r>
              <a:rPr lang="en-US" dirty="0"/>
              <a:t>, </a:t>
            </a:r>
            <a:r>
              <a:rPr lang="en-US" dirty="0" err="1"/>
              <a:t>centiyan</a:t>
            </a:r>
            <a:r>
              <a:rPr lang="en-US" dirty="0"/>
              <a:t>, </a:t>
            </a:r>
            <a:r>
              <a:rPr lang="en-US" dirty="0" err="1"/>
              <a:t>çiğdem</a:t>
            </a:r>
            <a:r>
              <a:rPr lang="en-US" dirty="0"/>
              <a:t>, </a:t>
            </a:r>
            <a:r>
              <a:rPr lang="en-US" dirty="0" err="1"/>
              <a:t>çuha</a:t>
            </a:r>
            <a:r>
              <a:rPr lang="en-US" dirty="0"/>
              <a:t>, </a:t>
            </a:r>
            <a:r>
              <a:rPr lang="en-US" dirty="0" err="1"/>
              <a:t>devetabanı</a:t>
            </a:r>
            <a:r>
              <a:rPr lang="en-US" dirty="0"/>
              <a:t>, </a:t>
            </a:r>
            <a:r>
              <a:rPr lang="en-US" dirty="0" err="1"/>
              <a:t>gölsoğanı</a:t>
            </a:r>
            <a:r>
              <a:rPr lang="en-US" dirty="0"/>
              <a:t>, </a:t>
            </a:r>
            <a:r>
              <a:rPr lang="en-US" dirty="0" err="1"/>
              <a:t>kardelen</a:t>
            </a:r>
            <a:r>
              <a:rPr lang="en-US" dirty="0"/>
              <a:t>, </a:t>
            </a:r>
            <a:r>
              <a:rPr lang="en-US" dirty="0" err="1"/>
              <a:t>lale</a:t>
            </a:r>
            <a:r>
              <a:rPr lang="en-US" dirty="0"/>
              <a:t>, </a:t>
            </a:r>
            <a:r>
              <a:rPr lang="en-US" dirty="0" err="1"/>
              <a:t>nilüfer</a:t>
            </a:r>
            <a:r>
              <a:rPr lang="en-US" dirty="0"/>
              <a:t>, </a:t>
            </a:r>
            <a:r>
              <a:rPr lang="en-US" dirty="0" err="1"/>
              <a:t>orkide</a:t>
            </a:r>
            <a:r>
              <a:rPr lang="en-US" dirty="0"/>
              <a:t>, </a:t>
            </a:r>
            <a:r>
              <a:rPr lang="en-US" dirty="0" err="1"/>
              <a:t>salep</a:t>
            </a:r>
            <a:r>
              <a:rPr lang="en-US" dirty="0"/>
              <a:t>, </a:t>
            </a:r>
            <a:r>
              <a:rPr lang="en-US" dirty="0" err="1"/>
              <a:t>sarımsak</a:t>
            </a:r>
            <a:r>
              <a:rPr lang="en-US" dirty="0"/>
              <a:t>, </a:t>
            </a:r>
            <a:r>
              <a:rPr lang="en-US" dirty="0" err="1"/>
              <a:t>sıklamen</a:t>
            </a:r>
            <a:r>
              <a:rPr lang="en-US" dirty="0"/>
              <a:t>, </a:t>
            </a:r>
            <a:r>
              <a:rPr lang="en-US" dirty="0" err="1"/>
              <a:t>şakayık</a:t>
            </a:r>
            <a:r>
              <a:rPr lang="en-US" dirty="0"/>
              <a:t>, </a:t>
            </a:r>
            <a:r>
              <a:rPr lang="en-US" dirty="0" err="1"/>
              <a:t>süsen</a:t>
            </a:r>
            <a:r>
              <a:rPr lang="en-US" dirty="0"/>
              <a:t>, </a:t>
            </a:r>
            <a:r>
              <a:rPr lang="en-US" dirty="0" err="1"/>
              <a:t>yılanyastığı</a:t>
            </a:r>
            <a:r>
              <a:rPr lang="en-US" dirty="0"/>
              <a:t>, </a:t>
            </a:r>
            <a:r>
              <a:rPr lang="en-US" dirty="0" err="1"/>
              <a:t>zambak</a:t>
            </a:r>
            <a:r>
              <a:rPr lang="en-US" dirty="0"/>
              <a:t>,…</a:t>
            </a:r>
          </a:p>
          <a:p>
            <a:r>
              <a:rPr lang="en-US" b="1" dirty="0" err="1" smtClean="0"/>
              <a:t>Yaprak</a:t>
            </a:r>
            <a:r>
              <a:rPr lang="en-US" b="1" dirty="0" smtClean="0"/>
              <a:t> </a:t>
            </a:r>
            <a:r>
              <a:rPr lang="en-US" b="1" dirty="0"/>
              <a:t>(Folium) </a:t>
            </a:r>
            <a:r>
              <a:rPr lang="en-US" b="1" dirty="0" err="1"/>
              <a:t>drogları</a:t>
            </a:r>
            <a:r>
              <a:rPr lang="en-US" dirty="0"/>
              <a:t>: </a:t>
            </a:r>
            <a:r>
              <a:rPr lang="en-US" dirty="0" err="1"/>
              <a:t>adaçayı</a:t>
            </a:r>
            <a:r>
              <a:rPr lang="en-US" dirty="0"/>
              <a:t>, </a:t>
            </a:r>
            <a:r>
              <a:rPr lang="en-US" dirty="0" err="1"/>
              <a:t>Aloevera</a:t>
            </a:r>
            <a:r>
              <a:rPr lang="en-US" dirty="0"/>
              <a:t>, </a:t>
            </a:r>
            <a:r>
              <a:rPr lang="en-US" dirty="0" err="1"/>
              <a:t>biberiye</a:t>
            </a:r>
            <a:r>
              <a:rPr lang="en-US" dirty="0"/>
              <a:t>, </a:t>
            </a:r>
            <a:r>
              <a:rPr lang="en-US" dirty="0" err="1"/>
              <a:t>çay</a:t>
            </a:r>
            <a:r>
              <a:rPr lang="en-US" dirty="0"/>
              <a:t>, </a:t>
            </a:r>
            <a:r>
              <a:rPr lang="en-US" dirty="0" err="1"/>
              <a:t>defne</a:t>
            </a:r>
            <a:r>
              <a:rPr lang="en-US" dirty="0"/>
              <a:t>, </a:t>
            </a:r>
            <a:r>
              <a:rPr lang="en-US" dirty="0" err="1"/>
              <a:t>fesleğen</a:t>
            </a:r>
            <a:r>
              <a:rPr lang="en-US" dirty="0"/>
              <a:t> ,</a:t>
            </a:r>
            <a:r>
              <a:rPr lang="en-US" dirty="0" err="1"/>
              <a:t>funda</a:t>
            </a:r>
            <a:r>
              <a:rPr lang="en-US" dirty="0"/>
              <a:t>, ginkgo, </a:t>
            </a:r>
            <a:r>
              <a:rPr lang="en-US" dirty="0" err="1"/>
              <a:t>kekik</a:t>
            </a:r>
            <a:r>
              <a:rPr lang="en-US" dirty="0"/>
              <a:t>, </a:t>
            </a:r>
            <a:r>
              <a:rPr lang="en-US" dirty="0" err="1"/>
              <a:t>mersin</a:t>
            </a:r>
            <a:r>
              <a:rPr lang="en-US" dirty="0"/>
              <a:t>, </a:t>
            </a:r>
            <a:r>
              <a:rPr lang="en-US" dirty="0" err="1"/>
              <a:t>nane</a:t>
            </a:r>
            <a:r>
              <a:rPr lang="en-US" dirty="0"/>
              <a:t>, </a:t>
            </a:r>
            <a:r>
              <a:rPr lang="en-US" dirty="0" err="1"/>
              <a:t>oğulotu</a:t>
            </a:r>
            <a:r>
              <a:rPr lang="en-US" dirty="0"/>
              <a:t>, </a:t>
            </a:r>
            <a:r>
              <a:rPr lang="en-US" dirty="0" err="1"/>
              <a:t>sater</a:t>
            </a:r>
            <a:r>
              <a:rPr lang="en-US" dirty="0"/>
              <a:t>, </a:t>
            </a:r>
            <a:r>
              <a:rPr lang="en-US" dirty="0" err="1"/>
              <a:t>sinemaki</a:t>
            </a:r>
            <a:r>
              <a:rPr lang="en-US" dirty="0"/>
              <a:t>, </a:t>
            </a:r>
            <a:r>
              <a:rPr lang="en-US" dirty="0" err="1"/>
              <a:t>tarhun</a:t>
            </a:r>
            <a:r>
              <a:rPr lang="en-US" dirty="0"/>
              <a:t>, </a:t>
            </a:r>
            <a:r>
              <a:rPr lang="en-US" dirty="0" err="1"/>
              <a:t>zahter</a:t>
            </a:r>
            <a:r>
              <a:rPr lang="en-US" dirty="0"/>
              <a:t>, </a:t>
            </a:r>
            <a:r>
              <a:rPr lang="en-US" dirty="0" err="1"/>
              <a:t>zufaotu</a:t>
            </a:r>
            <a:r>
              <a:rPr lang="en-US" dirty="0"/>
              <a:t>,... </a:t>
            </a:r>
          </a:p>
          <a:p>
            <a:endParaRPr lang="tr-TR" dirty="0" smtClean="0"/>
          </a:p>
          <a:p>
            <a:r>
              <a:rPr lang="en-US" dirty="0">
                <a:hlinkClick r:id="rId2"/>
              </a:rPr>
              <a:t>https://www.foodelphi.com/genel-tibbi-bitkiler-prof-dr-necmi-isler/</a:t>
            </a:r>
            <a:endParaRPr lang="tr-TR" dirty="0"/>
          </a:p>
          <a:p>
            <a:r>
              <a:rPr lang="en-US" dirty="0">
                <a:hlinkClick r:id="rId3"/>
              </a:rPr>
              <a:t>http://ziraat.sdu.edu.tr/assets/uploads/sites/138/files/tarla-bitkilerine-giris-27092016.pdf</a:t>
            </a:r>
            <a:endParaRPr lang="tr-TR" dirty="0"/>
          </a:p>
          <a:p>
            <a:r>
              <a:rPr lang="tr-TR" dirty="0" err="1"/>
              <a:t>Prf.Dr</a:t>
            </a:r>
            <a:r>
              <a:rPr lang="tr-TR" dirty="0"/>
              <a:t>. Hasan Baydar, </a:t>
            </a:r>
            <a:r>
              <a:rPr lang="tr-TR" dirty="0" err="1"/>
              <a:t>Prof.Dr</a:t>
            </a:r>
            <a:r>
              <a:rPr lang="tr-TR" dirty="0"/>
              <a:t>. Necmi İşler, )</a:t>
            </a:r>
            <a:endParaRPr lang="en-US" dirty="0"/>
          </a:p>
          <a:p>
            <a:endParaRPr lang="en-US" dirty="0"/>
          </a:p>
        </p:txBody>
      </p:sp>
    </p:spTree>
    <p:extLst>
      <p:ext uri="{BB962C8B-B14F-4D97-AF65-F5344CB8AC3E}">
        <p14:creationId xmlns:p14="http://schemas.microsoft.com/office/powerpoint/2010/main" val="1089064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0000" lnSpcReduction="20000"/>
          </a:bodyPr>
          <a:lstStyle/>
          <a:p>
            <a:r>
              <a:rPr lang="tr-TR" dirty="0"/>
              <a:t>Droglar ikiye ayrılır. </a:t>
            </a:r>
            <a:endParaRPr lang="tr-TR" dirty="0" smtClean="0"/>
          </a:p>
          <a:p>
            <a:r>
              <a:rPr lang="tr-TR" b="1" dirty="0" smtClean="0"/>
              <a:t>a</a:t>
            </a:r>
            <a:r>
              <a:rPr lang="tr-TR" b="1" dirty="0"/>
              <a:t>. </a:t>
            </a:r>
            <a:r>
              <a:rPr lang="tr-TR" b="1" dirty="0" err="1"/>
              <a:t>Offisinel</a:t>
            </a:r>
            <a:r>
              <a:rPr lang="tr-TR" b="1" dirty="0"/>
              <a:t> (Resmi) droglar</a:t>
            </a:r>
            <a:r>
              <a:rPr lang="tr-TR" dirty="0"/>
              <a:t>: Herhangi bir ülkenin </a:t>
            </a:r>
            <a:r>
              <a:rPr lang="tr-TR" dirty="0" err="1"/>
              <a:t>farmakopelerinde</a:t>
            </a:r>
            <a:r>
              <a:rPr lang="tr-TR" dirty="0"/>
              <a:t> (kodeks) yer alan droglardır. </a:t>
            </a:r>
            <a:r>
              <a:rPr lang="tr-TR" dirty="0" smtClean="0"/>
              <a:t>Herhangi </a:t>
            </a:r>
            <a:r>
              <a:rPr lang="tr-TR" dirty="0"/>
              <a:t>bir drog bir ülkede </a:t>
            </a:r>
            <a:r>
              <a:rPr lang="tr-TR" dirty="0" err="1"/>
              <a:t>offfisinel</a:t>
            </a:r>
            <a:r>
              <a:rPr lang="tr-TR" dirty="0"/>
              <a:t> olabilirken, başka bir ülkede </a:t>
            </a:r>
            <a:r>
              <a:rPr lang="tr-TR" dirty="0" err="1"/>
              <a:t>offisinel</a:t>
            </a:r>
            <a:r>
              <a:rPr lang="tr-TR" dirty="0"/>
              <a:t> olmayabilir.</a:t>
            </a:r>
            <a:endParaRPr lang="en-US" dirty="0"/>
          </a:p>
          <a:p>
            <a:r>
              <a:rPr lang="tr-TR" b="1" dirty="0"/>
              <a:t>b. </a:t>
            </a:r>
            <a:r>
              <a:rPr lang="tr-TR" b="1" dirty="0" err="1"/>
              <a:t>Offisinel</a:t>
            </a:r>
            <a:r>
              <a:rPr lang="tr-TR" b="1" dirty="0"/>
              <a:t> olmayan droglar: </a:t>
            </a:r>
            <a:r>
              <a:rPr lang="tr-TR" dirty="0"/>
              <a:t>Halk arasında tedavi amacıyla kullanılan ancak bunların </a:t>
            </a:r>
            <a:r>
              <a:rPr lang="tr-TR" dirty="0" err="1"/>
              <a:t>farmakopelerinde</a:t>
            </a:r>
            <a:r>
              <a:rPr lang="tr-TR" dirty="0"/>
              <a:t> yer almayan droglar olup bunların sayısı </a:t>
            </a:r>
            <a:r>
              <a:rPr lang="tr-TR" dirty="0" err="1"/>
              <a:t>offisinel</a:t>
            </a:r>
            <a:r>
              <a:rPr lang="tr-TR" dirty="0"/>
              <a:t> droglara göre çok fazladır. </a:t>
            </a:r>
            <a:r>
              <a:rPr lang="tr-TR" dirty="0" err="1"/>
              <a:t>Offisinel</a:t>
            </a:r>
            <a:r>
              <a:rPr lang="tr-TR" dirty="0"/>
              <a:t> olmayan droglar yeterince araştırılmamış veya etkin mekanizmaları tam olarak açıklanmamış olan droglardır. </a:t>
            </a:r>
            <a:r>
              <a:rPr lang="tr-TR" dirty="0" err="1"/>
              <a:t>Offisinel</a:t>
            </a:r>
            <a:r>
              <a:rPr lang="tr-TR" dirty="0"/>
              <a:t> olmayan drogların bazılarının tedavi edici özelliği </a:t>
            </a:r>
            <a:r>
              <a:rPr lang="tr-TR" dirty="0" smtClean="0"/>
              <a:t>şüphelidir</a:t>
            </a:r>
          </a:p>
          <a:p>
            <a:r>
              <a:rPr lang="en-US" dirty="0">
                <a:hlinkClick r:id="rId2"/>
              </a:rPr>
              <a:t>https://www.foodelphi.com/genel-tibbi-bitkiler-prof-dr-necmi-isler/</a:t>
            </a:r>
            <a:endParaRPr lang="tr-TR" dirty="0"/>
          </a:p>
          <a:p>
            <a:r>
              <a:rPr lang="en-US" dirty="0">
                <a:hlinkClick r:id="rId3"/>
              </a:rPr>
              <a:t>http://ziraat.sdu.edu.tr/assets/uploads/sites/138/files/tarla-bitkilerine-giris-27092016.pdf</a:t>
            </a:r>
            <a:endParaRPr lang="tr-TR" dirty="0"/>
          </a:p>
          <a:p>
            <a:r>
              <a:rPr lang="tr-TR" dirty="0" err="1"/>
              <a:t>Prf.Dr</a:t>
            </a:r>
            <a:r>
              <a:rPr lang="tr-TR" dirty="0"/>
              <a:t>. Hasan Baydar, </a:t>
            </a:r>
            <a:r>
              <a:rPr lang="tr-TR" dirty="0" err="1"/>
              <a:t>Prof.Dr</a:t>
            </a:r>
            <a:r>
              <a:rPr lang="tr-TR" dirty="0"/>
              <a:t>. Necmi İşler, )</a:t>
            </a:r>
            <a:endParaRPr lang="en-US" dirty="0"/>
          </a:p>
          <a:p>
            <a:pPr marL="0" indent="0">
              <a:buNone/>
            </a:pPr>
            <a:r>
              <a:rPr lang="tr-TR" dirty="0" smtClean="0"/>
              <a:t>.</a:t>
            </a:r>
            <a:endParaRPr lang="en-US" dirty="0"/>
          </a:p>
          <a:p>
            <a:endParaRPr lang="en-US" dirty="0"/>
          </a:p>
        </p:txBody>
      </p:sp>
    </p:spTree>
    <p:extLst>
      <p:ext uri="{BB962C8B-B14F-4D97-AF65-F5344CB8AC3E}">
        <p14:creationId xmlns:p14="http://schemas.microsoft.com/office/powerpoint/2010/main" val="860514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93658" y="0"/>
            <a:ext cx="6172200" cy="1143000"/>
          </a:xfrm>
        </p:spPr>
        <p:txBody>
          <a:bodyPr>
            <a:normAutofit/>
          </a:bodyPr>
          <a:lstStyle/>
          <a:p>
            <a:r>
              <a:rPr lang="tr-TR" dirty="0" smtClean="0"/>
              <a:t>Drogların adlandırılması:</a:t>
            </a:r>
            <a:endParaRPr lang="tr-TR" dirty="0"/>
          </a:p>
        </p:txBody>
      </p:sp>
      <p:sp>
        <p:nvSpPr>
          <p:cNvPr id="3" name="2 İçerik Yer Tutucusu"/>
          <p:cNvSpPr>
            <a:spLocks noGrp="1"/>
          </p:cNvSpPr>
          <p:nvPr>
            <p:ph idx="1"/>
          </p:nvPr>
        </p:nvSpPr>
        <p:spPr>
          <a:xfrm>
            <a:off x="1439652" y="1124744"/>
            <a:ext cx="6326460" cy="5256584"/>
          </a:xfrm>
        </p:spPr>
        <p:txBody>
          <a:bodyPr>
            <a:noAutofit/>
          </a:bodyPr>
          <a:lstStyle/>
          <a:p>
            <a:r>
              <a:rPr lang="tr-TR" sz="2500" dirty="0"/>
              <a:t>Yukarıda da işaret edildiği gibi, insan ve hayvan hastalıklarında kullanılan, sentezi bitki ve hayvan hücreleri tarafından yapılan, bitki  ve hayvanlardan veya onların belli bir organından elde edilen saf veya yan maddeleriyle birlikte elde edilen ilaç ham maddelerine drog denir.</a:t>
            </a:r>
          </a:p>
          <a:p>
            <a:r>
              <a:rPr lang="tr-TR" sz="2500" dirty="0"/>
              <a:t>Çiçek, yaprak, meyve gibi çeşitli kısımları tedavi amacıyla kullanılan kurutulmuş veya parçalanmış halde ticarete arz edilen bitki kısımlarıdır.</a:t>
            </a:r>
          </a:p>
          <a:p>
            <a:r>
              <a:rPr lang="tr-TR" sz="2500" dirty="0"/>
              <a:t>Kısa bir tanım olarak </a:t>
            </a:r>
            <a:r>
              <a:rPr lang="tr-TR" sz="2500" dirty="0">
                <a:solidFill>
                  <a:srgbClr val="FF0000"/>
                </a:solidFill>
              </a:rPr>
              <a:t>Drog: Doğal kaynaklı ilaç hammaddesi </a:t>
            </a:r>
          </a:p>
          <a:p>
            <a:r>
              <a:rPr lang="tr-TR" sz="2500" dirty="0"/>
              <a:t>Bitkilerden elde edilen droglara "Bitkisel Droglar", hayvanlardan elde edilenlere de "Hayvansal Droglar" denir. </a:t>
            </a:r>
          </a:p>
        </p:txBody>
      </p:sp>
    </p:spTree>
    <p:extLst>
      <p:ext uri="{BB962C8B-B14F-4D97-AF65-F5344CB8AC3E}">
        <p14:creationId xmlns:p14="http://schemas.microsoft.com/office/powerpoint/2010/main" val="1640511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332656"/>
            <a:ext cx="5308104" cy="6192688"/>
          </a:xfrm>
        </p:spPr>
        <p:txBody>
          <a:bodyPr>
            <a:normAutofit fontScale="92500" lnSpcReduction="10000"/>
          </a:bodyPr>
          <a:lstStyle/>
          <a:p>
            <a:r>
              <a:rPr lang="tr-TR" dirty="0" smtClean="0"/>
              <a:t>Droglarda, daha önce açıklandığı gibi, bitkilere verilen adlara benzer bir şekilde adlandırılır. Fakat bu birincisi kadar her memleket için kabul edilmiş, kesinleşmiş kurallara bağlı değildir.</a:t>
            </a:r>
          </a:p>
          <a:p>
            <a:r>
              <a:rPr lang="tr-TR" dirty="0" smtClean="0"/>
              <a:t>Genel olarak bir drog'un </a:t>
            </a:r>
            <a:r>
              <a:rPr lang="tr-TR" dirty="0" err="1" smtClean="0"/>
              <a:t>lâtince</a:t>
            </a:r>
            <a:r>
              <a:rPr lang="tr-TR" dirty="0" smtClean="0"/>
              <a:t> adı, drog'un elde edildiği bitki organın adına veya bitkiden elde edilen maddenin adına aşağıdaki adlardan biri eklenmek suretiyle yapılır.</a:t>
            </a:r>
            <a:endParaRPr lang="tr-TR" dirty="0"/>
          </a:p>
        </p:txBody>
      </p:sp>
      <p:pic>
        <p:nvPicPr>
          <p:cNvPr id="10241" name="Picture 1" descr="H:\grupresim-89\allium\tuncelisarimsagi\3-13.5.06 (171).JPG"/>
          <p:cNvPicPr>
            <a:picLocks noChangeAspect="1" noChangeArrowheads="1"/>
          </p:cNvPicPr>
          <p:nvPr/>
        </p:nvPicPr>
        <p:blipFill>
          <a:blip r:embed="rId2" cstate="print"/>
          <a:srcRect/>
          <a:stretch>
            <a:fillRect/>
          </a:stretch>
        </p:blipFill>
        <p:spPr bwMode="auto">
          <a:xfrm>
            <a:off x="5868144" y="548680"/>
            <a:ext cx="3033337" cy="3144349"/>
          </a:xfrm>
          <a:prstGeom prst="rect">
            <a:avLst/>
          </a:prstGeom>
          <a:noFill/>
        </p:spPr>
      </p:pic>
      <p:sp>
        <p:nvSpPr>
          <p:cNvPr id="5" name="4 Metin kutusu"/>
          <p:cNvSpPr txBox="1"/>
          <p:nvPr/>
        </p:nvSpPr>
        <p:spPr>
          <a:xfrm>
            <a:off x="2951820" y="6093298"/>
            <a:ext cx="3078342" cy="646331"/>
          </a:xfrm>
          <a:prstGeom prst="rect">
            <a:avLst/>
          </a:prstGeom>
          <a:noFill/>
        </p:spPr>
        <p:txBody>
          <a:bodyPr wrap="square" rtlCol="0">
            <a:spAutoFit/>
          </a:bodyPr>
          <a:lstStyle/>
          <a:p>
            <a:r>
              <a:rPr lang="tr-TR" dirty="0">
                <a:solidFill>
                  <a:schemeClr val="bg1"/>
                </a:solidFill>
              </a:rPr>
              <a:t>Tunceli sarımsağı </a:t>
            </a:r>
            <a:r>
              <a:rPr lang="tr-TR" i="1" dirty="0" err="1">
                <a:solidFill>
                  <a:schemeClr val="bg1"/>
                </a:solidFill>
              </a:rPr>
              <a:t>Allium</a:t>
            </a:r>
            <a:r>
              <a:rPr lang="tr-TR" i="1" dirty="0">
                <a:solidFill>
                  <a:schemeClr val="bg1"/>
                </a:solidFill>
              </a:rPr>
              <a:t> </a:t>
            </a:r>
            <a:r>
              <a:rPr lang="tr-TR" i="1" dirty="0" err="1">
                <a:solidFill>
                  <a:schemeClr val="bg1"/>
                </a:solidFill>
              </a:rPr>
              <a:t>tuncelianum</a:t>
            </a:r>
            <a:r>
              <a:rPr lang="tr-TR" i="1" dirty="0">
                <a:solidFill>
                  <a:schemeClr val="bg1"/>
                </a:solidFill>
              </a:rPr>
              <a:t> </a:t>
            </a:r>
            <a:r>
              <a:rPr lang="tr-TR" dirty="0">
                <a:solidFill>
                  <a:schemeClr val="bg1"/>
                </a:solidFill>
              </a:rPr>
              <a:t>Kültür</a:t>
            </a:r>
          </a:p>
        </p:txBody>
      </p:sp>
    </p:spTree>
    <p:extLst>
      <p:ext uri="{BB962C8B-B14F-4D97-AF65-F5344CB8AC3E}">
        <p14:creationId xmlns:p14="http://schemas.microsoft.com/office/powerpoint/2010/main" val="317942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85900" y="476672"/>
            <a:ext cx="6172200" cy="5847928"/>
          </a:xfrm>
        </p:spPr>
        <p:txBody>
          <a:bodyPr>
            <a:normAutofit fontScale="77500" lnSpcReduction="20000"/>
          </a:bodyPr>
          <a:lstStyle/>
          <a:p>
            <a:r>
              <a:rPr lang="tr-TR" dirty="0" smtClean="0"/>
              <a:t>1- Bitkinin cins adı eklenir.</a:t>
            </a:r>
          </a:p>
          <a:p>
            <a:r>
              <a:rPr lang="tr-TR" dirty="0" smtClean="0"/>
              <a:t>2- Bitkinin tür adı eklenir.</a:t>
            </a:r>
          </a:p>
          <a:p>
            <a:r>
              <a:rPr lang="fr-FR" dirty="0" smtClean="0"/>
              <a:t>3- </a:t>
            </a:r>
            <a:r>
              <a:rPr lang="fr-FR" dirty="0" err="1" smtClean="0"/>
              <a:t>Bitkinin</a:t>
            </a:r>
            <a:r>
              <a:rPr lang="fr-FR" dirty="0" smtClean="0"/>
              <a:t> </a:t>
            </a:r>
            <a:r>
              <a:rPr lang="fr-FR" dirty="0" err="1" smtClean="0"/>
              <a:t>cins</a:t>
            </a:r>
            <a:r>
              <a:rPr lang="fr-FR" dirty="0" smtClean="0"/>
              <a:t> </a:t>
            </a:r>
            <a:r>
              <a:rPr lang="fr-FR" dirty="0" err="1" smtClean="0"/>
              <a:t>ve</a:t>
            </a:r>
            <a:r>
              <a:rPr lang="fr-FR" dirty="0" smtClean="0"/>
              <a:t> </a:t>
            </a:r>
            <a:r>
              <a:rPr lang="fr-FR" dirty="0" err="1" smtClean="0"/>
              <a:t>tür</a:t>
            </a:r>
            <a:r>
              <a:rPr lang="fr-FR" dirty="0" smtClean="0"/>
              <a:t> </a:t>
            </a:r>
            <a:r>
              <a:rPr lang="fr-FR" dirty="0" err="1" smtClean="0"/>
              <a:t>adı</a:t>
            </a:r>
            <a:r>
              <a:rPr lang="fr-FR" dirty="0" smtClean="0"/>
              <a:t> </a:t>
            </a:r>
            <a:r>
              <a:rPr lang="fr-FR" dirty="0" err="1" smtClean="0"/>
              <a:t>eklenir</a:t>
            </a:r>
            <a:r>
              <a:rPr lang="fr-FR" dirty="0" smtClean="0"/>
              <a:t>.</a:t>
            </a:r>
          </a:p>
          <a:p>
            <a:r>
              <a:rPr lang="tr-TR" dirty="0" smtClean="0"/>
              <a:t>4- Bitkinin yetiştiği bölgenin adı eklenir.</a:t>
            </a:r>
          </a:p>
          <a:p>
            <a:r>
              <a:rPr lang="tr-TR" dirty="0" smtClean="0"/>
              <a:t>Örneğin: Ada çayı </a:t>
            </a:r>
            <a:r>
              <a:rPr lang="tr-TR" i="1" dirty="0" smtClean="0"/>
              <a:t>(</a:t>
            </a:r>
            <a:r>
              <a:rPr lang="tr-TR" i="1" dirty="0" err="1" smtClean="0"/>
              <a:t>Salvia</a:t>
            </a:r>
            <a:r>
              <a:rPr lang="tr-TR" i="1" dirty="0" smtClean="0"/>
              <a:t> </a:t>
            </a:r>
            <a:r>
              <a:rPr lang="tr-TR" i="1" dirty="0" err="1" smtClean="0"/>
              <a:t>officinalis</a:t>
            </a:r>
            <a:r>
              <a:rPr lang="tr-TR" i="1" dirty="0" smtClean="0"/>
              <a:t>) Bitkinin yapraklarından </a:t>
            </a:r>
            <a:r>
              <a:rPr lang="tr-TR" dirty="0" smtClean="0"/>
              <a:t>drog elde edilir. Buna göre drog'un adı </a:t>
            </a:r>
            <a:r>
              <a:rPr lang="tr-TR" b="1" dirty="0" smtClean="0"/>
              <a:t>"</a:t>
            </a:r>
            <a:r>
              <a:rPr lang="tr-TR" b="1" dirty="0" err="1" smtClean="0"/>
              <a:t>Folıa</a:t>
            </a:r>
            <a:r>
              <a:rPr lang="tr-TR" b="1" dirty="0" smtClean="0"/>
              <a:t> </a:t>
            </a:r>
            <a:r>
              <a:rPr lang="tr-TR" b="1" dirty="0" err="1" smtClean="0"/>
              <a:t>Salviae"dir</a:t>
            </a:r>
            <a:r>
              <a:rPr lang="tr-TR" b="1" dirty="0" smtClean="0"/>
              <a:t>. Burada </a:t>
            </a:r>
            <a:r>
              <a:rPr lang="tr-TR" dirty="0" smtClean="0"/>
              <a:t>bitkinin cins adı </a:t>
            </a:r>
            <a:r>
              <a:rPr lang="tr-TR" b="1" dirty="0" err="1" smtClean="0"/>
              <a:t>Salvia</a:t>
            </a:r>
            <a:r>
              <a:rPr lang="tr-TR" b="1" dirty="0" smtClean="0"/>
              <a:t>, bunun genitif hali </a:t>
            </a:r>
            <a:r>
              <a:rPr lang="tr-TR" b="1" dirty="0" err="1" smtClean="0"/>
              <a:t>Salviae</a:t>
            </a:r>
            <a:r>
              <a:rPr lang="tr-TR" b="1" dirty="0" smtClean="0"/>
              <a:t>, </a:t>
            </a:r>
            <a:r>
              <a:rPr lang="tr-TR" b="1" dirty="0" err="1" smtClean="0"/>
              <a:t>Folia</a:t>
            </a:r>
            <a:r>
              <a:rPr lang="tr-TR" b="1" dirty="0" smtClean="0"/>
              <a:t> ise </a:t>
            </a:r>
            <a:r>
              <a:rPr lang="tr-TR" b="1" dirty="0" err="1" smtClean="0"/>
              <a:t>lâtince</a:t>
            </a:r>
            <a:r>
              <a:rPr lang="tr-TR" b="1" dirty="0" smtClean="0"/>
              <a:t> </a:t>
            </a:r>
            <a:r>
              <a:rPr lang="it-IT" dirty="0" smtClean="0"/>
              <a:t>yapraklar demektir, ikisini birleştirince </a:t>
            </a:r>
            <a:r>
              <a:rPr lang="it-IT" b="1" dirty="0" smtClean="0"/>
              <a:t>"Folia Salviae" ada çayı</a:t>
            </a:r>
            <a:r>
              <a:rPr lang="tr-TR" b="1" dirty="0" smtClean="0"/>
              <a:t> </a:t>
            </a:r>
            <a:r>
              <a:rPr lang="tr-TR" dirty="0" smtClean="0"/>
              <a:t>drog'unun adıdır. Diğer bir örnek:</a:t>
            </a:r>
          </a:p>
          <a:p>
            <a:r>
              <a:rPr lang="tr-TR" i="1" dirty="0" err="1" smtClean="0"/>
              <a:t>Artemisia</a:t>
            </a:r>
            <a:r>
              <a:rPr lang="tr-TR" i="1" dirty="0" smtClean="0"/>
              <a:t> </a:t>
            </a:r>
            <a:r>
              <a:rPr lang="tr-TR" i="1" dirty="0" err="1" smtClean="0"/>
              <a:t>absynthium</a:t>
            </a:r>
            <a:r>
              <a:rPr lang="tr-TR" i="1" dirty="0" smtClean="0"/>
              <a:t> </a:t>
            </a:r>
            <a:r>
              <a:rPr lang="tr-TR" dirty="0" smtClean="0"/>
              <a:t>(pelin) bitkisinin yeşil kısımlarından (genç dal, yaprak ve çiçekleri) elde edilen drog'un adı </a:t>
            </a:r>
            <a:r>
              <a:rPr lang="tr-TR" b="1" dirty="0" smtClean="0"/>
              <a:t>"</a:t>
            </a:r>
            <a:r>
              <a:rPr lang="tr-TR" b="1" dirty="0" err="1" smtClean="0"/>
              <a:t>Herba</a:t>
            </a:r>
            <a:r>
              <a:rPr lang="tr-TR" b="1" dirty="0" smtClean="0"/>
              <a:t> </a:t>
            </a:r>
            <a:r>
              <a:rPr lang="tr-TR" b="1" dirty="0" err="1" smtClean="0"/>
              <a:t>Absinthii</a:t>
            </a:r>
            <a:r>
              <a:rPr lang="tr-TR" b="1" dirty="0" smtClean="0"/>
              <a:t>“ </a:t>
            </a:r>
            <a:r>
              <a:rPr lang="tr-TR" dirty="0" smtClean="0"/>
              <a:t>burada ise bitkinin tür adı ile drog'un elde edildiği bitki kısımları alınmıştır.</a:t>
            </a:r>
            <a:endParaRPr lang="tr-TR" dirty="0"/>
          </a:p>
        </p:txBody>
      </p:sp>
    </p:spTree>
    <p:extLst>
      <p:ext uri="{BB962C8B-B14F-4D97-AF65-F5344CB8AC3E}">
        <p14:creationId xmlns:p14="http://schemas.microsoft.com/office/powerpoint/2010/main" val="1643292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i="1" dirty="0" err="1" smtClean="0"/>
              <a:t>Rauwolfia</a:t>
            </a:r>
            <a:r>
              <a:rPr lang="tr-TR" i="1" dirty="0" smtClean="0"/>
              <a:t> </a:t>
            </a:r>
            <a:r>
              <a:rPr lang="tr-TR" i="1" dirty="0" err="1" smtClean="0"/>
              <a:t>serpentina</a:t>
            </a:r>
            <a:r>
              <a:rPr lang="tr-TR" i="1" dirty="0" smtClean="0"/>
              <a:t> bitkisinin kökünden elde edilen drog'un adı </a:t>
            </a:r>
            <a:r>
              <a:rPr lang="tr-TR" b="1" dirty="0" smtClean="0"/>
              <a:t>"</a:t>
            </a:r>
            <a:r>
              <a:rPr lang="tr-TR" b="1" dirty="0" err="1" smtClean="0"/>
              <a:t>Radix</a:t>
            </a:r>
            <a:r>
              <a:rPr lang="tr-TR" b="1" dirty="0" smtClean="0"/>
              <a:t> </a:t>
            </a:r>
            <a:r>
              <a:rPr lang="tr-TR" b="1" dirty="0" err="1" smtClean="0"/>
              <a:t>Rauvvolfiae</a:t>
            </a:r>
            <a:r>
              <a:rPr lang="tr-TR" b="1" dirty="0" smtClean="0"/>
              <a:t> </a:t>
            </a:r>
            <a:r>
              <a:rPr lang="tr-TR" b="1" dirty="0" err="1" smtClean="0"/>
              <a:t>serpentinae</a:t>
            </a:r>
            <a:r>
              <a:rPr lang="tr-TR" b="1" dirty="0" smtClean="0"/>
              <a:t>" Burada ise cins, tür ve organ </a:t>
            </a:r>
            <a:r>
              <a:rPr lang="tr-TR" dirty="0" smtClean="0"/>
              <a:t>adı, üçü bir arada kullanılmıştır.</a:t>
            </a:r>
          </a:p>
          <a:p>
            <a:r>
              <a:rPr lang="en-US" i="1" dirty="0" err="1" smtClean="0"/>
              <a:t>Orchis</a:t>
            </a:r>
            <a:r>
              <a:rPr lang="en-US" i="1" dirty="0" smtClean="0"/>
              <a:t>, </a:t>
            </a:r>
            <a:r>
              <a:rPr lang="en-US" i="1" dirty="0" err="1" smtClean="0"/>
              <a:t>Ophrys</a:t>
            </a:r>
            <a:r>
              <a:rPr lang="en-US" i="1" dirty="0" smtClean="0"/>
              <a:t>, </a:t>
            </a:r>
            <a:r>
              <a:rPr lang="en-US" i="1" dirty="0" err="1" smtClean="0"/>
              <a:t>türlerinin</a:t>
            </a:r>
            <a:r>
              <a:rPr lang="en-US" i="1" dirty="0" smtClean="0"/>
              <a:t> </a:t>
            </a:r>
            <a:r>
              <a:rPr lang="en-US" i="1" dirty="0" err="1" smtClean="0"/>
              <a:t>yumrularından</a:t>
            </a:r>
            <a:r>
              <a:rPr lang="en-US" i="1" dirty="0" smtClean="0"/>
              <a:t> </a:t>
            </a:r>
            <a:r>
              <a:rPr lang="en-US" i="1" dirty="0" err="1" smtClean="0"/>
              <a:t>elde</a:t>
            </a:r>
            <a:r>
              <a:rPr lang="en-US" i="1" dirty="0" smtClean="0"/>
              <a:t> </a:t>
            </a:r>
            <a:r>
              <a:rPr lang="en-US" i="1" dirty="0" err="1" smtClean="0"/>
              <a:t>edilen</a:t>
            </a:r>
            <a:r>
              <a:rPr lang="en-US" i="1" dirty="0" smtClean="0"/>
              <a:t> </a:t>
            </a:r>
            <a:r>
              <a:rPr lang="en-US" i="1" dirty="0" err="1" smtClean="0"/>
              <a:t>Salep</a:t>
            </a:r>
            <a:r>
              <a:rPr lang="en-US" i="1" dirty="0" smtClean="0"/>
              <a:t>, </a:t>
            </a:r>
            <a:r>
              <a:rPr lang="en-US" i="1" dirty="0" err="1" smtClean="0"/>
              <a:t>drog</a:t>
            </a:r>
            <a:r>
              <a:rPr lang="tr-TR" i="1" dirty="0" smtClean="0"/>
              <a:t> </a:t>
            </a:r>
            <a:r>
              <a:rPr lang="tr-TR" dirty="0" smtClean="0"/>
              <a:t>olarak </a:t>
            </a:r>
            <a:r>
              <a:rPr lang="tr-TR" b="1" dirty="0" err="1" smtClean="0"/>
              <a:t>Tubera</a:t>
            </a:r>
            <a:r>
              <a:rPr lang="tr-TR" b="1" dirty="0" smtClean="0"/>
              <a:t> Salep "</a:t>
            </a:r>
            <a:r>
              <a:rPr lang="tr-TR" b="1" dirty="0" err="1" smtClean="0"/>
              <a:t>Sahlep</a:t>
            </a:r>
            <a:r>
              <a:rPr lang="tr-TR" b="1" dirty="0" smtClean="0"/>
              <a:t>" doğuda bitkiye verilen addır.</a:t>
            </a:r>
          </a:p>
          <a:p>
            <a:r>
              <a:rPr lang="tr-TR" dirty="0" err="1" smtClean="0"/>
              <a:t>Internasyonal</a:t>
            </a:r>
            <a:r>
              <a:rPr lang="tr-TR" dirty="0" smtClean="0"/>
              <a:t> </a:t>
            </a:r>
            <a:r>
              <a:rPr lang="tr-TR" dirty="0" err="1" smtClean="0"/>
              <a:t>Farmakopede</a:t>
            </a:r>
            <a:r>
              <a:rPr lang="tr-TR" dirty="0" smtClean="0"/>
              <a:t> ve Türk kodeksinde drog adları, bitki adı ile organ adı olmak üzere adlandırılmıştır. </a:t>
            </a:r>
            <a:endParaRPr lang="tr-TR" dirty="0"/>
          </a:p>
        </p:txBody>
      </p:sp>
    </p:spTree>
    <p:extLst>
      <p:ext uri="{BB962C8B-B14F-4D97-AF65-F5344CB8AC3E}">
        <p14:creationId xmlns:p14="http://schemas.microsoft.com/office/powerpoint/2010/main" val="3439066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err="1" smtClean="0"/>
              <a:t>Folia</a:t>
            </a:r>
            <a:r>
              <a:rPr lang="tr-TR" b="1" dirty="0" smtClean="0"/>
              <a:t> </a:t>
            </a:r>
            <a:r>
              <a:rPr lang="tr-TR" b="1" dirty="0" err="1" smtClean="0"/>
              <a:t>Malvae</a:t>
            </a:r>
            <a:r>
              <a:rPr lang="tr-TR" b="1" dirty="0" smtClean="0"/>
              <a:t> : Ebegümeci yaprakları.</a:t>
            </a:r>
          </a:p>
          <a:p>
            <a:r>
              <a:rPr lang="tr-TR" b="1" dirty="0" err="1" smtClean="0"/>
              <a:t>Folia</a:t>
            </a:r>
            <a:r>
              <a:rPr lang="tr-TR" b="1" dirty="0" smtClean="0"/>
              <a:t> </a:t>
            </a:r>
            <a:r>
              <a:rPr lang="tr-TR" b="1" dirty="0" err="1" smtClean="0"/>
              <a:t>Theae</a:t>
            </a:r>
            <a:r>
              <a:rPr lang="tr-TR" b="1" dirty="0" smtClean="0"/>
              <a:t> : Çay yaprakları.</a:t>
            </a:r>
          </a:p>
          <a:p>
            <a:r>
              <a:rPr lang="tr-TR" b="1" dirty="0" smtClean="0"/>
              <a:t>Semen </a:t>
            </a:r>
            <a:r>
              <a:rPr lang="tr-TR" b="1" dirty="0" err="1" smtClean="0"/>
              <a:t>Coffeae</a:t>
            </a:r>
            <a:r>
              <a:rPr lang="tr-TR" b="1" dirty="0" smtClean="0"/>
              <a:t> : Kahve tohumu </a:t>
            </a:r>
            <a:r>
              <a:rPr lang="tr-TR" b="1" i="1" dirty="0" smtClean="0"/>
              <a:t>(semen = tohum).</a:t>
            </a:r>
          </a:p>
          <a:p>
            <a:r>
              <a:rPr lang="tr-TR" b="1" dirty="0" err="1" smtClean="0"/>
              <a:t>Herba</a:t>
            </a:r>
            <a:r>
              <a:rPr lang="tr-TR" b="1" dirty="0" smtClean="0"/>
              <a:t> </a:t>
            </a:r>
            <a:r>
              <a:rPr lang="tr-TR" b="1" dirty="0" err="1" smtClean="0"/>
              <a:t>Conii</a:t>
            </a:r>
            <a:r>
              <a:rPr lang="tr-TR" b="1" dirty="0" smtClean="0"/>
              <a:t> : Baldıran (</a:t>
            </a:r>
            <a:r>
              <a:rPr lang="tr-TR" b="1" i="1" dirty="0" err="1" smtClean="0"/>
              <a:t>herba</a:t>
            </a:r>
            <a:r>
              <a:rPr lang="tr-TR" b="1" i="1" dirty="0" smtClean="0"/>
              <a:t> = ot).</a:t>
            </a:r>
          </a:p>
          <a:p>
            <a:r>
              <a:rPr lang="tr-TR" b="1" dirty="0" err="1" smtClean="0"/>
              <a:t>Flores</a:t>
            </a:r>
            <a:r>
              <a:rPr lang="tr-TR" b="1" dirty="0" smtClean="0"/>
              <a:t> </a:t>
            </a:r>
            <a:r>
              <a:rPr lang="tr-TR" b="1" dirty="0" err="1" smtClean="0"/>
              <a:t>Lavandulae</a:t>
            </a:r>
            <a:r>
              <a:rPr lang="tr-TR" b="1" dirty="0" smtClean="0"/>
              <a:t> : Lavanta çiçekleri </a:t>
            </a:r>
            <a:r>
              <a:rPr lang="tr-TR" b="1" i="1" dirty="0" smtClean="0"/>
              <a:t>(floş = çiçek).</a:t>
            </a:r>
          </a:p>
          <a:p>
            <a:r>
              <a:rPr lang="tr-TR" b="1" dirty="0" err="1" smtClean="0"/>
              <a:t>Oleum</a:t>
            </a:r>
            <a:r>
              <a:rPr lang="tr-TR" b="1" dirty="0" smtClean="0"/>
              <a:t> </a:t>
            </a:r>
            <a:r>
              <a:rPr lang="tr-TR" b="1" dirty="0" err="1" smtClean="0"/>
              <a:t>Rosae</a:t>
            </a:r>
            <a:r>
              <a:rPr lang="tr-TR" b="1" dirty="0" smtClean="0"/>
              <a:t> : Gülyağı v.s.</a:t>
            </a:r>
          </a:p>
        </p:txBody>
      </p:sp>
    </p:spTree>
    <p:extLst>
      <p:ext uri="{BB962C8B-B14F-4D97-AF65-F5344CB8AC3E}">
        <p14:creationId xmlns:p14="http://schemas.microsoft.com/office/powerpoint/2010/main" val="422012204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810</Words>
  <Application>Microsoft Office PowerPoint</Application>
  <PresentationFormat>Ekran Gösterisi (4:3)</PresentationFormat>
  <Paragraphs>55</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Tıbbi Bitkileri Tarihi</vt:lpstr>
      <vt:lpstr>BİTKİSEL DROGLAR </vt:lpstr>
      <vt:lpstr>PowerPoint Sunusu</vt:lpstr>
      <vt:lpstr>Drogların adlandırılması:</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Tıbbi Bitkileri Tarihi</dc:title>
  <dc:creator>user</dc:creator>
  <cp:lastModifiedBy>user</cp:lastModifiedBy>
  <cp:revision>3</cp:revision>
  <dcterms:created xsi:type="dcterms:W3CDTF">2017-01-30T15:30:57Z</dcterms:created>
  <dcterms:modified xsi:type="dcterms:W3CDTF">2017-01-31T10:23:02Z</dcterms:modified>
</cp:coreProperties>
</file>