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1" r:id="rId4"/>
    <p:sldId id="274" r:id="rId5"/>
    <p:sldId id="262" r:id="rId6"/>
    <p:sldId id="264" r:id="rId7"/>
    <p:sldId id="271" r:id="rId8"/>
    <p:sldId id="275" r:id="rId9"/>
    <p:sldId id="27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2555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2344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68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523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7872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033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306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28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041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1707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052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50ED9-B3BD-446C-8F82-47A62289D6D6}" type="datetimeFigureOut">
              <a:rPr lang="tr-TR" smtClean="0"/>
              <a:t>29.07.2020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43A23-7236-49CC-9539-D2C0930955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8272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41121" y="355755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Drama </a:t>
            </a:r>
            <a:r>
              <a:rPr lang="tr-TR" dirty="0"/>
              <a:t>Nedir</a:t>
            </a:r>
            <a:r>
              <a:rPr lang="tr-TR" dirty="0" smtClean="0"/>
              <a:t>?</a:t>
            </a:r>
            <a:r>
              <a:rPr lang="tr-TR" dirty="0"/>
              <a:t>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ve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Dramanın </a:t>
            </a:r>
            <a:r>
              <a:rPr lang="tr-TR" dirty="0" smtClean="0"/>
              <a:t>Bileşenleri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8826367" y="5945157"/>
            <a:ext cx="3012707" cy="527200"/>
          </a:xfrm>
        </p:spPr>
        <p:txBody>
          <a:bodyPr>
            <a:noAutofit/>
          </a:bodyPr>
          <a:lstStyle/>
          <a:p>
            <a:r>
              <a:rPr lang="tr-TR" sz="1800" dirty="0" smtClean="0"/>
              <a:t>TIP 140</a:t>
            </a:r>
          </a:p>
          <a:p>
            <a:r>
              <a:rPr lang="tr-TR" sz="1800" dirty="0" smtClean="0"/>
              <a:t>Prof. </a:t>
            </a:r>
            <a:r>
              <a:rPr lang="tr-TR" sz="1800" dirty="0" smtClean="0"/>
              <a:t>Dr. Ömer Adıgüzel</a:t>
            </a: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307535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83907" y="1097280"/>
            <a:ext cx="95097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sz="3200" i="1" dirty="0" smtClean="0"/>
              <a:t>Drama</a:t>
            </a:r>
            <a:r>
              <a:rPr lang="tr-TR" sz="3200" dirty="0" smtClean="0"/>
              <a:t>,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GRUP</a:t>
            </a:r>
            <a:r>
              <a:rPr lang="tr-TR" sz="3200" dirty="0" err="1" smtClean="0"/>
              <a:t>’u</a:t>
            </a:r>
            <a:r>
              <a:rPr lang="tr-T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3200" dirty="0" smtClean="0"/>
              <a:t>oluşturan üyelerin, kendi yaşam deneyimlerinden yola çıkarak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KONU</a:t>
            </a:r>
            <a:r>
              <a:rPr lang="tr-TR" sz="3200" dirty="0" err="1" smtClean="0"/>
              <a:t>yu</a:t>
            </a:r>
            <a:r>
              <a:rPr lang="tr-TR" sz="3200" dirty="0" smtClean="0"/>
              <a:t>, belirlenen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MEKAN</a:t>
            </a:r>
            <a:r>
              <a:rPr lang="tr-TR" sz="3200" dirty="0" err="1" smtClean="0"/>
              <a:t>da</a:t>
            </a:r>
            <a:r>
              <a:rPr lang="tr-TR" sz="3200" dirty="0" smtClean="0"/>
              <a:t>, drama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EĞİTMEN</a:t>
            </a:r>
            <a:r>
              <a:rPr lang="tr-TR" sz="3200" dirty="0" err="1" smtClean="0"/>
              <a:t>inin</a:t>
            </a:r>
            <a:r>
              <a:rPr lang="tr-TR" sz="3200" dirty="0" smtClean="0"/>
              <a:t> kolaylaştırıcılığında </a:t>
            </a:r>
            <a:r>
              <a:rPr lang="tr-TR" sz="3200" u="sng" dirty="0" err="1" smtClean="0"/>
              <a:t>CANLANDIRMA</a:t>
            </a:r>
            <a:r>
              <a:rPr lang="tr-TR" sz="3200" dirty="0" err="1" smtClean="0"/>
              <a:t>sıdır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6122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sz="3200" dirty="0" smtClean="0">
                <a:solidFill>
                  <a:schemeClr val="bg1"/>
                </a:solidFill>
              </a:rPr>
              <a:t>Drama, bir </a:t>
            </a:r>
            <a:r>
              <a:rPr lang="tr-TR" sz="3200" b="1" dirty="0" smtClean="0">
                <a:solidFill>
                  <a:schemeClr val="accent6">
                    <a:lumMod val="75000"/>
                  </a:schemeClr>
                </a:solidFill>
              </a:rPr>
              <a:t>GRUP</a:t>
            </a:r>
            <a:r>
              <a:rPr lang="tr-T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3200" dirty="0" smtClean="0">
                <a:solidFill>
                  <a:schemeClr val="bg1"/>
                </a:solidFill>
              </a:rPr>
              <a:t>oluşturan üyelerin yaşam deneyimlerinden yola çıkarak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KONU</a:t>
            </a:r>
            <a:r>
              <a:rPr lang="tr-TR" sz="3200" dirty="0" err="1" smtClean="0">
                <a:solidFill>
                  <a:schemeClr val="bg1"/>
                </a:solidFill>
              </a:rPr>
              <a:t>nun</a:t>
            </a:r>
            <a:r>
              <a:rPr lang="tr-TR" sz="3200" dirty="0" smtClean="0"/>
              <a:t> </a:t>
            </a:r>
            <a:r>
              <a:rPr lang="tr-TR" sz="3200" dirty="0" smtClean="0">
                <a:solidFill>
                  <a:schemeClr val="bg1"/>
                </a:solidFill>
              </a:rPr>
              <a:t>belirlenen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MEKAN</a:t>
            </a:r>
            <a:r>
              <a:rPr lang="tr-TR" sz="3200" dirty="0" err="1" smtClean="0">
                <a:solidFill>
                  <a:schemeClr val="bg1"/>
                </a:solidFill>
              </a:rPr>
              <a:t>da</a:t>
            </a:r>
            <a:r>
              <a:rPr lang="tr-TR" sz="3200" dirty="0" smtClean="0">
                <a:solidFill>
                  <a:schemeClr val="bg1"/>
                </a:solidFill>
              </a:rPr>
              <a:t>, drama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EĞİTMEN</a:t>
            </a:r>
            <a:r>
              <a:rPr lang="tr-TR" sz="3200" dirty="0" err="1" smtClean="0">
                <a:solidFill>
                  <a:schemeClr val="bg1"/>
                </a:solidFill>
              </a:rPr>
              <a:t>inin</a:t>
            </a:r>
            <a:r>
              <a:rPr lang="tr-TR" sz="3200" dirty="0" smtClean="0"/>
              <a:t> </a:t>
            </a:r>
            <a:r>
              <a:rPr lang="tr-TR" sz="3200" dirty="0" smtClean="0">
                <a:solidFill>
                  <a:schemeClr val="bg1"/>
                </a:solidFill>
              </a:rPr>
              <a:t>kolaylaştırıcılığında</a:t>
            </a:r>
            <a:r>
              <a:rPr lang="tr-TR" sz="3200" dirty="0" smtClean="0"/>
              <a:t> </a:t>
            </a:r>
            <a:r>
              <a:rPr lang="tr-TR" sz="3200" u="sng" dirty="0" err="1" smtClean="0">
                <a:solidFill>
                  <a:schemeClr val="bg1"/>
                </a:solidFill>
              </a:rPr>
              <a:t>CANLANDIRMA</a:t>
            </a:r>
            <a:r>
              <a:rPr lang="tr-TR" sz="3200" dirty="0" err="1" smtClean="0">
                <a:solidFill>
                  <a:schemeClr val="bg1"/>
                </a:solidFill>
              </a:rPr>
              <a:t>sıdır</a:t>
            </a:r>
            <a:r>
              <a:rPr lang="tr-TR" sz="3200" dirty="0" smtClean="0">
                <a:solidFill>
                  <a:schemeClr val="bg1"/>
                </a:solidFill>
              </a:rPr>
              <a:t>. </a:t>
            </a:r>
            <a:endParaRPr lang="tr-TR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4284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183907" y="1097280"/>
            <a:ext cx="950976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endParaRPr lang="tr-TR" dirty="0"/>
          </a:p>
          <a:p>
            <a:pPr algn="just">
              <a:lnSpc>
                <a:spcPct val="200000"/>
              </a:lnSpc>
            </a:pPr>
            <a:r>
              <a:rPr lang="tr-TR" sz="3200" i="1" dirty="0" smtClean="0"/>
              <a:t>Drama</a:t>
            </a:r>
            <a:r>
              <a:rPr lang="tr-TR" sz="3200" dirty="0" smtClean="0"/>
              <a:t>,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GRUP</a:t>
            </a:r>
            <a:r>
              <a:rPr lang="tr-TR" sz="3200" dirty="0" err="1" smtClean="0"/>
              <a:t>’u</a:t>
            </a:r>
            <a:r>
              <a:rPr lang="tr-TR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sz="3200" dirty="0" smtClean="0"/>
              <a:t>oluşturan üyelerin, kendi yaşam deneyimlerinden yola çıkarak bir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KONU</a:t>
            </a:r>
            <a:r>
              <a:rPr lang="tr-TR" sz="3200" dirty="0" err="1" smtClean="0"/>
              <a:t>yu</a:t>
            </a:r>
            <a:r>
              <a:rPr lang="tr-TR" sz="3200" dirty="0" smtClean="0"/>
              <a:t>, belirlenen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MEKAN</a:t>
            </a:r>
            <a:r>
              <a:rPr lang="tr-TR" sz="3200" dirty="0" err="1" smtClean="0"/>
              <a:t>da</a:t>
            </a:r>
            <a:r>
              <a:rPr lang="tr-TR" sz="3200" dirty="0" smtClean="0"/>
              <a:t>, drama </a:t>
            </a:r>
            <a:r>
              <a:rPr lang="tr-TR" sz="3200" b="1" dirty="0" err="1" smtClean="0">
                <a:solidFill>
                  <a:schemeClr val="accent6">
                    <a:lumMod val="75000"/>
                  </a:schemeClr>
                </a:solidFill>
              </a:rPr>
              <a:t>EĞİTMEN</a:t>
            </a:r>
            <a:r>
              <a:rPr lang="tr-TR" sz="3200" dirty="0" err="1" smtClean="0"/>
              <a:t>inin</a:t>
            </a:r>
            <a:r>
              <a:rPr lang="tr-TR" sz="3200" dirty="0" smtClean="0"/>
              <a:t> kolaylaştırıcılığında </a:t>
            </a:r>
            <a:r>
              <a:rPr lang="tr-TR" sz="3200" u="sng" dirty="0" err="1" smtClean="0"/>
              <a:t>CANLANDIRMA</a:t>
            </a:r>
            <a:r>
              <a:rPr lang="tr-TR" sz="3200" dirty="0" err="1" smtClean="0"/>
              <a:t>sıdır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0537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2000" b="1" dirty="0" smtClean="0"/>
              <a:t>Günün sorusu: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«Sosyal mesafe kavramı hayatımıza sirayet ederken drama ile uzaktan sosyalleşebilir miyiz? Sosyalleşme ihtiyacımıza cevap olabilir mi?»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330019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2000" b="1" dirty="0" smtClean="0"/>
              <a:t>Günün sorusu: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«Sosyal mesafe kavramı hayatımıza sirayet ederken drama ile uzaktan sosyalleşebilir miyiz? Sosyalleşme ihtiyacımıza cevap olabilir mi?»</a:t>
            </a:r>
            <a:endParaRPr lang="tr-TR" sz="2000" dirty="0"/>
          </a:p>
        </p:txBody>
      </p:sp>
      <p:sp>
        <p:nvSpPr>
          <p:cNvPr id="3" name="Oval 2"/>
          <p:cNvSpPr/>
          <p:nvPr/>
        </p:nvSpPr>
        <p:spPr>
          <a:xfrm>
            <a:off x="1925052" y="2531444"/>
            <a:ext cx="1337912" cy="5048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2589195" y="3036272"/>
            <a:ext cx="0" cy="64489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Yuvarlatılmış Dikdörtgen 5"/>
          <p:cNvSpPr/>
          <p:nvPr/>
        </p:nvSpPr>
        <p:spPr>
          <a:xfrm>
            <a:off x="1766235" y="3927107"/>
            <a:ext cx="2131997" cy="80852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925052" y="4008771"/>
            <a:ext cx="2646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Etkileşim ???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5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r-TR" sz="2000" b="1" dirty="0" smtClean="0"/>
              <a:t>Günün sorusu:</a:t>
            </a:r>
          </a:p>
          <a:p>
            <a:pPr>
              <a:lnSpc>
                <a:spcPct val="200000"/>
              </a:lnSpc>
            </a:pPr>
            <a:r>
              <a:rPr lang="tr-TR" sz="2000" dirty="0" smtClean="0"/>
              <a:t>«Sosyal mesafe kavramı hayatımıza sirayet ederken drama ile uzaktan sosyalleşebilir miyiz? Sosyalleşme ihtiyacımıza cevap olabilir mi?»</a:t>
            </a:r>
            <a:endParaRPr lang="tr-TR" sz="2000" dirty="0"/>
          </a:p>
        </p:txBody>
      </p:sp>
      <p:sp>
        <p:nvSpPr>
          <p:cNvPr id="3" name="Oval 2"/>
          <p:cNvSpPr/>
          <p:nvPr/>
        </p:nvSpPr>
        <p:spPr>
          <a:xfrm>
            <a:off x="1925052" y="2531444"/>
            <a:ext cx="1337912" cy="5048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4" name="Düz Ok Bağlayıcısı 3"/>
          <p:cNvCxnSpPr/>
          <p:nvPr/>
        </p:nvCxnSpPr>
        <p:spPr>
          <a:xfrm>
            <a:off x="2589195" y="3036272"/>
            <a:ext cx="0" cy="64489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Yuvarlatılmış Dikdörtgen 5"/>
          <p:cNvSpPr/>
          <p:nvPr/>
        </p:nvSpPr>
        <p:spPr>
          <a:xfrm>
            <a:off x="1766235" y="3927107"/>
            <a:ext cx="2131997" cy="808522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Metin kutusu 6"/>
          <p:cNvSpPr txBox="1"/>
          <p:nvPr/>
        </p:nvSpPr>
        <p:spPr>
          <a:xfrm>
            <a:off x="1925052" y="4008771"/>
            <a:ext cx="26469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Etkileşim ???</a:t>
            </a:r>
            <a:endParaRPr lang="tr-TR" dirty="0"/>
          </a:p>
        </p:txBody>
      </p:sp>
      <p:cxnSp>
        <p:nvCxnSpPr>
          <p:cNvPr id="9" name="Düz Ok Bağlayıcısı 8"/>
          <p:cNvCxnSpPr/>
          <p:nvPr/>
        </p:nvCxnSpPr>
        <p:spPr>
          <a:xfrm flipV="1">
            <a:off x="3898232" y="4331368"/>
            <a:ext cx="933650" cy="431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Yuvarlatılmış Dikdörtgen 11"/>
          <p:cNvSpPr/>
          <p:nvPr/>
        </p:nvSpPr>
        <p:spPr>
          <a:xfrm>
            <a:off x="4950594" y="3927107"/>
            <a:ext cx="3846898" cy="924026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Metin kutusu 12"/>
          <p:cNvSpPr txBox="1"/>
          <p:nvPr/>
        </p:nvSpPr>
        <p:spPr>
          <a:xfrm>
            <a:off x="5109409" y="4008771"/>
            <a:ext cx="3999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Drama</a:t>
            </a:r>
            <a:r>
              <a:rPr lang="tr-TR" dirty="0" smtClean="0"/>
              <a:t>daki etkileşim yolumuz</a:t>
            </a:r>
            <a:r>
              <a:rPr lang="tr-TR" b="1" dirty="0" smtClean="0"/>
              <a:t> </a:t>
            </a:r>
            <a:r>
              <a:rPr lang="tr-TR" b="1" dirty="0" err="1" smtClean="0"/>
              <a:t>CANLANDIRMA</a:t>
            </a:r>
            <a:r>
              <a:rPr lang="tr-TR" dirty="0" err="1" smtClean="0"/>
              <a:t>lardır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8128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939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3200" dirty="0" smtClean="0"/>
              <a:t>DİNLEDİĞİNİZ İÇİN TEŞEKKÜRLER</a:t>
            </a:r>
          </a:p>
        </p:txBody>
      </p:sp>
      <p:sp>
        <p:nvSpPr>
          <p:cNvPr id="3" name="Dikdörtgen 2"/>
          <p:cNvSpPr/>
          <p:nvPr/>
        </p:nvSpPr>
        <p:spPr>
          <a:xfrm>
            <a:off x="3724879" y="2422441"/>
            <a:ext cx="4427815" cy="11510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tr-TR" sz="4000" dirty="0"/>
              <a:t>Sağlıklı günler dileriz</a:t>
            </a:r>
          </a:p>
        </p:txBody>
      </p:sp>
    </p:spTree>
    <p:extLst>
      <p:ext uri="{BB962C8B-B14F-4D97-AF65-F5344CB8AC3E}">
        <p14:creationId xmlns:p14="http://schemas.microsoft.com/office/powerpoint/2010/main" val="2416729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3907" y="1097280"/>
            <a:ext cx="95097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/>
              <a:t>Kaynak</a:t>
            </a:r>
          </a:p>
          <a:p>
            <a:pPr algn="just">
              <a:lnSpc>
                <a:spcPct val="150000"/>
              </a:lnSpc>
            </a:pPr>
            <a:r>
              <a:rPr lang="tr-TR" sz="2000" dirty="0"/>
              <a:t>Adıgüzel, Ö. (2019). </a:t>
            </a:r>
            <a:r>
              <a:rPr lang="tr-TR" sz="2000" i="1" dirty="0"/>
              <a:t>Eğitimde Yaratıcı Drama </a:t>
            </a:r>
            <a:r>
              <a:rPr lang="tr-TR" sz="2000" dirty="0"/>
              <a:t>(3. bs.). İstanbul: Yapı Kredi Yayınları. </a:t>
            </a:r>
          </a:p>
          <a:p>
            <a:pPr algn="just">
              <a:lnSpc>
                <a:spcPct val="150000"/>
              </a:lnSpc>
            </a:pPr>
            <a:endParaRPr lang="tr-TR" sz="2000" b="1" dirty="0" smtClean="0"/>
          </a:p>
          <a:p>
            <a:pPr algn="just">
              <a:lnSpc>
                <a:spcPct val="150000"/>
              </a:lnSpc>
            </a:pPr>
            <a:endParaRPr lang="tr-TR" sz="20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lnSpc>
                <a:spcPct val="150000"/>
              </a:lnSpc>
            </a:pPr>
            <a:endParaRPr lang="tr-TR" sz="2000" dirty="0"/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0471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164</Words>
  <Application>Microsoft Office PowerPoint</Application>
  <PresentationFormat>Geniş ekran</PresentationFormat>
  <Paragraphs>24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    Drama Nedir?  ve  Dramanın Bileşenleri 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GIZEM</dc:creator>
  <cp:lastModifiedBy>Microsoft hesabı</cp:lastModifiedBy>
  <cp:revision>67</cp:revision>
  <dcterms:created xsi:type="dcterms:W3CDTF">2020-03-23T09:57:14Z</dcterms:created>
  <dcterms:modified xsi:type="dcterms:W3CDTF">2020-07-29T10:48:42Z</dcterms:modified>
</cp:coreProperties>
</file>