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40"/>
  </p:notesMasterIdLst>
  <p:sldIdLst>
    <p:sldId id="257" r:id="rId2"/>
    <p:sldId id="327" r:id="rId3"/>
    <p:sldId id="282" r:id="rId4"/>
    <p:sldId id="328" r:id="rId5"/>
    <p:sldId id="329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58" r:id="rId20"/>
    <p:sldId id="359" r:id="rId21"/>
    <p:sldId id="345" r:id="rId22"/>
    <p:sldId id="346" r:id="rId23"/>
    <p:sldId id="360" r:id="rId24"/>
    <p:sldId id="350" r:id="rId25"/>
    <p:sldId id="348" r:id="rId26"/>
    <p:sldId id="349" r:id="rId27"/>
    <p:sldId id="352" r:id="rId28"/>
    <p:sldId id="354" r:id="rId29"/>
    <p:sldId id="355" r:id="rId30"/>
    <p:sldId id="366" r:id="rId31"/>
    <p:sldId id="356" r:id="rId32"/>
    <p:sldId id="361" r:id="rId33"/>
    <p:sldId id="362" r:id="rId34"/>
    <p:sldId id="367" r:id="rId35"/>
    <p:sldId id="368" r:id="rId36"/>
    <p:sldId id="369" r:id="rId37"/>
    <p:sldId id="370" r:id="rId38"/>
    <p:sldId id="277" r:id="rId3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Açık Stil 1 - Vurgu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Açık Stil 1 - Vurgu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>
        <p:scale>
          <a:sx n="70" d="100"/>
          <a:sy n="70" d="100"/>
        </p:scale>
        <p:origin x="-13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7EC3A7-D815-4941-BA11-C4B05B5B2D38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F9F7-2154-4FF4-A5B6-CD427F3B2732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8F8B377-3BD7-4D62-A5F2-4C3D6DF4C3B0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1807-4F15-4BCD-BCD3-327C2D3ABF99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AF53C-1D5C-4810-BFC6-120B0EC5C8DE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5153E53-1D5C-4D17-9CEE-2939BBAB07C1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4D5A0AB-CE4A-45E5-A7B5-FD7763201396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F6C94-4E3A-4F45-8346-A642D02C041D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A955-6C41-456A-83DD-252F4AF20156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F4B5-C77B-47AD-A0C2-9CFEC10F9876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0C082ED-1B5E-4E0B-960D-DDECA75A5805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77E649-0496-4E9D-97EC-916438113347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FDE 216-FP</a:t>
            </a:r>
            <a:endParaRPr lang="tr-TR"/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PACKAGING of </a:t>
            </a:r>
            <a:r>
              <a:rPr lang="tr-TR" sz="6000" b="1" dirty="0" err="1" smtClean="0"/>
              <a:t>fresh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fruits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and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vegetables</a:t>
            </a:r>
            <a:endParaRPr lang="tr-TR" sz="48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3888828"/>
            <a:ext cx="6751942" cy="20284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b="1" dirty="0" err="1" smtClean="0">
                <a:solidFill>
                  <a:schemeClr val="tx1"/>
                </a:solidFill>
              </a:rPr>
              <a:t>Instructor</a:t>
            </a:r>
            <a:endParaRPr lang="tr-TR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tr-TR" dirty="0" err="1" smtClean="0">
                <a:solidFill>
                  <a:schemeClr val="tx1"/>
                </a:solidFill>
              </a:rPr>
              <a:t>Assist</a:t>
            </a:r>
            <a:r>
              <a:rPr lang="tr-TR" dirty="0" smtClean="0">
                <a:solidFill>
                  <a:schemeClr val="tx1"/>
                </a:solidFill>
              </a:rPr>
              <a:t>. Prof. Dr. Eda </a:t>
            </a:r>
            <a:r>
              <a:rPr lang="tr-TR" dirty="0" err="1" smtClean="0">
                <a:solidFill>
                  <a:schemeClr val="tx1"/>
                </a:solidFill>
              </a:rPr>
              <a:t>Demirok</a:t>
            </a:r>
            <a:r>
              <a:rPr lang="tr-TR" dirty="0" smtClean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E-mail: </a:t>
            </a:r>
            <a:r>
              <a:rPr lang="tr-TR" b="1" dirty="0" err="1" smtClean="0">
                <a:solidFill>
                  <a:schemeClr val="tx1"/>
                </a:solidFill>
              </a:rPr>
              <a:t>edemirok</a:t>
            </a:r>
            <a:r>
              <a:rPr lang="tr-TR" b="1" dirty="0" smtClean="0">
                <a:solidFill>
                  <a:schemeClr val="tx1"/>
                </a:solidFill>
              </a:rPr>
              <a:t>@</a:t>
            </a:r>
            <a:r>
              <a:rPr lang="tr-TR" b="1" dirty="0" err="1" smtClean="0">
                <a:solidFill>
                  <a:schemeClr val="tx1"/>
                </a:solidFill>
              </a:rPr>
              <a:t>eng</a:t>
            </a:r>
            <a:r>
              <a:rPr lang="tr-TR" b="1" dirty="0" smtClean="0">
                <a:solidFill>
                  <a:schemeClr val="tx1"/>
                </a:solidFill>
              </a:rPr>
              <a:t>.</a:t>
            </a:r>
            <a:r>
              <a:rPr lang="tr-TR" b="1" dirty="0" err="1" smtClean="0">
                <a:solidFill>
                  <a:schemeClr val="tx1"/>
                </a:solidFill>
              </a:rPr>
              <a:t>ankara</a:t>
            </a:r>
            <a:r>
              <a:rPr lang="tr-TR" b="1" dirty="0" smtClean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Phone: +90312 203 3300 (3639 </a:t>
            </a:r>
            <a:r>
              <a:rPr lang="tr-TR" dirty="0" err="1" smtClean="0">
                <a:solidFill>
                  <a:schemeClr val="tx1"/>
                </a:solidFill>
              </a:rPr>
              <a:t>ext</a:t>
            </a:r>
            <a:r>
              <a:rPr lang="tr-TR" dirty="0" smtClean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Office: 2</a:t>
            </a:r>
            <a:r>
              <a:rPr lang="tr-TR" baseline="30000" dirty="0" smtClean="0">
                <a:solidFill>
                  <a:schemeClr val="tx1"/>
                </a:solidFill>
              </a:rPr>
              <a:t>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floor</a:t>
            </a:r>
            <a:r>
              <a:rPr lang="tr-TR" dirty="0" smtClean="0">
                <a:solidFill>
                  <a:schemeClr val="tx1"/>
                </a:solidFill>
              </a:rPr>
              <a:t> #212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3050240" y="6103187"/>
            <a:ext cx="5765118" cy="55971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400" b="1" dirty="0" err="1" smtClean="0">
                <a:solidFill>
                  <a:schemeClr val="tx1"/>
                </a:solidFill>
              </a:rPr>
              <a:t>Fde</a:t>
            </a:r>
            <a:r>
              <a:rPr lang="tr-TR" sz="2400" b="1" dirty="0" smtClean="0">
                <a:solidFill>
                  <a:schemeClr val="tx1"/>
                </a:solidFill>
              </a:rPr>
              <a:t> 216 </a:t>
            </a:r>
            <a:r>
              <a:rPr lang="tr-TR" sz="2400" b="1" dirty="0" err="1" smtClean="0">
                <a:solidFill>
                  <a:schemeClr val="tx1"/>
                </a:solidFill>
              </a:rPr>
              <a:t>food</a:t>
            </a:r>
            <a:r>
              <a:rPr lang="tr-TR" sz="2400" b="1" dirty="0" smtClean="0">
                <a:solidFill>
                  <a:schemeClr val="tx1"/>
                </a:solidFill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</a:rPr>
              <a:t>packagıng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136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1) </a:t>
            </a:r>
            <a:r>
              <a:rPr lang="tr-TR" sz="4000" b="1" dirty="0" err="1" smtClean="0"/>
              <a:t>Respiration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ripening</a:t>
            </a:r>
            <a:endParaRPr lang="en-US" sz="40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</a:rPr>
              <a:t>Thus, the potential shelf life of fruits and vegetables is</a:t>
            </a:r>
            <a:r>
              <a:rPr lang="tr-TR" sz="2500" b="1" dirty="0" smtClean="0">
                <a:solidFill>
                  <a:srgbClr val="0000FF"/>
                </a:solidFill>
              </a:rPr>
              <a:t> </a:t>
            </a:r>
            <a:r>
              <a:rPr lang="en-US" sz="2500" b="1" dirty="0" smtClean="0">
                <a:solidFill>
                  <a:srgbClr val="0000FF"/>
                </a:solidFill>
              </a:rPr>
              <a:t>closely related to their respiration rate</a:t>
            </a:r>
            <a:endParaRPr lang="tr-TR" sz="2500" b="1" dirty="0" smtClean="0">
              <a:solidFill>
                <a:srgbClr val="0000FF"/>
              </a:solidFill>
            </a:endParaRPr>
          </a:p>
          <a:p>
            <a:r>
              <a:rPr lang="tr-TR" sz="2500" b="1" dirty="0" smtClean="0">
                <a:solidFill>
                  <a:srgbClr val="C00000"/>
                </a:solidFill>
              </a:rPr>
              <a:t>T</a:t>
            </a:r>
            <a:r>
              <a:rPr lang="en-US" sz="2500" b="1" dirty="0" smtClean="0">
                <a:solidFill>
                  <a:srgbClr val="C00000"/>
                </a:solidFill>
              </a:rPr>
              <a:t>he lower the respiration rate, the longer the potential</a:t>
            </a:r>
            <a:r>
              <a:rPr lang="tr-TR" sz="2500" b="1" dirty="0" smtClean="0">
                <a:solidFill>
                  <a:srgbClr val="C00000"/>
                </a:solidFill>
              </a:rPr>
              <a:t> </a:t>
            </a:r>
            <a:r>
              <a:rPr lang="tr-TR" sz="2500" b="1" dirty="0" err="1" smtClean="0">
                <a:solidFill>
                  <a:srgbClr val="C00000"/>
                </a:solidFill>
              </a:rPr>
              <a:t>shelf</a:t>
            </a:r>
            <a:r>
              <a:rPr lang="tr-TR" sz="2500" b="1" dirty="0" smtClean="0">
                <a:solidFill>
                  <a:srgbClr val="C00000"/>
                </a:solidFill>
              </a:rPr>
              <a:t> life</a:t>
            </a:r>
          </a:p>
          <a:p>
            <a:r>
              <a:rPr lang="en-US" sz="2500" b="1" dirty="0" smtClean="0"/>
              <a:t>For climacteric fruits</a:t>
            </a:r>
            <a:r>
              <a:rPr lang="tr-TR" sz="2500" b="1" dirty="0" smtClean="0"/>
              <a:t> </a:t>
            </a:r>
            <a:r>
              <a:rPr lang="tr-TR" sz="2500" dirty="0" smtClean="0"/>
              <a:t>(</a:t>
            </a:r>
            <a:r>
              <a:rPr lang="tr-TR" sz="2500" dirty="0" err="1" smtClean="0"/>
              <a:t>peaches</a:t>
            </a:r>
            <a:r>
              <a:rPr lang="tr-TR" sz="2500" dirty="0" smtClean="0"/>
              <a:t>, </a:t>
            </a:r>
            <a:r>
              <a:rPr lang="tr-TR" sz="2500" dirty="0" err="1" smtClean="0"/>
              <a:t>apples</a:t>
            </a:r>
            <a:r>
              <a:rPr lang="tr-TR" sz="2500" dirty="0" smtClean="0"/>
              <a:t>, </a:t>
            </a:r>
            <a:r>
              <a:rPr lang="tr-TR" sz="2500" dirty="0" err="1" smtClean="0"/>
              <a:t>kiwis</a:t>
            </a:r>
            <a:r>
              <a:rPr lang="tr-TR" sz="2500" dirty="0" smtClean="0"/>
              <a:t>, </a:t>
            </a:r>
            <a:r>
              <a:rPr lang="tr-TR" sz="2500" dirty="0" err="1" smtClean="0"/>
              <a:t>etc</a:t>
            </a:r>
            <a:r>
              <a:rPr lang="tr-TR" sz="2500" dirty="0" smtClean="0"/>
              <a:t>…)</a:t>
            </a:r>
            <a:r>
              <a:rPr lang="en-US" sz="2500" dirty="0" smtClean="0"/>
              <a:t>, an </a:t>
            </a:r>
            <a:r>
              <a:rPr lang="en-US" sz="2500" b="1" dirty="0" smtClean="0"/>
              <a:t>increase in respiration is associated wit</a:t>
            </a:r>
            <a:r>
              <a:rPr lang="tr-TR" sz="2500" b="1" dirty="0" smtClean="0"/>
              <a:t>h </a:t>
            </a:r>
            <a:r>
              <a:rPr lang="en-US" sz="2500" b="1" dirty="0" smtClean="0"/>
              <a:t>an increase in ethylene</a:t>
            </a:r>
            <a:r>
              <a:rPr lang="tr-TR" sz="2500" dirty="0" smtClean="0"/>
              <a:t>. </a:t>
            </a:r>
            <a:r>
              <a:rPr lang="tr-TR" sz="2500" dirty="0" err="1" smtClean="0"/>
              <a:t>During</a:t>
            </a:r>
            <a:r>
              <a:rPr lang="tr-TR" sz="2500" dirty="0" smtClean="0"/>
              <a:t> </a:t>
            </a:r>
            <a:r>
              <a:rPr lang="en-US" sz="2500" dirty="0" smtClean="0"/>
              <a:t>the biosynthesis of ethylene, the produce ripens and several biochemical and structural changes</a:t>
            </a:r>
            <a:r>
              <a:rPr lang="tr-TR" sz="2500" dirty="0" smtClean="0"/>
              <a:t> </a:t>
            </a:r>
            <a:r>
              <a:rPr lang="en-US" sz="2500" dirty="0" smtClean="0"/>
              <a:t>occur, such as softening due to the degradation of </a:t>
            </a:r>
            <a:r>
              <a:rPr lang="en-US" sz="2500" dirty="0" err="1" smtClean="0"/>
              <a:t>pectins</a:t>
            </a:r>
            <a:r>
              <a:rPr lang="en-US" sz="2500" dirty="0" smtClean="0"/>
              <a:t> or internal browning</a:t>
            </a:r>
            <a:r>
              <a:rPr lang="tr-TR" sz="2500" dirty="0" smtClean="0"/>
              <a:t> </a:t>
            </a:r>
            <a:r>
              <a:rPr lang="en-US" sz="2500" dirty="0" smtClean="0"/>
              <a:t>caused by the </a:t>
            </a:r>
            <a:r>
              <a:rPr lang="en-US" sz="2500" dirty="0" err="1" smtClean="0"/>
              <a:t>enzym</a:t>
            </a:r>
            <a:r>
              <a:rPr lang="tr-TR" sz="2500" dirty="0" smtClean="0"/>
              <a:t>at</a:t>
            </a:r>
            <a:r>
              <a:rPr lang="en-US" sz="2500" dirty="0" err="1" smtClean="0"/>
              <a:t>ic</a:t>
            </a:r>
            <a:r>
              <a:rPr lang="en-US" sz="2500" dirty="0" smtClean="0"/>
              <a:t> oxidation of </a:t>
            </a:r>
            <a:r>
              <a:rPr lang="en-US" sz="2500" dirty="0" err="1" smtClean="0"/>
              <a:t>phenolic</a:t>
            </a:r>
            <a:r>
              <a:rPr lang="en-US" sz="2500" dirty="0" smtClean="0"/>
              <a:t> compounds</a:t>
            </a:r>
            <a:endParaRPr lang="tr-TR" sz="25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2) </a:t>
            </a:r>
            <a:r>
              <a:rPr lang="tr-TR" b="1" dirty="0" err="1" smtClean="0"/>
              <a:t>Dehydration</a:t>
            </a:r>
            <a:endParaRPr lang="en-US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210300"/>
            <a:ext cx="2667000" cy="365125"/>
          </a:xfrm>
        </p:spPr>
        <p:txBody>
          <a:bodyPr/>
          <a:lstStyle/>
          <a:p>
            <a:pPr algn="r"/>
            <a:fld id="{C1CDB624-E152-4E55-AFD9-4281C9498B1B}" type="datetime1">
              <a:rPr lang="en-US" smtClean="0"/>
              <a:pPr algn="r"/>
              <a:t>5/6/2020</a:t>
            </a:fld>
            <a:endParaRPr lang="tr-TR" dirty="0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>
          <a:xfrm>
            <a:off x="7962900" y="6492875"/>
            <a:ext cx="1181100" cy="365125"/>
          </a:xfrm>
        </p:spPr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In association with aerobic respiration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C00000"/>
                </a:solidFill>
              </a:rPr>
              <a:t>moisture vapor is produced and natural dehydration occurs</a:t>
            </a:r>
            <a:r>
              <a:rPr lang="en-US" sz="2800" dirty="0" smtClean="0"/>
              <a:t>,</a:t>
            </a:r>
            <a:r>
              <a:rPr lang="tr-TR" sz="2800" dirty="0" smtClean="0"/>
              <a:t> </a:t>
            </a:r>
            <a:r>
              <a:rPr lang="en-US" sz="2800" dirty="0" smtClean="0"/>
              <a:t>caused by diffusion of moisture vapor from the high-concentration compartments in fresh product</a:t>
            </a:r>
            <a:r>
              <a:rPr lang="tr-TR" sz="2800" dirty="0" smtClean="0"/>
              <a:t> </a:t>
            </a:r>
            <a:r>
              <a:rPr lang="en-US" sz="2800" dirty="0" smtClean="0"/>
              <a:t>to the low concentration in the surrounding environment</a:t>
            </a:r>
            <a:endParaRPr lang="tr-TR" sz="2800" dirty="0" smtClean="0"/>
          </a:p>
          <a:p>
            <a:r>
              <a:rPr lang="tr-TR" sz="2800" dirty="0" smtClean="0"/>
              <a:t>F</a:t>
            </a:r>
            <a:r>
              <a:rPr lang="en-US" sz="2800" dirty="0" err="1" smtClean="0"/>
              <a:t>ruits</a:t>
            </a:r>
            <a:r>
              <a:rPr lang="en-US" sz="2800" dirty="0" smtClean="0"/>
              <a:t> and vegetables contain over 90% water</a:t>
            </a:r>
            <a:r>
              <a:rPr lang="tr-TR" sz="2800" dirty="0" smtClean="0"/>
              <a:t>. </a:t>
            </a:r>
            <a:r>
              <a:rPr lang="tr-TR" sz="2800" dirty="0" err="1" smtClean="0"/>
              <a:t>Loss</a:t>
            </a:r>
            <a:r>
              <a:rPr lang="tr-TR" sz="2800" dirty="0" smtClean="0"/>
              <a:t> of </a:t>
            </a:r>
            <a:r>
              <a:rPr lang="en-US" sz="2800" dirty="0" smtClean="0"/>
              <a:t>5% or more water is visually noticeable</a:t>
            </a:r>
            <a:r>
              <a:rPr lang="tr-TR" sz="2800" dirty="0" smtClean="0"/>
              <a:t>, </a:t>
            </a:r>
            <a:r>
              <a:rPr lang="en-US" sz="2800" dirty="0" smtClean="0"/>
              <a:t>lowering the grade of the </a:t>
            </a:r>
            <a:r>
              <a:rPr lang="en-US" sz="2800" dirty="0" err="1" smtClean="0"/>
              <a:t>produc</a:t>
            </a:r>
            <a:r>
              <a:rPr lang="tr-TR" sz="2800" dirty="0" smtClean="0"/>
              <a:t>t</a:t>
            </a:r>
            <a:r>
              <a:rPr lang="en-US" sz="2800" dirty="0" smtClean="0"/>
              <a:t> </a:t>
            </a:r>
            <a:r>
              <a:rPr lang="en-US" sz="2800" dirty="0" smtClean="0"/>
              <a:t>and resulting in a</a:t>
            </a:r>
            <a:r>
              <a:rPr lang="tr-TR" sz="2800" dirty="0" smtClean="0"/>
              <a:t> </a:t>
            </a:r>
            <a:r>
              <a:rPr lang="en-US" sz="2800" dirty="0" smtClean="0"/>
              <a:t>decrease in its commercial value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2) </a:t>
            </a:r>
            <a:r>
              <a:rPr lang="tr-TR" b="1" dirty="0" err="1" smtClean="0"/>
              <a:t>Dehydration</a:t>
            </a:r>
            <a:endParaRPr lang="en-US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Major effects of water loss are </a:t>
            </a:r>
            <a:endParaRPr lang="tr-TR" sz="2800" dirty="0" smtClean="0"/>
          </a:p>
          <a:p>
            <a:pPr lvl="2"/>
            <a:r>
              <a:rPr lang="en-US" sz="2800" b="1" dirty="0" smtClean="0">
                <a:solidFill>
                  <a:srgbClr val="C00000"/>
                </a:solidFill>
              </a:rPr>
              <a:t>reduction in weight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 lvl="2"/>
            <a:r>
              <a:rPr lang="en-US" sz="2800" b="1" dirty="0" smtClean="0"/>
              <a:t>wilted</a:t>
            </a:r>
            <a:r>
              <a:rPr lang="tr-TR" sz="2800" b="1" dirty="0" smtClean="0"/>
              <a:t> </a:t>
            </a:r>
            <a:r>
              <a:rPr lang="en-US" sz="2800" b="1" dirty="0" smtClean="0"/>
              <a:t>appearance</a:t>
            </a:r>
            <a:endParaRPr lang="tr-TR" sz="2800" b="1" dirty="0" smtClean="0"/>
          </a:p>
          <a:p>
            <a:pPr lvl="2"/>
            <a:r>
              <a:rPr lang="en-US" sz="2800" b="1" dirty="0" smtClean="0">
                <a:solidFill>
                  <a:srgbClr val="0000FF"/>
                </a:solidFill>
              </a:rPr>
              <a:t>reduction in nutritional value</a:t>
            </a:r>
            <a:r>
              <a:rPr lang="en-US" sz="2800" dirty="0" smtClean="0"/>
              <a:t> as the amount of water-soluble components</a:t>
            </a:r>
            <a:r>
              <a:rPr lang="tr-TR" sz="2800" dirty="0" smtClean="0"/>
              <a:t> </a:t>
            </a:r>
            <a:r>
              <a:rPr lang="en-US" sz="2800" dirty="0" smtClean="0"/>
              <a:t>decreases when water is released</a:t>
            </a:r>
            <a:endParaRPr lang="tr-TR" sz="2800" dirty="0" smtClean="0"/>
          </a:p>
          <a:p>
            <a:pPr lvl="2"/>
            <a:r>
              <a:rPr lang="en-US" sz="2800" b="1" dirty="0" smtClean="0">
                <a:solidFill>
                  <a:srgbClr val="006600"/>
                </a:solidFill>
              </a:rPr>
              <a:t>loss in aroma and flavor</a:t>
            </a:r>
            <a:endParaRPr lang="tr-TR" sz="2800" b="1" dirty="0" smtClean="0">
              <a:solidFill>
                <a:srgbClr val="006600"/>
              </a:solidFill>
            </a:endParaRPr>
          </a:p>
          <a:p>
            <a:pPr lvl="2"/>
            <a:r>
              <a:rPr lang="en-US" sz="2800" b="1" dirty="0" smtClean="0">
                <a:solidFill>
                  <a:srgbClr val="7030A0"/>
                </a:solidFill>
              </a:rPr>
              <a:t>enhanced sensitivity to chilling</a:t>
            </a:r>
            <a:r>
              <a:rPr lang="tr-TR" sz="2800" b="1" dirty="0" smtClean="0">
                <a:solidFill>
                  <a:srgbClr val="7030A0"/>
                </a:solidFill>
              </a:rPr>
              <a:t> </a:t>
            </a:r>
            <a:r>
              <a:rPr lang="tr-TR" sz="2800" b="1" dirty="0" err="1" smtClean="0">
                <a:solidFill>
                  <a:srgbClr val="7030A0"/>
                </a:solidFill>
              </a:rPr>
              <a:t>injuries</a:t>
            </a:r>
            <a:endParaRPr lang="tr-TR" sz="2800" b="1" dirty="0" smtClean="0">
              <a:solidFill>
                <a:srgbClr val="7030A0"/>
              </a:solidFill>
            </a:endParaRPr>
          </a:p>
          <a:p>
            <a:pPr>
              <a:tabLst>
                <a:tab pos="1428750" algn="l"/>
              </a:tabLst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3) </a:t>
            </a:r>
            <a:r>
              <a:rPr lang="tr-TR" b="1" dirty="0" err="1" smtClean="0"/>
              <a:t>Temperature</a:t>
            </a:r>
            <a:r>
              <a:rPr lang="tr-TR" b="1" dirty="0" smtClean="0"/>
              <a:t> </a:t>
            </a:r>
            <a:r>
              <a:rPr lang="tr-TR" b="1" dirty="0" err="1" smtClean="0"/>
              <a:t>effect</a:t>
            </a:r>
            <a:endParaRPr lang="en-US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T</a:t>
            </a:r>
            <a:r>
              <a:rPr lang="en-US" sz="2800" dirty="0" err="1" smtClean="0"/>
              <a:t>emperature</a:t>
            </a:r>
            <a:r>
              <a:rPr lang="en-US" sz="2800" dirty="0" smtClean="0"/>
              <a:t> is one of the major factors affecting shelf life of fresh produce</a:t>
            </a:r>
            <a:r>
              <a:rPr lang="tr-TR" sz="2800" dirty="0" smtClean="0"/>
              <a:t>. </a:t>
            </a:r>
            <a:r>
              <a:rPr lang="en-US" sz="2800" b="1" dirty="0" smtClean="0">
                <a:solidFill>
                  <a:srgbClr val="0000FF"/>
                </a:solidFill>
              </a:rPr>
              <a:t>Chill temperatures slow down </a:t>
            </a:r>
            <a:r>
              <a:rPr lang="tr-TR" sz="2800" b="1" dirty="0" err="1" smtClean="0">
                <a:solidFill>
                  <a:srgbClr val="0000FF"/>
                </a:solidFill>
              </a:rPr>
              <a:t>the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rate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</a:rPr>
              <a:t>of </a:t>
            </a:r>
            <a:r>
              <a:rPr lang="tr-TR" sz="2800" b="1" dirty="0" err="1" smtClean="0">
                <a:solidFill>
                  <a:srgbClr val="0000FF"/>
                </a:solidFill>
              </a:rPr>
              <a:t>deteriorative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reactions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r>
              <a:rPr lang="en-US" sz="2800" dirty="0" smtClean="0"/>
              <a:t>Respiration of raw fruits and vegetables increases 2- to 3-fold for every 10°C rise in temperature</a:t>
            </a:r>
            <a:endParaRPr lang="tr-TR" sz="2800" dirty="0" smtClean="0"/>
          </a:p>
          <a:p>
            <a:r>
              <a:rPr lang="tr-TR" sz="2800" b="1" dirty="0" smtClean="0">
                <a:solidFill>
                  <a:srgbClr val="C00000"/>
                </a:solidFill>
              </a:rPr>
              <a:t>T</a:t>
            </a:r>
            <a:r>
              <a:rPr lang="en-US" sz="2800" b="1" dirty="0" smtClean="0">
                <a:solidFill>
                  <a:srgbClr val="C00000"/>
                </a:solidFill>
              </a:rPr>
              <a:t>he rate of </a:t>
            </a:r>
            <a:r>
              <a:rPr lang="en-US" sz="2800" b="1" dirty="0" err="1" smtClean="0">
                <a:solidFill>
                  <a:srgbClr val="C00000"/>
                </a:solidFill>
              </a:rPr>
              <a:t>enzym</a:t>
            </a:r>
            <a:r>
              <a:rPr lang="tr-TR" sz="2800" b="1" dirty="0" smtClean="0">
                <a:solidFill>
                  <a:srgbClr val="C00000"/>
                </a:solidFill>
              </a:rPr>
              <a:t>at</a:t>
            </a:r>
            <a:r>
              <a:rPr lang="en-US" sz="2800" b="1" dirty="0" err="1" smtClean="0">
                <a:solidFill>
                  <a:srgbClr val="C00000"/>
                </a:solidFill>
              </a:rPr>
              <a:t>ic</a:t>
            </a:r>
            <a:r>
              <a:rPr lang="en-US" sz="2800" b="1" dirty="0" smtClean="0">
                <a:solidFill>
                  <a:srgbClr val="C00000"/>
                </a:solidFill>
              </a:rPr>
              <a:t> reactions and respiration is reduced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by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decreasing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temperature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r>
              <a:rPr lang="tr-TR" sz="2800" dirty="0" err="1" smtClean="0"/>
              <a:t>Therefore</a:t>
            </a:r>
            <a:r>
              <a:rPr lang="tr-TR" sz="2800" dirty="0" smtClean="0"/>
              <a:t> it </a:t>
            </a:r>
            <a:r>
              <a:rPr lang="en-US" sz="2800" dirty="0" smtClean="0"/>
              <a:t>needs to be positively controlled during handling and marketing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4) </a:t>
            </a:r>
            <a:r>
              <a:rPr lang="tr-TR" sz="4000" b="1" dirty="0" err="1" smtClean="0"/>
              <a:t>Gas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composition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effect</a:t>
            </a:r>
            <a:endParaRPr lang="en-US" sz="40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tabLst>
                <a:tab pos="1428750" algn="l"/>
              </a:tabLst>
            </a:pPr>
            <a:r>
              <a:rPr lang="tr-TR" sz="2800" dirty="0" err="1" smtClean="0"/>
              <a:t>Gas</a:t>
            </a:r>
            <a:r>
              <a:rPr lang="tr-TR" sz="2800" dirty="0" smtClean="0"/>
              <a:t> </a:t>
            </a:r>
            <a:r>
              <a:rPr lang="tr-TR" sz="2800" dirty="0" err="1" smtClean="0"/>
              <a:t>composition</a:t>
            </a:r>
            <a:r>
              <a:rPr lang="tr-TR" sz="2800" dirty="0" smtClean="0"/>
              <a:t> is an </a:t>
            </a:r>
            <a:r>
              <a:rPr lang="tr-TR" sz="2800" dirty="0" err="1" smtClean="0"/>
              <a:t>important</a:t>
            </a:r>
            <a:r>
              <a:rPr lang="tr-TR" sz="2800" dirty="0" smtClean="0"/>
              <a:t> </a:t>
            </a:r>
            <a:r>
              <a:rPr lang="tr-TR" sz="2800" dirty="0" err="1" smtClean="0"/>
              <a:t>factor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control</a:t>
            </a:r>
            <a:r>
              <a:rPr lang="tr-TR" sz="2800" dirty="0" smtClean="0"/>
              <a:t> </a:t>
            </a:r>
            <a:r>
              <a:rPr lang="tr-TR" sz="2800" dirty="0" err="1" smtClean="0"/>
              <a:t>respiration</a:t>
            </a:r>
            <a:endParaRPr lang="tr-TR" sz="2800" dirty="0" smtClean="0"/>
          </a:p>
          <a:p>
            <a:r>
              <a:rPr lang="tr-TR" sz="2800" dirty="0" err="1" smtClean="0"/>
              <a:t>Usually</a:t>
            </a:r>
            <a:r>
              <a:rPr lang="tr-TR" sz="2800" dirty="0" smtClean="0"/>
              <a:t>, </a:t>
            </a:r>
            <a:r>
              <a:rPr lang="tr-TR" sz="2800" b="1" dirty="0" err="1" smtClean="0">
                <a:solidFill>
                  <a:srgbClr val="C00000"/>
                </a:solidFill>
              </a:rPr>
              <a:t>lowering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the</a:t>
            </a:r>
            <a:r>
              <a:rPr lang="tr-TR" sz="2800" b="1" dirty="0" smtClean="0">
                <a:solidFill>
                  <a:srgbClr val="C00000"/>
                </a:solidFill>
              </a:rPr>
              <a:t> O</a:t>
            </a:r>
            <a:r>
              <a:rPr lang="tr-TR" sz="2800" b="1" baseline="-25000" dirty="0" smtClean="0">
                <a:solidFill>
                  <a:srgbClr val="C00000"/>
                </a:solidFill>
              </a:rPr>
              <a:t>2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level is really effective in reducing respiration</a:t>
            </a:r>
            <a:r>
              <a:rPr lang="en-US" sz="2800" dirty="0" smtClean="0"/>
              <a:t>, but anoxia (a switch to anaerobic catabolism and</a:t>
            </a:r>
            <a:r>
              <a:rPr lang="tr-TR" sz="2800" dirty="0" smtClean="0"/>
              <a:t> </a:t>
            </a:r>
            <a:r>
              <a:rPr lang="en-US" sz="2800" dirty="0" smtClean="0"/>
              <a:t>growth of anaerobic flora that produce undesirable off-flavors and off-odors) should be avoided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4) </a:t>
            </a:r>
            <a:r>
              <a:rPr lang="tr-TR" sz="4000" b="1" dirty="0" err="1" smtClean="0"/>
              <a:t>Gas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composition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effect</a:t>
            </a:r>
            <a:endParaRPr lang="en-US" sz="40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600" b="1" dirty="0" smtClean="0">
                <a:solidFill>
                  <a:srgbClr val="0000FF"/>
                </a:solidFill>
              </a:rPr>
              <a:t>High CO</a:t>
            </a:r>
            <a:r>
              <a:rPr lang="en-US" sz="26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600" b="1" dirty="0" smtClean="0">
                <a:solidFill>
                  <a:srgbClr val="0000FF"/>
                </a:solidFill>
              </a:rPr>
              <a:t> levels </a:t>
            </a:r>
            <a:r>
              <a:rPr lang="en-US" sz="2600" dirty="0" smtClean="0"/>
              <a:t>(more than 10%)</a:t>
            </a:r>
            <a:r>
              <a:rPr lang="tr-TR" sz="2600" dirty="0" smtClean="0"/>
              <a:t> </a:t>
            </a:r>
            <a:r>
              <a:rPr lang="en-US" sz="2600" dirty="0" smtClean="0"/>
              <a:t>might also </a:t>
            </a:r>
            <a:r>
              <a:rPr lang="en-US" sz="2600" b="1" dirty="0" smtClean="0">
                <a:solidFill>
                  <a:srgbClr val="0000FF"/>
                </a:solidFill>
              </a:rPr>
              <a:t>reduce the respiration</a:t>
            </a:r>
            <a:r>
              <a:rPr lang="en-US" sz="2600" dirty="0" smtClean="0"/>
              <a:t> </a:t>
            </a:r>
            <a:r>
              <a:rPr lang="tr-TR" sz="2600" dirty="0" smtClean="0"/>
              <a:t>in </a:t>
            </a:r>
            <a:r>
              <a:rPr lang="en-US" sz="2600" dirty="0" smtClean="0"/>
              <a:t>onions, strawberries, or cucumbers</a:t>
            </a:r>
            <a:r>
              <a:rPr lang="tr-TR" sz="2600" dirty="0" smtClean="0"/>
              <a:t> a</a:t>
            </a:r>
            <a:r>
              <a:rPr lang="en-US" sz="2600" dirty="0" err="1" smtClean="0"/>
              <a:t>nd</a:t>
            </a:r>
            <a:r>
              <a:rPr lang="en-US" sz="2600" dirty="0" smtClean="0"/>
              <a:t> can </a:t>
            </a:r>
            <a:r>
              <a:rPr lang="en-US" sz="2600" b="1" dirty="0" smtClean="0">
                <a:solidFill>
                  <a:srgbClr val="0000FF"/>
                </a:solidFill>
              </a:rPr>
              <a:t>limit the production of ethylene </a:t>
            </a:r>
            <a:r>
              <a:rPr lang="en-US" sz="2600" dirty="0" smtClean="0"/>
              <a:t>as</a:t>
            </a:r>
            <a:r>
              <a:rPr lang="tr-TR" sz="2600" dirty="0" smtClean="0"/>
              <a:t> </a:t>
            </a:r>
            <a:r>
              <a:rPr lang="tr-TR" sz="2600" dirty="0" err="1" smtClean="0"/>
              <a:t>observed</a:t>
            </a:r>
            <a:r>
              <a:rPr lang="tr-TR" sz="2600" dirty="0" smtClean="0"/>
              <a:t> in </a:t>
            </a:r>
            <a:r>
              <a:rPr lang="tr-TR" sz="2600" dirty="0" err="1" smtClean="0"/>
              <a:t>kiwifruit</a:t>
            </a:r>
            <a:endParaRPr lang="tr-TR" sz="2600" dirty="0" smtClean="0"/>
          </a:p>
          <a:p>
            <a:r>
              <a:rPr lang="en-US" sz="2600" b="1" dirty="0" smtClean="0">
                <a:solidFill>
                  <a:srgbClr val="C00000"/>
                </a:solidFill>
              </a:rPr>
              <a:t>High CO</a:t>
            </a:r>
            <a:r>
              <a:rPr lang="en-US" sz="26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600" b="1" dirty="0" smtClean="0">
                <a:solidFill>
                  <a:srgbClr val="C00000"/>
                </a:solidFill>
              </a:rPr>
              <a:t> levels induce a </a:t>
            </a:r>
            <a:r>
              <a:rPr lang="en-US" sz="2600" b="1" dirty="0" err="1" smtClean="0">
                <a:solidFill>
                  <a:srgbClr val="C00000"/>
                </a:solidFill>
              </a:rPr>
              <a:t>bacteriostatic</a:t>
            </a:r>
            <a:r>
              <a:rPr lang="en-US" sz="2600" b="1" dirty="0" smtClean="0">
                <a:solidFill>
                  <a:srgbClr val="C00000"/>
                </a:solidFill>
              </a:rPr>
              <a:t> effect on aerobic bacteria</a:t>
            </a:r>
            <a:r>
              <a:rPr lang="en-US" sz="2600" dirty="0" smtClean="0"/>
              <a:t> but </a:t>
            </a:r>
            <a:r>
              <a:rPr lang="en-US" sz="2600" b="1" dirty="0" smtClean="0"/>
              <a:t>might</a:t>
            </a:r>
            <a:r>
              <a:rPr lang="tr-TR" sz="2600" b="1" dirty="0" smtClean="0"/>
              <a:t> </a:t>
            </a:r>
            <a:r>
              <a:rPr lang="en-US" sz="2600" b="1" dirty="0" smtClean="0"/>
              <a:t>lead to the development of anaerobic flora</a:t>
            </a:r>
            <a:endParaRPr lang="tr-TR" sz="2600" b="1" dirty="0" smtClean="0"/>
          </a:p>
          <a:p>
            <a:r>
              <a:rPr lang="tr-TR" sz="2600" dirty="0" smtClean="0"/>
              <a:t>On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other</a:t>
            </a:r>
            <a:r>
              <a:rPr lang="tr-TR" sz="2600" dirty="0" smtClean="0"/>
              <a:t> </a:t>
            </a:r>
            <a:r>
              <a:rPr lang="tr-TR" sz="2600" dirty="0" err="1" smtClean="0"/>
              <a:t>side</a:t>
            </a:r>
            <a:r>
              <a:rPr lang="tr-TR" sz="2600" dirty="0" smtClean="0"/>
              <a:t>, </a:t>
            </a:r>
            <a:r>
              <a:rPr lang="tr-TR" sz="2600" dirty="0" err="1" smtClean="0"/>
              <a:t>each</a:t>
            </a:r>
            <a:r>
              <a:rPr lang="tr-TR" sz="2600" dirty="0" smtClean="0"/>
              <a:t> </a:t>
            </a:r>
            <a:r>
              <a:rPr lang="tr-TR" sz="2600" dirty="0" err="1" smtClean="0"/>
              <a:t>fruit</a:t>
            </a:r>
            <a:r>
              <a:rPr lang="tr-TR" sz="2600" dirty="0" smtClean="0"/>
              <a:t> 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tr-TR" sz="2600" dirty="0" err="1" smtClean="0"/>
              <a:t>vegetables</a:t>
            </a:r>
            <a:r>
              <a:rPr lang="tr-TR" sz="2600" dirty="0" smtClean="0"/>
              <a:t> has </a:t>
            </a:r>
            <a:r>
              <a:rPr lang="tr-TR" sz="2600" dirty="0" err="1" smtClean="0"/>
              <a:t>its</a:t>
            </a:r>
            <a:r>
              <a:rPr lang="tr-TR" sz="2600" dirty="0" smtClean="0"/>
              <a:t> </a:t>
            </a:r>
            <a:r>
              <a:rPr lang="tr-TR" sz="2600" dirty="0" err="1" smtClean="0"/>
              <a:t>own</a:t>
            </a:r>
            <a:r>
              <a:rPr lang="tr-TR" sz="2600" dirty="0" smtClean="0"/>
              <a:t> </a:t>
            </a:r>
            <a:r>
              <a:rPr lang="tr-TR" sz="2600" dirty="0" err="1" smtClean="0"/>
              <a:t>tolerance</a:t>
            </a:r>
            <a:r>
              <a:rPr lang="tr-TR" sz="2600" dirty="0" smtClean="0"/>
              <a:t> </a:t>
            </a:r>
            <a:r>
              <a:rPr lang="tr-TR" sz="2600" dirty="0" smtClean="0"/>
              <a:t>limit </a:t>
            </a:r>
            <a:r>
              <a:rPr lang="tr-TR" sz="2600" dirty="0" err="1" smtClean="0"/>
              <a:t>for</a:t>
            </a:r>
            <a:r>
              <a:rPr lang="tr-TR" sz="2600" dirty="0" smtClean="0"/>
              <a:t> </a:t>
            </a:r>
            <a:r>
              <a:rPr lang="en-US" sz="2600" dirty="0" smtClean="0"/>
              <a:t>CO</a:t>
            </a:r>
            <a:r>
              <a:rPr lang="en-US" sz="2600" baseline="-25000" dirty="0" smtClean="0"/>
              <a:t>2</a:t>
            </a:r>
            <a:r>
              <a:rPr lang="tr-TR" sz="2600" baseline="-25000" dirty="0" smtClean="0"/>
              <a:t>.</a:t>
            </a:r>
            <a:r>
              <a:rPr lang="tr-TR" sz="2600" dirty="0" smtClean="0"/>
              <a:t> </a:t>
            </a:r>
            <a:r>
              <a:rPr lang="tr-TR" sz="2600" b="1" dirty="0" err="1" smtClean="0">
                <a:solidFill>
                  <a:srgbClr val="006600"/>
                </a:solidFill>
              </a:rPr>
              <a:t>High</a:t>
            </a:r>
            <a:r>
              <a:rPr lang="tr-TR" sz="2600" b="1" dirty="0" smtClean="0">
                <a:solidFill>
                  <a:srgbClr val="006600"/>
                </a:solidFill>
              </a:rPr>
              <a:t> </a:t>
            </a:r>
            <a:r>
              <a:rPr lang="en-US" sz="2600" b="1" dirty="0" smtClean="0">
                <a:solidFill>
                  <a:srgbClr val="006600"/>
                </a:solidFill>
              </a:rPr>
              <a:t>CO</a:t>
            </a:r>
            <a:r>
              <a:rPr lang="en-US" sz="2600" b="1" baseline="-25000" dirty="0" smtClean="0">
                <a:solidFill>
                  <a:srgbClr val="006600"/>
                </a:solidFill>
              </a:rPr>
              <a:t>2</a:t>
            </a:r>
            <a:r>
              <a:rPr lang="en-US" sz="2600" b="1" dirty="0" smtClean="0">
                <a:solidFill>
                  <a:srgbClr val="006600"/>
                </a:solidFill>
              </a:rPr>
              <a:t> </a:t>
            </a:r>
            <a:r>
              <a:rPr lang="tr-TR" sz="2600" b="1" dirty="0" smtClean="0">
                <a:solidFill>
                  <a:srgbClr val="006600"/>
                </a:solidFill>
              </a:rPr>
              <a:t>can </a:t>
            </a:r>
            <a:r>
              <a:rPr lang="tr-TR" sz="2600" b="1" dirty="0" err="1" smtClean="0">
                <a:solidFill>
                  <a:srgbClr val="006600"/>
                </a:solidFill>
              </a:rPr>
              <a:t>lead</a:t>
            </a:r>
            <a:r>
              <a:rPr lang="tr-TR" sz="2600" b="1" dirty="0" smtClean="0">
                <a:solidFill>
                  <a:srgbClr val="006600"/>
                </a:solidFill>
              </a:rPr>
              <a:t> </a:t>
            </a:r>
            <a:r>
              <a:rPr lang="tr-TR" sz="2600" b="1" dirty="0" err="1" smtClean="0">
                <a:solidFill>
                  <a:srgbClr val="006600"/>
                </a:solidFill>
              </a:rPr>
              <a:t>to</a:t>
            </a:r>
            <a:r>
              <a:rPr lang="tr-TR" sz="2600" b="1" dirty="0" smtClean="0">
                <a:solidFill>
                  <a:srgbClr val="006600"/>
                </a:solidFill>
              </a:rPr>
              <a:t> </a:t>
            </a:r>
            <a:r>
              <a:rPr lang="tr-TR" sz="2600" b="1" dirty="0" err="1" smtClean="0">
                <a:solidFill>
                  <a:srgbClr val="006600"/>
                </a:solidFill>
              </a:rPr>
              <a:t>formation</a:t>
            </a:r>
            <a:r>
              <a:rPr lang="tr-TR" sz="2600" b="1" dirty="0" smtClean="0">
                <a:solidFill>
                  <a:srgbClr val="006600"/>
                </a:solidFill>
              </a:rPr>
              <a:t> of </a:t>
            </a:r>
            <a:r>
              <a:rPr lang="tr-TR" sz="2600" b="1" dirty="0" err="1" smtClean="0">
                <a:solidFill>
                  <a:srgbClr val="006600"/>
                </a:solidFill>
              </a:rPr>
              <a:t>some</a:t>
            </a:r>
            <a:r>
              <a:rPr lang="en-US" sz="2600" b="1" dirty="0" smtClean="0">
                <a:solidFill>
                  <a:srgbClr val="006600"/>
                </a:solidFill>
              </a:rPr>
              <a:t> visual degradations</a:t>
            </a:r>
            <a:r>
              <a:rPr lang="tr-TR" sz="2600" b="1" dirty="0" smtClean="0">
                <a:solidFill>
                  <a:srgbClr val="006600"/>
                </a:solidFill>
              </a:rPr>
              <a:t> </a:t>
            </a:r>
            <a:r>
              <a:rPr lang="tr-TR" sz="2600" dirty="0" smtClean="0"/>
              <a:t>(</a:t>
            </a:r>
            <a:r>
              <a:rPr lang="tr-TR" sz="2600" dirty="0" err="1" smtClean="0"/>
              <a:t>such</a:t>
            </a:r>
            <a:r>
              <a:rPr lang="tr-TR" sz="2600" dirty="0" smtClean="0"/>
              <a:t> as </a:t>
            </a:r>
            <a:r>
              <a:rPr lang="en-US" sz="2600" dirty="0" smtClean="0"/>
              <a:t>brown spots </a:t>
            </a:r>
            <a:r>
              <a:rPr lang="tr-TR" sz="2600" dirty="0" smtClean="0"/>
              <a:t>in </a:t>
            </a:r>
            <a:r>
              <a:rPr lang="tr-TR" sz="2600" dirty="0" err="1" smtClean="0"/>
              <a:t>lettuce</a:t>
            </a:r>
            <a:r>
              <a:rPr lang="tr-TR" sz="2600" dirty="0" smtClean="0"/>
              <a:t> 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en-US" sz="2600" dirty="0" smtClean="0"/>
              <a:t>yellow</a:t>
            </a:r>
            <a:r>
              <a:rPr lang="tr-TR" sz="2600" dirty="0" smtClean="0"/>
              <a:t> </a:t>
            </a:r>
            <a:r>
              <a:rPr lang="tr-TR" sz="2600" dirty="0" err="1" smtClean="0"/>
              <a:t>color</a:t>
            </a:r>
            <a:r>
              <a:rPr lang="tr-TR" sz="2600" dirty="0" smtClean="0"/>
              <a:t> </a:t>
            </a:r>
            <a:r>
              <a:rPr lang="tr-TR" sz="2600" dirty="0" err="1" smtClean="0"/>
              <a:t>formation</a:t>
            </a:r>
            <a:r>
              <a:rPr lang="tr-TR" sz="2600" dirty="0" smtClean="0"/>
              <a:t> in</a:t>
            </a:r>
            <a:r>
              <a:rPr lang="en-US" sz="2600" dirty="0" smtClean="0"/>
              <a:t> mushrooms</a:t>
            </a:r>
            <a:r>
              <a:rPr lang="tr-TR" sz="26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4) </a:t>
            </a:r>
            <a:r>
              <a:rPr lang="tr-TR" sz="4000" b="1" dirty="0" err="1" smtClean="0"/>
              <a:t>Gas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composition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effect</a:t>
            </a:r>
            <a:endParaRPr lang="en-US" sz="40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tr-TR" sz="3200" dirty="0" err="1" smtClean="0"/>
              <a:t>In</a:t>
            </a:r>
            <a:r>
              <a:rPr lang="tr-TR" sz="3200" dirty="0" smtClean="0"/>
              <a:t> </a:t>
            </a:r>
            <a:r>
              <a:rPr lang="tr-TR" sz="3200" dirty="0" err="1" smtClean="0"/>
              <a:t>brief</a:t>
            </a:r>
            <a:r>
              <a:rPr lang="tr-TR" sz="3200" dirty="0" smtClean="0"/>
              <a:t>, c</a:t>
            </a:r>
            <a:r>
              <a:rPr lang="en-US" sz="3200" dirty="0" err="1" smtClean="0"/>
              <a:t>ritical</a:t>
            </a:r>
            <a:r>
              <a:rPr lang="en-US" sz="3200" dirty="0" smtClean="0"/>
              <a:t> concentrations of O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and CO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exist for each fruit or vegetable</a:t>
            </a:r>
            <a:endParaRPr lang="tr-TR" sz="3200" dirty="0" smtClean="0"/>
          </a:p>
          <a:p>
            <a:pPr>
              <a:tabLst>
                <a:tab pos="1428750" algn="l"/>
              </a:tabLst>
            </a:pPr>
            <a:r>
              <a:rPr lang="tr-TR" sz="3200" dirty="0" err="1" smtClean="0"/>
              <a:t>Therefore</a:t>
            </a:r>
            <a:r>
              <a:rPr lang="tr-TR" sz="3200" dirty="0" smtClean="0"/>
              <a:t>, </a:t>
            </a:r>
            <a:r>
              <a:rPr lang="en-US" sz="3200" b="1" dirty="0" smtClean="0">
                <a:solidFill>
                  <a:srgbClr val="C00000"/>
                </a:solidFill>
              </a:rPr>
              <a:t>optimal combination of O</a:t>
            </a:r>
            <a:r>
              <a:rPr lang="en-US" sz="32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</a:rPr>
              <a:t> and CO</a:t>
            </a:r>
            <a:r>
              <a:rPr lang="en-US" sz="32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should</a:t>
            </a:r>
            <a:r>
              <a:rPr lang="tr-TR" sz="3200" b="1" dirty="0" smtClean="0">
                <a:solidFill>
                  <a:srgbClr val="C00000"/>
                </a:solidFill>
              </a:rPr>
              <a:t> be </a:t>
            </a:r>
            <a:r>
              <a:rPr lang="tr-TR" sz="3200" b="1" dirty="0" err="1" smtClean="0">
                <a:solidFill>
                  <a:srgbClr val="C00000"/>
                </a:solidFill>
              </a:rPr>
              <a:t>applied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to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each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fruit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or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vegetable</a:t>
            </a:r>
            <a:endParaRPr lang="tr-TR" sz="32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WHICH TYPE OF PACKAGING SYSTEM SHOULD BE USED FOR FRESH FRUITS AND VEGETABLES?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systems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fresh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fruits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and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vegetables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two</a:t>
            </a:r>
            <a:r>
              <a:rPr lang="tr-TR" sz="2600" dirty="0" smtClean="0"/>
              <a:t> </a:t>
            </a:r>
            <a:r>
              <a:rPr lang="tr-TR" sz="2600" dirty="0" err="1" smtClean="0"/>
              <a:t>packaging</a:t>
            </a:r>
            <a:r>
              <a:rPr lang="tr-TR" sz="2600" dirty="0" smtClean="0"/>
              <a:t> </a:t>
            </a:r>
            <a:r>
              <a:rPr lang="tr-TR" sz="2600" dirty="0" err="1" smtClean="0"/>
              <a:t>system</a:t>
            </a:r>
            <a:r>
              <a:rPr lang="tr-TR" sz="2600" dirty="0" smtClean="0"/>
              <a:t> </a:t>
            </a:r>
            <a:r>
              <a:rPr lang="tr-TR" sz="2600" dirty="0" err="1" smtClean="0"/>
              <a:t>given</a:t>
            </a:r>
            <a:r>
              <a:rPr lang="tr-TR" sz="2600" dirty="0" smtClean="0"/>
              <a:t> </a:t>
            </a:r>
            <a:r>
              <a:rPr lang="tr-TR" sz="2600" dirty="0" err="1" smtClean="0"/>
              <a:t>below</a:t>
            </a:r>
            <a:r>
              <a:rPr lang="tr-TR" sz="2600" dirty="0" smtClean="0"/>
              <a:t> can be </a:t>
            </a:r>
            <a:r>
              <a:rPr lang="tr-TR" sz="2600" dirty="0" err="1" smtClean="0"/>
              <a:t>used</a:t>
            </a:r>
            <a:r>
              <a:rPr lang="tr-TR" sz="2600" dirty="0" smtClean="0"/>
              <a:t> </a:t>
            </a:r>
            <a:r>
              <a:rPr lang="tr-TR" sz="2600" dirty="0" err="1" smtClean="0"/>
              <a:t>for</a:t>
            </a:r>
            <a:r>
              <a:rPr lang="tr-TR" sz="2600" dirty="0" smtClean="0"/>
              <a:t> </a:t>
            </a:r>
            <a:r>
              <a:rPr lang="tr-TR" sz="2600" dirty="0" err="1" smtClean="0"/>
              <a:t>fresh</a:t>
            </a:r>
            <a:r>
              <a:rPr lang="tr-TR" sz="2600" dirty="0" smtClean="0"/>
              <a:t> </a:t>
            </a:r>
            <a:r>
              <a:rPr lang="tr-TR" sz="2600" dirty="0" err="1" smtClean="0"/>
              <a:t>fruits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vegetables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dirty="0" err="1" smtClean="0"/>
              <a:t>extend</a:t>
            </a:r>
            <a:r>
              <a:rPr lang="tr-TR" sz="2600" dirty="0" smtClean="0"/>
              <a:t> </a:t>
            </a:r>
            <a:r>
              <a:rPr lang="tr-TR" sz="2600" dirty="0" err="1" smtClean="0"/>
              <a:t>their</a:t>
            </a:r>
            <a:r>
              <a:rPr lang="tr-TR" sz="2600" dirty="0" smtClean="0"/>
              <a:t> </a:t>
            </a:r>
            <a:r>
              <a:rPr lang="tr-TR" sz="2600" dirty="0" err="1" smtClean="0"/>
              <a:t>shelf</a:t>
            </a:r>
            <a:r>
              <a:rPr lang="tr-TR" sz="2600" dirty="0" smtClean="0"/>
              <a:t> life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preserve</a:t>
            </a:r>
            <a:r>
              <a:rPr lang="tr-TR" sz="2600" dirty="0" smtClean="0"/>
              <a:t> </a:t>
            </a:r>
            <a:r>
              <a:rPr lang="tr-TR" sz="2600" dirty="0" err="1" smtClean="0"/>
              <a:t>their</a:t>
            </a:r>
            <a:r>
              <a:rPr lang="tr-TR" sz="2600" dirty="0" smtClean="0"/>
              <a:t> </a:t>
            </a:r>
            <a:r>
              <a:rPr lang="tr-TR" sz="2600" dirty="0" err="1" smtClean="0"/>
              <a:t>quality</a:t>
            </a:r>
            <a:endParaRPr lang="tr-TR" sz="2600" dirty="0" smtClean="0"/>
          </a:p>
          <a:p>
            <a:pPr lvl="2">
              <a:tabLst>
                <a:tab pos="1428750" algn="l"/>
              </a:tabLst>
            </a:pPr>
            <a:r>
              <a:rPr lang="tr-TR" sz="2600" b="1" dirty="0" err="1" smtClean="0">
                <a:solidFill>
                  <a:srgbClr val="C00000"/>
                </a:solidFill>
              </a:rPr>
              <a:t>Modified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atmosphere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packaging</a:t>
            </a:r>
            <a:r>
              <a:rPr lang="tr-TR" sz="2600" b="1" dirty="0" smtClean="0">
                <a:solidFill>
                  <a:srgbClr val="C00000"/>
                </a:solidFill>
              </a:rPr>
              <a:t> (MAP): </a:t>
            </a:r>
            <a:r>
              <a:rPr lang="tr-TR" sz="2600" dirty="0" err="1" smtClean="0"/>
              <a:t>Only</a:t>
            </a:r>
            <a:r>
              <a:rPr lang="tr-TR" sz="2600" dirty="0" smtClean="0"/>
              <a:t> </a:t>
            </a:r>
            <a:r>
              <a:rPr lang="tr-TR" sz="2600" dirty="0" err="1" smtClean="0"/>
              <a:t>gas</a:t>
            </a:r>
            <a:r>
              <a:rPr lang="tr-TR" sz="2600" dirty="0" smtClean="0"/>
              <a:t> </a:t>
            </a:r>
            <a:r>
              <a:rPr lang="tr-TR" sz="2600" dirty="0" err="1" smtClean="0"/>
              <a:t>or</a:t>
            </a:r>
            <a:r>
              <a:rPr lang="tr-TR" sz="2600" dirty="0" smtClean="0"/>
              <a:t> </a:t>
            </a:r>
            <a:r>
              <a:rPr lang="en-US" sz="2600" dirty="0" smtClean="0"/>
              <a:t>vapor permeation properties of the material</a:t>
            </a:r>
            <a:r>
              <a:rPr lang="tr-TR" sz="2600" dirty="0" smtClean="0"/>
              <a:t> is </a:t>
            </a:r>
            <a:r>
              <a:rPr lang="tr-TR" sz="2600" dirty="0" err="1" smtClean="0"/>
              <a:t>important</a:t>
            </a:r>
            <a:endParaRPr lang="tr-TR" sz="2600" dirty="0" smtClean="0"/>
          </a:p>
          <a:p>
            <a:pPr lvl="2">
              <a:tabLst>
                <a:tab pos="1428750" algn="l"/>
              </a:tabLst>
            </a:pPr>
            <a:r>
              <a:rPr lang="tr-TR" sz="2600" b="1" dirty="0" err="1" smtClean="0">
                <a:solidFill>
                  <a:srgbClr val="0000FF"/>
                </a:solidFill>
              </a:rPr>
              <a:t>Active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modified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atmosphere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b="1" dirty="0" err="1" smtClean="0">
                <a:solidFill>
                  <a:srgbClr val="0000FF"/>
                </a:solidFill>
              </a:rPr>
              <a:t>packaging</a:t>
            </a:r>
            <a:r>
              <a:rPr lang="tr-TR" sz="2600" b="1" dirty="0" smtClean="0">
                <a:solidFill>
                  <a:srgbClr val="0000FF"/>
                </a:solidFill>
              </a:rPr>
              <a:t> </a:t>
            </a:r>
            <a:r>
              <a:rPr lang="tr-TR" sz="2600" dirty="0" smtClean="0"/>
              <a:t>(MAP)</a:t>
            </a:r>
          </a:p>
          <a:p>
            <a:pPr lvl="2">
              <a:tabLst>
                <a:tab pos="1428750" algn="l"/>
              </a:tabLst>
            </a:pPr>
            <a:r>
              <a:rPr lang="tr-TR" sz="2600" b="1" dirty="0" err="1" smtClean="0">
                <a:solidFill>
                  <a:srgbClr val="006600"/>
                </a:solidFill>
              </a:rPr>
              <a:t>Edible</a:t>
            </a:r>
            <a:r>
              <a:rPr lang="tr-TR" sz="2600" b="1" dirty="0" smtClean="0">
                <a:solidFill>
                  <a:srgbClr val="006600"/>
                </a:solidFill>
              </a:rPr>
              <a:t> </a:t>
            </a:r>
            <a:r>
              <a:rPr lang="tr-TR" sz="2600" b="1" dirty="0" err="1" smtClean="0">
                <a:solidFill>
                  <a:srgbClr val="006600"/>
                </a:solidFill>
              </a:rPr>
              <a:t>packaging</a:t>
            </a:r>
            <a:r>
              <a:rPr lang="tr-TR" sz="2600" dirty="0" smtClean="0"/>
              <a:t>, </a:t>
            </a:r>
            <a:r>
              <a:rPr lang="tr-TR" sz="2600" dirty="0" err="1" smtClean="0"/>
              <a:t>which</a:t>
            </a:r>
            <a:r>
              <a:rPr lang="tr-TR" sz="2600" dirty="0" smtClean="0"/>
              <a:t> is a </a:t>
            </a:r>
            <a:r>
              <a:rPr lang="tr-TR" sz="2600" dirty="0" err="1" smtClean="0"/>
              <a:t>coating</a:t>
            </a:r>
            <a:r>
              <a:rPr lang="tr-TR" sz="2600" dirty="0" smtClean="0"/>
              <a:t> of </a:t>
            </a:r>
            <a:r>
              <a:rPr lang="tr-TR" sz="2600" dirty="0" err="1" smtClean="0"/>
              <a:t>products</a:t>
            </a:r>
            <a:r>
              <a:rPr lang="tr-TR" sz="2600" dirty="0" smtClean="0"/>
              <a:t> </a:t>
            </a:r>
            <a:r>
              <a:rPr lang="tr-TR" sz="2600" dirty="0" err="1" smtClean="0"/>
              <a:t>with</a:t>
            </a:r>
            <a:r>
              <a:rPr lang="tr-TR" sz="2600" dirty="0" smtClean="0"/>
              <a:t> </a:t>
            </a:r>
            <a:r>
              <a:rPr lang="tr-TR" sz="2600" dirty="0" err="1" smtClean="0"/>
              <a:t>waxes</a:t>
            </a:r>
            <a:r>
              <a:rPr lang="tr-TR" sz="2600" dirty="0" smtClean="0"/>
              <a:t> </a:t>
            </a:r>
            <a:r>
              <a:rPr lang="tr-TR" sz="2600" dirty="0" err="1" smtClean="0"/>
              <a:t>to</a:t>
            </a:r>
            <a:r>
              <a:rPr lang="tr-TR" sz="2600" dirty="0" smtClean="0"/>
              <a:t> </a:t>
            </a:r>
            <a:r>
              <a:rPr lang="tr-TR" sz="2600" dirty="0" err="1" smtClean="0"/>
              <a:t>increase</a:t>
            </a:r>
            <a:r>
              <a:rPr lang="tr-TR" sz="2600" dirty="0" smtClean="0"/>
              <a:t> </a:t>
            </a:r>
            <a:r>
              <a:rPr lang="tr-TR" sz="2600" dirty="0" err="1" smtClean="0"/>
              <a:t>the</a:t>
            </a:r>
            <a:r>
              <a:rPr lang="tr-TR" sz="2600" dirty="0" smtClean="0"/>
              <a:t> </a:t>
            </a:r>
            <a:r>
              <a:rPr lang="tr-TR" sz="2600" dirty="0" err="1" smtClean="0"/>
              <a:t>natural</a:t>
            </a:r>
            <a:r>
              <a:rPr lang="tr-TR" sz="2600" dirty="0" smtClean="0"/>
              <a:t> </a:t>
            </a:r>
            <a:r>
              <a:rPr lang="tr-TR" sz="2600" dirty="0" err="1" smtClean="0"/>
              <a:t>barrier</a:t>
            </a:r>
            <a:r>
              <a:rPr lang="tr-TR" sz="2600" dirty="0" smtClean="0"/>
              <a:t> </a:t>
            </a:r>
            <a:r>
              <a:rPr lang="tr-TR" sz="2600" dirty="0" err="1" smtClean="0"/>
              <a:t>properties</a:t>
            </a:r>
            <a:r>
              <a:rPr lang="tr-TR" sz="2600" dirty="0" smtClean="0"/>
              <a:t> of </a:t>
            </a:r>
            <a:r>
              <a:rPr lang="tr-TR" sz="2600" dirty="0" err="1" smtClean="0"/>
              <a:t>fruit</a:t>
            </a:r>
            <a:r>
              <a:rPr lang="tr-TR" sz="2600" dirty="0" smtClean="0"/>
              <a:t>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tr-TR" sz="2600" dirty="0" err="1" smtClean="0"/>
              <a:t>vegetables</a:t>
            </a:r>
            <a:endParaRPr lang="tr-TR" sz="2600" dirty="0" smtClean="0"/>
          </a:p>
          <a:p>
            <a:pPr>
              <a:tabLst>
                <a:tab pos="1428750" algn="l"/>
              </a:tabLst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0" y="158920"/>
            <a:ext cx="9144000" cy="748145"/>
          </a:xfrm>
        </p:spPr>
        <p:txBody>
          <a:bodyPr>
            <a:noAutofit/>
          </a:bodyPr>
          <a:lstStyle/>
          <a:p>
            <a:pPr algn="ctr"/>
            <a:r>
              <a:rPr lang="tr-TR" sz="4800" b="1" dirty="0" err="1" smtClean="0"/>
              <a:t>Active</a:t>
            </a:r>
            <a:r>
              <a:rPr lang="tr-TR" sz="4800" b="1" dirty="0" smtClean="0"/>
              <a:t> MAP</a:t>
            </a:r>
            <a:endParaRPr lang="en-US" sz="4800" b="1" dirty="0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4294967295"/>
          </p:nvPr>
        </p:nvGraphicFramePr>
        <p:xfrm>
          <a:off x="69275" y="1092367"/>
          <a:ext cx="8963891" cy="56083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73836"/>
                <a:gridCol w="6590055"/>
              </a:tblGrid>
              <a:tr h="683642">
                <a:tc>
                  <a:txBody>
                    <a:bodyPr/>
                    <a:lstStyle/>
                    <a:p>
                      <a:r>
                        <a:rPr lang="tr-TR" sz="2400" b="1" i="1" dirty="0" err="1" smtClean="0"/>
                        <a:t>Plastic</a:t>
                      </a:r>
                      <a:r>
                        <a:rPr lang="tr-TR" sz="2400" b="1" i="1" dirty="0" smtClean="0"/>
                        <a:t> </a:t>
                      </a:r>
                      <a:r>
                        <a:rPr lang="tr-TR" sz="2400" b="1" i="1" dirty="0" err="1" smtClean="0"/>
                        <a:t>packaging</a:t>
                      </a:r>
                      <a:r>
                        <a:rPr lang="tr-TR" sz="2400" b="1" i="1" dirty="0" smtClean="0"/>
                        <a:t> </a:t>
                      </a:r>
                      <a:r>
                        <a:rPr lang="tr-TR" sz="2400" b="1" i="1" dirty="0" err="1" smtClean="0"/>
                        <a:t>material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used</a:t>
                      </a:r>
                      <a:endParaRPr lang="tr-TR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b="1" dirty="0" err="1" smtClean="0">
                          <a:solidFill>
                            <a:srgbClr val="0000FF"/>
                          </a:solidFill>
                        </a:rPr>
                        <a:t>Plastic</a:t>
                      </a:r>
                      <a:r>
                        <a:rPr lang="tr-TR" sz="2200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rgbClr val="0000FF"/>
                          </a:solidFill>
                        </a:rPr>
                        <a:t>films</a:t>
                      </a:r>
                      <a:r>
                        <a:rPr lang="tr-TR" sz="2200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rgbClr val="0000FF"/>
                          </a:solidFill>
                        </a:rPr>
                        <a:t>for</a:t>
                      </a:r>
                      <a:r>
                        <a:rPr lang="tr-TR" sz="2200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rgbClr val="0000FF"/>
                          </a:solidFill>
                        </a:rPr>
                        <a:t>lidding</a:t>
                      </a:r>
                      <a:endParaRPr lang="tr-TR" sz="2200" b="1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tr-TR" sz="2200" b="1" dirty="0" err="1" smtClean="0">
                          <a:solidFill>
                            <a:srgbClr val="006600"/>
                          </a:solidFill>
                        </a:rPr>
                        <a:t>Plastic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trays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or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foams</a:t>
                      </a:r>
                      <a:endParaRPr lang="tr-TR" sz="2200" b="1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  <a:tr h="980878">
                <a:tc>
                  <a:txBody>
                    <a:bodyPr/>
                    <a:lstStyle/>
                    <a:p>
                      <a:r>
                        <a:rPr lang="tr-TR" sz="2400" b="1" i="1" dirty="0" err="1" smtClean="0"/>
                        <a:t>Barrier</a:t>
                      </a:r>
                      <a:r>
                        <a:rPr lang="tr-TR" sz="2400" b="1" i="1" dirty="0" smtClean="0"/>
                        <a:t> </a:t>
                      </a:r>
                      <a:r>
                        <a:rPr lang="tr-TR" sz="2400" b="1" i="1" dirty="0" err="1" smtClean="0"/>
                        <a:t>properties</a:t>
                      </a:r>
                      <a:r>
                        <a:rPr lang="tr-TR" sz="2400" b="1" i="1" dirty="0" smtClean="0"/>
                        <a:t> of </a:t>
                      </a:r>
                      <a:r>
                        <a:rPr lang="tr-TR" sz="2400" b="1" i="1" dirty="0" err="1" smtClean="0"/>
                        <a:t>packaging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material</a:t>
                      </a:r>
                      <a:endParaRPr lang="tr-TR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 is essential to carefully select a film with suitable gas and vapor </a:t>
                      </a:r>
                      <a:r>
                        <a:rPr kumimoji="0" lang="en-US" sz="22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permeabilities</a:t>
                      </a:r>
                      <a:r>
                        <a:rPr kumimoji="0" lang="tr-TR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M</a:t>
                      </a:r>
                      <a:r>
                        <a:rPr kumimoji="0" lang="en-US" sz="22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ost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synthetic polymer 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films 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exhibit too 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low</a:t>
                      </a:r>
                      <a:r>
                        <a:rPr kumimoji="0" lang="tr-TR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permeability </a:t>
                      </a:r>
                      <a:r>
                        <a:rPr kumimoji="0" lang="en-US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gases and vapors</a:t>
                      </a:r>
                      <a:r>
                        <a:rPr kumimoji="0" lang="tr-TR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kumimoji="0" lang="tr-TR" sz="22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therefore</a:t>
                      </a:r>
                      <a:r>
                        <a:rPr kumimoji="0" lang="tr-TR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200" b="1" kern="1200" baseline="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films</a:t>
                      </a:r>
                      <a:r>
                        <a:rPr kumimoji="0" lang="tr-TR" sz="2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200" b="1" kern="1200" baseline="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should</a:t>
                      </a:r>
                      <a:r>
                        <a:rPr kumimoji="0" lang="tr-TR" sz="2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be </a:t>
                      </a:r>
                      <a:r>
                        <a:rPr kumimoji="0" lang="en-US" sz="2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perforated (micro-holes) to allow </a:t>
                      </a:r>
                      <a:r>
                        <a:rPr kumimoji="0" lang="en-US" sz="2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sufficient </a:t>
                      </a:r>
                      <a:r>
                        <a:rPr kumimoji="0" lang="en-US" sz="2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gas exchange</a:t>
                      </a:r>
                      <a:endParaRPr kumimoji="0" lang="tr-TR" sz="2200" b="1" kern="1200" baseline="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tr-TR" sz="2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Packaging</a:t>
                      </a:r>
                      <a:r>
                        <a:rPr kumimoji="0" lang="tr-TR" sz="2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</a:t>
                      </a:r>
                      <a:r>
                        <a:rPr kumimoji="0" lang="tr-TR" sz="2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should</a:t>
                      </a:r>
                      <a:r>
                        <a:rPr kumimoji="0" lang="tr-TR" sz="2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have</a:t>
                      </a:r>
                      <a:r>
                        <a:rPr kumimoji="0" lang="tr-TR" sz="2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22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 and CO</a:t>
                      </a:r>
                      <a:r>
                        <a:rPr lang="en-US" sz="22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chemeClr val="tx1"/>
                          </a:solidFill>
                        </a:rPr>
                        <a:t>permeability</a:t>
                      </a:r>
                      <a:r>
                        <a:rPr lang="tr-TR" sz="22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chemeClr val="tx1"/>
                          </a:solidFill>
                        </a:rPr>
                        <a:t>for</a:t>
                      </a:r>
                      <a:r>
                        <a:rPr lang="tr-TR" sz="22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chemeClr val="tx1"/>
                          </a:solidFill>
                        </a:rPr>
                        <a:t>respiration</a:t>
                      </a:r>
                      <a:endParaRPr lang="tr-TR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2200" b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tr-TR" sz="2200" b="1" dirty="0" err="1" smtClean="0">
                          <a:solidFill>
                            <a:srgbClr val="006600"/>
                          </a:solidFill>
                        </a:rPr>
                        <a:t>Packaging</a:t>
                      </a:r>
                      <a:r>
                        <a:rPr lang="tr-TR" sz="2200" b="1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dirty="0" err="1" smtClean="0">
                          <a:solidFill>
                            <a:srgbClr val="006600"/>
                          </a:solidFill>
                        </a:rPr>
                        <a:t>material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should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have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water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vapor</a:t>
                      </a:r>
                      <a:r>
                        <a:rPr lang="tr-TR" sz="2200" b="1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6600"/>
                          </a:solidFill>
                        </a:rPr>
                        <a:t>permeability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Excess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moisture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occured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as a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result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transpiration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should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be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removed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prevent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condensation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. On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side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moisture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intake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is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desirable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prevent</a:t>
                      </a:r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200" b="0" baseline="0" dirty="0" err="1" smtClean="0">
                          <a:solidFill>
                            <a:schemeClr val="tx1"/>
                          </a:solidFill>
                        </a:rPr>
                        <a:t>drying</a:t>
                      </a:r>
                      <a:endParaRPr lang="tr-TR" sz="2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2200" b="0" baseline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Packaging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material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should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have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ethylene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permeability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for</a:t>
                      </a:r>
                      <a:r>
                        <a:rPr lang="tr-TR" sz="2200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200" b="1" baseline="0" dirty="0" err="1" smtClean="0">
                          <a:solidFill>
                            <a:srgbClr val="0000FF"/>
                          </a:solidFill>
                        </a:rPr>
                        <a:t>maturation</a:t>
                      </a:r>
                      <a:endParaRPr lang="tr-TR" sz="22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10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210300"/>
            <a:ext cx="2667000" cy="365125"/>
          </a:xfrm>
        </p:spPr>
        <p:txBody>
          <a:bodyPr/>
          <a:lstStyle/>
          <a:p>
            <a:pPr algn="r"/>
            <a:fld id="{756F7463-F8D5-4722-8583-2FF561E3867F}" type="datetime1">
              <a:rPr lang="en-US" smtClean="0"/>
              <a:pPr algn="r"/>
              <a:t>5/6/2020</a:t>
            </a:fld>
            <a:endParaRPr lang="tr-TR" dirty="0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WHAT ARE QUALITY CHANGES ?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0" y="124695"/>
            <a:ext cx="9144000" cy="748145"/>
          </a:xfrm>
        </p:spPr>
        <p:txBody>
          <a:bodyPr>
            <a:noAutofit/>
          </a:bodyPr>
          <a:lstStyle/>
          <a:p>
            <a:pPr algn="ctr"/>
            <a:r>
              <a:rPr lang="tr-TR" sz="4800" b="1" dirty="0" err="1" smtClean="0"/>
              <a:t>Active</a:t>
            </a:r>
            <a:r>
              <a:rPr lang="tr-TR" sz="4800" b="1" dirty="0" smtClean="0"/>
              <a:t> MAP</a:t>
            </a:r>
            <a:endParaRPr lang="en-US" sz="4800" b="1" dirty="0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4294967295"/>
          </p:nvPr>
        </p:nvGraphicFramePr>
        <p:xfrm>
          <a:off x="71716" y="1148600"/>
          <a:ext cx="8906029" cy="36576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58513"/>
                <a:gridCol w="6547516"/>
              </a:tblGrid>
              <a:tr h="2467056">
                <a:tc>
                  <a:txBody>
                    <a:bodyPr/>
                    <a:lstStyle/>
                    <a:p>
                      <a:r>
                        <a:rPr lang="tr-TR" sz="2400" b="1" i="1" dirty="0" err="1" smtClean="0"/>
                        <a:t>What</a:t>
                      </a:r>
                      <a:r>
                        <a:rPr lang="tr-TR" sz="2400" b="1" i="1" dirty="0" smtClean="0"/>
                        <a:t> </a:t>
                      </a:r>
                      <a:r>
                        <a:rPr lang="tr-TR" sz="2400" b="1" i="1" dirty="0" err="1" smtClean="0"/>
                        <a:t>should</a:t>
                      </a:r>
                      <a:r>
                        <a:rPr lang="tr-TR" sz="2400" b="1" i="1" dirty="0" smtClean="0"/>
                        <a:t> be done </a:t>
                      </a:r>
                      <a:r>
                        <a:rPr lang="tr-TR" sz="2400" b="1" i="1" dirty="0" err="1" smtClean="0"/>
                        <a:t>to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extend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the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shelf</a:t>
                      </a:r>
                      <a:r>
                        <a:rPr lang="tr-TR" sz="2400" b="1" i="1" baseline="0" dirty="0" smtClean="0"/>
                        <a:t> life </a:t>
                      </a:r>
                      <a:r>
                        <a:rPr lang="tr-TR" sz="2400" b="1" i="1" baseline="0" dirty="0" err="1" smtClean="0"/>
                        <a:t>under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this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packaging</a:t>
                      </a:r>
                      <a:r>
                        <a:rPr lang="tr-TR" sz="2400" b="1" i="1" baseline="0" dirty="0" smtClean="0"/>
                        <a:t> </a:t>
                      </a:r>
                      <a:r>
                        <a:rPr lang="tr-TR" sz="2400" b="1" i="1" baseline="0" dirty="0" err="1" smtClean="0"/>
                        <a:t>condition</a:t>
                      </a:r>
                      <a:r>
                        <a:rPr lang="tr-TR" sz="2400" b="1" i="1" baseline="0" dirty="0" smtClean="0"/>
                        <a:t>?</a:t>
                      </a:r>
                      <a:endParaRPr lang="tr-TR" sz="2400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600" b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tr-TR" sz="2600" b="1" dirty="0" err="1" smtClean="0">
                          <a:solidFill>
                            <a:srgbClr val="C00000"/>
                          </a:solidFill>
                        </a:rPr>
                        <a:t>Controlled</a:t>
                      </a:r>
                      <a:r>
                        <a:rPr lang="tr-TR" sz="26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tr-TR" sz="2600" b="1" dirty="0" err="1" smtClean="0">
                          <a:solidFill>
                            <a:srgbClr val="C00000"/>
                          </a:solidFill>
                        </a:rPr>
                        <a:t>release</a:t>
                      </a:r>
                      <a:r>
                        <a:rPr lang="tr-TR" sz="2600" b="1" dirty="0" smtClean="0">
                          <a:solidFill>
                            <a:srgbClr val="C00000"/>
                          </a:solidFill>
                        </a:rPr>
                        <a:t> of </a:t>
                      </a:r>
                      <a:r>
                        <a:rPr lang="tr-TR" sz="2600" b="1" dirty="0" err="1" smtClean="0">
                          <a:solidFill>
                            <a:srgbClr val="C00000"/>
                          </a:solidFill>
                        </a:rPr>
                        <a:t>antimicrobial</a:t>
                      </a:r>
                      <a:r>
                        <a:rPr lang="tr-TR" sz="26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tr-TR" sz="2600" b="1" dirty="0" err="1" smtClean="0">
                          <a:solidFill>
                            <a:srgbClr val="C00000"/>
                          </a:solidFill>
                        </a:rPr>
                        <a:t>agents</a:t>
                      </a:r>
                      <a:r>
                        <a:rPr lang="tr-TR" sz="2600" b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which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are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incorporated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into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packaging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film, can be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used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control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microbial</a:t>
                      </a:r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600" b="0" baseline="0" dirty="0" err="1" smtClean="0">
                          <a:solidFill>
                            <a:schemeClr val="tx1"/>
                          </a:solidFill>
                        </a:rPr>
                        <a:t>growth</a:t>
                      </a:r>
                      <a:endParaRPr lang="tr-TR" sz="26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2600" b="0" baseline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kumimoji="0" lang="tr-TR" sz="26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Ethylene</a:t>
                      </a:r>
                      <a:r>
                        <a:rPr kumimoji="0" lang="tr-TR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scavengers</a:t>
                      </a:r>
                      <a:r>
                        <a:rPr kumimoji="0" lang="tr-TR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 be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used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delay ripening of climacteric fruits</a:t>
                      </a:r>
                      <a:endParaRPr kumimoji="0" lang="tr-TR" sz="2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Undesirable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gas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vapors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should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be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absorbed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by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active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agents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such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oxygen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scavengers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CO</a:t>
                      </a:r>
                      <a:r>
                        <a:rPr kumimoji="0" lang="tr-TR" sz="26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absorbers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moisture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absorbers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….)</a:t>
                      </a:r>
                      <a:endParaRPr lang="tr-TR" sz="2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DAC3-3863-4D83-B85B-9C6841AD0AD0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21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7672" t="19271" r="29722" b="17187"/>
          <a:stretch>
            <a:fillRect/>
          </a:stretch>
        </p:blipFill>
        <p:spPr bwMode="auto">
          <a:xfrm>
            <a:off x="1274242" y="114300"/>
            <a:ext cx="7838216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Unvan 1"/>
          <p:cNvSpPr txBox="1">
            <a:spLocks/>
          </p:cNvSpPr>
          <p:nvPr/>
        </p:nvSpPr>
        <p:spPr>
          <a:xfrm>
            <a:off x="133350" y="228600"/>
            <a:ext cx="1257300" cy="6381750"/>
          </a:xfrm>
          <a:prstGeom prst="rect">
            <a:avLst/>
          </a:prstGeom>
        </p:spPr>
        <p:txBody>
          <a:bodyPr vert="vert27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Schematic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demonstration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</a:t>
            </a:r>
            <a:r>
              <a:rPr kumimoji="0" lang="tr-T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active</a:t>
            </a:r>
            <a:r>
              <a:rPr kumimoji="0" lang="tr-T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MAP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Example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active</a:t>
            </a:r>
            <a:r>
              <a:rPr lang="tr-TR" sz="3600" b="1" dirty="0" smtClean="0"/>
              <a:t> MAP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16386" name="AutoShape 2" descr="Waste not, want no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388" name="AutoShape 4" descr="Waste not, want no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6389" name="Picture 5" descr="C:\Users\Eda\Desktop\ultrazap_xtendapak_pic_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2050" y="1625956"/>
            <a:ext cx="6819900" cy="51558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 smtClean="0"/>
              <a:t>PACKAGING of </a:t>
            </a:r>
            <a:r>
              <a:rPr lang="tr-TR" sz="6000" b="1" dirty="0" err="1" smtClean="0"/>
              <a:t>pasteurized</a:t>
            </a:r>
            <a:r>
              <a:rPr lang="tr-TR" sz="6000" b="1" dirty="0" smtClean="0"/>
              <a:t> </a:t>
            </a:r>
            <a:r>
              <a:rPr lang="tr-TR" sz="6000" b="1" dirty="0" err="1" smtClean="0"/>
              <a:t>milk</a:t>
            </a:r>
            <a:endParaRPr lang="tr-TR" sz="48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3888828"/>
            <a:ext cx="6751942" cy="20284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b="1" dirty="0" err="1" smtClean="0">
                <a:solidFill>
                  <a:schemeClr val="tx1"/>
                </a:solidFill>
              </a:rPr>
              <a:t>Instructor</a:t>
            </a:r>
            <a:endParaRPr lang="tr-TR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tr-TR" dirty="0" err="1" smtClean="0">
                <a:solidFill>
                  <a:schemeClr val="tx1"/>
                </a:solidFill>
              </a:rPr>
              <a:t>Assist</a:t>
            </a:r>
            <a:r>
              <a:rPr lang="tr-TR" dirty="0" smtClean="0">
                <a:solidFill>
                  <a:schemeClr val="tx1"/>
                </a:solidFill>
              </a:rPr>
              <a:t>. Prof. Dr. Eda </a:t>
            </a:r>
            <a:r>
              <a:rPr lang="tr-TR" dirty="0" err="1" smtClean="0">
                <a:solidFill>
                  <a:schemeClr val="tx1"/>
                </a:solidFill>
              </a:rPr>
              <a:t>Demirok</a:t>
            </a:r>
            <a:r>
              <a:rPr lang="tr-TR" dirty="0" smtClean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E-mail: </a:t>
            </a:r>
            <a:r>
              <a:rPr lang="tr-TR" b="1" dirty="0" err="1" smtClean="0">
                <a:solidFill>
                  <a:schemeClr val="tx1"/>
                </a:solidFill>
              </a:rPr>
              <a:t>edemirok</a:t>
            </a:r>
            <a:r>
              <a:rPr lang="tr-TR" b="1" dirty="0" smtClean="0">
                <a:solidFill>
                  <a:schemeClr val="tx1"/>
                </a:solidFill>
              </a:rPr>
              <a:t>@</a:t>
            </a:r>
            <a:r>
              <a:rPr lang="tr-TR" b="1" dirty="0" err="1" smtClean="0">
                <a:solidFill>
                  <a:schemeClr val="tx1"/>
                </a:solidFill>
              </a:rPr>
              <a:t>eng</a:t>
            </a:r>
            <a:r>
              <a:rPr lang="tr-TR" b="1" dirty="0" smtClean="0">
                <a:solidFill>
                  <a:schemeClr val="tx1"/>
                </a:solidFill>
              </a:rPr>
              <a:t>.</a:t>
            </a:r>
            <a:r>
              <a:rPr lang="tr-TR" b="1" dirty="0" err="1" smtClean="0">
                <a:solidFill>
                  <a:schemeClr val="tx1"/>
                </a:solidFill>
              </a:rPr>
              <a:t>ankara</a:t>
            </a:r>
            <a:r>
              <a:rPr lang="tr-TR" b="1" dirty="0" smtClean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Phone: +90312 203 3300 (3639 </a:t>
            </a:r>
            <a:r>
              <a:rPr lang="tr-TR" dirty="0" err="1" smtClean="0">
                <a:solidFill>
                  <a:schemeClr val="tx1"/>
                </a:solidFill>
              </a:rPr>
              <a:t>ext</a:t>
            </a:r>
            <a:r>
              <a:rPr lang="tr-TR" dirty="0" smtClean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 smtClean="0">
                <a:solidFill>
                  <a:schemeClr val="tx1"/>
                </a:solidFill>
              </a:rPr>
              <a:t>Office: 2</a:t>
            </a:r>
            <a:r>
              <a:rPr lang="tr-TR" baseline="30000" dirty="0" smtClean="0">
                <a:solidFill>
                  <a:schemeClr val="tx1"/>
                </a:solidFill>
              </a:rPr>
              <a:t>nd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floor</a:t>
            </a:r>
            <a:r>
              <a:rPr lang="tr-TR" dirty="0" smtClean="0">
                <a:solidFill>
                  <a:schemeClr val="tx1"/>
                </a:solidFill>
              </a:rPr>
              <a:t> #212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3050240" y="6103187"/>
            <a:ext cx="5765118" cy="55971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400" b="1" dirty="0" err="1" smtClean="0">
                <a:solidFill>
                  <a:schemeClr val="tx1"/>
                </a:solidFill>
              </a:rPr>
              <a:t>Fde</a:t>
            </a:r>
            <a:r>
              <a:rPr lang="tr-TR" sz="2400" b="1" dirty="0" smtClean="0">
                <a:solidFill>
                  <a:schemeClr val="tx1"/>
                </a:solidFill>
              </a:rPr>
              <a:t> 216 </a:t>
            </a:r>
            <a:r>
              <a:rPr lang="tr-TR" sz="2400" b="1" dirty="0" err="1" smtClean="0">
                <a:solidFill>
                  <a:schemeClr val="tx1"/>
                </a:solidFill>
              </a:rPr>
              <a:t>food</a:t>
            </a:r>
            <a:r>
              <a:rPr lang="tr-TR" sz="2400" b="1" dirty="0" smtClean="0">
                <a:solidFill>
                  <a:schemeClr val="tx1"/>
                </a:solidFill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</a:rPr>
              <a:t>packagıng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136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Attributes</a:t>
            </a:r>
            <a:r>
              <a:rPr lang="tr-TR" sz="3600" b="1" dirty="0" smtClean="0"/>
              <a:t> of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Pasteurization </a:t>
            </a:r>
            <a:r>
              <a:rPr lang="tr-TR" sz="3200" dirty="0" smtClean="0"/>
              <a:t>is a </a:t>
            </a:r>
            <a:r>
              <a:rPr lang="tr-TR" sz="3200" dirty="0" err="1" smtClean="0"/>
              <a:t>heat</a:t>
            </a:r>
            <a:r>
              <a:rPr lang="tr-TR" sz="3200" dirty="0" smtClean="0"/>
              <a:t> </a:t>
            </a:r>
            <a:r>
              <a:rPr lang="tr-TR" sz="3200" dirty="0" err="1" smtClean="0"/>
              <a:t>treatment</a:t>
            </a:r>
            <a:r>
              <a:rPr lang="tr-TR" sz="3200" dirty="0" smtClean="0"/>
              <a:t> </a:t>
            </a:r>
            <a:r>
              <a:rPr lang="tr-TR" sz="3200" dirty="0" err="1" smtClean="0"/>
              <a:t>which</a:t>
            </a:r>
            <a:r>
              <a:rPr lang="tr-TR" sz="3200" dirty="0" smtClean="0"/>
              <a:t> </a:t>
            </a:r>
            <a:r>
              <a:rPr lang="tr-TR" sz="3200" dirty="0" err="1" smtClean="0"/>
              <a:t>applies</a:t>
            </a:r>
            <a:r>
              <a:rPr lang="tr-TR" sz="3200" dirty="0" smtClean="0"/>
              <a:t> </a:t>
            </a:r>
            <a:r>
              <a:rPr lang="en-US" sz="3200" dirty="0" smtClean="0"/>
              <a:t>for a definite</a:t>
            </a:r>
            <a:r>
              <a:rPr lang="tr-TR" sz="3200" dirty="0" smtClean="0"/>
              <a:t> </a:t>
            </a:r>
            <a:r>
              <a:rPr lang="en-US" sz="3200" dirty="0" smtClean="0"/>
              <a:t>time and to a specific temperature</a:t>
            </a:r>
            <a:endParaRPr lang="tr-TR" sz="3200" dirty="0" smtClean="0"/>
          </a:p>
          <a:p>
            <a:r>
              <a:rPr lang="tr-TR" sz="3200" dirty="0" err="1" smtClean="0"/>
              <a:t>Pasteurization</a:t>
            </a:r>
            <a:r>
              <a:rPr lang="tr-TR" sz="3200" dirty="0" smtClean="0"/>
              <a:t> is </a:t>
            </a:r>
            <a:r>
              <a:rPr lang="tr-TR" sz="3200" dirty="0" err="1" smtClean="0"/>
              <a:t>applied</a:t>
            </a:r>
            <a:r>
              <a:rPr lang="tr-TR" sz="3200" dirty="0" smtClean="0"/>
              <a:t> </a:t>
            </a:r>
            <a:r>
              <a:rPr lang="en-US" sz="3200" dirty="0" smtClean="0"/>
              <a:t>to milk </a:t>
            </a:r>
            <a:r>
              <a:rPr lang="en-US" sz="3200" b="1" dirty="0" smtClean="0">
                <a:solidFill>
                  <a:srgbClr val="0000FF"/>
                </a:solidFill>
              </a:rPr>
              <a:t>to destroy all vegetative and pathogenic microorganisms</a:t>
            </a:r>
            <a:r>
              <a:rPr lang="en-US" sz="3200" dirty="0" smtClean="0"/>
              <a:t> and nearly all other bacteria</a:t>
            </a:r>
            <a:r>
              <a:rPr lang="tr-TR" sz="3200" dirty="0" smtClean="0"/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without significantly altering the flavor or composition of the </a:t>
            </a:r>
            <a:r>
              <a:rPr lang="en-US" sz="3200" b="1" dirty="0" smtClean="0">
                <a:solidFill>
                  <a:srgbClr val="C00000"/>
                </a:solidFill>
              </a:rPr>
              <a:t>product</a:t>
            </a:r>
            <a:endParaRPr lang="tr-TR" sz="3200" dirty="0" smtClean="0"/>
          </a:p>
          <a:p>
            <a:r>
              <a:rPr lang="en-US" sz="3200" dirty="0" smtClean="0"/>
              <a:t>It also </a:t>
            </a:r>
            <a:r>
              <a:rPr lang="en-US" sz="3200" b="1" dirty="0" smtClean="0"/>
              <a:t>kills all the yeasts</a:t>
            </a:r>
            <a:r>
              <a:rPr lang="tr-TR" sz="3200" b="1" dirty="0" smtClean="0"/>
              <a:t> </a:t>
            </a:r>
            <a:r>
              <a:rPr lang="en-US" sz="3200" b="1" dirty="0" smtClean="0"/>
              <a:t>and molds </a:t>
            </a:r>
            <a:r>
              <a:rPr lang="en-US" sz="3200" dirty="0" smtClean="0"/>
              <a:t>that might be present in the product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/>
              <a:t>QUALITY CHANGES IN PASTEURIZED MILK</a:t>
            </a:r>
            <a:endParaRPr lang="tr-TR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Deteriorative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reactions</a:t>
            </a:r>
            <a:r>
              <a:rPr lang="tr-TR" sz="3600" b="1" dirty="0" smtClean="0"/>
              <a:t> in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  <a:tabLst>
                <a:tab pos="1428750" algn="l"/>
              </a:tabLst>
            </a:pPr>
            <a:r>
              <a:rPr lang="tr-TR" sz="2800" dirty="0" err="1" smtClean="0"/>
              <a:t>Quality</a:t>
            </a:r>
            <a:r>
              <a:rPr lang="tr-TR" sz="2800" dirty="0" smtClean="0"/>
              <a:t> </a:t>
            </a:r>
            <a:r>
              <a:rPr lang="tr-TR" sz="2800" dirty="0" err="1" smtClean="0"/>
              <a:t>changes</a:t>
            </a:r>
            <a:r>
              <a:rPr lang="tr-TR" sz="2800" dirty="0" smtClean="0"/>
              <a:t> in </a:t>
            </a:r>
            <a:r>
              <a:rPr lang="tr-TR" sz="2800" dirty="0" err="1" smtClean="0"/>
              <a:t>pasteurized</a:t>
            </a:r>
            <a:r>
              <a:rPr lang="tr-TR" sz="2800" dirty="0" smtClean="0"/>
              <a:t> </a:t>
            </a:r>
            <a:r>
              <a:rPr lang="tr-TR" sz="2800" dirty="0" err="1" smtClean="0"/>
              <a:t>milk</a:t>
            </a:r>
            <a:r>
              <a:rPr lang="tr-TR" sz="2800" dirty="0" smtClean="0"/>
              <a:t> can be </a:t>
            </a:r>
            <a:r>
              <a:rPr lang="tr-TR" sz="2800" dirty="0" err="1" smtClean="0"/>
              <a:t>listed</a:t>
            </a:r>
            <a:r>
              <a:rPr lang="tr-TR" sz="2800" dirty="0" smtClean="0"/>
              <a:t> in </a:t>
            </a:r>
            <a:r>
              <a:rPr lang="tr-TR" sz="2800" dirty="0" err="1" smtClean="0"/>
              <a:t>one</a:t>
            </a:r>
            <a:r>
              <a:rPr lang="tr-TR" sz="2800" dirty="0" smtClean="0"/>
              <a:t> of </a:t>
            </a:r>
            <a:r>
              <a:rPr lang="tr-TR" sz="2800" dirty="0" err="1" smtClean="0"/>
              <a:t>four</a:t>
            </a:r>
            <a:r>
              <a:rPr lang="tr-TR" sz="2800" dirty="0" smtClean="0"/>
              <a:t> </a:t>
            </a:r>
            <a:r>
              <a:rPr lang="tr-TR" sz="2800" dirty="0" err="1" smtClean="0"/>
              <a:t>titles</a:t>
            </a:r>
            <a:endParaRPr lang="tr-TR" sz="2800" dirty="0" smtClean="0"/>
          </a:p>
          <a:p>
            <a:pPr marL="880110" lvl="1" indent="-514350">
              <a:buClr>
                <a:srgbClr val="0000FF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2800" b="1" dirty="0" err="1" smtClean="0">
                <a:solidFill>
                  <a:srgbClr val="C00000"/>
                </a:solidFill>
              </a:rPr>
              <a:t>Light</a:t>
            </a:r>
            <a:r>
              <a:rPr lang="tr-TR" sz="2800" b="1" dirty="0" smtClean="0">
                <a:solidFill>
                  <a:srgbClr val="C00000"/>
                </a:solidFill>
              </a:rPr>
              <a:t>-</a:t>
            </a:r>
            <a:r>
              <a:rPr lang="tr-TR" sz="2800" b="1" dirty="0" err="1" smtClean="0">
                <a:solidFill>
                  <a:srgbClr val="C00000"/>
                </a:solidFill>
              </a:rPr>
              <a:t>induced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oxidation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 marL="880110" lvl="1" indent="-514350">
              <a:buClr>
                <a:srgbClr val="0000FF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2800" b="1" dirty="0" err="1" smtClean="0"/>
              <a:t>Oxidation</a:t>
            </a:r>
            <a:r>
              <a:rPr lang="tr-TR" sz="2800" b="1" dirty="0" smtClean="0"/>
              <a:t> of </a:t>
            </a:r>
            <a:r>
              <a:rPr lang="tr-TR" sz="2800" b="1" dirty="0" err="1" smtClean="0"/>
              <a:t>milk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fat</a:t>
            </a:r>
            <a:r>
              <a:rPr lang="tr-TR" sz="2800" b="1" dirty="0" smtClean="0"/>
              <a:t> (</a:t>
            </a:r>
            <a:r>
              <a:rPr lang="tr-TR" sz="2800" b="1" dirty="0" err="1" smtClean="0"/>
              <a:t>Lipid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peroxidation</a:t>
            </a:r>
            <a:r>
              <a:rPr lang="tr-TR" sz="2800" b="1" dirty="0" smtClean="0"/>
              <a:t>)</a:t>
            </a:r>
          </a:p>
          <a:p>
            <a:pPr marL="880110" lvl="1" indent="-514350">
              <a:buClr>
                <a:srgbClr val="0000FF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2800" b="1" dirty="0" err="1" smtClean="0">
                <a:solidFill>
                  <a:srgbClr val="0000FF"/>
                </a:solidFill>
              </a:rPr>
              <a:t>Microbial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activity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pPr marL="880110" lvl="1" indent="-514350">
              <a:buClr>
                <a:srgbClr val="0000FF"/>
              </a:buClr>
              <a:buSzPct val="100000"/>
              <a:buFont typeface="+mj-lt"/>
              <a:buAutoNum type="arabicParenR"/>
            </a:pPr>
            <a:r>
              <a:rPr lang="tr-TR" sz="2800" b="1" dirty="0" smtClean="0">
                <a:solidFill>
                  <a:srgbClr val="006600"/>
                </a:solidFill>
              </a:rPr>
              <a:t>P</a:t>
            </a:r>
            <a:r>
              <a:rPr lang="en-US" sz="2800" b="1" dirty="0" err="1" smtClean="0">
                <a:solidFill>
                  <a:srgbClr val="006600"/>
                </a:solidFill>
              </a:rPr>
              <a:t>ick</a:t>
            </a:r>
            <a:r>
              <a:rPr lang="en-US" sz="2800" b="1" dirty="0" smtClean="0">
                <a:solidFill>
                  <a:srgbClr val="006600"/>
                </a:solidFill>
              </a:rPr>
              <a:t>-up of odor compounds </a:t>
            </a:r>
            <a:r>
              <a:rPr lang="en-US" sz="2800" dirty="0" smtClean="0"/>
              <a:t>at any stage of production</a:t>
            </a:r>
            <a:r>
              <a:rPr lang="tr-TR" sz="2800" dirty="0" smtClean="0"/>
              <a:t> </a:t>
            </a:r>
            <a:r>
              <a:rPr lang="en-US" sz="2800" dirty="0" smtClean="0"/>
              <a:t>and processing or interaction with the packaging material resulting in product flavor deterioration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1) </a:t>
            </a:r>
            <a:r>
              <a:rPr lang="tr-TR" sz="3600" b="1" dirty="0" err="1" smtClean="0"/>
              <a:t>Light</a:t>
            </a:r>
            <a:r>
              <a:rPr lang="tr-TR" sz="3600" b="1" dirty="0" smtClean="0"/>
              <a:t>-</a:t>
            </a:r>
            <a:r>
              <a:rPr lang="tr-TR" sz="3600" b="1" dirty="0" err="1" smtClean="0"/>
              <a:t>induced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oxidation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60070" indent="-514350">
              <a:buClr>
                <a:srgbClr val="0000FF"/>
              </a:buClr>
              <a:buSzPct val="100000"/>
              <a:buNone/>
              <a:tabLst>
                <a:tab pos="1428750" algn="l"/>
              </a:tabLst>
            </a:pPr>
            <a:r>
              <a:rPr lang="tr-TR" sz="2800" b="1" dirty="0" err="1" smtClean="0"/>
              <a:t>This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reaction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results</a:t>
            </a:r>
            <a:r>
              <a:rPr lang="tr-TR" sz="2800" b="1" dirty="0" smtClean="0"/>
              <a:t> in </a:t>
            </a:r>
            <a:r>
              <a:rPr lang="tr-TR" sz="2800" b="1" dirty="0" err="1" smtClean="0"/>
              <a:t>off</a:t>
            </a:r>
            <a:r>
              <a:rPr lang="tr-TR" sz="2800" b="1" dirty="0" smtClean="0"/>
              <a:t>-</a:t>
            </a:r>
            <a:r>
              <a:rPr lang="tr-TR" sz="2800" b="1" dirty="0" err="1" smtClean="0"/>
              <a:t>flavor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formation</a:t>
            </a:r>
            <a:r>
              <a:rPr lang="tr-TR" sz="2800" dirty="0" smtClean="0"/>
              <a:t>.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example</a:t>
            </a:r>
            <a:r>
              <a:rPr lang="tr-TR" sz="2800" dirty="0" smtClean="0"/>
              <a:t>;</a:t>
            </a:r>
          </a:p>
          <a:p>
            <a:r>
              <a:rPr lang="tr-TR" sz="2800" b="1" dirty="0" err="1" smtClean="0">
                <a:solidFill>
                  <a:srgbClr val="006600"/>
                </a:solidFill>
              </a:rPr>
              <a:t>Degradation</a:t>
            </a:r>
            <a:r>
              <a:rPr lang="tr-TR" sz="2800" b="1" dirty="0" smtClean="0">
                <a:solidFill>
                  <a:srgbClr val="006600"/>
                </a:solidFill>
              </a:rPr>
              <a:t> of </a:t>
            </a:r>
            <a:r>
              <a:rPr lang="tr-TR" sz="2800" b="1" dirty="0" err="1" smtClean="0">
                <a:solidFill>
                  <a:srgbClr val="006600"/>
                </a:solidFill>
              </a:rPr>
              <a:t>sulfur</a:t>
            </a:r>
            <a:r>
              <a:rPr lang="tr-TR" sz="2800" b="1" dirty="0" smtClean="0">
                <a:solidFill>
                  <a:srgbClr val="006600"/>
                </a:solidFill>
              </a:rPr>
              <a:t>-</a:t>
            </a:r>
            <a:r>
              <a:rPr lang="tr-TR" sz="2800" b="1" dirty="0" err="1" smtClean="0">
                <a:solidFill>
                  <a:srgbClr val="006600"/>
                </a:solidFill>
              </a:rPr>
              <a:t>containing</a:t>
            </a:r>
            <a:r>
              <a:rPr lang="tr-TR" sz="2800" b="1" dirty="0" smtClean="0">
                <a:solidFill>
                  <a:srgbClr val="006600"/>
                </a:solidFill>
              </a:rPr>
              <a:t> amino </a:t>
            </a:r>
            <a:r>
              <a:rPr lang="tr-TR" sz="2800" b="1" dirty="0" err="1" smtClean="0">
                <a:solidFill>
                  <a:srgbClr val="006600"/>
                </a:solidFill>
              </a:rPr>
              <a:t>acids</a:t>
            </a:r>
            <a:r>
              <a:rPr lang="tr-TR" sz="2800" b="1" dirty="0" smtClean="0">
                <a:solidFill>
                  <a:srgbClr val="006600"/>
                </a:solidFill>
              </a:rPr>
              <a:t> (</a:t>
            </a:r>
            <a:r>
              <a:rPr lang="tr-TR" sz="2800" b="1" dirty="0" err="1" smtClean="0">
                <a:solidFill>
                  <a:srgbClr val="006600"/>
                </a:solidFill>
              </a:rPr>
              <a:t>methionine</a:t>
            </a:r>
            <a:r>
              <a:rPr lang="tr-TR" sz="2800" b="1" dirty="0" smtClean="0">
                <a:solidFill>
                  <a:srgbClr val="006600"/>
                </a:solidFill>
              </a:rPr>
              <a:t>), </a:t>
            </a:r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en-US" sz="2800" dirty="0" smtClean="0"/>
              <a:t>develops during the first 2–3 days of storage</a:t>
            </a:r>
            <a:endParaRPr lang="tr-TR" sz="2800" dirty="0" smtClean="0"/>
          </a:p>
          <a:p>
            <a:r>
              <a:rPr lang="tr-TR" sz="2800" b="1" dirty="0" err="1" smtClean="0">
                <a:solidFill>
                  <a:srgbClr val="0000FF"/>
                </a:solidFill>
              </a:rPr>
              <a:t>Light</a:t>
            </a:r>
            <a:r>
              <a:rPr lang="tr-TR" sz="2800" b="1" dirty="0" smtClean="0">
                <a:solidFill>
                  <a:srgbClr val="0000FF"/>
                </a:solidFill>
              </a:rPr>
              <a:t>-</a:t>
            </a:r>
            <a:r>
              <a:rPr lang="tr-TR" sz="2800" b="1" dirty="0" err="1" smtClean="0">
                <a:solidFill>
                  <a:srgbClr val="0000FF"/>
                </a:solidFill>
              </a:rPr>
              <a:t>induced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oxidation</a:t>
            </a:r>
            <a:r>
              <a:rPr lang="tr-TR" sz="2800" b="1" dirty="0" smtClean="0">
                <a:solidFill>
                  <a:srgbClr val="0000FF"/>
                </a:solidFill>
              </a:rPr>
              <a:t> of </a:t>
            </a:r>
            <a:r>
              <a:rPr lang="tr-TR" sz="2800" b="1" dirty="0" err="1" smtClean="0">
                <a:solidFill>
                  <a:srgbClr val="0000FF"/>
                </a:solidFill>
              </a:rPr>
              <a:t>lipids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dirty="0" smtClean="0"/>
              <a:t>is </a:t>
            </a:r>
            <a:r>
              <a:rPr lang="tr-TR" sz="2800" dirty="0" err="1" smtClean="0"/>
              <a:t>responsible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metallic</a:t>
            </a:r>
            <a:r>
              <a:rPr lang="tr-TR" sz="2800" dirty="0" smtClean="0"/>
              <a:t> </a:t>
            </a:r>
            <a:r>
              <a:rPr lang="tr-TR" sz="2800" dirty="0" err="1" smtClean="0"/>
              <a:t>off</a:t>
            </a:r>
            <a:r>
              <a:rPr lang="tr-TR" sz="2800" dirty="0" smtClean="0"/>
              <a:t>-</a:t>
            </a:r>
            <a:r>
              <a:rPr lang="tr-TR" sz="2800" dirty="0" err="1" smtClean="0"/>
              <a:t>flavor</a:t>
            </a:r>
            <a:endParaRPr lang="tr-TR" sz="2800" dirty="0" smtClean="0"/>
          </a:p>
          <a:p>
            <a:r>
              <a:rPr lang="tr-TR" sz="2800" b="1" dirty="0" smtClean="0">
                <a:solidFill>
                  <a:srgbClr val="C00000"/>
                </a:solidFill>
              </a:rPr>
              <a:t>D</a:t>
            </a:r>
            <a:r>
              <a:rPr lang="en-US" sz="2800" b="1" dirty="0" err="1" smtClean="0">
                <a:solidFill>
                  <a:srgbClr val="C00000"/>
                </a:solidFill>
              </a:rPr>
              <a:t>estruction</a:t>
            </a:r>
            <a:r>
              <a:rPr lang="en-US" sz="2800" b="1" dirty="0" smtClean="0">
                <a:solidFill>
                  <a:srgbClr val="C00000"/>
                </a:solidFill>
              </a:rPr>
              <a:t> of light-sensitive vitamin</a:t>
            </a:r>
            <a:r>
              <a:rPr lang="tr-TR" sz="2800" b="1" dirty="0" smtClean="0">
                <a:solidFill>
                  <a:srgbClr val="C00000"/>
                </a:solidFill>
              </a:rPr>
              <a:t>s </a:t>
            </a:r>
            <a:r>
              <a:rPr lang="tr-TR" sz="2800" dirty="0" smtClean="0"/>
              <a:t>(</a:t>
            </a:r>
            <a:r>
              <a:rPr lang="en-US" sz="2800" dirty="0" smtClean="0"/>
              <a:t>mainly riboflavin and</a:t>
            </a:r>
            <a:r>
              <a:rPr lang="tr-TR" sz="2800" dirty="0" smtClean="0"/>
              <a:t> vitamin A) in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case</a:t>
            </a:r>
            <a:r>
              <a:rPr lang="tr-TR" sz="2800" dirty="0" smtClean="0"/>
              <a:t> of </a:t>
            </a:r>
            <a:r>
              <a:rPr lang="tr-TR" sz="2800" dirty="0" err="1" smtClean="0"/>
              <a:t>light</a:t>
            </a:r>
            <a:r>
              <a:rPr lang="tr-TR" sz="2800" dirty="0" smtClean="0"/>
              <a:t> </a:t>
            </a:r>
            <a:r>
              <a:rPr lang="tr-TR" sz="2800" dirty="0" err="1" smtClean="0"/>
              <a:t>exposure</a:t>
            </a:r>
            <a:r>
              <a:rPr lang="tr-TR" sz="2800" dirty="0" smtClean="0"/>
              <a:t>, </a:t>
            </a:r>
            <a:r>
              <a:rPr lang="tr-TR" sz="2800" dirty="0" err="1" smtClean="0"/>
              <a:t>especially</a:t>
            </a:r>
            <a:r>
              <a:rPr lang="tr-TR" sz="2800" dirty="0" smtClean="0"/>
              <a:t> at </a:t>
            </a:r>
            <a:r>
              <a:rPr lang="tr-TR" sz="2800" dirty="0" err="1" smtClean="0"/>
              <a:t>wavelengths</a:t>
            </a:r>
            <a:r>
              <a:rPr lang="tr-TR" sz="2800" dirty="0" smtClean="0"/>
              <a:t> </a:t>
            </a:r>
            <a:r>
              <a:rPr lang="tr-TR" sz="2800" dirty="0" err="1" smtClean="0"/>
              <a:t>below</a:t>
            </a:r>
            <a:r>
              <a:rPr lang="tr-TR" sz="2800" dirty="0" smtClean="0"/>
              <a:t> 500 </a:t>
            </a:r>
            <a:r>
              <a:rPr lang="tr-TR" sz="2800" dirty="0" err="1" smtClean="0"/>
              <a:t>nm</a:t>
            </a:r>
            <a:r>
              <a:rPr lang="tr-TR" sz="2800" dirty="0" smtClean="0"/>
              <a:t> </a:t>
            </a:r>
          </a:p>
          <a:p>
            <a:pPr>
              <a:tabLst>
                <a:tab pos="1428750" algn="l"/>
              </a:tabLst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2) </a:t>
            </a:r>
            <a:r>
              <a:rPr lang="tr-TR" sz="3600" b="1" dirty="0" err="1" smtClean="0"/>
              <a:t>Oxidation</a:t>
            </a:r>
            <a:r>
              <a:rPr lang="tr-TR" sz="3600" b="1" dirty="0" smtClean="0"/>
              <a:t> of </a:t>
            </a:r>
            <a:r>
              <a:rPr lang="tr-TR" sz="3600" b="1" dirty="0" err="1" smtClean="0"/>
              <a:t>milk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fat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tr-TR" sz="3200" b="1" dirty="0" err="1" smtClean="0"/>
              <a:t>Lipid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peroxidation</a:t>
            </a:r>
            <a:r>
              <a:rPr lang="tr-TR" sz="3200" b="1" dirty="0" smtClean="0"/>
              <a:t> in </a:t>
            </a:r>
            <a:r>
              <a:rPr lang="tr-TR" sz="3200" b="1" dirty="0" err="1" smtClean="0"/>
              <a:t>considered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to</a:t>
            </a:r>
            <a:r>
              <a:rPr lang="tr-TR" sz="3200" b="1" dirty="0" smtClean="0"/>
              <a:t> be </a:t>
            </a:r>
            <a:r>
              <a:rPr lang="tr-TR" sz="3200" b="1" dirty="0" err="1" smtClean="0"/>
              <a:t>the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main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chemical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defect</a:t>
            </a:r>
            <a:r>
              <a:rPr lang="tr-TR" sz="3200" b="1" dirty="0" smtClean="0"/>
              <a:t> </a:t>
            </a:r>
            <a:r>
              <a:rPr lang="tr-TR" sz="3200" dirty="0" smtClean="0"/>
              <a:t>in </a:t>
            </a:r>
            <a:r>
              <a:rPr lang="tr-TR" sz="3200" dirty="0" err="1" smtClean="0"/>
              <a:t>pasteurized</a:t>
            </a:r>
            <a:r>
              <a:rPr lang="tr-TR" sz="3200" dirty="0" smtClean="0"/>
              <a:t> </a:t>
            </a:r>
            <a:r>
              <a:rPr lang="tr-TR" sz="3200" dirty="0" err="1" smtClean="0"/>
              <a:t>milk</a:t>
            </a:r>
            <a:endParaRPr lang="tr-TR" sz="3200" dirty="0" smtClean="0"/>
          </a:p>
          <a:p>
            <a:r>
              <a:rPr lang="en-US" sz="3200" dirty="0" smtClean="0"/>
              <a:t>Unsaturated fatty acids are attacked by free</a:t>
            </a:r>
            <a:r>
              <a:rPr lang="tr-TR" sz="3200" dirty="0" smtClean="0"/>
              <a:t> </a:t>
            </a:r>
            <a:r>
              <a:rPr lang="en-US" sz="3200" dirty="0" smtClean="0"/>
              <a:t>radicals, which is followed by the addition of O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to form peroxides or </a:t>
            </a:r>
            <a:r>
              <a:rPr lang="en-US" sz="3200" dirty="0" err="1" smtClean="0"/>
              <a:t>hydroperoxides</a:t>
            </a:r>
            <a:endParaRPr lang="tr-TR" sz="3200" dirty="0" smtClean="0"/>
          </a:p>
          <a:p>
            <a:r>
              <a:rPr lang="tr-TR" sz="3200" dirty="0" err="1" smtClean="0"/>
              <a:t>Lipid</a:t>
            </a:r>
            <a:r>
              <a:rPr lang="tr-TR" sz="3200" dirty="0" smtClean="0"/>
              <a:t> </a:t>
            </a:r>
            <a:r>
              <a:rPr lang="tr-TR" sz="3200" dirty="0" err="1" smtClean="0"/>
              <a:t>peroxidation</a:t>
            </a:r>
            <a:r>
              <a:rPr lang="tr-TR" sz="3200" dirty="0" smtClean="0"/>
              <a:t> </a:t>
            </a:r>
            <a:r>
              <a:rPr lang="tr-TR" sz="3200" dirty="0" err="1" smtClean="0"/>
              <a:t>results</a:t>
            </a:r>
            <a:r>
              <a:rPr lang="tr-TR" sz="3200" dirty="0" smtClean="0"/>
              <a:t> in </a:t>
            </a:r>
            <a:r>
              <a:rPr lang="tr-TR" sz="3200" dirty="0" err="1" smtClean="0"/>
              <a:t>off</a:t>
            </a:r>
            <a:r>
              <a:rPr lang="tr-TR" sz="3200" dirty="0" smtClean="0"/>
              <a:t>-</a:t>
            </a:r>
            <a:r>
              <a:rPr lang="tr-TR" sz="3200" dirty="0" err="1" smtClean="0"/>
              <a:t>flavor</a:t>
            </a:r>
            <a:r>
              <a:rPr lang="tr-TR" sz="3200" dirty="0" smtClean="0"/>
              <a:t> </a:t>
            </a:r>
            <a:r>
              <a:rPr lang="tr-TR" sz="3200" dirty="0" err="1" smtClean="0"/>
              <a:t>development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3) </a:t>
            </a:r>
            <a:r>
              <a:rPr lang="tr-TR" sz="3600" b="1" dirty="0" err="1" smtClean="0"/>
              <a:t>Microbial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activity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Microbiological changes involve growth of </a:t>
            </a:r>
            <a:r>
              <a:rPr lang="en-US" sz="3200" b="1" dirty="0" err="1" smtClean="0">
                <a:solidFill>
                  <a:srgbClr val="C00000"/>
                </a:solidFill>
              </a:rPr>
              <a:t>psychrotrophic</a:t>
            </a:r>
            <a:r>
              <a:rPr lang="en-US" sz="3200" b="1" dirty="0" smtClean="0">
                <a:solidFill>
                  <a:srgbClr val="C00000"/>
                </a:solidFill>
              </a:rPr>
              <a:t> bacteria </a:t>
            </a:r>
            <a:r>
              <a:rPr lang="en-US" sz="3200" dirty="0" smtClean="0"/>
              <a:t>as a result of either inadequate pasteurization or </a:t>
            </a:r>
            <a:r>
              <a:rPr lang="en-US" sz="3200" dirty="0" err="1" smtClean="0"/>
              <a:t>postpasteurization</a:t>
            </a:r>
            <a:r>
              <a:rPr lang="tr-TR" sz="3200" dirty="0" smtClean="0"/>
              <a:t> </a:t>
            </a:r>
            <a:r>
              <a:rPr lang="en-US" sz="3200" dirty="0" smtClean="0"/>
              <a:t>contamination </a:t>
            </a:r>
            <a:endParaRPr lang="tr-TR" sz="3200" dirty="0" smtClean="0"/>
          </a:p>
          <a:p>
            <a:r>
              <a:rPr lang="tr-TR" sz="3200" dirty="0" err="1" smtClean="0"/>
              <a:t>It</a:t>
            </a:r>
            <a:r>
              <a:rPr lang="tr-TR" sz="3200" dirty="0" smtClean="0"/>
              <a:t> </a:t>
            </a:r>
            <a:r>
              <a:rPr lang="en-US" sz="3200" dirty="0" smtClean="0"/>
              <a:t>lead</a:t>
            </a:r>
            <a:r>
              <a:rPr lang="tr-TR" sz="3200" dirty="0" smtClean="0"/>
              <a:t>s</a:t>
            </a:r>
            <a:r>
              <a:rPr lang="en-US" sz="3200" dirty="0" smtClean="0"/>
              <a:t> to the formation of microbial flavor described as acidic, bitter, fruity,</a:t>
            </a:r>
            <a:r>
              <a:rPr lang="tr-TR" sz="3200" dirty="0" smtClean="0"/>
              <a:t> </a:t>
            </a:r>
            <a:r>
              <a:rPr lang="tr-TR" sz="3200" dirty="0" err="1" smtClean="0"/>
              <a:t>malty</a:t>
            </a:r>
            <a:r>
              <a:rPr lang="tr-TR" sz="3200" dirty="0" smtClean="0"/>
              <a:t>, </a:t>
            </a:r>
            <a:r>
              <a:rPr lang="tr-TR" sz="3200" dirty="0" err="1" smtClean="0"/>
              <a:t>putrid</a:t>
            </a:r>
            <a:r>
              <a:rPr lang="tr-TR" sz="3200" dirty="0" smtClean="0"/>
              <a:t>, </a:t>
            </a:r>
            <a:r>
              <a:rPr lang="tr-TR" sz="3200" dirty="0" err="1" smtClean="0"/>
              <a:t>or</a:t>
            </a:r>
            <a:r>
              <a:rPr lang="tr-TR" sz="3200" dirty="0" smtClean="0"/>
              <a:t> </a:t>
            </a:r>
            <a:r>
              <a:rPr lang="tr-TR" sz="3200" dirty="0" err="1" smtClean="0"/>
              <a:t>unclean</a:t>
            </a:r>
            <a:endParaRPr lang="tr-TR" sz="3200" dirty="0" smtClean="0"/>
          </a:p>
          <a:p>
            <a:r>
              <a:rPr lang="tr-TR" sz="3200" dirty="0" err="1" smtClean="0"/>
              <a:t>Additionally</a:t>
            </a:r>
            <a:r>
              <a:rPr lang="tr-TR" sz="3200" dirty="0" smtClean="0"/>
              <a:t>, </a:t>
            </a:r>
            <a:r>
              <a:rPr lang="tr-TR" sz="3200" b="1" dirty="0" err="1" smtClean="0"/>
              <a:t>some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pathogenic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microorganisms</a:t>
            </a:r>
            <a:r>
              <a:rPr lang="tr-TR" sz="3200" dirty="0" smtClean="0"/>
              <a:t>, </a:t>
            </a:r>
            <a:r>
              <a:rPr lang="tr-TR" sz="3200" dirty="0" err="1" smtClean="0"/>
              <a:t>which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contaminated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milk</a:t>
            </a:r>
            <a:r>
              <a:rPr lang="tr-TR" sz="3200" dirty="0" smtClean="0"/>
              <a:t> </a:t>
            </a:r>
            <a:r>
              <a:rPr lang="tr-TR" sz="3200" dirty="0" err="1" smtClean="0"/>
              <a:t>after</a:t>
            </a:r>
            <a:r>
              <a:rPr lang="tr-TR" sz="3200" dirty="0" smtClean="0"/>
              <a:t> </a:t>
            </a:r>
            <a:r>
              <a:rPr lang="tr-TR" sz="3200" dirty="0" err="1" smtClean="0"/>
              <a:t>pasteurization</a:t>
            </a:r>
            <a:r>
              <a:rPr lang="tr-TR" sz="3200" dirty="0" smtClean="0"/>
              <a:t>, </a:t>
            </a:r>
            <a:r>
              <a:rPr lang="tr-TR" sz="3200" b="1" dirty="0" smtClean="0"/>
              <a:t>can </a:t>
            </a:r>
            <a:r>
              <a:rPr lang="tr-TR" sz="3200" b="1" dirty="0" err="1" smtClean="0"/>
              <a:t>grow</a:t>
            </a:r>
            <a:r>
              <a:rPr lang="tr-TR" sz="3200" b="1" dirty="0" smtClean="0"/>
              <a:t> in </a:t>
            </a:r>
            <a:r>
              <a:rPr lang="tr-TR" sz="3200" b="1" dirty="0" err="1" smtClean="0"/>
              <a:t>pasteurized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milk</a:t>
            </a:r>
            <a:endParaRPr lang="tr-TR" sz="32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Quality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changes</a:t>
            </a:r>
            <a:r>
              <a:rPr lang="tr-TR" sz="3600" b="1" dirty="0" smtClean="0"/>
              <a:t> in </a:t>
            </a:r>
            <a:r>
              <a:rPr lang="tr-TR" sz="3600" b="1" dirty="0" err="1" smtClean="0"/>
              <a:t>fresh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fruits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and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vegetables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9663" t="16927" r="19327" b="17969"/>
          <a:stretch>
            <a:fillRect/>
          </a:stretch>
        </p:blipFill>
        <p:spPr bwMode="auto">
          <a:xfrm>
            <a:off x="57150" y="1581154"/>
            <a:ext cx="9000000" cy="502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</a:rPr>
              <a:t>WHICH TYPE OF PACKAGING SYSTEM SHOULD BE USED FOR PASTEURIZED MILK?</a:t>
            </a:r>
            <a:endParaRPr lang="tr-TR" sz="3600" b="1" dirty="0">
              <a:solidFill>
                <a:schemeClr val="tx1"/>
              </a:solidFill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/>
              <a:t>General </a:t>
            </a:r>
            <a:r>
              <a:rPr lang="tr-TR" sz="3600" b="1" dirty="0" err="1" smtClean="0"/>
              <a:t>requirements</a:t>
            </a:r>
            <a:r>
              <a:rPr lang="tr-TR" sz="3600" b="1" dirty="0" smtClean="0"/>
              <a:t> of </a:t>
            </a:r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material</a:t>
            </a:r>
            <a:r>
              <a:rPr lang="tr-TR" sz="3600" b="1" dirty="0" smtClean="0"/>
              <a:t>?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tr-TR" sz="2700" dirty="0" err="1" smtClean="0"/>
              <a:t>Packaging</a:t>
            </a:r>
            <a:r>
              <a:rPr lang="tr-TR" sz="2700" dirty="0" smtClean="0"/>
              <a:t> </a:t>
            </a:r>
            <a:r>
              <a:rPr lang="tr-TR" sz="2700" dirty="0" err="1" smtClean="0"/>
              <a:t>material</a:t>
            </a:r>
            <a:r>
              <a:rPr lang="tr-TR" sz="2700" dirty="0" smtClean="0"/>
              <a:t> </a:t>
            </a:r>
            <a:r>
              <a:rPr lang="tr-TR" sz="2700" dirty="0" err="1" smtClean="0"/>
              <a:t>should</a:t>
            </a:r>
            <a:r>
              <a:rPr lang="tr-TR" sz="2700" dirty="0" smtClean="0"/>
              <a:t> </a:t>
            </a:r>
            <a:r>
              <a:rPr lang="tr-TR" sz="2700" dirty="0" err="1" smtClean="0"/>
              <a:t>have</a:t>
            </a:r>
            <a:r>
              <a:rPr lang="tr-TR" sz="2700" dirty="0" smtClean="0"/>
              <a:t> </a:t>
            </a:r>
            <a:r>
              <a:rPr lang="tr-TR" sz="2700" dirty="0" err="1" smtClean="0"/>
              <a:t>the</a:t>
            </a:r>
            <a:r>
              <a:rPr lang="tr-TR" sz="2700" dirty="0" smtClean="0"/>
              <a:t> </a:t>
            </a:r>
            <a:r>
              <a:rPr lang="tr-TR" sz="2700" dirty="0" err="1" smtClean="0"/>
              <a:t>common</a:t>
            </a:r>
            <a:r>
              <a:rPr lang="tr-TR" sz="2700" dirty="0" smtClean="0"/>
              <a:t> </a:t>
            </a:r>
            <a:r>
              <a:rPr lang="tr-TR" sz="2700" dirty="0" err="1" smtClean="0"/>
              <a:t>attributes</a:t>
            </a:r>
            <a:r>
              <a:rPr lang="tr-TR" sz="2700" dirty="0" smtClean="0"/>
              <a:t> </a:t>
            </a:r>
            <a:r>
              <a:rPr lang="tr-TR" sz="2700" dirty="0" err="1" smtClean="0"/>
              <a:t>given</a:t>
            </a:r>
            <a:r>
              <a:rPr lang="tr-TR" sz="2700" dirty="0" smtClean="0"/>
              <a:t> </a:t>
            </a:r>
            <a:r>
              <a:rPr lang="tr-TR" sz="2700" dirty="0" err="1" smtClean="0"/>
              <a:t>below</a:t>
            </a:r>
            <a:r>
              <a:rPr lang="tr-TR" sz="2700" dirty="0" smtClean="0"/>
              <a:t> </a:t>
            </a:r>
            <a:r>
              <a:rPr lang="tr-TR" sz="2700" dirty="0" err="1" smtClean="0"/>
              <a:t>to</a:t>
            </a:r>
            <a:r>
              <a:rPr lang="tr-TR" sz="2700" dirty="0" smtClean="0"/>
              <a:t> </a:t>
            </a:r>
            <a:r>
              <a:rPr lang="tr-TR" sz="2700" dirty="0" err="1" smtClean="0"/>
              <a:t>protect</a:t>
            </a:r>
            <a:r>
              <a:rPr lang="tr-TR" sz="2700" dirty="0" smtClean="0"/>
              <a:t> </a:t>
            </a:r>
            <a:r>
              <a:rPr lang="tr-TR" sz="2700" dirty="0" err="1" smtClean="0"/>
              <a:t>the</a:t>
            </a:r>
            <a:r>
              <a:rPr lang="tr-TR" sz="2700" dirty="0" smtClean="0"/>
              <a:t> </a:t>
            </a:r>
            <a:r>
              <a:rPr lang="tr-TR" sz="2700" dirty="0" err="1" smtClean="0"/>
              <a:t>quality</a:t>
            </a:r>
            <a:r>
              <a:rPr lang="tr-TR" sz="2700" dirty="0" smtClean="0"/>
              <a:t> of </a:t>
            </a:r>
            <a:r>
              <a:rPr lang="tr-TR" sz="2700" dirty="0" err="1" smtClean="0"/>
              <a:t>pasteurized</a:t>
            </a:r>
            <a:r>
              <a:rPr lang="tr-TR" sz="2700" dirty="0" smtClean="0"/>
              <a:t> </a:t>
            </a:r>
            <a:r>
              <a:rPr lang="tr-TR" sz="2700" dirty="0" err="1" smtClean="0"/>
              <a:t>milk</a:t>
            </a:r>
            <a:endParaRPr lang="tr-TR" sz="2700" dirty="0" smtClean="0"/>
          </a:p>
          <a:p>
            <a:pPr lvl="1"/>
            <a:r>
              <a:rPr lang="tr-TR" sz="2700" dirty="0" err="1" smtClean="0"/>
              <a:t>It</a:t>
            </a:r>
            <a:r>
              <a:rPr lang="tr-TR" sz="2700" dirty="0" smtClean="0"/>
              <a:t> is </a:t>
            </a:r>
            <a:r>
              <a:rPr lang="tr-TR" sz="2700" dirty="0" err="1" smtClean="0"/>
              <a:t>able</a:t>
            </a:r>
            <a:r>
              <a:rPr lang="tr-TR" sz="2700" dirty="0" smtClean="0"/>
              <a:t> </a:t>
            </a:r>
            <a:r>
              <a:rPr lang="tr-TR" sz="2700" dirty="0" err="1" smtClean="0"/>
              <a:t>to</a:t>
            </a:r>
            <a:r>
              <a:rPr lang="tr-TR" sz="2700" dirty="0" smtClean="0"/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protect</a:t>
            </a:r>
            <a:r>
              <a:rPr lang="tr-TR" sz="2700" b="1" dirty="0" smtClean="0">
                <a:solidFill>
                  <a:srgbClr val="C00000"/>
                </a:solidFill>
              </a:rPr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the</a:t>
            </a:r>
            <a:r>
              <a:rPr lang="tr-TR" sz="2700" b="1" dirty="0" smtClean="0">
                <a:solidFill>
                  <a:srgbClr val="C00000"/>
                </a:solidFill>
              </a:rPr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milk</a:t>
            </a:r>
            <a:r>
              <a:rPr lang="tr-TR" sz="2700" b="1" dirty="0" smtClean="0">
                <a:solidFill>
                  <a:srgbClr val="C00000"/>
                </a:solidFill>
              </a:rPr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from</a:t>
            </a:r>
            <a:r>
              <a:rPr lang="tr-TR" sz="2700" b="1" dirty="0" smtClean="0">
                <a:solidFill>
                  <a:srgbClr val="C00000"/>
                </a:solidFill>
              </a:rPr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light</a:t>
            </a:r>
            <a:r>
              <a:rPr lang="tr-TR" sz="2700" b="1" dirty="0" smtClean="0">
                <a:solidFill>
                  <a:srgbClr val="C00000"/>
                </a:solidFill>
              </a:rPr>
              <a:t>, O</a:t>
            </a:r>
            <a:r>
              <a:rPr lang="tr-TR" sz="2700" b="1" baseline="-25000" dirty="0" smtClean="0">
                <a:solidFill>
                  <a:srgbClr val="C00000"/>
                </a:solidFill>
              </a:rPr>
              <a:t>2</a:t>
            </a:r>
            <a:r>
              <a:rPr lang="tr-TR" sz="2700" b="1" dirty="0" smtClean="0">
                <a:solidFill>
                  <a:srgbClr val="C00000"/>
                </a:solidFill>
              </a:rPr>
              <a:t>, </a:t>
            </a:r>
            <a:r>
              <a:rPr lang="tr-TR" sz="2700" b="1" dirty="0" err="1" smtClean="0">
                <a:solidFill>
                  <a:srgbClr val="C00000"/>
                </a:solidFill>
              </a:rPr>
              <a:t>and</a:t>
            </a:r>
            <a:r>
              <a:rPr lang="tr-TR" sz="2700" b="1" dirty="0" smtClean="0">
                <a:solidFill>
                  <a:srgbClr val="C00000"/>
                </a:solidFill>
              </a:rPr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microbial</a:t>
            </a:r>
            <a:r>
              <a:rPr lang="tr-TR" sz="2700" b="1" dirty="0" smtClean="0">
                <a:solidFill>
                  <a:srgbClr val="C00000"/>
                </a:solidFill>
              </a:rPr>
              <a:t> </a:t>
            </a:r>
            <a:r>
              <a:rPr lang="tr-TR" sz="2700" b="1" dirty="0" err="1" smtClean="0">
                <a:solidFill>
                  <a:srgbClr val="C00000"/>
                </a:solidFill>
              </a:rPr>
              <a:t>cross</a:t>
            </a:r>
            <a:r>
              <a:rPr lang="tr-TR" sz="2700" b="1" dirty="0" smtClean="0">
                <a:solidFill>
                  <a:srgbClr val="C00000"/>
                </a:solidFill>
              </a:rPr>
              <a:t>-</a:t>
            </a:r>
            <a:r>
              <a:rPr lang="tr-TR" sz="2700" b="1" dirty="0" err="1" smtClean="0">
                <a:solidFill>
                  <a:srgbClr val="C00000"/>
                </a:solidFill>
              </a:rPr>
              <a:t>contamination</a:t>
            </a:r>
            <a:endParaRPr lang="tr-TR" sz="2700" b="1" dirty="0" smtClean="0">
              <a:solidFill>
                <a:srgbClr val="C00000"/>
              </a:solidFill>
            </a:endParaRPr>
          </a:p>
          <a:p>
            <a:pPr lvl="1"/>
            <a:r>
              <a:rPr lang="en-US" sz="2700" dirty="0" smtClean="0"/>
              <a:t>It also </a:t>
            </a:r>
            <a:r>
              <a:rPr lang="en-US" sz="2700" b="1" dirty="0" smtClean="0">
                <a:solidFill>
                  <a:srgbClr val="0000FF"/>
                </a:solidFill>
              </a:rPr>
              <a:t>protects the product from loss of desirable flavor compounds</a:t>
            </a:r>
            <a:r>
              <a:rPr lang="tr-TR" sz="2700" b="1" dirty="0" smtClean="0">
                <a:solidFill>
                  <a:srgbClr val="0000FF"/>
                </a:solidFill>
              </a:rPr>
              <a:t> </a:t>
            </a:r>
            <a:r>
              <a:rPr lang="en-US" sz="2700" b="1" dirty="0" smtClean="0">
                <a:solidFill>
                  <a:srgbClr val="0000FF"/>
                </a:solidFill>
              </a:rPr>
              <a:t>or pick-up of undesirable odor</a:t>
            </a:r>
            <a:r>
              <a:rPr lang="tr-TR" sz="2700" b="1" dirty="0" smtClean="0">
                <a:solidFill>
                  <a:srgbClr val="0000FF"/>
                </a:solidFill>
              </a:rPr>
              <a:t>s</a:t>
            </a:r>
          </a:p>
          <a:p>
            <a:pPr lvl="1"/>
            <a:r>
              <a:rPr lang="tr-TR" sz="2700" dirty="0" err="1" smtClean="0"/>
              <a:t>Other</a:t>
            </a:r>
            <a:r>
              <a:rPr lang="tr-TR" sz="2700" dirty="0" smtClean="0"/>
              <a:t> </a:t>
            </a:r>
            <a:r>
              <a:rPr lang="tr-TR" sz="2700" dirty="0" err="1" smtClean="0"/>
              <a:t>requirements</a:t>
            </a:r>
            <a:r>
              <a:rPr lang="tr-TR" sz="2700" dirty="0" smtClean="0"/>
              <a:t> </a:t>
            </a:r>
            <a:r>
              <a:rPr lang="tr-TR" sz="2700" dirty="0" err="1" smtClean="0"/>
              <a:t>including</a:t>
            </a:r>
            <a:r>
              <a:rPr lang="tr-TR" sz="2700" dirty="0" smtClean="0"/>
              <a:t> </a:t>
            </a:r>
            <a:r>
              <a:rPr lang="en-US" sz="2700" b="1" dirty="0" smtClean="0"/>
              <a:t>recyclability or reuse</a:t>
            </a:r>
            <a:r>
              <a:rPr lang="en-US" sz="2700" dirty="0" smtClean="0"/>
              <a:t>, </a:t>
            </a:r>
            <a:r>
              <a:rPr lang="en-US" sz="2700" b="1" dirty="0" smtClean="0">
                <a:solidFill>
                  <a:srgbClr val="006600"/>
                </a:solidFill>
              </a:rPr>
              <a:t>tamper evidence</a:t>
            </a:r>
            <a:r>
              <a:rPr lang="en-US" sz="2700" dirty="0" smtClean="0"/>
              <a:t>, </a:t>
            </a:r>
            <a:r>
              <a:rPr lang="en-US" sz="2700" b="1" dirty="0" err="1" smtClean="0">
                <a:solidFill>
                  <a:srgbClr val="7030A0"/>
                </a:solidFill>
              </a:rPr>
              <a:t>nontoxicity</a:t>
            </a:r>
            <a:r>
              <a:rPr lang="en-US" sz="2700" dirty="0" smtClean="0"/>
              <a:t>,</a:t>
            </a:r>
            <a:r>
              <a:rPr lang="tr-TR" sz="2700" dirty="0" smtClean="0"/>
              <a:t> </a:t>
            </a:r>
            <a:r>
              <a:rPr lang="en-US" sz="2700" b="1" dirty="0" smtClean="0">
                <a:solidFill>
                  <a:srgbClr val="C00000"/>
                </a:solidFill>
              </a:rPr>
              <a:t>aesthetics,</a:t>
            </a:r>
            <a:r>
              <a:rPr lang="en-US" sz="2700" dirty="0" smtClean="0"/>
              <a:t> </a:t>
            </a:r>
            <a:r>
              <a:rPr lang="en-US" sz="2700" b="1" dirty="0" err="1" smtClean="0">
                <a:solidFill>
                  <a:srgbClr val="0000FF"/>
                </a:solidFill>
              </a:rPr>
              <a:t>machinability</a:t>
            </a:r>
            <a:r>
              <a:rPr lang="en-US" sz="2700" dirty="0" smtClean="0"/>
              <a:t>, and </a:t>
            </a:r>
            <a:r>
              <a:rPr lang="en-US" sz="2700" b="1" dirty="0" smtClean="0"/>
              <a:t>functionality in terms of shape, size, and disposability</a:t>
            </a:r>
            <a:endParaRPr lang="tr-TR" sz="27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materials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used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tabLst>
                <a:tab pos="1428750" algn="l"/>
              </a:tabLst>
            </a:pPr>
            <a:r>
              <a:rPr lang="tr-TR" sz="2600" dirty="0" err="1" smtClean="0"/>
              <a:t>Packaging</a:t>
            </a:r>
            <a:r>
              <a:rPr lang="tr-TR" sz="2600" dirty="0" smtClean="0"/>
              <a:t> </a:t>
            </a:r>
            <a:r>
              <a:rPr lang="tr-TR" sz="2600" dirty="0" err="1" smtClean="0"/>
              <a:t>materials</a:t>
            </a:r>
            <a:r>
              <a:rPr lang="tr-TR" sz="2600" dirty="0" smtClean="0"/>
              <a:t> </a:t>
            </a:r>
            <a:r>
              <a:rPr lang="tr-TR" sz="2600" dirty="0" err="1" smtClean="0"/>
              <a:t>used</a:t>
            </a:r>
            <a:r>
              <a:rPr lang="tr-TR" sz="2600" dirty="0" smtClean="0"/>
              <a:t> </a:t>
            </a:r>
            <a:r>
              <a:rPr lang="tr-TR" sz="2600" dirty="0" err="1" smtClean="0"/>
              <a:t>for</a:t>
            </a:r>
            <a:r>
              <a:rPr lang="tr-TR" sz="2600" dirty="0" smtClean="0"/>
              <a:t> </a:t>
            </a:r>
            <a:r>
              <a:rPr lang="tr-TR" sz="2600" dirty="0" err="1" smtClean="0"/>
              <a:t>pasteurized</a:t>
            </a:r>
            <a:r>
              <a:rPr lang="tr-TR" sz="2600" dirty="0" smtClean="0"/>
              <a:t> </a:t>
            </a:r>
            <a:r>
              <a:rPr lang="tr-TR" sz="2600" dirty="0" err="1" smtClean="0"/>
              <a:t>milk</a:t>
            </a:r>
            <a:r>
              <a:rPr lang="tr-TR" sz="2600" dirty="0" smtClean="0"/>
              <a:t> </a:t>
            </a:r>
            <a:r>
              <a:rPr lang="tr-TR" sz="2600" dirty="0" err="1" smtClean="0"/>
              <a:t>are</a:t>
            </a:r>
            <a:r>
              <a:rPr lang="tr-TR" sz="2600" dirty="0" smtClean="0"/>
              <a:t> </a:t>
            </a:r>
            <a:r>
              <a:rPr lang="tr-TR" sz="2600" dirty="0" err="1" smtClean="0"/>
              <a:t>listed</a:t>
            </a:r>
            <a:r>
              <a:rPr lang="tr-TR" sz="2600" dirty="0" smtClean="0"/>
              <a:t> as </a:t>
            </a:r>
            <a:r>
              <a:rPr lang="tr-TR" sz="2600" dirty="0" err="1" smtClean="0"/>
              <a:t>follow</a:t>
            </a:r>
            <a:endParaRPr lang="tr-TR" sz="2600" dirty="0" smtClean="0"/>
          </a:p>
          <a:p>
            <a:pPr marL="1200150" lvl="2" indent="-514350">
              <a:buClr>
                <a:srgbClr val="C00000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2600" b="1" dirty="0" err="1" smtClean="0">
                <a:solidFill>
                  <a:srgbClr val="0000FF"/>
                </a:solidFill>
              </a:rPr>
              <a:t>Glass</a:t>
            </a:r>
            <a:endParaRPr lang="tr-TR" sz="2600" b="1" dirty="0" smtClean="0">
              <a:solidFill>
                <a:srgbClr val="0000FF"/>
              </a:solidFill>
            </a:endParaRPr>
          </a:p>
          <a:p>
            <a:pPr marL="1200150" lvl="2" indent="-514350">
              <a:buClr>
                <a:srgbClr val="C00000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2600" b="1" dirty="0" err="1" smtClean="0">
                <a:solidFill>
                  <a:srgbClr val="C00000"/>
                </a:solidFill>
              </a:rPr>
              <a:t>Plastic</a:t>
            </a:r>
            <a:r>
              <a:rPr lang="tr-TR" sz="2600" b="1" dirty="0" smtClean="0">
                <a:solidFill>
                  <a:srgbClr val="C00000"/>
                </a:solidFill>
              </a:rPr>
              <a:t> </a:t>
            </a:r>
            <a:r>
              <a:rPr lang="tr-TR" sz="2600" b="1" dirty="0" err="1" smtClean="0">
                <a:solidFill>
                  <a:srgbClr val="C00000"/>
                </a:solidFill>
              </a:rPr>
              <a:t>containers</a:t>
            </a:r>
            <a:endParaRPr lang="tr-TR" sz="2600" b="1" dirty="0" smtClean="0">
              <a:solidFill>
                <a:srgbClr val="C00000"/>
              </a:solidFill>
            </a:endParaRPr>
          </a:p>
          <a:p>
            <a:pPr lvl="3">
              <a:tabLst>
                <a:tab pos="1428750" algn="l"/>
              </a:tabLst>
            </a:pPr>
            <a:r>
              <a:rPr lang="tr-TR" sz="2600" i="1" dirty="0" err="1" smtClean="0"/>
              <a:t>High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Density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Polyethylene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Bottles</a:t>
            </a:r>
            <a:r>
              <a:rPr lang="tr-TR" sz="2600" i="1" dirty="0" smtClean="0"/>
              <a:t> (HDPE)</a:t>
            </a:r>
          </a:p>
          <a:p>
            <a:pPr lvl="3">
              <a:tabLst>
                <a:tab pos="1428750" algn="l"/>
              </a:tabLst>
            </a:pPr>
            <a:r>
              <a:rPr lang="tr-TR" sz="2600" i="1" dirty="0" err="1" smtClean="0"/>
              <a:t>Poly</a:t>
            </a:r>
            <a:r>
              <a:rPr lang="tr-TR" sz="2600" i="1" dirty="0" smtClean="0"/>
              <a:t>(</a:t>
            </a:r>
            <a:r>
              <a:rPr lang="tr-TR" sz="2600" i="1" dirty="0" err="1" smtClean="0"/>
              <a:t>ethylene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Terephthalate</a:t>
            </a:r>
            <a:r>
              <a:rPr lang="tr-TR" sz="2600" i="1" dirty="0" smtClean="0"/>
              <a:t>) </a:t>
            </a:r>
            <a:r>
              <a:rPr lang="tr-TR" sz="2600" i="1" dirty="0" err="1" smtClean="0"/>
              <a:t>Bottles</a:t>
            </a:r>
            <a:r>
              <a:rPr lang="tr-TR" sz="2600" i="1" dirty="0" smtClean="0"/>
              <a:t> (PET)</a:t>
            </a:r>
          </a:p>
          <a:p>
            <a:pPr lvl="3">
              <a:tabLst>
                <a:tab pos="1428750" algn="l"/>
              </a:tabLst>
            </a:pPr>
            <a:r>
              <a:rPr lang="tr-TR" sz="2600" i="1" dirty="0" err="1" smtClean="0"/>
              <a:t>Polycarbonate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Bottles</a:t>
            </a:r>
            <a:r>
              <a:rPr lang="tr-TR" sz="2600" i="1" dirty="0" smtClean="0"/>
              <a:t> (PC)</a:t>
            </a:r>
          </a:p>
          <a:p>
            <a:pPr lvl="3">
              <a:tabLst>
                <a:tab pos="1428750" algn="l"/>
              </a:tabLst>
            </a:pPr>
            <a:r>
              <a:rPr lang="en-US" sz="2600" i="1" dirty="0" smtClean="0"/>
              <a:t>Linear Low Density Polyethylene/Low Density Polyethylene Pouches</a:t>
            </a:r>
            <a:r>
              <a:rPr lang="tr-TR" sz="2600" i="1" dirty="0" smtClean="0"/>
              <a:t> (LLDPE / LDPE)</a:t>
            </a:r>
          </a:p>
          <a:p>
            <a:pPr lvl="3">
              <a:tabLst>
                <a:tab pos="1428750" algn="l"/>
              </a:tabLst>
            </a:pPr>
            <a:r>
              <a:rPr lang="tr-TR" sz="2600" i="1" dirty="0" err="1" smtClean="0"/>
              <a:t>Paperboard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Laminate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Cartons</a:t>
            </a:r>
            <a:endParaRPr lang="tr-TR" sz="2600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materials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used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33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6200" y="1714500"/>
          <a:ext cx="9000000" cy="4785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18750"/>
                <a:gridCol w="7481250"/>
              </a:tblGrid>
              <a:tr h="2646000"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chemeClr val="tx1"/>
                          </a:solidFill>
                        </a:rPr>
                        <a:t>GLASS</a:t>
                      </a:r>
                      <a:endParaRPr lang="tr-TR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tr-TR" sz="2800" b="0" dirty="0" err="1" smtClean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lang="tr-TR" sz="2800" b="0" dirty="0" smtClean="0">
                          <a:solidFill>
                            <a:schemeClr val="tx1"/>
                          </a:solidFill>
                        </a:rPr>
                        <a:t> is </a:t>
                      </a:r>
                      <a:r>
                        <a:rPr lang="tr-TR" sz="2800" b="1" dirty="0" err="1" smtClean="0">
                          <a:solidFill>
                            <a:srgbClr val="0000FF"/>
                          </a:solidFill>
                        </a:rPr>
                        <a:t>inert</a:t>
                      </a:r>
                      <a:r>
                        <a:rPr lang="tr-TR" sz="2800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tr-TR" sz="2800" b="1" dirty="0" err="1" smtClean="0">
                          <a:solidFill>
                            <a:srgbClr val="0000FF"/>
                          </a:solidFill>
                        </a:rPr>
                        <a:t>material</a:t>
                      </a:r>
                      <a:endParaRPr lang="tr-TR" sz="2800" b="1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tr-TR" sz="2800" b="0" dirty="0" smtClean="0">
                          <a:solidFill>
                            <a:schemeClr val="tx1"/>
                          </a:solidFill>
                        </a:rPr>
                        <a:t>--- </a:t>
                      </a:r>
                      <a:r>
                        <a:rPr lang="tr-TR" sz="2800" b="0" dirty="0" err="1" smtClean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lang="tr-TR" sz="2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en-US" sz="2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provides ultimate protection from O</a:t>
                      </a:r>
                      <a:r>
                        <a:rPr kumimoji="0" lang="en-US" sz="2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2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moisture, and microorganisms</a:t>
                      </a:r>
                      <a:endParaRPr lang="tr-TR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sz="2800" b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kumimoji="0"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When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it is </a:t>
                      </a:r>
                      <a:r>
                        <a:rPr kumimoji="0" lang="en-US" sz="28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colored appropriately </a:t>
                      </a:r>
                      <a:r>
                        <a:rPr kumimoji="0"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(blue, amber, green, and, to a lesser degree, white), </a:t>
                      </a:r>
                      <a:r>
                        <a:rPr kumimoji="0" lang="en-US" sz="28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glass</a:t>
                      </a:r>
                      <a:r>
                        <a:rPr kumimoji="0" lang="tr-TR" sz="28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can protect milk from harmful UV light</a:t>
                      </a:r>
                      <a:endParaRPr kumimoji="0" lang="tr-TR" sz="2800" b="1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Sealing of glass bottles for milk packaging is </a:t>
                      </a:r>
                      <a:r>
                        <a:rPr kumimoji="0" lang="en-US" sz="28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usuall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kumimoji="0"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achieved with aluminum foil caps</a:t>
                      </a:r>
                      <a:endParaRPr kumimoji="0" lang="tr-TR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Most glass bottles are </a:t>
                      </a:r>
                      <a:r>
                        <a:rPr kumimoji="0" lang="en-US" sz="2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returnable</a:t>
                      </a:r>
                      <a:endParaRPr kumimoji="0" lang="tr-TR" sz="28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tr-TR" sz="2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kumimoji="0" lang="en-US" sz="2800" b="1" kern="1200" baseline="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ajor</a:t>
                      </a:r>
                      <a:r>
                        <a:rPr kumimoji="0" lang="en-US" sz="2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disadvantages </a:t>
                      </a:r>
                      <a:r>
                        <a:rPr kumimoji="0" lang="en-US" sz="2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of glass are its fragility and </a:t>
                      </a:r>
                      <a:r>
                        <a:rPr kumimoji="0" lang="en-US" sz="2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weight</a:t>
                      </a:r>
                      <a:endParaRPr lang="tr-TR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materials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used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34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6200" y="1524000"/>
          <a:ext cx="9000000" cy="518887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8750"/>
                <a:gridCol w="7481250"/>
              </a:tblGrid>
              <a:tr h="1287439">
                <a:tc>
                  <a:txBody>
                    <a:bodyPr/>
                    <a:lstStyle/>
                    <a:p>
                      <a:r>
                        <a:rPr lang="tr-TR" sz="2500" b="1" dirty="0" smtClean="0">
                          <a:solidFill>
                            <a:schemeClr val="tx1"/>
                          </a:solidFill>
                        </a:rPr>
                        <a:t>HDPE </a:t>
                      </a:r>
                      <a:r>
                        <a:rPr lang="tr-TR" sz="2500" b="1" dirty="0" err="1" smtClean="0">
                          <a:solidFill>
                            <a:schemeClr val="tx1"/>
                          </a:solidFill>
                        </a:rPr>
                        <a:t>bottles</a:t>
                      </a:r>
                      <a:endParaRPr lang="tr-TR" sz="2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HDPE bottles transmit 58–79% of the incident light</a:t>
                      </a:r>
                      <a:endParaRPr kumimoji="0" lang="tr-TR" sz="25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improve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property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HDPE </a:t>
                      </a:r>
                      <a:r>
                        <a:rPr kumimoji="0" lang="tr-TR" sz="25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bottles</a:t>
                      </a:r>
                      <a:r>
                        <a:rPr kumimoji="0" lang="tr-TR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are</a:t>
                      </a:r>
                      <a:r>
                        <a:rPr kumimoji="0" lang="tr-TR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pigmented</a:t>
                      </a:r>
                      <a:r>
                        <a:rPr kumimoji="0" lang="tr-TR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tr-TR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TiO</a:t>
                      </a:r>
                      <a:r>
                        <a:rPr kumimoji="0" lang="tr-TR" sz="2500" b="1" kern="1200" baseline="-25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tr-TR" sz="25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producing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 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opaque</a:t>
                      </a:r>
                      <a:r>
                        <a:rPr kumimoji="0" lang="tr-TR" sz="25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5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bottle</a:t>
                      </a:r>
                      <a:endParaRPr lang="tr-TR" sz="25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46000">
                <a:tc>
                  <a:txBody>
                    <a:bodyPr/>
                    <a:lstStyle/>
                    <a:p>
                      <a:r>
                        <a:rPr lang="tr-TR" sz="2500" b="1" dirty="0" smtClean="0"/>
                        <a:t>PET </a:t>
                      </a:r>
                      <a:r>
                        <a:rPr lang="tr-TR" sz="2500" b="1" dirty="0" err="1" smtClean="0"/>
                        <a:t>bottles</a:t>
                      </a:r>
                      <a:endParaRPr lang="tr-TR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500" b="0" dirty="0" smtClean="0"/>
                        <a:t>---</a:t>
                      </a:r>
                      <a:r>
                        <a:rPr kumimoji="0" lang="en-US" sz="25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They are superior to HDPE bottles 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terms of their </a:t>
                      </a:r>
                      <a:r>
                        <a:rPr kumimoji="0" lang="en-US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mechanical and optical properties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their </a:t>
                      </a:r>
                      <a:r>
                        <a:rPr kumimoji="0" lang="en-US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lower</a:t>
                      </a:r>
                      <a:r>
                        <a:rPr kumimoji="0" lang="tr-TR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flavor scalping potential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and substantially </a:t>
                      </a:r>
                      <a:r>
                        <a:rPr kumimoji="0" lang="en-US" sz="25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lower gas permeability</a:t>
                      </a:r>
                      <a:endParaRPr kumimoji="0" lang="tr-TR" sz="2500" b="1" kern="1200" baseline="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5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Due to the almost complete transparency of PET 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light, milk bottles are </a:t>
                      </a:r>
                      <a:r>
                        <a:rPr kumimoji="0" lang="en-US" sz="25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either labeled 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or, even</a:t>
                      </a:r>
                      <a:r>
                        <a:rPr kumimoji="0" lang="tr-TR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better, </a:t>
                      </a:r>
                      <a:r>
                        <a:rPr kumimoji="0" lang="en-US" sz="25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sleeved using </a:t>
                      </a:r>
                      <a:r>
                        <a:rPr kumimoji="0" lang="en-US" sz="2500" b="1" kern="1200" baseline="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thermoshrinkable</a:t>
                      </a:r>
                      <a:r>
                        <a:rPr kumimoji="0" lang="en-US" sz="25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polypropylene (PP) labels</a:t>
                      </a:r>
                      <a:endParaRPr kumimoji="0" lang="tr-TR" sz="2500" b="1" kern="1200" baseline="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Today most PET bottles are</a:t>
                      </a:r>
                      <a:r>
                        <a:rPr kumimoji="0" lang="tr-TR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5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sealed with rigid PP screw caps</a:t>
                      </a:r>
                      <a:endParaRPr lang="tr-TR" sz="25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materials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used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35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6200" y="1543050"/>
          <a:ext cx="9000000" cy="493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8750"/>
                <a:gridCol w="7481250"/>
              </a:tblGrid>
              <a:tr h="1809750">
                <a:tc>
                  <a:txBody>
                    <a:bodyPr/>
                    <a:lstStyle/>
                    <a:p>
                      <a:r>
                        <a:rPr lang="tr-TR" sz="3200" b="1" dirty="0" smtClean="0">
                          <a:solidFill>
                            <a:schemeClr val="tx1"/>
                          </a:solidFill>
                        </a:rPr>
                        <a:t>PC </a:t>
                      </a:r>
                      <a:r>
                        <a:rPr lang="tr-TR" sz="3200" b="1" dirty="0" err="1" smtClean="0">
                          <a:solidFill>
                            <a:schemeClr val="tx1"/>
                          </a:solidFill>
                        </a:rPr>
                        <a:t>bottles</a:t>
                      </a:r>
                      <a:endParaRPr lang="tr-TR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PC bottles have a </a:t>
                      </a:r>
                      <a:r>
                        <a:rPr kumimoji="0" lang="en-US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high temperature resistance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kumimoji="0" lang="en-US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high impact strength and clarity</a:t>
                      </a:r>
                      <a:endParaRPr kumimoji="0" lang="tr-TR" sz="2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They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are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currently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used for multiuse baby bottles</a:t>
                      </a:r>
                      <a:endParaRPr kumimoji="0" lang="tr-TR" sz="26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---PC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bottles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are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lightweight</a:t>
                      </a:r>
                      <a:r>
                        <a:rPr kumimoji="0" lang="tr-TR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2600" b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clear, and are recyclable</a:t>
                      </a:r>
                      <a:endParaRPr lang="tr-TR" sz="26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2646000">
                <a:tc>
                  <a:txBody>
                    <a:bodyPr/>
                    <a:lstStyle/>
                    <a:p>
                      <a:r>
                        <a:rPr lang="tr-TR" sz="3200" b="1" dirty="0" smtClean="0">
                          <a:solidFill>
                            <a:schemeClr val="tx1"/>
                          </a:solidFill>
                        </a:rPr>
                        <a:t>LLDPE/LDPE </a:t>
                      </a:r>
                      <a:r>
                        <a:rPr lang="tr-TR" sz="3200" b="1" dirty="0" err="1" smtClean="0">
                          <a:solidFill>
                            <a:schemeClr val="tx1"/>
                          </a:solidFill>
                        </a:rPr>
                        <a:t>bottles</a:t>
                      </a:r>
                      <a:endParaRPr lang="tr-TR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600" b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tr-TR" sz="2600" b="1" dirty="0" smtClean="0">
                          <a:solidFill>
                            <a:srgbClr val="C00000"/>
                          </a:solidFill>
                        </a:rPr>
                        <a:t>P</a:t>
                      </a:r>
                      <a:r>
                        <a:rPr kumimoji="0" lang="en-US" sz="2600" b="1" kern="1200" baseline="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illow</a:t>
                      </a:r>
                      <a:r>
                        <a:rPr kumimoji="0" lang="en-US" sz="26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-shaped pouches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(also referred to as sachets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 milk are produced </a:t>
                      </a:r>
                      <a:r>
                        <a:rPr kumimoji="0" lang="en-US" sz="26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by feeding a linear LDPE</a:t>
                      </a:r>
                      <a:endParaRPr kumimoji="0" lang="tr-TR" sz="2600" b="1" kern="1200" baseline="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---A </a:t>
                      </a:r>
                      <a:r>
                        <a:rPr kumimoji="0" lang="tr-TR" sz="26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disadvantage</a:t>
                      </a:r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 the pouch is that </a:t>
                      </a:r>
                      <a:r>
                        <a:rPr kumimoji="0" lang="en-US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 cannot be reclosed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thus </a:t>
                      </a:r>
                      <a:r>
                        <a:rPr kumimoji="0" lang="en-US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exposing </a:t>
                      </a:r>
                      <a:r>
                        <a:rPr kumimoji="0" lang="en-US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milk to odor absorption in </a:t>
                      </a:r>
                      <a:r>
                        <a:rPr kumimoji="0" lang="en-US" sz="26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kumimoji="0" lang="tr-TR" sz="2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kumimoji="0" lang="tr-TR" sz="26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refrigerator</a:t>
                      </a:r>
                      <a:endParaRPr kumimoji="0" lang="tr-TR" sz="2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---</a:t>
                      </a:r>
                      <a:r>
                        <a:rPr kumimoji="0" lang="en-US" sz="2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pouch material </a:t>
                      </a:r>
                      <a:r>
                        <a:rPr kumimoji="0" lang="en-US" sz="2600" b="1" kern="1200" baseline="0" dirty="0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should be pigmented to</a:t>
                      </a:r>
                      <a:r>
                        <a:rPr kumimoji="0" lang="tr-TR" sz="2600" b="1" kern="1200" baseline="0" dirty="0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reduce</a:t>
                      </a:r>
                      <a:r>
                        <a:rPr kumimoji="0" lang="tr-TR" sz="2600" b="1" kern="1200" baseline="0" dirty="0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light</a:t>
                      </a:r>
                      <a:r>
                        <a:rPr kumimoji="0" lang="tr-TR" sz="2600" b="1" kern="1200" baseline="0" dirty="0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 smtClean="0">
                          <a:solidFill>
                            <a:srgbClr val="006600"/>
                          </a:solidFill>
                          <a:latin typeface="+mn-lt"/>
                          <a:ea typeface="+mn-ea"/>
                          <a:cs typeface="+mn-cs"/>
                        </a:rPr>
                        <a:t>transmission</a:t>
                      </a:r>
                      <a:endParaRPr lang="tr-TR" sz="2600" b="1" dirty="0">
                        <a:solidFill>
                          <a:srgbClr val="0066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Packaging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materials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used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pasteurized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milk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36</a:t>
            </a:fld>
            <a:endParaRPr lang="tr-TR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6200" y="1714500"/>
          <a:ext cx="9000000" cy="4358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43100"/>
                <a:gridCol w="7056900"/>
              </a:tblGrid>
              <a:tr h="2646000">
                <a:tc>
                  <a:txBody>
                    <a:bodyPr/>
                    <a:lstStyle/>
                    <a:p>
                      <a:r>
                        <a:rPr lang="tr-TR" sz="2800" dirty="0" err="1" smtClean="0">
                          <a:solidFill>
                            <a:schemeClr val="tx1"/>
                          </a:solidFill>
                        </a:rPr>
                        <a:t>Paperboard</a:t>
                      </a:r>
                      <a:r>
                        <a:rPr lang="tr-TR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800" baseline="0" dirty="0" err="1" smtClean="0">
                          <a:solidFill>
                            <a:schemeClr val="tx1"/>
                          </a:solidFill>
                        </a:rPr>
                        <a:t>laminate</a:t>
                      </a:r>
                      <a:r>
                        <a:rPr lang="tr-TR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800" baseline="0" dirty="0" err="1" smtClean="0">
                          <a:solidFill>
                            <a:schemeClr val="tx1"/>
                          </a:solidFill>
                        </a:rPr>
                        <a:t>cartons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Paperboard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laminate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cartons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are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multilayer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containers</a:t>
                      </a:r>
                      <a:endParaRPr kumimoji="0" lang="tr-TR" sz="2800" b="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kumimoji="0" lang="tr-TR" sz="2800" b="1" kern="1200" baseline="0" dirty="0" err="1" smtClean="0">
                          <a:solidFill>
                            <a:srgbClr val="0000FF"/>
                          </a:solidFill>
                        </a:rPr>
                        <a:t>The</a:t>
                      </a:r>
                      <a:r>
                        <a:rPr kumimoji="0" lang="tr-TR" sz="2800" b="1" kern="120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kumimoji="0" lang="en-US" sz="2800" b="1" kern="1200" baseline="0" dirty="0" smtClean="0">
                          <a:solidFill>
                            <a:srgbClr val="0000FF"/>
                          </a:solidFill>
                        </a:rPr>
                        <a:t>paperboard </a:t>
                      </a:r>
                      <a:r>
                        <a:rPr kumimoji="0" lang="tr-TR" sz="2800" b="1" kern="1200" baseline="0" dirty="0" smtClean="0">
                          <a:solidFill>
                            <a:srgbClr val="0000FF"/>
                          </a:solidFill>
                        </a:rPr>
                        <a:t>is</a:t>
                      </a:r>
                      <a:r>
                        <a:rPr kumimoji="0" lang="en-US" sz="2800" b="1" kern="1200" baseline="0" dirty="0" smtClean="0">
                          <a:solidFill>
                            <a:srgbClr val="0000FF"/>
                          </a:solidFill>
                        </a:rPr>
                        <a:t> coated with LDPE on both sides</a:t>
                      </a:r>
                      <a:endParaRPr kumimoji="0" lang="tr-TR" sz="2800" b="1" kern="12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kumimoji="0" lang="tr-TR" sz="2800" b="1" kern="1200" baseline="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kumimoji="0" lang="tr-TR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1" kern="1200" baseline="0" dirty="0" err="1" smtClean="0">
                          <a:solidFill>
                            <a:schemeClr val="tx1"/>
                          </a:solidFill>
                        </a:rPr>
                        <a:t>external</a:t>
                      </a:r>
                      <a:r>
                        <a:rPr kumimoji="0" lang="tr-TR" sz="2800" b="1" kern="1200" baseline="0" dirty="0" smtClean="0">
                          <a:solidFill>
                            <a:schemeClr val="tx1"/>
                          </a:solidFill>
                        </a:rPr>
                        <a:t> LDPE </a:t>
                      </a:r>
                      <a:r>
                        <a:rPr kumimoji="0" lang="tr-TR" sz="2800" b="1" kern="1200" baseline="0" dirty="0" err="1" smtClean="0">
                          <a:solidFill>
                            <a:schemeClr val="tx1"/>
                          </a:solidFill>
                        </a:rPr>
                        <a:t>coating</a:t>
                      </a:r>
                      <a:r>
                        <a:rPr kumimoji="0" lang="tr-TR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en-US" sz="2800" b="0" kern="1200" baseline="0" dirty="0" smtClean="0">
                          <a:solidFill>
                            <a:schemeClr val="tx1"/>
                          </a:solidFill>
                        </a:rPr>
                        <a:t>is used </a:t>
                      </a:r>
                      <a:r>
                        <a:rPr kumimoji="0" lang="en-US" sz="2800" b="1" kern="1200" baseline="0" dirty="0" smtClean="0">
                          <a:solidFill>
                            <a:srgbClr val="C00000"/>
                          </a:solidFill>
                        </a:rPr>
                        <a:t>to provide</a:t>
                      </a:r>
                    </a:p>
                    <a:p>
                      <a:r>
                        <a:rPr kumimoji="0" lang="en-US" sz="2800" b="1" kern="1200" baseline="0" dirty="0" smtClean="0">
                          <a:solidFill>
                            <a:srgbClr val="C00000"/>
                          </a:solidFill>
                        </a:rPr>
                        <a:t>protection from moisture and indirectly for mechanical integrity</a:t>
                      </a:r>
                      <a:endParaRPr kumimoji="0" lang="tr-TR" sz="2800" b="1" kern="12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kumimoji="0" lang="tr-TR" sz="2800" b="1" kern="1200" baseline="0" dirty="0" err="1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kumimoji="0" lang="tr-TR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1" kern="1200" baseline="0" dirty="0" err="1" smtClean="0">
                          <a:solidFill>
                            <a:schemeClr val="tx1"/>
                          </a:solidFill>
                        </a:rPr>
                        <a:t>internal</a:t>
                      </a:r>
                      <a:r>
                        <a:rPr kumimoji="0" lang="tr-TR" sz="2800" b="1" kern="1200" baseline="0" dirty="0" smtClean="0">
                          <a:solidFill>
                            <a:schemeClr val="tx1"/>
                          </a:solidFill>
                        </a:rPr>
                        <a:t> LDPE </a:t>
                      </a:r>
                      <a:r>
                        <a:rPr kumimoji="0" lang="tr-TR" sz="2800" b="1" kern="1200" baseline="0" dirty="0" err="1" smtClean="0">
                          <a:solidFill>
                            <a:schemeClr val="tx1"/>
                          </a:solidFill>
                        </a:rPr>
                        <a:t>coating</a:t>
                      </a:r>
                      <a:r>
                        <a:rPr kumimoji="0" lang="tr-TR" sz="2800" b="1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is </a:t>
                      </a:r>
                      <a:r>
                        <a:rPr kumimoji="0" lang="tr-TR" sz="2800" b="0" kern="1200" baseline="0" dirty="0" err="1" smtClean="0">
                          <a:solidFill>
                            <a:schemeClr val="tx1"/>
                          </a:solidFill>
                        </a:rPr>
                        <a:t>used</a:t>
                      </a:r>
                      <a:r>
                        <a:rPr kumimoji="0" lang="tr-TR" sz="28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0" lang="tr-TR" sz="2800" b="1" kern="1200" baseline="0" dirty="0" err="1" smtClean="0">
                          <a:solidFill>
                            <a:srgbClr val="006600"/>
                          </a:solidFill>
                        </a:rPr>
                        <a:t>to</a:t>
                      </a:r>
                      <a:r>
                        <a:rPr kumimoji="0" lang="tr-TR" sz="2800" b="1" kern="1200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kumimoji="0" lang="tr-TR" sz="2800" b="1" kern="1200" baseline="0" dirty="0" err="1" smtClean="0">
                          <a:solidFill>
                            <a:srgbClr val="006600"/>
                          </a:solidFill>
                        </a:rPr>
                        <a:t>prevent</a:t>
                      </a:r>
                      <a:r>
                        <a:rPr kumimoji="0" lang="tr-TR" sz="2800" b="1" kern="1200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kumimoji="0" lang="en-US" sz="2800" b="1" kern="1200" baseline="0" dirty="0" smtClean="0">
                          <a:solidFill>
                            <a:srgbClr val="006600"/>
                          </a:solidFill>
                        </a:rPr>
                        <a:t>interaction</a:t>
                      </a:r>
                      <a:r>
                        <a:rPr kumimoji="0" lang="tr-TR" sz="2800" b="1" kern="1200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kumimoji="0" lang="en-US" sz="2800" b="1" kern="1200" baseline="0" dirty="0" smtClean="0">
                          <a:solidFill>
                            <a:srgbClr val="006600"/>
                          </a:solidFill>
                        </a:rPr>
                        <a:t>of </a:t>
                      </a:r>
                      <a:r>
                        <a:rPr kumimoji="0" lang="en-US" sz="2800" b="1" kern="1200" baseline="0" dirty="0" smtClean="0">
                          <a:solidFill>
                            <a:srgbClr val="006600"/>
                          </a:solidFill>
                        </a:rPr>
                        <a:t>milk with the paperboard and </a:t>
                      </a:r>
                      <a:r>
                        <a:rPr kumimoji="0" lang="tr-TR" sz="2800" b="1" kern="1200" baseline="0" dirty="0" err="1" smtClean="0">
                          <a:solidFill>
                            <a:srgbClr val="006600"/>
                          </a:solidFill>
                        </a:rPr>
                        <a:t>to</a:t>
                      </a:r>
                      <a:r>
                        <a:rPr kumimoji="0" lang="tr-TR" sz="2800" b="1" kern="1200" baseline="0" dirty="0" smtClean="0">
                          <a:solidFill>
                            <a:srgbClr val="006600"/>
                          </a:solidFill>
                        </a:rPr>
                        <a:t> </a:t>
                      </a:r>
                      <a:r>
                        <a:rPr kumimoji="0" lang="en-US" sz="2800" b="1" kern="1200" baseline="0" dirty="0" smtClean="0">
                          <a:solidFill>
                            <a:srgbClr val="006600"/>
                          </a:solidFill>
                        </a:rPr>
                        <a:t>provide effective heat sealing</a:t>
                      </a:r>
                      <a:endParaRPr lang="tr-TR" sz="2800" b="1" dirty="0">
                        <a:solidFill>
                          <a:srgbClr val="0066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6248400"/>
            <a:ext cx="2667000" cy="365125"/>
          </a:xfrm>
        </p:spPr>
        <p:txBody>
          <a:bodyPr/>
          <a:lstStyle/>
          <a:p>
            <a:pPr algn="r"/>
            <a:fld id="{002A1807-4F15-4BCD-BCD3-327C2D3ABF99}" type="datetime1">
              <a:rPr lang="en-US" smtClean="0"/>
              <a:pPr algn="r"/>
              <a:t>5/6/2020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722917" y="6492875"/>
            <a:ext cx="5421083" cy="365125"/>
          </a:xfrm>
        </p:spPr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37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571500" y="57150"/>
            <a:ext cx="8153400" cy="990600"/>
          </a:xfrm>
        </p:spPr>
        <p:txBody>
          <a:bodyPr>
            <a:noAutofit/>
          </a:bodyPr>
          <a:lstStyle/>
          <a:p>
            <a:r>
              <a:rPr lang="tr-TR" sz="3200" b="1" dirty="0" err="1" smtClean="0"/>
              <a:t>Packaging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materials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used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for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pasteurized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milk</a:t>
            </a:r>
            <a:endParaRPr lang="tr-TR" sz="3200" dirty="0"/>
          </a:p>
        </p:txBody>
      </p:sp>
      <p:pic>
        <p:nvPicPr>
          <p:cNvPr id="52226" name="Picture 2" descr="Milk bottles made of 100 per cent rPET | ALPLA Blog"/>
          <p:cNvPicPr>
            <a:picLocks noChangeAspect="1" noChangeArrowheads="1"/>
          </p:cNvPicPr>
          <p:nvPr/>
        </p:nvPicPr>
        <p:blipFill>
          <a:blip r:embed="rId2"/>
          <a:srcRect l="31559" r="28505"/>
          <a:stretch>
            <a:fillRect/>
          </a:stretch>
        </p:blipFill>
        <p:spPr bwMode="auto">
          <a:xfrm>
            <a:off x="342900" y="1039812"/>
            <a:ext cx="1767840" cy="2880000"/>
          </a:xfrm>
          <a:prstGeom prst="rect">
            <a:avLst/>
          </a:prstGeom>
          <a:noFill/>
        </p:spPr>
      </p:pic>
      <p:sp>
        <p:nvSpPr>
          <p:cNvPr id="8" name="7 Metin kutusu"/>
          <p:cNvSpPr txBox="1"/>
          <p:nvPr/>
        </p:nvSpPr>
        <p:spPr>
          <a:xfrm>
            <a:off x="209550" y="3867150"/>
            <a:ext cx="200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PET </a:t>
            </a:r>
            <a:r>
              <a:rPr lang="tr-TR" sz="2800" b="1" dirty="0" err="1" smtClean="0"/>
              <a:t>bottles</a:t>
            </a:r>
            <a:endParaRPr lang="tr-TR" sz="2800" b="1" dirty="0"/>
          </a:p>
        </p:txBody>
      </p:sp>
      <p:pic>
        <p:nvPicPr>
          <p:cNvPr id="52228" name="Picture 4" descr="China PC Blow Mould Small Volume Milk Feeding Baby Nursing Bottles ..."/>
          <p:cNvPicPr>
            <a:picLocks noChangeAspect="1" noChangeArrowheads="1"/>
          </p:cNvPicPr>
          <p:nvPr/>
        </p:nvPicPr>
        <p:blipFill>
          <a:blip r:embed="rId3"/>
          <a:srcRect l="27889" r="20778"/>
          <a:stretch>
            <a:fillRect/>
          </a:stretch>
        </p:blipFill>
        <p:spPr bwMode="auto">
          <a:xfrm>
            <a:off x="3086100" y="1162050"/>
            <a:ext cx="1108800" cy="2160000"/>
          </a:xfrm>
          <a:prstGeom prst="rect">
            <a:avLst/>
          </a:prstGeom>
          <a:noFill/>
        </p:spPr>
      </p:pic>
      <p:sp>
        <p:nvSpPr>
          <p:cNvPr id="10" name="9 Metin kutusu"/>
          <p:cNvSpPr txBox="1"/>
          <p:nvPr/>
        </p:nvSpPr>
        <p:spPr>
          <a:xfrm>
            <a:off x="2609850" y="3181350"/>
            <a:ext cx="2000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PC </a:t>
            </a:r>
            <a:r>
              <a:rPr lang="tr-TR" sz="2800" b="1" dirty="0" err="1" smtClean="0"/>
              <a:t>bottles</a:t>
            </a:r>
            <a:endParaRPr lang="tr-TR" sz="2800" b="1" dirty="0"/>
          </a:p>
        </p:txBody>
      </p:sp>
      <p:pic>
        <p:nvPicPr>
          <p:cNvPr id="52230" name="Picture 6" descr="Grocery Van Farmdale Full Cream Long Life Milk 1L"/>
          <p:cNvPicPr>
            <a:picLocks noChangeAspect="1" noChangeArrowheads="1"/>
          </p:cNvPicPr>
          <p:nvPr/>
        </p:nvPicPr>
        <p:blipFill>
          <a:blip r:embed="rId4" cstate="print"/>
          <a:srcRect l="15765" r="20735"/>
          <a:stretch>
            <a:fillRect/>
          </a:stretch>
        </p:blipFill>
        <p:spPr bwMode="auto">
          <a:xfrm>
            <a:off x="7048500" y="1227137"/>
            <a:ext cx="1828800" cy="2880000"/>
          </a:xfrm>
          <a:prstGeom prst="rect">
            <a:avLst/>
          </a:prstGeom>
          <a:noFill/>
        </p:spPr>
      </p:pic>
      <p:sp>
        <p:nvSpPr>
          <p:cNvPr id="12" name="11 Metin kutusu"/>
          <p:cNvSpPr txBox="1"/>
          <p:nvPr/>
        </p:nvSpPr>
        <p:spPr>
          <a:xfrm>
            <a:off x="6877050" y="4038600"/>
            <a:ext cx="2000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HDPE </a:t>
            </a:r>
            <a:r>
              <a:rPr lang="tr-TR" sz="2800" b="1" dirty="0" err="1" smtClean="0"/>
              <a:t>bottles</a:t>
            </a:r>
            <a:endParaRPr lang="tr-TR" sz="2800" b="1" dirty="0"/>
          </a:p>
        </p:txBody>
      </p:sp>
      <p:pic>
        <p:nvPicPr>
          <p:cNvPr id="52232" name="Picture 8" descr="Food Packaging of Dairy Products"/>
          <p:cNvPicPr>
            <a:picLocks noChangeAspect="1" noChangeArrowheads="1"/>
          </p:cNvPicPr>
          <p:nvPr/>
        </p:nvPicPr>
        <p:blipFill>
          <a:blip r:embed="rId5"/>
          <a:srcRect l="32236" t="33983"/>
          <a:stretch>
            <a:fillRect/>
          </a:stretch>
        </p:blipFill>
        <p:spPr bwMode="auto">
          <a:xfrm>
            <a:off x="2438400" y="4000500"/>
            <a:ext cx="4117975" cy="2257425"/>
          </a:xfrm>
          <a:prstGeom prst="rect">
            <a:avLst/>
          </a:prstGeom>
          <a:noFill/>
        </p:spPr>
      </p:pic>
      <p:sp>
        <p:nvSpPr>
          <p:cNvPr id="14" name="13 Metin kutusu"/>
          <p:cNvSpPr txBox="1"/>
          <p:nvPr/>
        </p:nvSpPr>
        <p:spPr>
          <a:xfrm>
            <a:off x="1485900" y="612523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 smtClean="0"/>
              <a:t>Paperboard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laminated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carton</a:t>
            </a:r>
            <a:r>
              <a:rPr lang="tr-TR" sz="2800" b="1" dirty="0" smtClean="0"/>
              <a:t>  </a:t>
            </a:r>
            <a:r>
              <a:rPr lang="tr-TR" sz="2800" b="1" dirty="0" err="1" smtClean="0"/>
              <a:t>bottles</a:t>
            </a:r>
            <a:endParaRPr lang="tr-TR" sz="2800" b="1" dirty="0"/>
          </a:p>
        </p:txBody>
      </p:sp>
      <p:pic>
        <p:nvPicPr>
          <p:cNvPr id="52236" name="Picture 12" descr="Supplement &amp; Nutraceutical Packaging - Stick Packs | Glenro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8575" y="1238250"/>
            <a:ext cx="1440000" cy="2232558"/>
          </a:xfrm>
          <a:prstGeom prst="rect">
            <a:avLst/>
          </a:prstGeom>
          <a:noFill/>
        </p:spPr>
      </p:pic>
      <p:sp>
        <p:nvSpPr>
          <p:cNvPr id="18" name="17 Metin kutusu"/>
          <p:cNvSpPr txBox="1"/>
          <p:nvPr/>
        </p:nvSpPr>
        <p:spPr>
          <a:xfrm>
            <a:off x="4686300" y="34290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LLDPE/LDPE </a:t>
            </a:r>
            <a:r>
              <a:rPr lang="tr-TR" sz="2800" b="1" dirty="0" err="1" smtClean="0"/>
              <a:t>pouches</a:t>
            </a:r>
            <a:endParaRPr lang="tr-TR" sz="28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 smtClean="0"/>
              <a:t>Robertson</a:t>
            </a:r>
            <a:r>
              <a:rPr lang="tr-TR" sz="2800" dirty="0" smtClean="0"/>
              <a:t>, G.L. (2010</a:t>
            </a:r>
            <a:r>
              <a:rPr lang="tr-TR" sz="2800" b="1" dirty="0" smtClean="0"/>
              <a:t>). </a:t>
            </a:r>
            <a:r>
              <a:rPr lang="tr-TR" sz="2800" b="1" dirty="0" err="1" smtClean="0"/>
              <a:t>Packaging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and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shelf</a:t>
            </a:r>
            <a:r>
              <a:rPr lang="tr-TR" sz="2800" b="1" dirty="0" smtClean="0"/>
              <a:t> life of </a:t>
            </a:r>
            <a:r>
              <a:rPr lang="tr-TR" sz="2800" b="1" dirty="0" err="1" smtClean="0"/>
              <a:t>fruits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and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vegetables</a:t>
            </a:r>
            <a:r>
              <a:rPr lang="tr-TR" sz="2800" b="1" dirty="0" smtClean="0"/>
              <a:t> (</a:t>
            </a:r>
            <a:r>
              <a:rPr lang="tr-TR" sz="2800" b="1" dirty="0" err="1" smtClean="0"/>
              <a:t>Chapter</a:t>
            </a:r>
            <a:r>
              <a:rPr lang="tr-TR" sz="2800" b="1" dirty="0" smtClean="0"/>
              <a:t> 16 </a:t>
            </a:r>
            <a:r>
              <a:rPr lang="tr-TR" sz="2800" b="1" dirty="0" err="1" smtClean="0"/>
              <a:t>pages</a:t>
            </a:r>
            <a:r>
              <a:rPr lang="tr-TR" sz="2800" b="1" dirty="0" smtClean="0"/>
              <a:t> 297-310) </a:t>
            </a:r>
            <a:r>
              <a:rPr lang="tr-TR" sz="2800" dirty="0" err="1" smtClean="0"/>
              <a:t>In</a:t>
            </a:r>
            <a:r>
              <a:rPr lang="tr-TR" sz="2800" b="1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Packaging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Shelf</a:t>
            </a:r>
            <a:r>
              <a:rPr lang="tr-TR" sz="2800" dirty="0" smtClean="0"/>
              <a:t> Life: A </a:t>
            </a:r>
            <a:r>
              <a:rPr lang="tr-TR" sz="2800" dirty="0" err="1" smtClean="0"/>
              <a:t>Practical</a:t>
            </a:r>
            <a:r>
              <a:rPr lang="tr-TR" sz="2800" dirty="0" smtClean="0"/>
              <a:t> </a:t>
            </a:r>
            <a:r>
              <a:rPr lang="tr-TR" sz="2800" dirty="0" err="1" smtClean="0"/>
              <a:t>Guide</a:t>
            </a:r>
            <a:r>
              <a:rPr lang="tr-TR" sz="2800" dirty="0" smtClean="0"/>
              <a:t>. CRC </a:t>
            </a:r>
            <a:r>
              <a:rPr lang="tr-TR" sz="2800" dirty="0" err="1" smtClean="0"/>
              <a:t>Press</a:t>
            </a:r>
            <a:r>
              <a:rPr lang="tr-TR" sz="2800" dirty="0" smtClean="0"/>
              <a:t> Taylor&amp;Francis </a:t>
            </a:r>
            <a:r>
              <a:rPr lang="tr-TR" sz="2800" dirty="0" err="1" smtClean="0"/>
              <a:t>Group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r>
              <a:rPr lang="tr-TR" sz="2800" dirty="0" err="1" smtClean="0"/>
              <a:t>Robertson</a:t>
            </a:r>
            <a:r>
              <a:rPr lang="tr-TR" sz="2800" dirty="0" smtClean="0"/>
              <a:t>, G.L. (2010</a:t>
            </a:r>
            <a:r>
              <a:rPr lang="tr-TR" sz="2800" b="1" dirty="0" smtClean="0"/>
              <a:t>). </a:t>
            </a:r>
            <a:r>
              <a:rPr lang="tr-TR" sz="2800" b="1" dirty="0" err="1" smtClean="0"/>
              <a:t>Packaging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and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shelf</a:t>
            </a:r>
            <a:r>
              <a:rPr lang="tr-TR" sz="2800" b="1" dirty="0" smtClean="0"/>
              <a:t> life of </a:t>
            </a:r>
            <a:r>
              <a:rPr lang="tr-TR" sz="2800" b="1" dirty="0" err="1" smtClean="0"/>
              <a:t>milk</a:t>
            </a:r>
            <a:r>
              <a:rPr lang="tr-TR" sz="2800" b="1" dirty="0" smtClean="0"/>
              <a:t> (</a:t>
            </a:r>
            <a:r>
              <a:rPr lang="tr-TR" sz="2800" b="1" dirty="0" err="1" smtClean="0"/>
              <a:t>Chapter</a:t>
            </a:r>
            <a:r>
              <a:rPr lang="tr-TR" sz="2800" b="1" dirty="0" smtClean="0"/>
              <a:t> 5 </a:t>
            </a:r>
            <a:r>
              <a:rPr lang="tr-TR" sz="2800" b="1" dirty="0" err="1" smtClean="0"/>
              <a:t>pages</a:t>
            </a:r>
            <a:r>
              <a:rPr lang="tr-TR" sz="2800" b="1" dirty="0" smtClean="0"/>
              <a:t> 82-99) </a:t>
            </a:r>
            <a:r>
              <a:rPr lang="tr-TR" sz="2800" dirty="0" err="1" smtClean="0"/>
              <a:t>In</a:t>
            </a:r>
            <a:r>
              <a:rPr lang="tr-TR" sz="2800" b="1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Packaging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Shelf</a:t>
            </a:r>
            <a:r>
              <a:rPr lang="tr-TR" sz="2800" dirty="0" smtClean="0"/>
              <a:t> Life: A </a:t>
            </a:r>
            <a:r>
              <a:rPr lang="tr-TR" sz="2800" dirty="0" err="1" smtClean="0"/>
              <a:t>Practical</a:t>
            </a:r>
            <a:r>
              <a:rPr lang="tr-TR" sz="2800" dirty="0" smtClean="0"/>
              <a:t> </a:t>
            </a:r>
            <a:r>
              <a:rPr lang="tr-TR" sz="2800" dirty="0" err="1" smtClean="0"/>
              <a:t>Guide</a:t>
            </a:r>
            <a:r>
              <a:rPr lang="tr-TR" sz="2800" dirty="0" smtClean="0"/>
              <a:t>. CRC </a:t>
            </a:r>
            <a:r>
              <a:rPr lang="tr-TR" sz="2800" dirty="0" err="1" smtClean="0"/>
              <a:t>Press</a:t>
            </a:r>
            <a:r>
              <a:rPr lang="tr-TR" sz="2800" dirty="0" smtClean="0"/>
              <a:t> Taylor&amp;Francis </a:t>
            </a:r>
            <a:r>
              <a:rPr lang="tr-TR" sz="2800" dirty="0" err="1" smtClean="0"/>
              <a:t>Group</a:t>
            </a:r>
            <a:endParaRPr lang="en-US" sz="2800" dirty="0" smtClean="0">
              <a:cs typeface="Arial" pitchFamily="34" charset="0"/>
            </a:endParaRPr>
          </a:p>
          <a:p>
            <a:endParaRPr lang="en-US" sz="2800" dirty="0">
              <a:cs typeface="Arial" pitchFamily="34" charset="0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F5E6-750A-4A17-BC27-15A1B3361088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FDE 216-FP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1622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1) </a:t>
            </a:r>
            <a:r>
              <a:rPr lang="tr-TR" b="1" dirty="0" err="1" smtClean="0"/>
              <a:t>Sensory</a:t>
            </a:r>
            <a:r>
              <a:rPr lang="tr-TR" b="1" dirty="0" smtClean="0"/>
              <a:t> </a:t>
            </a:r>
            <a:r>
              <a:rPr lang="tr-TR" b="1" dirty="0" err="1" smtClean="0"/>
              <a:t>attributes</a:t>
            </a:r>
            <a:endParaRPr lang="en-US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T</a:t>
            </a:r>
            <a:r>
              <a:rPr lang="en-US" sz="2800" dirty="0" err="1" smtClean="0"/>
              <a:t>exture</a:t>
            </a:r>
            <a:r>
              <a:rPr lang="en-US" sz="2800" dirty="0" smtClean="0"/>
              <a:t>, flavor</a:t>
            </a:r>
            <a:r>
              <a:rPr lang="tr-TR" sz="2800" dirty="0" smtClean="0"/>
              <a:t>, </a:t>
            </a:r>
            <a:r>
              <a:rPr lang="en-US" sz="2800" dirty="0" smtClean="0"/>
              <a:t>odor, color, and</a:t>
            </a:r>
            <a:r>
              <a:rPr lang="tr-TR" sz="2800" dirty="0" smtClean="0"/>
              <a:t> </a:t>
            </a:r>
            <a:r>
              <a:rPr lang="tr-TR" sz="2800" dirty="0" err="1" smtClean="0"/>
              <a:t>visual</a:t>
            </a:r>
            <a:r>
              <a:rPr lang="tr-TR" sz="2800" dirty="0" smtClean="0"/>
              <a:t> </a:t>
            </a:r>
            <a:r>
              <a:rPr lang="tr-TR" sz="2800" dirty="0" err="1" smtClean="0"/>
              <a:t>development</a:t>
            </a:r>
            <a:r>
              <a:rPr lang="tr-TR" sz="2800" dirty="0" smtClean="0"/>
              <a:t> of </a:t>
            </a:r>
            <a:r>
              <a:rPr lang="tr-TR" sz="2800" dirty="0" err="1" smtClean="0"/>
              <a:t>fresh</a:t>
            </a:r>
            <a:r>
              <a:rPr lang="tr-TR" sz="2800" dirty="0" smtClean="0"/>
              <a:t> </a:t>
            </a:r>
            <a:r>
              <a:rPr lang="tr-TR" sz="2800" dirty="0" err="1" smtClean="0"/>
              <a:t>fruits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vegatables</a:t>
            </a:r>
            <a:r>
              <a:rPr lang="tr-TR" sz="2800" dirty="0" smtClean="0"/>
              <a:t> </a:t>
            </a:r>
            <a:r>
              <a:rPr lang="tr-TR" sz="2800" dirty="0" err="1" smtClean="0"/>
              <a:t>change</a:t>
            </a:r>
            <a:r>
              <a:rPr lang="tr-TR" sz="2800" dirty="0" smtClean="0"/>
              <a:t> in time. </a:t>
            </a:r>
          </a:p>
          <a:p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example</a:t>
            </a:r>
            <a:r>
              <a:rPr lang="tr-TR" sz="2800" dirty="0" smtClean="0"/>
              <a:t> (</a:t>
            </a:r>
            <a:r>
              <a:rPr lang="tr-TR" sz="2800" b="1" dirty="0" err="1" smtClean="0"/>
              <a:t>changes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regarding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texture</a:t>
            </a:r>
            <a:r>
              <a:rPr lang="tr-TR" sz="2800" dirty="0" smtClean="0"/>
              <a:t>);</a:t>
            </a:r>
          </a:p>
          <a:p>
            <a:pPr lvl="2"/>
            <a:r>
              <a:rPr lang="tr-TR" sz="2800" b="1" dirty="0" err="1" smtClean="0">
                <a:solidFill>
                  <a:srgbClr val="C00000"/>
                </a:solidFill>
              </a:rPr>
              <a:t>Softening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of fresh produce </a:t>
            </a:r>
            <a:r>
              <a:rPr lang="en-US" sz="2800" dirty="0" smtClean="0"/>
              <a:t>is due to the </a:t>
            </a:r>
            <a:r>
              <a:rPr lang="en-US" sz="2800" b="1" dirty="0" err="1" smtClean="0">
                <a:solidFill>
                  <a:srgbClr val="C00000"/>
                </a:solidFill>
              </a:rPr>
              <a:t>solubilization</a:t>
            </a:r>
            <a:r>
              <a:rPr lang="en-US" sz="2800" b="1" dirty="0" smtClean="0">
                <a:solidFill>
                  <a:srgbClr val="C00000"/>
                </a:solidFill>
              </a:rPr>
              <a:t> and </a:t>
            </a:r>
            <a:r>
              <a:rPr lang="en-US" sz="2800" b="1" dirty="0" err="1" smtClean="0">
                <a:solidFill>
                  <a:srgbClr val="C00000"/>
                </a:solidFill>
              </a:rPr>
              <a:t>depolymerization</a:t>
            </a:r>
            <a:r>
              <a:rPr lang="en-US" sz="2800" b="1" dirty="0" smtClean="0">
                <a:solidFill>
                  <a:srgbClr val="C00000"/>
                </a:solidFill>
              </a:rPr>
              <a:t> of </a:t>
            </a:r>
            <a:r>
              <a:rPr lang="en-US" sz="2800" b="1" dirty="0" err="1" smtClean="0">
                <a:solidFill>
                  <a:srgbClr val="C00000"/>
                </a:solidFill>
              </a:rPr>
              <a:t>pectins</a:t>
            </a:r>
            <a:r>
              <a:rPr lang="en-US" sz="2800" b="1" dirty="0" smtClean="0">
                <a:solidFill>
                  <a:srgbClr val="C00000"/>
                </a:solidFill>
              </a:rPr>
              <a:t> by the action of </a:t>
            </a:r>
            <a:r>
              <a:rPr lang="en-US" sz="2800" b="1" dirty="0" err="1" smtClean="0">
                <a:solidFill>
                  <a:srgbClr val="C00000"/>
                </a:solidFill>
              </a:rPr>
              <a:t>pectinolyti</a:t>
            </a:r>
            <a:r>
              <a:rPr lang="tr-TR" sz="2800" b="1" dirty="0" smtClean="0">
                <a:solidFill>
                  <a:srgbClr val="C00000"/>
                </a:solidFill>
              </a:rPr>
              <a:t>c </a:t>
            </a:r>
            <a:r>
              <a:rPr lang="tr-TR" sz="2800" b="1" dirty="0" err="1" smtClean="0">
                <a:solidFill>
                  <a:srgbClr val="C00000"/>
                </a:solidFill>
              </a:rPr>
              <a:t>enzymes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 lvl="2"/>
            <a:r>
              <a:rPr lang="tr-TR" sz="2800" b="1" dirty="0" smtClean="0">
                <a:solidFill>
                  <a:srgbClr val="0000FF"/>
                </a:solidFill>
              </a:rPr>
              <a:t>D</a:t>
            </a:r>
            <a:r>
              <a:rPr lang="en-US" sz="2800" b="1" dirty="0" err="1" smtClean="0">
                <a:solidFill>
                  <a:srgbClr val="0000FF"/>
                </a:solidFill>
              </a:rPr>
              <a:t>ehydration</a:t>
            </a:r>
            <a:r>
              <a:rPr lang="en-US" sz="2800" b="1" dirty="0" smtClean="0">
                <a:solidFill>
                  <a:srgbClr val="0000FF"/>
                </a:solidFill>
              </a:rPr>
              <a:t> of produce </a:t>
            </a:r>
            <a:r>
              <a:rPr lang="en-US" sz="2800" dirty="0" smtClean="0"/>
              <a:t>can lead to a </a:t>
            </a:r>
            <a:r>
              <a:rPr lang="tr-TR" sz="2800" b="1" dirty="0" err="1" smtClean="0">
                <a:solidFill>
                  <a:srgbClr val="0000FF"/>
                </a:solidFill>
              </a:rPr>
              <a:t>soft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texture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wilt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surface</a:t>
            </a:r>
            <a:endParaRPr lang="tr-TR" sz="2800" b="1" dirty="0" smtClean="0">
              <a:solidFill>
                <a:srgbClr val="0000FF"/>
              </a:solidFill>
            </a:endParaRP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1) </a:t>
            </a:r>
            <a:r>
              <a:rPr lang="tr-TR" b="1" dirty="0" err="1" smtClean="0"/>
              <a:t>Sensory</a:t>
            </a:r>
            <a:r>
              <a:rPr lang="tr-TR" b="1" dirty="0" smtClean="0"/>
              <a:t> </a:t>
            </a:r>
            <a:r>
              <a:rPr lang="tr-TR" b="1" dirty="0" err="1" smtClean="0"/>
              <a:t>attributes</a:t>
            </a:r>
            <a:endParaRPr lang="en-US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example</a:t>
            </a:r>
            <a:r>
              <a:rPr lang="tr-TR" sz="2800" dirty="0" smtClean="0"/>
              <a:t> </a:t>
            </a:r>
            <a:r>
              <a:rPr lang="tr-TR" sz="2800" dirty="0" smtClean="0"/>
              <a:t>(</a:t>
            </a:r>
            <a:r>
              <a:rPr lang="tr-TR" sz="2800" b="1" dirty="0" err="1" smtClean="0"/>
              <a:t>changes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regarding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flavor</a:t>
            </a:r>
            <a:r>
              <a:rPr lang="tr-TR" sz="2800" dirty="0" smtClean="0"/>
              <a:t>);</a:t>
            </a:r>
          </a:p>
          <a:p>
            <a:pPr lvl="2"/>
            <a:r>
              <a:rPr lang="en-US" sz="2800" b="1" dirty="0" smtClean="0">
                <a:solidFill>
                  <a:srgbClr val="0000FF"/>
                </a:solidFill>
              </a:rPr>
              <a:t>Starch degradation and </a:t>
            </a:r>
            <a:r>
              <a:rPr lang="en-US" sz="2800" b="1" dirty="0" err="1" smtClean="0">
                <a:solidFill>
                  <a:srgbClr val="0000FF"/>
                </a:solidFill>
              </a:rPr>
              <a:t>decarboxylation</a:t>
            </a:r>
            <a:r>
              <a:rPr lang="en-US" sz="2800" b="1" dirty="0" smtClean="0">
                <a:solidFill>
                  <a:srgbClr val="0000FF"/>
                </a:solidFill>
              </a:rPr>
              <a:t> of organic acids induce modification of flavor</a:t>
            </a:r>
            <a:r>
              <a:rPr lang="en-US" sz="2800" dirty="0" smtClean="0"/>
              <a:t>, where the</a:t>
            </a:r>
            <a:r>
              <a:rPr lang="tr-TR" sz="2800" dirty="0" smtClean="0"/>
              <a:t> </a:t>
            </a:r>
            <a:r>
              <a:rPr lang="en-US" sz="2800" dirty="0" smtClean="0"/>
              <a:t>ratio between sweetness and acidity is </a:t>
            </a:r>
            <a:r>
              <a:rPr lang="en-US" sz="2800" dirty="0" smtClean="0"/>
              <a:t>important</a:t>
            </a:r>
            <a:endParaRPr lang="tr-TR" sz="2800" dirty="0" smtClean="0"/>
          </a:p>
          <a:p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example</a:t>
            </a:r>
            <a:r>
              <a:rPr lang="tr-TR" sz="2800" dirty="0" smtClean="0"/>
              <a:t> </a:t>
            </a:r>
            <a:r>
              <a:rPr lang="tr-TR" sz="2800" dirty="0" smtClean="0"/>
              <a:t>(</a:t>
            </a:r>
            <a:r>
              <a:rPr lang="tr-TR" sz="2800" b="1" dirty="0" err="1" smtClean="0"/>
              <a:t>changes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regarding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color</a:t>
            </a:r>
            <a:r>
              <a:rPr lang="tr-TR" sz="2800" dirty="0" smtClean="0"/>
              <a:t>);</a:t>
            </a:r>
          </a:p>
          <a:p>
            <a:pPr lvl="2"/>
            <a:r>
              <a:rPr lang="en-US" sz="2800" b="1" dirty="0" smtClean="0">
                <a:solidFill>
                  <a:srgbClr val="C00000"/>
                </a:solidFill>
              </a:rPr>
              <a:t>Change in color is attributed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to the degradation </a:t>
            </a:r>
            <a:r>
              <a:rPr lang="tr-TR" sz="2800" b="1" dirty="0" smtClean="0">
                <a:solidFill>
                  <a:srgbClr val="C00000"/>
                </a:solidFill>
              </a:rPr>
              <a:t>of </a:t>
            </a:r>
            <a:r>
              <a:rPr lang="tr-TR" sz="2800" b="1" dirty="0" err="1" smtClean="0">
                <a:solidFill>
                  <a:srgbClr val="C00000"/>
                </a:solidFill>
              </a:rPr>
              <a:t>color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tr-TR" sz="2800" b="1" dirty="0" err="1" smtClean="0">
                <a:solidFill>
                  <a:srgbClr val="C00000"/>
                </a:solidFill>
              </a:rPr>
              <a:t>compounds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or </a:t>
            </a:r>
            <a:r>
              <a:rPr lang="en-US" sz="2800" b="1" dirty="0" err="1" smtClean="0">
                <a:solidFill>
                  <a:srgbClr val="C00000"/>
                </a:solidFill>
              </a:rPr>
              <a:t>enzym</a:t>
            </a:r>
            <a:r>
              <a:rPr lang="tr-TR" sz="2800" b="1" dirty="0" err="1" smtClean="0">
                <a:solidFill>
                  <a:srgbClr val="C00000"/>
                </a:solidFill>
              </a:rPr>
              <a:t>atic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browning</a:t>
            </a:r>
            <a:endParaRPr lang="tr-TR" sz="2800" b="1" dirty="0" smtClean="0">
              <a:solidFill>
                <a:srgbClr val="C00000"/>
              </a:solidFill>
            </a:endParaRPr>
          </a:p>
          <a:p>
            <a:pPr lvl="2"/>
            <a:endParaRPr lang="tr-TR" sz="2800" dirty="0" smtClean="0"/>
          </a:p>
        </p:txBody>
      </p:sp>
      <p:sp>
        <p:nvSpPr>
          <p:cNvPr id="7" name="6 Metin kutusu"/>
          <p:cNvSpPr txBox="1"/>
          <p:nvPr/>
        </p:nvSpPr>
        <p:spPr>
          <a:xfrm>
            <a:off x="0" y="581025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u="sng" dirty="0" err="1" smtClean="0"/>
              <a:t>Decarboxylation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means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removal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or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elimination</a:t>
            </a:r>
            <a:r>
              <a:rPr lang="tr-TR" sz="2400" i="1" dirty="0" smtClean="0"/>
              <a:t> of </a:t>
            </a:r>
            <a:r>
              <a:rPr lang="tr-TR" sz="2400" i="1" dirty="0" err="1" smtClean="0"/>
              <a:t>carboxyl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group</a:t>
            </a:r>
            <a:r>
              <a:rPr lang="tr-TR" sz="2400" i="1" dirty="0" smtClean="0"/>
              <a:t> (-COOH) </a:t>
            </a:r>
            <a:r>
              <a:rPr lang="tr-TR" sz="2400" i="1" dirty="0" err="1" smtClean="0"/>
              <a:t>from</a:t>
            </a:r>
            <a:r>
              <a:rPr lang="tr-TR" sz="2400" i="1" dirty="0" smtClean="0"/>
              <a:t> a </a:t>
            </a:r>
            <a:r>
              <a:rPr lang="tr-TR" sz="2400" i="1" dirty="0" err="1" smtClean="0"/>
              <a:t>molecule</a:t>
            </a: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/>
              <a:t>2) </a:t>
            </a:r>
            <a:r>
              <a:rPr lang="tr-TR" sz="3600" b="1" dirty="0" err="1" smtClean="0"/>
              <a:t>Safety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concerns</a:t>
            </a:r>
            <a:r>
              <a:rPr lang="tr-TR" sz="3600" b="1" dirty="0" smtClean="0"/>
              <a:t> (</a:t>
            </a:r>
            <a:r>
              <a:rPr lang="tr-TR" sz="3600" b="1" dirty="0" err="1" smtClean="0"/>
              <a:t>Microbial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spoilage</a:t>
            </a:r>
            <a:r>
              <a:rPr lang="tr-TR" sz="3600" b="1" dirty="0" smtClean="0"/>
              <a:t>)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Spoilage microorganisms are involved in </a:t>
            </a:r>
            <a:r>
              <a:rPr lang="en-US" sz="2800" b="1" dirty="0" err="1" smtClean="0">
                <a:solidFill>
                  <a:srgbClr val="C00000"/>
                </a:solidFill>
              </a:rPr>
              <a:t>produc</a:t>
            </a:r>
            <a:r>
              <a:rPr lang="tr-TR" sz="2800" b="1" dirty="0" smtClean="0">
                <a:solidFill>
                  <a:srgbClr val="C00000"/>
                </a:solidFill>
              </a:rPr>
              <a:t>t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degradation </a:t>
            </a:r>
            <a:r>
              <a:rPr lang="en-US" sz="2800" dirty="0" smtClean="0"/>
              <a:t>but generally do not</a:t>
            </a:r>
            <a:r>
              <a:rPr lang="tr-TR" sz="2800" dirty="0" smtClean="0"/>
              <a:t> </a:t>
            </a:r>
            <a:r>
              <a:rPr lang="en-US" sz="2800" dirty="0" smtClean="0"/>
              <a:t>directly affect human health </a:t>
            </a:r>
            <a:endParaRPr lang="tr-TR" sz="2800" dirty="0" smtClean="0"/>
          </a:p>
          <a:p>
            <a:r>
              <a:rPr lang="tr-TR" sz="2800" dirty="0" smtClean="0"/>
              <a:t>F</a:t>
            </a:r>
            <a:r>
              <a:rPr lang="en-US" sz="2800" dirty="0" err="1" smtClean="0"/>
              <a:t>ungi</a:t>
            </a:r>
            <a:r>
              <a:rPr lang="en-US" sz="2800" dirty="0" smtClean="0"/>
              <a:t> </a:t>
            </a:r>
            <a:r>
              <a:rPr lang="en-US" sz="2800" dirty="0" err="1" smtClean="0"/>
              <a:t>mycotoxin</a:t>
            </a:r>
            <a:r>
              <a:rPr lang="en-US" sz="2800" dirty="0" smtClean="0"/>
              <a:t> is an exception</a:t>
            </a:r>
            <a:r>
              <a:rPr lang="tr-TR" sz="2800" dirty="0" smtClean="0"/>
              <a:t>. </a:t>
            </a:r>
            <a:r>
              <a:rPr lang="tr-TR" sz="2800" dirty="0" err="1" smtClean="0"/>
              <a:t>Mycotoxin</a:t>
            </a:r>
            <a:r>
              <a:rPr lang="tr-TR" sz="2800" dirty="0" smtClean="0"/>
              <a:t> is </a:t>
            </a:r>
            <a:r>
              <a:rPr lang="tr-TR" sz="2800" dirty="0" err="1" smtClean="0"/>
              <a:t>toxic</a:t>
            </a:r>
            <a:r>
              <a:rPr lang="tr-TR" sz="2800" dirty="0" smtClean="0"/>
              <a:t> </a:t>
            </a:r>
            <a:r>
              <a:rPr lang="tr-TR" sz="2800" dirty="0" err="1" smtClean="0"/>
              <a:t>compound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produce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fungi</a:t>
            </a:r>
            <a:endParaRPr lang="tr-TR" sz="2800" dirty="0" smtClean="0"/>
          </a:p>
          <a:p>
            <a:r>
              <a:rPr lang="en-US" sz="2800" dirty="0" smtClean="0"/>
              <a:t>Although fruits have generally</a:t>
            </a:r>
            <a:r>
              <a:rPr lang="tr-TR" sz="2800" dirty="0" smtClean="0"/>
              <a:t> </a:t>
            </a:r>
            <a:r>
              <a:rPr lang="en-US" sz="2800" dirty="0" smtClean="0"/>
              <a:t>been considered safe from pathogens, some might be found sporadically in vegetables</a:t>
            </a:r>
            <a:r>
              <a:rPr lang="tr-TR" sz="2800" dirty="0" smtClean="0"/>
              <a:t> (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example</a:t>
            </a:r>
            <a:r>
              <a:rPr lang="tr-TR" sz="2800" dirty="0" smtClean="0"/>
              <a:t> </a:t>
            </a:r>
            <a:r>
              <a:rPr lang="tr-TR" sz="2800" i="1" dirty="0" err="1" smtClean="0"/>
              <a:t>Clostridium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botulinum</a:t>
            </a:r>
            <a:r>
              <a:rPr lang="tr-TR" sz="2800" i="1" dirty="0" smtClean="0"/>
              <a:t> </a:t>
            </a:r>
            <a:r>
              <a:rPr lang="tr-TR" sz="2800" dirty="0" smtClean="0"/>
              <a:t>in </a:t>
            </a:r>
            <a:r>
              <a:rPr lang="tr-TR" sz="2800" dirty="0" err="1" smtClean="0"/>
              <a:t>vegetables</a:t>
            </a:r>
            <a:r>
              <a:rPr lang="tr-TR" sz="2800" dirty="0" smtClean="0"/>
              <a:t>.</a:t>
            </a:r>
            <a:r>
              <a:rPr lang="tr-TR" sz="2800" dirty="0" smtClean="0"/>
              <a:t> </a:t>
            </a:r>
            <a:r>
              <a:rPr lang="tr-TR" sz="2800" dirty="0" err="1" smtClean="0"/>
              <a:t>It</a:t>
            </a:r>
            <a:r>
              <a:rPr lang="tr-TR" sz="2800" dirty="0" smtClean="0"/>
              <a:t> is a </a:t>
            </a:r>
            <a:r>
              <a:rPr lang="tr-TR" sz="2800" dirty="0" err="1" smtClean="0"/>
              <a:t>pathogenic</a:t>
            </a:r>
            <a:r>
              <a:rPr lang="tr-TR" sz="2800" dirty="0" smtClean="0"/>
              <a:t> </a:t>
            </a:r>
            <a:r>
              <a:rPr lang="tr-TR" sz="2800" dirty="0" err="1" smtClean="0"/>
              <a:t>microorganism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responsible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food</a:t>
            </a:r>
            <a:r>
              <a:rPr lang="tr-TR" sz="2800" dirty="0" smtClean="0"/>
              <a:t> </a:t>
            </a:r>
            <a:r>
              <a:rPr lang="tr-TR" sz="2800" dirty="0" err="1" smtClean="0"/>
              <a:t>poisoning</a:t>
            </a:r>
            <a:r>
              <a:rPr lang="tr-TR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/>
              <a:t>FACTORS AFFECTING QUALITY FACTORS </a:t>
            </a:r>
            <a:endParaRPr lang="tr-TR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err="1" smtClean="0"/>
              <a:t>What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are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the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factors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that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affect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quality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changes</a:t>
            </a:r>
            <a:r>
              <a:rPr lang="tr-TR" sz="3600" b="1" dirty="0" smtClean="0"/>
              <a:t>?</a:t>
            </a:r>
            <a:endParaRPr lang="en-US" sz="36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428750" algn="l"/>
              </a:tabLst>
            </a:pPr>
            <a:r>
              <a:rPr lang="tr-TR" sz="3200" dirty="0" err="1" smtClean="0"/>
              <a:t>Factors</a:t>
            </a:r>
            <a:r>
              <a:rPr lang="tr-TR" sz="3200" dirty="0" smtClean="0"/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lang="tr-TR" sz="3200" dirty="0" err="1" smtClean="0"/>
              <a:t>affect</a:t>
            </a:r>
            <a:r>
              <a:rPr lang="tr-TR" sz="3200" dirty="0" smtClean="0"/>
              <a:t> </a:t>
            </a:r>
            <a:r>
              <a:rPr lang="tr-TR" sz="3200" dirty="0" err="1" smtClean="0"/>
              <a:t>previously</a:t>
            </a:r>
            <a:r>
              <a:rPr lang="tr-TR" sz="3200" dirty="0" smtClean="0"/>
              <a:t> </a:t>
            </a:r>
            <a:r>
              <a:rPr lang="tr-TR" sz="3200" dirty="0" err="1" smtClean="0"/>
              <a:t>mentioned</a:t>
            </a:r>
            <a:r>
              <a:rPr lang="tr-TR" sz="3200" dirty="0" smtClean="0"/>
              <a:t> </a:t>
            </a:r>
            <a:r>
              <a:rPr lang="tr-TR" sz="3200" dirty="0" err="1" smtClean="0"/>
              <a:t>quality</a:t>
            </a:r>
            <a:r>
              <a:rPr lang="tr-TR" sz="3200" dirty="0" smtClean="0"/>
              <a:t> </a:t>
            </a:r>
            <a:r>
              <a:rPr lang="tr-TR" sz="3200" dirty="0" err="1" smtClean="0"/>
              <a:t>changes</a:t>
            </a:r>
            <a:r>
              <a:rPr lang="tr-TR" sz="3200" dirty="0" smtClean="0"/>
              <a:t> in </a:t>
            </a:r>
            <a:r>
              <a:rPr lang="tr-TR" sz="3200" dirty="0" err="1" smtClean="0"/>
              <a:t>fresh</a:t>
            </a:r>
            <a:r>
              <a:rPr lang="tr-TR" sz="3200" dirty="0" smtClean="0"/>
              <a:t> </a:t>
            </a:r>
            <a:r>
              <a:rPr lang="tr-TR" sz="3200" dirty="0" err="1" smtClean="0"/>
              <a:t>fruits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vegetables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listed</a:t>
            </a:r>
            <a:r>
              <a:rPr lang="tr-TR" sz="3200" dirty="0" smtClean="0"/>
              <a:t> </a:t>
            </a:r>
            <a:r>
              <a:rPr lang="tr-TR" sz="3200" dirty="0" err="1" smtClean="0"/>
              <a:t>below</a:t>
            </a:r>
            <a:endParaRPr lang="tr-TR" sz="3200" dirty="0" smtClean="0"/>
          </a:p>
          <a:p>
            <a:pPr marL="1143000" lvl="2" indent="-457200">
              <a:buClr>
                <a:srgbClr val="C00000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3200" b="1" dirty="0" err="1" smtClean="0">
                <a:solidFill>
                  <a:srgbClr val="C00000"/>
                </a:solidFill>
              </a:rPr>
              <a:t>Respiration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and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ripening</a:t>
            </a:r>
            <a:endParaRPr lang="tr-TR" sz="3200" b="1" dirty="0" smtClean="0">
              <a:solidFill>
                <a:srgbClr val="C00000"/>
              </a:solidFill>
            </a:endParaRPr>
          </a:p>
          <a:p>
            <a:pPr marL="1143000" lvl="2" indent="-457200">
              <a:buClr>
                <a:srgbClr val="C00000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3200" b="1" dirty="0" err="1" smtClean="0"/>
              <a:t>Dehydration</a:t>
            </a:r>
            <a:endParaRPr lang="tr-TR" sz="3200" b="1" dirty="0" smtClean="0"/>
          </a:p>
          <a:p>
            <a:pPr marL="1143000" lvl="2" indent="-457200">
              <a:buClr>
                <a:srgbClr val="C00000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3200" b="1" dirty="0" err="1" smtClean="0">
                <a:solidFill>
                  <a:srgbClr val="0000FF"/>
                </a:solidFill>
              </a:rPr>
              <a:t>Temperature</a:t>
            </a:r>
            <a:r>
              <a:rPr lang="tr-TR" sz="3200" b="1" dirty="0" smtClean="0">
                <a:solidFill>
                  <a:srgbClr val="0000FF"/>
                </a:solidFill>
              </a:rPr>
              <a:t> </a:t>
            </a:r>
            <a:r>
              <a:rPr lang="tr-TR" sz="3200" b="1" dirty="0" err="1" smtClean="0">
                <a:solidFill>
                  <a:srgbClr val="0000FF"/>
                </a:solidFill>
              </a:rPr>
              <a:t>effect</a:t>
            </a:r>
            <a:endParaRPr lang="tr-TR" sz="3200" b="1" dirty="0" smtClean="0">
              <a:solidFill>
                <a:srgbClr val="0000FF"/>
              </a:solidFill>
            </a:endParaRPr>
          </a:p>
          <a:p>
            <a:pPr marL="1143000" lvl="2" indent="-457200">
              <a:buClr>
                <a:srgbClr val="C00000"/>
              </a:buClr>
              <a:buSzPct val="100000"/>
              <a:buFont typeface="+mj-lt"/>
              <a:buAutoNum type="arabicParenR"/>
              <a:tabLst>
                <a:tab pos="1428750" algn="l"/>
              </a:tabLst>
            </a:pPr>
            <a:r>
              <a:rPr lang="tr-TR" sz="3200" b="1" dirty="0" err="1" smtClean="0">
                <a:solidFill>
                  <a:srgbClr val="006600"/>
                </a:solidFill>
              </a:rPr>
              <a:t>Gas</a:t>
            </a:r>
            <a:r>
              <a:rPr lang="tr-TR" sz="3200" b="1" dirty="0" smtClean="0">
                <a:solidFill>
                  <a:srgbClr val="006600"/>
                </a:solidFill>
              </a:rPr>
              <a:t> </a:t>
            </a:r>
            <a:r>
              <a:rPr lang="tr-TR" sz="3200" b="1" dirty="0" err="1" smtClean="0">
                <a:solidFill>
                  <a:srgbClr val="006600"/>
                </a:solidFill>
              </a:rPr>
              <a:t>composition</a:t>
            </a:r>
            <a:r>
              <a:rPr lang="tr-TR" sz="3200" b="1" dirty="0" smtClean="0">
                <a:solidFill>
                  <a:srgbClr val="006600"/>
                </a:solidFill>
              </a:rPr>
              <a:t> </a:t>
            </a:r>
            <a:r>
              <a:rPr lang="tr-TR" sz="3200" b="1" dirty="0" err="1" smtClean="0">
                <a:solidFill>
                  <a:srgbClr val="006600"/>
                </a:solidFill>
              </a:rPr>
              <a:t>effect</a:t>
            </a:r>
            <a:endParaRPr lang="tr-TR" sz="3200" b="1" dirty="0" smtClean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1) </a:t>
            </a:r>
            <a:r>
              <a:rPr lang="tr-TR" sz="4000" b="1" dirty="0" err="1" smtClean="0"/>
              <a:t>Respiration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ripening</a:t>
            </a:r>
            <a:endParaRPr lang="en-US" sz="4000" b="1" dirty="0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B624-E152-4E55-AFD9-4281C9498B1B}" type="datetime1">
              <a:rPr lang="en-US" smtClean="0"/>
              <a:pPr/>
              <a:t>5/6/2020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FDE 216-FP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Once </a:t>
            </a:r>
            <a:r>
              <a:rPr lang="tr-TR" sz="2800" dirty="0" err="1" smtClean="0"/>
              <a:t>fruits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vegetables</a:t>
            </a:r>
            <a:r>
              <a:rPr lang="tr-TR" sz="2800" dirty="0" smtClean="0"/>
              <a:t> </a:t>
            </a:r>
            <a:r>
              <a:rPr lang="tr-TR" sz="2800" dirty="0" err="1" smtClean="0"/>
              <a:t>are</a:t>
            </a:r>
            <a:r>
              <a:rPr lang="tr-TR" sz="2800" dirty="0" smtClean="0"/>
              <a:t> </a:t>
            </a:r>
            <a:r>
              <a:rPr lang="tr-TR" sz="2800" dirty="0" err="1" smtClean="0"/>
              <a:t>harvested</a:t>
            </a:r>
            <a:r>
              <a:rPr lang="tr-TR" sz="2800" dirty="0" smtClean="0"/>
              <a:t>, </a:t>
            </a:r>
            <a:r>
              <a:rPr lang="tr-TR" sz="2800" dirty="0" err="1" smtClean="0"/>
              <a:t>they</a:t>
            </a:r>
            <a:r>
              <a:rPr lang="tr-TR" sz="2800" dirty="0" smtClean="0"/>
              <a:t> </a:t>
            </a:r>
            <a:r>
              <a:rPr lang="en-US" sz="2800" dirty="0" smtClean="0"/>
              <a:t>have to draw</a:t>
            </a:r>
            <a:r>
              <a:rPr lang="tr-TR" sz="2800" dirty="0" smtClean="0"/>
              <a:t> </a:t>
            </a:r>
            <a:r>
              <a:rPr lang="en-US" sz="2800" dirty="0" smtClean="0"/>
              <a:t>on their own reserves to achieve aerobic respiration and maintain their cellular integrity</a:t>
            </a:r>
            <a:endParaRPr lang="tr-TR" sz="2800" dirty="0" smtClean="0"/>
          </a:p>
          <a:p>
            <a:r>
              <a:rPr lang="en-US" sz="2800" b="1" dirty="0" smtClean="0"/>
              <a:t>During</a:t>
            </a:r>
            <a:r>
              <a:rPr lang="tr-TR" sz="2800" b="1" dirty="0" smtClean="0"/>
              <a:t> </a:t>
            </a:r>
            <a:r>
              <a:rPr lang="en-US" sz="2800" b="1" dirty="0" smtClean="0"/>
              <a:t>respiration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C00000"/>
                </a:solidFill>
              </a:rPr>
              <a:t>stored carbohydrates are broken down into glucose, which is oxidized into CO</a:t>
            </a:r>
            <a:r>
              <a:rPr lang="en-US" sz="28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800" b="1" dirty="0" smtClean="0">
                <a:solidFill>
                  <a:srgbClr val="C00000"/>
                </a:solidFill>
              </a:rPr>
              <a:t>, water,</a:t>
            </a:r>
            <a:r>
              <a:rPr lang="tr-TR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and energy</a:t>
            </a:r>
            <a:r>
              <a:rPr lang="en-US" sz="2800" dirty="0" smtClean="0"/>
              <a:t> via several </a:t>
            </a:r>
            <a:r>
              <a:rPr lang="en-US" sz="2800" dirty="0" err="1" smtClean="0"/>
              <a:t>enzym</a:t>
            </a:r>
            <a:r>
              <a:rPr lang="tr-TR" sz="2800" dirty="0" smtClean="0"/>
              <a:t>at</a:t>
            </a:r>
            <a:r>
              <a:rPr lang="en-US" sz="2800" dirty="0" err="1" smtClean="0"/>
              <a:t>ic</a:t>
            </a:r>
            <a:r>
              <a:rPr lang="en-US" sz="2800" dirty="0" smtClean="0"/>
              <a:t> steps. </a:t>
            </a:r>
            <a:endParaRPr lang="tr-TR" sz="2800" dirty="0" smtClean="0"/>
          </a:p>
          <a:p>
            <a:r>
              <a:rPr lang="en-US" sz="2800" dirty="0" smtClean="0"/>
              <a:t>As soon as </a:t>
            </a:r>
            <a:r>
              <a:rPr lang="en-US" sz="2800" b="1" dirty="0" smtClean="0"/>
              <a:t>these substrates become unavailable</a:t>
            </a:r>
            <a:r>
              <a:rPr lang="en-US" sz="2800" dirty="0" smtClean="0"/>
              <a:t>, </a:t>
            </a:r>
            <a:r>
              <a:rPr lang="en-US" sz="2800" b="1" dirty="0" smtClean="0">
                <a:solidFill>
                  <a:srgbClr val="0000FF"/>
                </a:solidFill>
              </a:rPr>
              <a:t>other carbonated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resources</a:t>
            </a:r>
            <a:r>
              <a:rPr lang="tr-TR" sz="2800" b="1" dirty="0" smtClean="0">
                <a:solidFill>
                  <a:srgbClr val="0000FF"/>
                </a:solidFill>
              </a:rPr>
              <a:t> (protein </a:t>
            </a:r>
            <a:r>
              <a:rPr lang="tr-TR" sz="2800" b="1" dirty="0" err="1" smtClean="0">
                <a:solidFill>
                  <a:srgbClr val="0000FF"/>
                </a:solidFill>
              </a:rPr>
              <a:t>or</a:t>
            </a:r>
            <a:r>
              <a:rPr lang="tr-TR" sz="2800" b="1" dirty="0" smtClean="0">
                <a:solidFill>
                  <a:srgbClr val="0000FF"/>
                </a:solidFill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</a:rPr>
              <a:t>lipids</a:t>
            </a:r>
            <a:r>
              <a:rPr lang="tr-TR" sz="2800" b="1" dirty="0" smtClean="0">
                <a:solidFill>
                  <a:srgbClr val="0000FF"/>
                </a:solidFill>
              </a:rPr>
              <a:t>) </a:t>
            </a:r>
            <a:r>
              <a:rPr lang="en-US" sz="2800" b="1" dirty="0" smtClean="0">
                <a:solidFill>
                  <a:srgbClr val="0000FF"/>
                </a:solidFill>
              </a:rPr>
              <a:t>are used</a:t>
            </a:r>
            <a:r>
              <a:rPr lang="tr-TR" sz="2800" dirty="0" smtClean="0"/>
              <a:t>, </a:t>
            </a:r>
            <a:r>
              <a:rPr lang="en-US" sz="2800" dirty="0" smtClean="0"/>
              <a:t>leading to the </a:t>
            </a:r>
            <a:r>
              <a:rPr lang="en-US" sz="2800" b="1" dirty="0" smtClean="0">
                <a:solidFill>
                  <a:srgbClr val="0000FF"/>
                </a:solidFill>
              </a:rPr>
              <a:t>death of the harvested </a:t>
            </a:r>
            <a:r>
              <a:rPr lang="tr-TR" sz="2800" b="1" dirty="0" err="1" smtClean="0">
                <a:solidFill>
                  <a:srgbClr val="0000FF"/>
                </a:solidFill>
              </a:rPr>
              <a:t>product</a:t>
            </a:r>
            <a:endParaRPr lang="tr-TR" sz="28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4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2845</TotalTime>
  <Words>2210</Words>
  <Application>Microsoft Office PowerPoint</Application>
  <PresentationFormat>Ekran Gösterisi (4:3)</PresentationFormat>
  <Paragraphs>282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39" baseType="lpstr">
      <vt:lpstr>Tema1</vt:lpstr>
      <vt:lpstr>PACKAGING of fresh fruits and vegetables</vt:lpstr>
      <vt:lpstr>WHAT ARE QUALITY CHANGES ? </vt:lpstr>
      <vt:lpstr>Quality changes in fresh fruits and vegetables</vt:lpstr>
      <vt:lpstr>1) Sensory attributes</vt:lpstr>
      <vt:lpstr>1) Sensory attributes</vt:lpstr>
      <vt:lpstr>2) Safety concerns (Microbial spoilage)</vt:lpstr>
      <vt:lpstr>FACTORS AFFECTING QUALITY FACTORS </vt:lpstr>
      <vt:lpstr>What are the factors that affect quality changes?</vt:lpstr>
      <vt:lpstr>1) Respiration and ripening</vt:lpstr>
      <vt:lpstr>1) Respiration and ripening</vt:lpstr>
      <vt:lpstr>2) Dehydration</vt:lpstr>
      <vt:lpstr>2) Dehydration</vt:lpstr>
      <vt:lpstr>3) Temperature effect</vt:lpstr>
      <vt:lpstr>4) Gas composition effect</vt:lpstr>
      <vt:lpstr>4) Gas composition effect</vt:lpstr>
      <vt:lpstr>4) Gas composition effect</vt:lpstr>
      <vt:lpstr>Slayt 17</vt:lpstr>
      <vt:lpstr>Packaging systems for fresh fruits and vegetables</vt:lpstr>
      <vt:lpstr>Active MAP</vt:lpstr>
      <vt:lpstr>Active MAP</vt:lpstr>
      <vt:lpstr>Slayt 21</vt:lpstr>
      <vt:lpstr>Example for active MAP</vt:lpstr>
      <vt:lpstr>PACKAGING of pasteurized milk</vt:lpstr>
      <vt:lpstr>Attributes of pasteurized milk</vt:lpstr>
      <vt:lpstr>QUALITY CHANGES IN PASTEURIZED MILK</vt:lpstr>
      <vt:lpstr>Deteriorative reactions in pasteurized milk</vt:lpstr>
      <vt:lpstr>1) Light-induced oxidation</vt:lpstr>
      <vt:lpstr>2) Oxidation of milk fat</vt:lpstr>
      <vt:lpstr>3) Microbial activity</vt:lpstr>
      <vt:lpstr>Slayt 30</vt:lpstr>
      <vt:lpstr>General requirements of packaging material?</vt:lpstr>
      <vt:lpstr>Packaging materials used for pasteurized milk</vt:lpstr>
      <vt:lpstr>Packaging materials used for pasteurized milk</vt:lpstr>
      <vt:lpstr>Packaging materials used for pasteurized milk</vt:lpstr>
      <vt:lpstr>Packaging materials used for pasteurized milk</vt:lpstr>
      <vt:lpstr>Packaging materials used for pasteurized milk</vt:lpstr>
      <vt:lpstr>Packaging materials used for pasteurized milk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Eda</cp:lastModifiedBy>
  <cp:revision>182</cp:revision>
  <dcterms:created xsi:type="dcterms:W3CDTF">2020-02-11T12:23:21Z</dcterms:created>
  <dcterms:modified xsi:type="dcterms:W3CDTF">2020-05-05T21:57:57Z</dcterms:modified>
</cp:coreProperties>
</file>