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2" d="100"/>
          <a:sy n="102" d="100"/>
        </p:scale>
        <p:origin x="26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7CF288A-E368-450C-82C4-A4538162B7C3}" type="datetimeFigureOut">
              <a:rPr lang="tr-TR" smtClean="0"/>
              <a:pPr/>
              <a:t>29.01.2018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A2B4C27-04DA-4427-BDB0-F53FE0D63976}"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AA2B4C27-04DA-4427-BDB0-F53FE0D63976}" type="slidenum">
              <a:rPr lang="tr-TR" smtClean="0"/>
              <a:pPr/>
              <a:t>1</a:t>
            </a:fld>
            <a:endParaRPr lang="tr-T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AA2B4C27-04DA-4427-BDB0-F53FE0D63976}" type="slidenum">
              <a:rPr lang="tr-TR" smtClean="0"/>
              <a:pPr/>
              <a:t>3</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3BDB229-BB07-4252-B8CE-907EE048CDBC}" type="datetime1">
              <a:rPr lang="tr-TR" smtClean="0"/>
              <a:pPr/>
              <a:t>29.01.2018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D2D996C-4733-4241-8AE8-46EF74389D3A}"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B77D13C7-74AE-4AC0-8CD1-6DFDECDD1B15}" type="datetime1">
              <a:rPr lang="tr-TR" smtClean="0"/>
              <a:pPr/>
              <a:t>29.01.2018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D2D996C-4733-4241-8AE8-46EF74389D3A}"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0BBE74EE-F5AC-498F-BE0A-776607EE960B}" type="datetime1">
              <a:rPr lang="tr-TR" smtClean="0"/>
              <a:pPr/>
              <a:t>29.01.2018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D2D996C-4733-4241-8AE8-46EF74389D3A}"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3F648D00-0F07-4354-971B-82DF9BCA3225}" type="datetime1">
              <a:rPr lang="tr-TR" smtClean="0"/>
              <a:pPr/>
              <a:t>29.01.2018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D2D996C-4733-4241-8AE8-46EF74389D3A}"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CDAEA3E2-5ADC-4CCF-837F-90374DA481E5}" type="datetime1">
              <a:rPr lang="tr-TR" smtClean="0"/>
              <a:pPr/>
              <a:t>29.01.2018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D2D996C-4733-4241-8AE8-46EF74389D3A}"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0293B0F2-7CC5-4A24-B0FC-117FF8948A16}" type="datetime1">
              <a:rPr lang="tr-TR" smtClean="0"/>
              <a:pPr/>
              <a:t>29.01.2018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D2D996C-4733-4241-8AE8-46EF74389D3A}"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91EECC7A-2B9A-46C0-A2D8-80A7A585815B}" type="datetime1">
              <a:rPr lang="tr-TR" smtClean="0"/>
              <a:pPr/>
              <a:t>29.01.2018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DD2D996C-4733-4241-8AE8-46EF74389D3A}"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9D2BDB42-A7DC-45B4-B6B7-2754FC647397}" type="datetime1">
              <a:rPr lang="tr-TR" smtClean="0"/>
              <a:pPr/>
              <a:t>29.01.2018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DD2D996C-4733-4241-8AE8-46EF74389D3A}"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2407DD42-E288-4119-8DF0-17ABB1F37FAC}" type="datetime1">
              <a:rPr lang="tr-TR" smtClean="0"/>
              <a:pPr/>
              <a:t>29.01.2018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DD2D996C-4733-4241-8AE8-46EF74389D3A}"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10913970-EC63-4B08-A91C-91F8AEC5FBBA}" type="datetime1">
              <a:rPr lang="tr-TR" smtClean="0"/>
              <a:pPr/>
              <a:t>29.01.2018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D2D996C-4733-4241-8AE8-46EF74389D3A}"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8FD6FD7-B3C4-4611-8567-192AF06B93E3}" type="datetime1">
              <a:rPr lang="tr-TR" smtClean="0"/>
              <a:pPr/>
              <a:t>29.01.2018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D2D996C-4733-4241-8AE8-46EF74389D3A}"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E1F5D3-08AA-4298-8B4A-FADF8B1EB80A}" type="datetime1">
              <a:rPr lang="tr-TR" smtClean="0"/>
              <a:pPr/>
              <a:t>29.01.2018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2D996C-4733-4241-8AE8-46EF74389D3A}"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500043"/>
            <a:ext cx="7772400" cy="1357321"/>
          </a:xfrm>
        </p:spPr>
        <p:txBody>
          <a:bodyPr>
            <a:normAutofit/>
          </a:bodyPr>
          <a:lstStyle/>
          <a:p>
            <a:r>
              <a:rPr lang="tr-TR" sz="2000" dirty="0" smtClean="0">
                <a:latin typeface="Times New Roman" pitchFamily="18" charset="0"/>
                <a:cs typeface="Times New Roman" pitchFamily="18" charset="0"/>
              </a:rPr>
              <a:t>ÜNİTE 1- DİN HİZMETLERİNDE MÛSİKÎ VE SES SANATININ ÖNEMİ.</a:t>
            </a:r>
            <a:endParaRPr lang="tr-TR" sz="2000" dirty="0">
              <a:latin typeface="Times New Roman" pitchFamily="18" charset="0"/>
              <a:cs typeface="Times New Roman" pitchFamily="18" charset="0"/>
            </a:endParaRPr>
          </a:p>
        </p:txBody>
      </p:sp>
      <p:sp>
        <p:nvSpPr>
          <p:cNvPr id="3" name="2 Alt Başlık"/>
          <p:cNvSpPr>
            <a:spLocks noGrp="1"/>
          </p:cNvSpPr>
          <p:nvPr>
            <p:ph type="subTitle" idx="1"/>
          </p:nvPr>
        </p:nvSpPr>
        <p:spPr>
          <a:xfrm>
            <a:off x="1071538" y="2000240"/>
            <a:ext cx="7000924" cy="3857652"/>
          </a:xfrm>
        </p:spPr>
        <p:txBody>
          <a:bodyPr>
            <a:noAutofit/>
          </a:bodyPr>
          <a:lstStyle/>
          <a:p>
            <a:pPr algn="just"/>
            <a:r>
              <a:rPr lang="tr-TR" sz="2000" dirty="0">
                <a:solidFill>
                  <a:schemeClr val="tx1"/>
                </a:solidFill>
                <a:latin typeface="Times New Roman" pitchFamily="18" charset="0"/>
                <a:cs typeface="Times New Roman" pitchFamily="18" charset="0"/>
              </a:rPr>
              <a:t>İNSAN VE MÜZİK	</a:t>
            </a:r>
          </a:p>
          <a:p>
            <a:pPr algn="just"/>
            <a:r>
              <a:rPr lang="tr-TR" sz="2000" dirty="0">
                <a:solidFill>
                  <a:schemeClr val="tx1"/>
                </a:solidFill>
                <a:latin typeface="Times New Roman" pitchFamily="18" charset="0"/>
                <a:cs typeface="Times New Roman" pitchFamily="18" charset="0"/>
              </a:rPr>
              <a:t>İnsanı diğer yaratıklardan ayıran özellikler vardır. </a:t>
            </a:r>
            <a:r>
              <a:rPr lang="tr-TR" sz="2000" dirty="0" err="1" smtClean="0">
                <a:solidFill>
                  <a:schemeClr val="tx1"/>
                </a:solidFill>
                <a:latin typeface="Times New Roman" pitchFamily="18" charset="0"/>
                <a:cs typeface="Times New Roman" pitchFamily="18" charset="0"/>
              </a:rPr>
              <a:t>Hissiyât</a:t>
            </a:r>
            <a:r>
              <a:rPr lang="tr-TR" sz="2000" dirty="0" smtClean="0">
                <a:solidFill>
                  <a:schemeClr val="tx1"/>
                </a:solidFill>
                <a:latin typeface="Times New Roman" pitchFamily="18" charset="0"/>
                <a:cs typeface="Times New Roman" pitchFamily="18" charset="0"/>
              </a:rPr>
              <a:t>-ı </a:t>
            </a:r>
            <a:r>
              <a:rPr lang="tr-TR" sz="2000" dirty="0">
                <a:solidFill>
                  <a:schemeClr val="tx1"/>
                </a:solidFill>
                <a:latin typeface="Times New Roman" pitchFamily="18" charset="0"/>
                <a:cs typeface="Times New Roman" pitchFamily="18" charset="0"/>
              </a:rPr>
              <a:t>âliye denilen ve insanın ruh dünyasıyla yakından ilgili olan güzellik duygularını destekleyen sanatlar ve güzel uğraşılar vardır. Bunlardan en önemlisi de </a:t>
            </a:r>
            <a:r>
              <a:rPr lang="tr-TR" sz="2000" dirty="0" err="1">
                <a:solidFill>
                  <a:schemeClr val="tx1"/>
                </a:solidFill>
                <a:latin typeface="Times New Roman" pitchFamily="18" charset="0"/>
                <a:cs typeface="Times New Roman" pitchFamily="18" charset="0"/>
              </a:rPr>
              <a:t>mûsikî</a:t>
            </a:r>
            <a:r>
              <a:rPr lang="tr-TR" sz="2000" dirty="0">
                <a:solidFill>
                  <a:schemeClr val="tx1"/>
                </a:solidFill>
                <a:latin typeface="Times New Roman" pitchFamily="18" charset="0"/>
                <a:cs typeface="Times New Roman" pitchFamily="18" charset="0"/>
              </a:rPr>
              <a:t> sanatıdır. </a:t>
            </a:r>
            <a:r>
              <a:rPr lang="tr-TR" sz="2000" dirty="0" err="1">
                <a:solidFill>
                  <a:schemeClr val="tx1"/>
                </a:solidFill>
                <a:latin typeface="Times New Roman" pitchFamily="18" charset="0"/>
                <a:cs typeface="Times New Roman" pitchFamily="18" charset="0"/>
              </a:rPr>
              <a:t>Mûsikî</a:t>
            </a:r>
            <a:r>
              <a:rPr lang="tr-TR" sz="2000" dirty="0">
                <a:solidFill>
                  <a:schemeClr val="tx1"/>
                </a:solidFill>
                <a:latin typeface="Times New Roman" pitchFamily="18" charset="0"/>
                <a:cs typeface="Times New Roman" pitchFamily="18" charset="0"/>
              </a:rPr>
              <a:t> sanatı </a:t>
            </a:r>
            <a:r>
              <a:rPr lang="tr-TR" sz="2000" dirty="0" smtClean="0">
                <a:solidFill>
                  <a:schemeClr val="tx1"/>
                </a:solidFill>
                <a:latin typeface="Times New Roman" pitchFamily="18" charset="0"/>
                <a:cs typeface="Times New Roman" pitchFamily="18" charset="0"/>
              </a:rPr>
              <a:t>dinden </a:t>
            </a:r>
            <a:r>
              <a:rPr lang="tr-TR" sz="2000" dirty="0">
                <a:solidFill>
                  <a:schemeClr val="tx1"/>
                </a:solidFill>
                <a:latin typeface="Times New Roman" pitchFamily="18" charset="0"/>
                <a:cs typeface="Times New Roman" pitchFamily="18" charset="0"/>
              </a:rPr>
              <a:t>sonra insanî özellikleri besleyen ve yücelten çok önemli bir sanattır.</a:t>
            </a:r>
          </a:p>
          <a:p>
            <a:pPr algn="just"/>
            <a:r>
              <a:rPr lang="tr-TR" sz="2000" dirty="0">
                <a:solidFill>
                  <a:schemeClr val="tx1"/>
                </a:solidFill>
                <a:latin typeface="Times New Roman" pitchFamily="18" charset="0"/>
                <a:cs typeface="Times New Roman" pitchFamily="18" charset="0"/>
              </a:rPr>
              <a:t>Sanatlar Allah’ın insanlara birer </a:t>
            </a:r>
            <a:r>
              <a:rPr lang="tr-TR" sz="2000" dirty="0" err="1">
                <a:solidFill>
                  <a:schemeClr val="tx1"/>
                </a:solidFill>
                <a:latin typeface="Times New Roman" pitchFamily="18" charset="0"/>
                <a:cs typeface="Times New Roman" pitchFamily="18" charset="0"/>
              </a:rPr>
              <a:t>lütfudur</a:t>
            </a:r>
            <a:r>
              <a:rPr lang="tr-TR" sz="2000" dirty="0">
                <a:solidFill>
                  <a:schemeClr val="tx1"/>
                </a:solidFill>
                <a:latin typeface="Times New Roman" pitchFamily="18" charset="0"/>
                <a:cs typeface="Times New Roman" pitchFamily="18" charset="0"/>
              </a:rPr>
              <a:t>. Yaratıcı, insan eliyle güzellikleri ortaya koymakta ve ilâhî sanat, Hakk’ın halifesinin elinde kendini göstermektedir. </a:t>
            </a:r>
            <a:r>
              <a:rPr lang="tr-TR" sz="2000" dirty="0" smtClean="0">
                <a:solidFill>
                  <a:schemeClr val="tx1"/>
                </a:solidFill>
                <a:latin typeface="Times New Roman" pitchFamily="18" charset="0"/>
                <a:cs typeface="Times New Roman" pitchFamily="18" charset="0"/>
              </a:rPr>
              <a:t>Bu </a:t>
            </a:r>
            <a:r>
              <a:rPr lang="tr-TR" sz="2000" dirty="0">
                <a:solidFill>
                  <a:schemeClr val="tx1"/>
                </a:solidFill>
                <a:latin typeface="Times New Roman" pitchFamily="18" charset="0"/>
                <a:cs typeface="Times New Roman" pitchFamily="18" charset="0"/>
              </a:rPr>
              <a:t>bakımdan yarının din görevlisi olacak öğrencilerimizin, </a:t>
            </a:r>
            <a:r>
              <a:rPr lang="tr-TR" sz="2000" dirty="0" err="1">
                <a:solidFill>
                  <a:schemeClr val="tx1"/>
                </a:solidFill>
                <a:latin typeface="Times New Roman" pitchFamily="18" charset="0"/>
                <a:cs typeface="Times New Roman" pitchFamily="18" charset="0"/>
              </a:rPr>
              <a:t>insânî</a:t>
            </a:r>
            <a:r>
              <a:rPr lang="tr-TR" sz="2000" dirty="0">
                <a:solidFill>
                  <a:schemeClr val="tx1"/>
                </a:solidFill>
                <a:latin typeface="Times New Roman" pitchFamily="18" charset="0"/>
                <a:cs typeface="Times New Roman" pitchFamily="18" charset="0"/>
              </a:rPr>
              <a:t> özellikleri tam anlamıyla taşıyan kişiler olarak yetişmeleri bizim için çok önemlidir. </a:t>
            </a:r>
            <a:endParaRPr lang="tr-TR" sz="2000" dirty="0" smtClean="0">
              <a:solidFill>
                <a:schemeClr val="tx1"/>
              </a:solidFill>
              <a:latin typeface="Times New Roman" pitchFamily="18" charset="0"/>
              <a:cs typeface="Times New Roman" pitchFamily="18" charset="0"/>
            </a:endParaRPr>
          </a:p>
          <a:p>
            <a:pPr algn="just"/>
            <a:endParaRPr lang="tr-TR" sz="2000" dirty="0">
              <a:solidFill>
                <a:schemeClr val="tx1"/>
              </a:solidFill>
              <a:latin typeface="Times New Roman" pitchFamily="18" charset="0"/>
              <a:cs typeface="Times New Roman" pitchFamily="18" charset="0"/>
            </a:endParaRPr>
          </a:p>
          <a:p>
            <a:pPr algn="just"/>
            <a:endParaRPr lang="tr-TR" sz="2000" dirty="0">
              <a:solidFill>
                <a:schemeClr val="tx1"/>
              </a:solidFill>
            </a:endParaRPr>
          </a:p>
        </p:txBody>
      </p:sp>
      <p:sp>
        <p:nvSpPr>
          <p:cNvPr id="4" name="3 Slayt Numarası Yer Tutucusu"/>
          <p:cNvSpPr>
            <a:spLocks noGrp="1"/>
          </p:cNvSpPr>
          <p:nvPr>
            <p:ph type="sldNum" sz="quarter" idx="12"/>
          </p:nvPr>
        </p:nvSpPr>
        <p:spPr/>
        <p:txBody>
          <a:bodyPr/>
          <a:lstStyle/>
          <a:p>
            <a:fld id="{DD2D996C-4733-4241-8AE8-46EF74389D3A}" type="slidenum">
              <a:rPr lang="tr-TR" smtClean="0"/>
              <a:pPr/>
              <a:t>1</a:t>
            </a:fld>
            <a:endParaRPr lang="tr-T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just"/>
            <a:r>
              <a:rPr lang="tr-TR" sz="2000" b="1" dirty="0" smtClean="0">
                <a:latin typeface="Times New Roman" pitchFamily="18" charset="0"/>
                <a:cs typeface="Times New Roman" pitchFamily="18" charset="0"/>
              </a:rPr>
              <a:t>2- İyi Bir Müzik Kulağına Sahip Olmak (Kulak Kontrolü)</a:t>
            </a:r>
            <a:endParaRPr lang="tr-TR" dirty="0"/>
          </a:p>
        </p:txBody>
      </p:sp>
      <p:sp>
        <p:nvSpPr>
          <p:cNvPr id="3" name="2 İçerik Yer Tutucusu"/>
          <p:cNvSpPr>
            <a:spLocks noGrp="1"/>
          </p:cNvSpPr>
          <p:nvPr>
            <p:ph idx="1"/>
          </p:nvPr>
        </p:nvSpPr>
        <p:spPr/>
        <p:txBody>
          <a:bodyPr>
            <a:normAutofit fontScale="92500" lnSpcReduction="10000"/>
          </a:bodyPr>
          <a:lstStyle/>
          <a:p>
            <a:pPr algn="just"/>
            <a:r>
              <a:rPr lang="tr-TR" dirty="0"/>
              <a:t>	</a:t>
            </a:r>
            <a:r>
              <a:rPr lang="tr-TR" dirty="0">
                <a:latin typeface="Times New Roman" pitchFamily="18" charset="0"/>
                <a:cs typeface="Times New Roman" pitchFamily="18" charset="0"/>
              </a:rPr>
              <a:t>Bu safhada müzik eğitimine tabi tutulacak olan öğrencilerin kulak durumu kontrol edilir. Çeşitli tonlarda ağızla veya bir enstrüman aracılığıyla çıkarılan sesleri taklit etmesi istenir. Verilen sesleri aynen alabiliyorsak, bu öğrenci iyi bir müzik kulağına sahiptir diyebiliriz. </a:t>
            </a:r>
          </a:p>
          <a:p>
            <a:pPr algn="just"/>
            <a:r>
              <a:rPr lang="tr-TR" dirty="0">
                <a:latin typeface="Times New Roman" pitchFamily="18" charset="0"/>
                <a:cs typeface="Times New Roman" pitchFamily="18" charset="0"/>
              </a:rPr>
              <a:t>	Bazılarında bu hassasiyet adeta doğuştan gelmiştir ve intibak çok iyidir. Ancak çalışma yapmak suretiyle oktav olarak ses sahasını genişletme imkânı da mümkündür. </a:t>
            </a:r>
          </a:p>
          <a:p>
            <a:endParaRPr lang="tr-TR" dirty="0"/>
          </a:p>
        </p:txBody>
      </p:sp>
      <p:sp>
        <p:nvSpPr>
          <p:cNvPr id="4" name="3 Slayt Numarası Yer Tutucusu"/>
          <p:cNvSpPr>
            <a:spLocks noGrp="1"/>
          </p:cNvSpPr>
          <p:nvPr>
            <p:ph type="sldNum" sz="quarter" idx="12"/>
          </p:nvPr>
        </p:nvSpPr>
        <p:spPr/>
        <p:txBody>
          <a:bodyPr/>
          <a:lstStyle/>
          <a:p>
            <a:fld id="{DD2D996C-4733-4241-8AE8-46EF74389D3A}" type="slidenum">
              <a:rPr lang="tr-TR" smtClean="0"/>
              <a:pPr/>
              <a:t>10</a:t>
            </a:fld>
            <a:endParaRPr lang="tr-T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71472" y="214290"/>
            <a:ext cx="8229600" cy="1143000"/>
          </a:xfrm>
        </p:spPr>
        <p:txBody>
          <a:bodyPr>
            <a:normAutofit/>
          </a:bodyPr>
          <a:lstStyle/>
          <a:p>
            <a:pPr algn="l"/>
            <a:r>
              <a:rPr lang="tr-TR" sz="2200" b="1" dirty="0" smtClean="0"/>
              <a:t>3- Ses Merdiveninde Yürüme Çalışmaları</a:t>
            </a:r>
            <a:endParaRPr lang="tr-TR" dirty="0"/>
          </a:p>
        </p:txBody>
      </p:sp>
      <p:sp>
        <p:nvSpPr>
          <p:cNvPr id="3" name="2 İçerik Yer Tutucusu"/>
          <p:cNvSpPr>
            <a:spLocks noGrp="1"/>
          </p:cNvSpPr>
          <p:nvPr>
            <p:ph idx="1"/>
          </p:nvPr>
        </p:nvSpPr>
        <p:spPr/>
        <p:txBody>
          <a:bodyPr>
            <a:normAutofit fontScale="92500" lnSpcReduction="20000"/>
          </a:bodyPr>
          <a:lstStyle/>
          <a:p>
            <a:pPr algn="just"/>
            <a:r>
              <a:rPr lang="tr-TR" dirty="0"/>
              <a:t>	</a:t>
            </a:r>
            <a:r>
              <a:rPr lang="tr-TR" sz="2900" dirty="0">
                <a:latin typeface="Times New Roman" pitchFamily="18" charset="0"/>
                <a:cs typeface="Times New Roman" pitchFamily="18" charset="0"/>
              </a:rPr>
              <a:t>İyi bir gırtlağa ve geniş bir nefes kapasitesine sahip olan bir müzik öğrencisini, ses merdiveni dediğimiz ve kalınlık incelik durumuna göre farklı olan bir sıra ses üzerinde, sırayla gezdirme işlemine, ses merdiveni üzerinde yürütme denir. Öğrencilerin müzikle ilgilerine göre, ses genişliği de farklıdır. </a:t>
            </a:r>
          </a:p>
          <a:p>
            <a:pPr algn="just"/>
            <a:r>
              <a:rPr lang="tr-TR" sz="2900" dirty="0">
                <a:latin typeface="Times New Roman" pitchFamily="18" charset="0"/>
                <a:cs typeface="Times New Roman" pitchFamily="18" charset="0"/>
              </a:rPr>
              <a:t>	Çocukluktan beri müziğe karşı ilgisiz yetişen böyle kişilerin, ses merdiveni üzerinde çalışma yapmaları da çok zordur. Ancak yine de -bize göre- tam ve mükemmel olmasa da bu çeşit aksaklıklar giderilebilir kanaatindeyiz. </a:t>
            </a:r>
          </a:p>
          <a:p>
            <a:pPr algn="just"/>
            <a:r>
              <a:rPr lang="tr-TR" sz="2900" dirty="0">
                <a:latin typeface="Times New Roman" pitchFamily="18" charset="0"/>
                <a:cs typeface="Times New Roman" pitchFamily="18" charset="0"/>
              </a:rPr>
              <a:t>	</a:t>
            </a:r>
          </a:p>
        </p:txBody>
      </p:sp>
      <p:sp>
        <p:nvSpPr>
          <p:cNvPr id="4" name="3 Slayt Numarası Yer Tutucusu"/>
          <p:cNvSpPr>
            <a:spLocks noGrp="1"/>
          </p:cNvSpPr>
          <p:nvPr>
            <p:ph type="sldNum" sz="quarter" idx="12"/>
          </p:nvPr>
        </p:nvSpPr>
        <p:spPr/>
        <p:txBody>
          <a:bodyPr/>
          <a:lstStyle/>
          <a:p>
            <a:fld id="{DD2D996C-4733-4241-8AE8-46EF74389D3A}" type="slidenum">
              <a:rPr lang="tr-TR" smtClean="0"/>
              <a:pPr/>
              <a:t>11</a:t>
            </a:fld>
            <a:endParaRPr lang="tr-T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l"/>
            <a:r>
              <a:rPr lang="tr-TR" sz="2000" b="1" dirty="0" smtClean="0">
                <a:latin typeface="Times New Roman" pitchFamily="18" charset="0"/>
                <a:cs typeface="Times New Roman" pitchFamily="18" charset="0"/>
              </a:rPr>
              <a:t>4- Bazı Makam Aralıklarıyla Çalışma</a:t>
            </a:r>
            <a:endParaRPr lang="tr-TR" sz="2000" b="1"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fontScale="85000" lnSpcReduction="10000"/>
          </a:bodyPr>
          <a:lstStyle/>
          <a:p>
            <a:pPr algn="just"/>
            <a:r>
              <a:rPr lang="tr-TR" dirty="0"/>
              <a:t>	</a:t>
            </a:r>
            <a:r>
              <a:rPr lang="tr-TR" dirty="0">
                <a:latin typeface="Times New Roman" pitchFamily="18" charset="0"/>
                <a:cs typeface="Times New Roman" pitchFamily="18" charset="0"/>
              </a:rPr>
              <a:t>Türk </a:t>
            </a:r>
            <a:r>
              <a:rPr lang="tr-TR" dirty="0" err="1">
                <a:latin typeface="Times New Roman" pitchFamily="18" charset="0"/>
                <a:cs typeface="Times New Roman" pitchFamily="18" charset="0"/>
              </a:rPr>
              <a:t>Mûsikîsinde</a:t>
            </a:r>
            <a:r>
              <a:rPr lang="tr-TR" dirty="0">
                <a:latin typeface="Times New Roman" pitchFamily="18" charset="0"/>
                <a:cs typeface="Times New Roman" pitchFamily="18" charset="0"/>
              </a:rPr>
              <a:t> kullanılan bütün makamların kendine özgü bir seyri vardır. Öğrencilere öncelikle tabii seslerde gam yaptırıldıktan sonra </a:t>
            </a:r>
            <a:r>
              <a:rPr lang="tr-TR" dirty="0" err="1">
                <a:latin typeface="Times New Roman" pitchFamily="18" charset="0"/>
                <a:cs typeface="Times New Roman" pitchFamily="18" charset="0"/>
              </a:rPr>
              <a:t>Hicâz</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Uşşâk</a:t>
            </a:r>
            <a:r>
              <a:rPr lang="tr-TR" dirty="0">
                <a:latin typeface="Times New Roman" pitchFamily="18" charset="0"/>
                <a:cs typeface="Times New Roman" pitchFamily="18" charset="0"/>
              </a:rPr>
              <a:t>, Rast dörtlüleri ve beşlileriyle oluşturulan makam cümleleri tekrar ettirilebilir. </a:t>
            </a:r>
          </a:p>
          <a:p>
            <a:pPr algn="just"/>
            <a:r>
              <a:rPr lang="tr-TR" dirty="0">
                <a:latin typeface="Times New Roman" pitchFamily="18" charset="0"/>
                <a:cs typeface="Times New Roman" pitchFamily="18" charset="0"/>
              </a:rPr>
              <a:t>	Bu safhada, bazı müzik kalıplarının (4’lü veya 5’li’lerin) </a:t>
            </a:r>
            <a:r>
              <a:rPr lang="tr-TR" dirty="0" err="1">
                <a:latin typeface="Times New Roman" pitchFamily="18" charset="0"/>
                <a:cs typeface="Times New Roman" pitchFamily="18" charset="0"/>
              </a:rPr>
              <a:t>dînî</a:t>
            </a:r>
            <a:r>
              <a:rPr lang="tr-TR" dirty="0">
                <a:latin typeface="Times New Roman" pitchFamily="18" charset="0"/>
                <a:cs typeface="Times New Roman" pitchFamily="18" charset="0"/>
              </a:rPr>
              <a:t> formlarda uygulanışını küçük örneklerle öğrencilere tatbik ettirmek gerekir. Öğrencilerin dimağında nağme birikimi olabilmesi için de çokça ilâhî ve örnek parçalar öğretilmelidir. </a:t>
            </a:r>
          </a:p>
          <a:p>
            <a:pPr algn="just"/>
            <a:endParaRPr lang="tr-TR" dirty="0">
              <a:latin typeface="Times New Roman" pitchFamily="18" charset="0"/>
              <a:cs typeface="Times New Roman" pitchFamily="18" charset="0"/>
            </a:endParaRPr>
          </a:p>
        </p:txBody>
      </p:sp>
      <p:sp>
        <p:nvSpPr>
          <p:cNvPr id="4" name="3 Slayt Numarası Yer Tutucusu"/>
          <p:cNvSpPr>
            <a:spLocks noGrp="1"/>
          </p:cNvSpPr>
          <p:nvPr>
            <p:ph type="sldNum" sz="quarter" idx="12"/>
          </p:nvPr>
        </p:nvSpPr>
        <p:spPr/>
        <p:txBody>
          <a:bodyPr/>
          <a:lstStyle/>
          <a:p>
            <a:fld id="{DD2D996C-4733-4241-8AE8-46EF74389D3A}" type="slidenum">
              <a:rPr lang="tr-TR" smtClean="0"/>
              <a:pPr/>
              <a:t>12</a:t>
            </a:fld>
            <a:endParaRPr lang="tr-T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l"/>
            <a:r>
              <a:rPr lang="tr-TR" sz="2200" b="1" dirty="0" smtClean="0"/>
              <a:t>5- </a:t>
            </a:r>
            <a:r>
              <a:rPr lang="tr-TR" sz="2200" b="1" dirty="0" err="1" smtClean="0"/>
              <a:t>Usûl</a:t>
            </a:r>
            <a:r>
              <a:rPr lang="tr-TR" sz="2200" b="1" dirty="0" smtClean="0"/>
              <a:t> Çalışmaları</a:t>
            </a:r>
            <a:endParaRPr lang="tr-TR" dirty="0"/>
          </a:p>
        </p:txBody>
      </p:sp>
      <p:sp>
        <p:nvSpPr>
          <p:cNvPr id="3" name="2 İçerik Yer Tutucusu"/>
          <p:cNvSpPr>
            <a:spLocks noGrp="1"/>
          </p:cNvSpPr>
          <p:nvPr>
            <p:ph idx="1"/>
          </p:nvPr>
        </p:nvSpPr>
        <p:spPr/>
        <p:txBody>
          <a:bodyPr>
            <a:normAutofit/>
          </a:bodyPr>
          <a:lstStyle/>
          <a:p>
            <a:pPr algn="just"/>
            <a:r>
              <a:rPr lang="tr-TR" dirty="0"/>
              <a:t>	</a:t>
            </a:r>
            <a:r>
              <a:rPr lang="tr-TR" sz="2800" dirty="0" err="1">
                <a:latin typeface="Times New Roman" pitchFamily="18" charset="0"/>
                <a:cs typeface="Times New Roman" pitchFamily="18" charset="0"/>
              </a:rPr>
              <a:t>Dînî</a:t>
            </a:r>
            <a:r>
              <a:rPr lang="tr-TR" sz="2800" dirty="0">
                <a:latin typeface="Times New Roman" pitchFamily="18" charset="0"/>
                <a:cs typeface="Times New Roman" pitchFamily="18" charset="0"/>
              </a:rPr>
              <a:t> </a:t>
            </a:r>
            <a:r>
              <a:rPr lang="tr-TR" sz="2800" dirty="0" err="1">
                <a:latin typeface="Times New Roman" pitchFamily="18" charset="0"/>
                <a:cs typeface="Times New Roman" pitchFamily="18" charset="0"/>
              </a:rPr>
              <a:t>mûsikî</a:t>
            </a:r>
            <a:r>
              <a:rPr lang="tr-TR" sz="2800" dirty="0">
                <a:latin typeface="Times New Roman" pitchFamily="18" charset="0"/>
                <a:cs typeface="Times New Roman" pitchFamily="18" charset="0"/>
              </a:rPr>
              <a:t> formlarından olan Cami </a:t>
            </a:r>
            <a:r>
              <a:rPr lang="tr-TR" sz="2800" dirty="0" err="1">
                <a:latin typeface="Times New Roman" pitchFamily="18" charset="0"/>
                <a:cs typeface="Times New Roman" pitchFamily="18" charset="0"/>
              </a:rPr>
              <a:t>mûsikîsinde</a:t>
            </a:r>
            <a:r>
              <a:rPr lang="tr-TR" sz="2800" dirty="0">
                <a:latin typeface="Times New Roman" pitchFamily="18" charset="0"/>
                <a:cs typeface="Times New Roman" pitchFamily="18" charset="0"/>
              </a:rPr>
              <a:t> </a:t>
            </a:r>
            <a:r>
              <a:rPr lang="tr-TR" sz="2800" dirty="0" err="1">
                <a:latin typeface="Times New Roman" pitchFamily="18" charset="0"/>
                <a:cs typeface="Times New Roman" pitchFamily="18" charset="0"/>
              </a:rPr>
              <a:t>usûl</a:t>
            </a:r>
            <a:r>
              <a:rPr lang="tr-TR" sz="2800" dirty="0">
                <a:latin typeface="Times New Roman" pitchFamily="18" charset="0"/>
                <a:cs typeface="Times New Roman" pitchFamily="18" charset="0"/>
              </a:rPr>
              <a:t> gerekmiyorsa da, </a:t>
            </a:r>
            <a:r>
              <a:rPr lang="tr-TR" sz="2800" dirty="0" err="1">
                <a:latin typeface="Times New Roman" pitchFamily="18" charset="0"/>
                <a:cs typeface="Times New Roman" pitchFamily="18" charset="0"/>
              </a:rPr>
              <a:t>dînî</a:t>
            </a:r>
            <a:r>
              <a:rPr lang="tr-TR" sz="2800" dirty="0">
                <a:latin typeface="Times New Roman" pitchFamily="18" charset="0"/>
                <a:cs typeface="Times New Roman" pitchFamily="18" charset="0"/>
              </a:rPr>
              <a:t> </a:t>
            </a:r>
            <a:r>
              <a:rPr lang="tr-TR" sz="2800" dirty="0" err="1">
                <a:latin typeface="Times New Roman" pitchFamily="18" charset="0"/>
                <a:cs typeface="Times New Roman" pitchFamily="18" charset="0"/>
              </a:rPr>
              <a:t>mûsikînin</a:t>
            </a:r>
            <a:r>
              <a:rPr lang="tr-TR" sz="2800" dirty="0">
                <a:latin typeface="Times New Roman" pitchFamily="18" charset="0"/>
                <a:cs typeface="Times New Roman" pitchFamily="18" charset="0"/>
              </a:rPr>
              <a:t> diğer formlarında </a:t>
            </a:r>
            <a:r>
              <a:rPr lang="tr-TR" sz="2800" dirty="0" err="1">
                <a:latin typeface="Times New Roman" pitchFamily="18" charset="0"/>
                <a:cs typeface="Times New Roman" pitchFamily="18" charset="0"/>
              </a:rPr>
              <a:t>usûl</a:t>
            </a:r>
            <a:r>
              <a:rPr lang="tr-TR" sz="2800" dirty="0">
                <a:latin typeface="Times New Roman" pitchFamily="18" charset="0"/>
                <a:cs typeface="Times New Roman" pitchFamily="18" charset="0"/>
              </a:rPr>
              <a:t> vardır. Bunun için </a:t>
            </a:r>
            <a:r>
              <a:rPr lang="tr-TR" sz="2800" dirty="0" err="1">
                <a:latin typeface="Times New Roman" pitchFamily="18" charset="0"/>
                <a:cs typeface="Times New Roman" pitchFamily="18" charset="0"/>
              </a:rPr>
              <a:t>dînî</a:t>
            </a:r>
            <a:r>
              <a:rPr lang="tr-TR" sz="2800" dirty="0">
                <a:latin typeface="Times New Roman" pitchFamily="18" charset="0"/>
                <a:cs typeface="Times New Roman" pitchFamily="18" charset="0"/>
              </a:rPr>
              <a:t> </a:t>
            </a:r>
            <a:r>
              <a:rPr lang="tr-TR" sz="2800" dirty="0" err="1">
                <a:latin typeface="Times New Roman" pitchFamily="18" charset="0"/>
                <a:cs typeface="Times New Roman" pitchFamily="18" charset="0"/>
              </a:rPr>
              <a:t>mûsikî</a:t>
            </a:r>
            <a:r>
              <a:rPr lang="tr-TR" sz="2800" dirty="0">
                <a:latin typeface="Times New Roman" pitchFamily="18" charset="0"/>
                <a:cs typeface="Times New Roman" pitchFamily="18" charset="0"/>
              </a:rPr>
              <a:t> eğitimi alan öğrencilerin, ileriye dönük çalışmalar için, ritim duygusunun ve alışkanlığının gelişmesi amacıyla basit </a:t>
            </a:r>
            <a:r>
              <a:rPr lang="tr-TR" sz="2800" dirty="0" err="1">
                <a:latin typeface="Times New Roman" pitchFamily="18" charset="0"/>
                <a:cs typeface="Times New Roman" pitchFamily="18" charset="0"/>
              </a:rPr>
              <a:t>usûllerle</a:t>
            </a:r>
            <a:r>
              <a:rPr lang="tr-TR" sz="2800" dirty="0">
                <a:latin typeface="Times New Roman" pitchFamily="18" charset="0"/>
                <a:cs typeface="Times New Roman" pitchFamily="18" charset="0"/>
              </a:rPr>
              <a:t> çalışmalar yapılmalıdır. Bu şekilde çalışmalarla öğrencilerimizin ritim duygularını ve algılarını kuvvetlendirebiliriz. </a:t>
            </a:r>
          </a:p>
          <a:p>
            <a:endParaRPr lang="tr-TR" dirty="0"/>
          </a:p>
        </p:txBody>
      </p:sp>
      <p:sp>
        <p:nvSpPr>
          <p:cNvPr id="4" name="3 Slayt Numarası Yer Tutucusu"/>
          <p:cNvSpPr>
            <a:spLocks noGrp="1"/>
          </p:cNvSpPr>
          <p:nvPr>
            <p:ph type="sldNum" sz="quarter" idx="12"/>
          </p:nvPr>
        </p:nvSpPr>
        <p:spPr/>
        <p:txBody>
          <a:bodyPr/>
          <a:lstStyle/>
          <a:p>
            <a:fld id="{DD2D996C-4733-4241-8AE8-46EF74389D3A}" type="slidenum">
              <a:rPr lang="tr-TR" smtClean="0"/>
              <a:pPr/>
              <a:t>13</a:t>
            </a:fld>
            <a:endParaRPr lang="tr-T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l"/>
            <a:r>
              <a:rPr lang="tr-TR" sz="2200" b="1" dirty="0" smtClean="0">
                <a:latin typeface="Times New Roman" pitchFamily="18" charset="0"/>
                <a:cs typeface="Times New Roman" pitchFamily="18" charset="0"/>
              </a:rPr>
              <a:t>6- Dinleme</a:t>
            </a:r>
            <a:endParaRPr lang="tr-TR" dirty="0"/>
          </a:p>
        </p:txBody>
      </p:sp>
      <p:sp>
        <p:nvSpPr>
          <p:cNvPr id="3" name="2 İçerik Yer Tutucusu"/>
          <p:cNvSpPr>
            <a:spLocks noGrp="1"/>
          </p:cNvSpPr>
          <p:nvPr>
            <p:ph idx="1"/>
          </p:nvPr>
        </p:nvSpPr>
        <p:spPr/>
        <p:txBody>
          <a:bodyPr>
            <a:normAutofit fontScale="55000" lnSpcReduction="20000"/>
          </a:bodyPr>
          <a:lstStyle/>
          <a:p>
            <a:pPr algn="just"/>
            <a:r>
              <a:rPr lang="tr-TR" dirty="0"/>
              <a:t>	</a:t>
            </a:r>
            <a:r>
              <a:rPr lang="tr-TR" sz="3700" dirty="0">
                <a:latin typeface="Times New Roman" pitchFamily="18" charset="0"/>
                <a:cs typeface="Times New Roman" pitchFamily="18" charset="0"/>
              </a:rPr>
              <a:t>Din görevlisinin veya adayın çokça dinlemesi gerekir. Sıradan kayıtları ve nağmeleri değil, kaliteli müzikleri dinlemesi gerekir. Bundan kastımız, kaliteli okuyucular ve kaliteli kaydedilmiş müzikler ve nağmelerdir. </a:t>
            </a:r>
            <a:r>
              <a:rPr lang="tr-TR" sz="3700" dirty="0" smtClean="0">
                <a:latin typeface="Times New Roman" pitchFamily="18" charset="0"/>
                <a:cs typeface="Times New Roman" pitchFamily="18" charset="0"/>
              </a:rPr>
              <a:t>Bu </a:t>
            </a:r>
            <a:r>
              <a:rPr lang="tr-TR" sz="3700" dirty="0">
                <a:latin typeface="Times New Roman" pitchFamily="18" charset="0"/>
                <a:cs typeface="Times New Roman" pitchFamily="18" charset="0"/>
              </a:rPr>
              <a:t>bakımdan kaliteli olan Şarkı, Türkü, İlâhi, </a:t>
            </a:r>
            <a:r>
              <a:rPr lang="tr-TR" sz="3700" dirty="0" err="1">
                <a:latin typeface="Times New Roman" pitchFamily="18" charset="0"/>
                <a:cs typeface="Times New Roman" pitchFamily="18" charset="0"/>
              </a:rPr>
              <a:t>Kasîde</a:t>
            </a:r>
            <a:r>
              <a:rPr lang="tr-TR" sz="3700" dirty="0">
                <a:latin typeface="Times New Roman" pitchFamily="18" charset="0"/>
                <a:cs typeface="Times New Roman" pitchFamily="18" charset="0"/>
              </a:rPr>
              <a:t>, </a:t>
            </a:r>
            <a:r>
              <a:rPr lang="tr-TR" sz="3700" dirty="0" err="1">
                <a:latin typeface="Times New Roman" pitchFamily="18" charset="0"/>
                <a:cs typeface="Times New Roman" pitchFamily="18" charset="0"/>
              </a:rPr>
              <a:t>Na’t</a:t>
            </a:r>
            <a:r>
              <a:rPr lang="tr-TR" sz="3700" dirty="0">
                <a:latin typeface="Times New Roman" pitchFamily="18" charset="0"/>
                <a:cs typeface="Times New Roman" pitchFamily="18" charset="0"/>
              </a:rPr>
              <a:t>, Saz eseri, Taksim, Peşrev, kısaca güzel ve kaliteli olan her şeyi dinlemeli, kulaktan aldığı bazı güzel nağmeleri taklit etmeli fakat taklidi sürekli kendine prensip edinmemelidir. </a:t>
            </a:r>
          </a:p>
          <a:p>
            <a:pPr algn="just"/>
            <a:r>
              <a:rPr lang="tr-TR" sz="3700" dirty="0">
                <a:latin typeface="Times New Roman" pitchFamily="18" charset="0"/>
                <a:cs typeface="Times New Roman" pitchFamily="18" charset="0"/>
              </a:rPr>
              <a:t>Din görevlilerine yönelik eğitim amaçlı, resmi ve özel şirketler tarafından kaydedilmiş </a:t>
            </a:r>
            <a:r>
              <a:rPr lang="tr-TR" sz="3700" dirty="0" err="1">
                <a:latin typeface="Times New Roman" pitchFamily="18" charset="0"/>
                <a:cs typeface="Times New Roman" pitchFamily="18" charset="0"/>
              </a:rPr>
              <a:t>Ezân</a:t>
            </a:r>
            <a:r>
              <a:rPr lang="tr-TR" sz="3700" dirty="0">
                <a:latin typeface="Times New Roman" pitchFamily="18" charset="0"/>
                <a:cs typeface="Times New Roman" pitchFamily="18" charset="0"/>
              </a:rPr>
              <a:t>, İlâhi, </a:t>
            </a:r>
            <a:r>
              <a:rPr lang="tr-TR" sz="3700" dirty="0" err="1">
                <a:latin typeface="Times New Roman" pitchFamily="18" charset="0"/>
                <a:cs typeface="Times New Roman" pitchFamily="18" charset="0"/>
              </a:rPr>
              <a:t>Kasîde</a:t>
            </a:r>
            <a:r>
              <a:rPr lang="tr-TR" sz="3700" dirty="0">
                <a:latin typeface="Times New Roman" pitchFamily="18" charset="0"/>
                <a:cs typeface="Times New Roman" pitchFamily="18" charset="0"/>
              </a:rPr>
              <a:t>, </a:t>
            </a:r>
            <a:r>
              <a:rPr lang="tr-TR" sz="3700" dirty="0" err="1">
                <a:latin typeface="Times New Roman" pitchFamily="18" charset="0"/>
                <a:cs typeface="Times New Roman" pitchFamily="18" charset="0"/>
              </a:rPr>
              <a:t>Na’t</a:t>
            </a:r>
            <a:r>
              <a:rPr lang="tr-TR" sz="3700" dirty="0">
                <a:latin typeface="Times New Roman" pitchFamily="18" charset="0"/>
                <a:cs typeface="Times New Roman" pitchFamily="18" charset="0"/>
              </a:rPr>
              <a:t>, </a:t>
            </a:r>
            <a:r>
              <a:rPr lang="tr-TR" sz="3700" dirty="0" err="1">
                <a:latin typeface="Times New Roman" pitchFamily="18" charset="0"/>
                <a:cs typeface="Times New Roman" pitchFamily="18" charset="0"/>
              </a:rPr>
              <a:t>Kur’ân</a:t>
            </a:r>
            <a:r>
              <a:rPr lang="tr-TR" sz="3700" dirty="0">
                <a:latin typeface="Times New Roman" pitchFamily="18" charset="0"/>
                <a:cs typeface="Times New Roman" pitchFamily="18" charset="0"/>
              </a:rPr>
              <a:t>-ı </a:t>
            </a:r>
            <a:r>
              <a:rPr lang="tr-TR" sz="3700" dirty="0" err="1">
                <a:latin typeface="Times New Roman" pitchFamily="18" charset="0"/>
                <a:cs typeface="Times New Roman" pitchFamily="18" charset="0"/>
              </a:rPr>
              <a:t>Kerîm</a:t>
            </a:r>
            <a:r>
              <a:rPr lang="tr-TR" sz="3700" dirty="0">
                <a:latin typeface="Times New Roman" pitchFamily="18" charset="0"/>
                <a:cs typeface="Times New Roman" pitchFamily="18" charset="0"/>
              </a:rPr>
              <a:t>, </a:t>
            </a:r>
            <a:r>
              <a:rPr lang="tr-TR" sz="3700" dirty="0" err="1">
                <a:latin typeface="Times New Roman" pitchFamily="18" charset="0"/>
                <a:cs typeface="Times New Roman" pitchFamily="18" charset="0"/>
              </a:rPr>
              <a:t>Mevlîd</a:t>
            </a:r>
            <a:r>
              <a:rPr lang="tr-TR" sz="3700" dirty="0">
                <a:latin typeface="Times New Roman" pitchFamily="18" charset="0"/>
                <a:cs typeface="Times New Roman" pitchFamily="18" charset="0"/>
              </a:rPr>
              <a:t>-i </a:t>
            </a:r>
            <a:r>
              <a:rPr lang="tr-TR" sz="3700" dirty="0" err="1">
                <a:latin typeface="Times New Roman" pitchFamily="18" charset="0"/>
                <a:cs typeface="Times New Roman" pitchFamily="18" charset="0"/>
              </a:rPr>
              <a:t>Şerîf</a:t>
            </a:r>
            <a:r>
              <a:rPr lang="tr-TR" sz="3700" dirty="0">
                <a:latin typeface="Times New Roman" pitchFamily="18" charset="0"/>
                <a:cs typeface="Times New Roman" pitchFamily="18" charset="0"/>
              </a:rPr>
              <a:t> vs. kasetleri piyasada mevcuttur. Seviye itibariyle düşük ve kalitesiz olan kayıtlar varsa da, sanat ve müzikal açıdan kaliteli kayıtlar da mevcuttur. Her din görevlisinin bunlardan seçerek bir arşiv oluşturup, zaman zaman dinlemesinde yarar vardır. </a:t>
            </a:r>
          </a:p>
          <a:p>
            <a:pPr algn="just"/>
            <a:r>
              <a:rPr lang="tr-TR" sz="3700" dirty="0">
                <a:latin typeface="Times New Roman" pitchFamily="18" charset="0"/>
                <a:cs typeface="Times New Roman" pitchFamily="18" charset="0"/>
              </a:rPr>
              <a:t>	</a:t>
            </a:r>
            <a:endParaRPr lang="tr-TR" dirty="0"/>
          </a:p>
        </p:txBody>
      </p:sp>
      <p:sp>
        <p:nvSpPr>
          <p:cNvPr id="4" name="3 Slayt Numarası Yer Tutucusu"/>
          <p:cNvSpPr>
            <a:spLocks noGrp="1"/>
          </p:cNvSpPr>
          <p:nvPr>
            <p:ph type="sldNum" sz="quarter" idx="12"/>
          </p:nvPr>
        </p:nvSpPr>
        <p:spPr/>
        <p:txBody>
          <a:bodyPr/>
          <a:lstStyle/>
          <a:p>
            <a:fld id="{DD2D996C-4733-4241-8AE8-46EF74389D3A}" type="slidenum">
              <a:rPr lang="tr-TR" smtClean="0"/>
              <a:pPr/>
              <a:t>14</a:t>
            </a:fld>
            <a:endParaRPr lang="tr-T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algn="just"/>
            <a:r>
              <a:rPr lang="tr-TR" sz="2000" dirty="0" smtClean="0">
                <a:latin typeface="Times New Roman" pitchFamily="18" charset="0"/>
                <a:cs typeface="Times New Roman" pitchFamily="18" charset="0"/>
              </a:rPr>
              <a:t>Bir din görevlisi, müsait zamanlarda kendi okuyuşlarını bir kaydedici ile kaydedip dinlemeli, kendi kendisini tenkit ederek daha güzel okumaya gayret etmeli, daha net ve daha temiz ses çıkarma yollarını aramalıdır. Bir kayıt cihazı önünde okumak, psikolojik açıdan, kalabalık bir cemaat önünde okumaktan daha kolay değildir. Bu bakımdan, kayıt cihazı önünde rahatça okuma alışkanlığını elde eden bir din görevlisi, cemaat önünde çok daha rahat okuma alışkanlığını kazanmış olur.</a:t>
            </a:r>
          </a:p>
          <a:p>
            <a:pPr algn="just"/>
            <a:r>
              <a:rPr lang="tr-TR" sz="2000" dirty="0" smtClean="0">
                <a:latin typeface="Times New Roman" pitchFamily="18" charset="0"/>
                <a:cs typeface="Times New Roman" pitchFamily="18" charset="0"/>
              </a:rPr>
              <a:t>Sanatçı </a:t>
            </a:r>
            <a:r>
              <a:rPr lang="tr-TR" sz="2000" dirty="0" err="1" smtClean="0">
                <a:latin typeface="Times New Roman" pitchFamily="18" charset="0"/>
                <a:cs typeface="Times New Roman" pitchFamily="18" charset="0"/>
              </a:rPr>
              <a:t>rûhuna</a:t>
            </a:r>
            <a:r>
              <a:rPr lang="tr-TR" sz="2000" dirty="0" smtClean="0">
                <a:latin typeface="Times New Roman" pitchFamily="18" charset="0"/>
                <a:cs typeface="Times New Roman" pitchFamily="18" charset="0"/>
              </a:rPr>
              <a:t> sahip olmayan bazı din görevlilerinin, cemaatle iletişimi de zayıftır. Böyle insanlar, kavgacı ve geçimsiz bir mizaca sahip olurlar. Bu tip bir mizaca sahip olan kişi de bu mesleği </a:t>
            </a:r>
            <a:r>
              <a:rPr lang="tr-TR" sz="2000" dirty="0" err="1" smtClean="0">
                <a:latin typeface="Times New Roman" pitchFamily="18" charset="0"/>
                <a:cs typeface="Times New Roman" pitchFamily="18" charset="0"/>
              </a:rPr>
              <a:t>icrâ</a:t>
            </a:r>
            <a:r>
              <a:rPr lang="tr-TR" sz="2000" dirty="0" smtClean="0">
                <a:latin typeface="Times New Roman" pitchFamily="18" charset="0"/>
                <a:cs typeface="Times New Roman" pitchFamily="18" charset="0"/>
              </a:rPr>
              <a:t> edemez. Okuyuşta güzelliği aramayan, ahenkli bir sese sahip olmayan bir din görevlisinin, insanlara karşı davranışlarında </a:t>
            </a:r>
            <a:r>
              <a:rPr lang="tr-TR" sz="2000" dirty="0" err="1" smtClean="0">
                <a:latin typeface="Times New Roman" pitchFamily="18" charset="0"/>
                <a:cs typeface="Times New Roman" pitchFamily="18" charset="0"/>
              </a:rPr>
              <a:t>zarâfeti</a:t>
            </a:r>
            <a:r>
              <a:rPr lang="tr-TR" sz="2000" dirty="0" smtClean="0">
                <a:latin typeface="Times New Roman" pitchFamily="18" charset="0"/>
                <a:cs typeface="Times New Roman" pitchFamily="18" charset="0"/>
              </a:rPr>
              <a:t> ve letafeti gözetmesi mümkün değildir. </a:t>
            </a:r>
          </a:p>
          <a:p>
            <a:pPr algn="just"/>
            <a:r>
              <a:rPr lang="tr-TR" sz="2000" dirty="0" smtClean="0">
                <a:latin typeface="Times New Roman" pitchFamily="18" charset="0"/>
                <a:cs typeface="Times New Roman" pitchFamily="18" charset="0"/>
              </a:rPr>
              <a:t>	</a:t>
            </a:r>
          </a:p>
          <a:p>
            <a:endParaRPr lang="tr-TR" sz="1200" dirty="0" smtClean="0">
              <a:latin typeface="Times New Roman" pitchFamily="18" charset="0"/>
              <a:cs typeface="Times New Roman" pitchFamily="18" charset="0"/>
            </a:endParaRPr>
          </a:p>
          <a:p>
            <a:endParaRPr lang="tr-TR" dirty="0"/>
          </a:p>
        </p:txBody>
      </p:sp>
      <p:sp>
        <p:nvSpPr>
          <p:cNvPr id="4" name="3 Slayt Numarası Yer Tutucusu"/>
          <p:cNvSpPr>
            <a:spLocks noGrp="1"/>
          </p:cNvSpPr>
          <p:nvPr>
            <p:ph type="sldNum" sz="quarter" idx="12"/>
          </p:nvPr>
        </p:nvSpPr>
        <p:spPr/>
        <p:txBody>
          <a:bodyPr/>
          <a:lstStyle/>
          <a:p>
            <a:fld id="{DD2D996C-4733-4241-8AE8-46EF74389D3A}" type="slidenum">
              <a:rPr lang="tr-TR" smtClean="0"/>
              <a:pPr/>
              <a:t>15</a:t>
            </a:fld>
            <a:endParaRPr lang="tr-T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70000" lnSpcReduction="20000"/>
          </a:bodyPr>
          <a:lstStyle/>
          <a:p>
            <a:pPr algn="just"/>
            <a:r>
              <a:rPr lang="tr-TR" dirty="0" smtClean="0">
                <a:latin typeface="Times New Roman" pitchFamily="18" charset="0"/>
                <a:cs typeface="Times New Roman" pitchFamily="18" charset="0"/>
              </a:rPr>
              <a:t>Ayrıca Diyanet personeli içerisinde yer alan </a:t>
            </a:r>
            <a:r>
              <a:rPr lang="tr-TR" dirty="0" err="1" smtClean="0">
                <a:latin typeface="Times New Roman" pitchFamily="18" charset="0"/>
                <a:cs typeface="Times New Roman" pitchFamily="18" charset="0"/>
              </a:rPr>
              <a:t>Kur’ân</a:t>
            </a:r>
            <a:r>
              <a:rPr lang="tr-TR" dirty="0" smtClean="0">
                <a:latin typeface="Times New Roman" pitchFamily="18" charset="0"/>
                <a:cs typeface="Times New Roman" pitchFamily="18" charset="0"/>
              </a:rPr>
              <a:t> Kursu öğreticilerinin de bir </a:t>
            </a:r>
            <a:r>
              <a:rPr lang="tr-TR" dirty="0" err="1" smtClean="0">
                <a:latin typeface="Times New Roman" pitchFamily="18" charset="0"/>
                <a:cs typeface="Times New Roman" pitchFamily="18" charset="0"/>
              </a:rPr>
              <a:t>mûsikî</a:t>
            </a:r>
            <a:r>
              <a:rPr lang="tr-TR" dirty="0" smtClean="0">
                <a:latin typeface="Times New Roman" pitchFamily="18" charset="0"/>
                <a:cs typeface="Times New Roman" pitchFamily="18" charset="0"/>
              </a:rPr>
              <a:t> eğitiminden geçirilmelerinde yarar vardır. </a:t>
            </a:r>
            <a:r>
              <a:rPr lang="tr-TR" dirty="0" err="1" smtClean="0">
                <a:latin typeface="Times New Roman" pitchFamily="18" charset="0"/>
                <a:cs typeface="Times New Roman" pitchFamily="18" charset="0"/>
              </a:rPr>
              <a:t>Kur’ân</a:t>
            </a:r>
            <a:r>
              <a:rPr lang="tr-TR" dirty="0" smtClean="0">
                <a:latin typeface="Times New Roman" pitchFamily="18" charset="0"/>
                <a:cs typeface="Times New Roman" pitchFamily="18" charset="0"/>
              </a:rPr>
              <a:t> Kurslarındaki öğrencilerin çeşitli yaş ve kültür düzeyine sahip olan halkımızdan oluştuğu göz önünde bulundurulursa, öğreticilerin, </a:t>
            </a:r>
            <a:r>
              <a:rPr lang="tr-TR" dirty="0" err="1" smtClean="0">
                <a:latin typeface="Times New Roman" pitchFamily="18" charset="0"/>
                <a:cs typeface="Times New Roman" pitchFamily="18" charset="0"/>
              </a:rPr>
              <a:t>Kur’ân</a:t>
            </a:r>
            <a:r>
              <a:rPr lang="tr-TR" dirty="0" smtClean="0">
                <a:latin typeface="Times New Roman" pitchFamily="18" charset="0"/>
                <a:cs typeface="Times New Roman" pitchFamily="18" charset="0"/>
              </a:rPr>
              <a:t> öğretirken güzel seslerini kullanmaları, uygun saatlerde bazı dinî formları makamlı olarak terennüm etmeleri, onları mesleklerinde daha </a:t>
            </a:r>
            <a:r>
              <a:rPr lang="tr-TR" dirty="0" err="1" smtClean="0">
                <a:latin typeface="Times New Roman" pitchFamily="18" charset="0"/>
                <a:cs typeface="Times New Roman" pitchFamily="18" charset="0"/>
              </a:rPr>
              <a:t>câzip</a:t>
            </a:r>
            <a:r>
              <a:rPr lang="tr-TR" dirty="0" smtClean="0">
                <a:latin typeface="Times New Roman" pitchFamily="18" charset="0"/>
                <a:cs typeface="Times New Roman" pitchFamily="18" charset="0"/>
              </a:rPr>
              <a:t> ve başarılı hale getirecektir. Zaman zaman öğrencilere bazı ilâhi ve </a:t>
            </a:r>
            <a:r>
              <a:rPr lang="tr-TR" dirty="0" err="1" smtClean="0">
                <a:latin typeface="Times New Roman" pitchFamily="18" charset="0"/>
                <a:cs typeface="Times New Roman" pitchFamily="18" charset="0"/>
              </a:rPr>
              <a:t>tevşîh</a:t>
            </a:r>
            <a:r>
              <a:rPr lang="tr-TR" dirty="0" smtClean="0">
                <a:latin typeface="Times New Roman" pitchFamily="18" charset="0"/>
                <a:cs typeface="Times New Roman" pitchFamily="18" charset="0"/>
              </a:rPr>
              <a:t> gibi dinî </a:t>
            </a:r>
            <a:r>
              <a:rPr lang="tr-TR" dirty="0" err="1" smtClean="0">
                <a:latin typeface="Times New Roman" pitchFamily="18" charset="0"/>
                <a:cs typeface="Times New Roman" pitchFamily="18" charset="0"/>
              </a:rPr>
              <a:t>mûsikî</a:t>
            </a:r>
            <a:r>
              <a:rPr lang="tr-TR" dirty="0" smtClean="0">
                <a:latin typeface="Times New Roman" pitchFamily="18" charset="0"/>
                <a:cs typeface="Times New Roman" pitchFamily="18" charset="0"/>
              </a:rPr>
              <a:t> formlarını öğrettikleri de göz önünde tutulursa, bu görevlilerin de </a:t>
            </a:r>
            <a:r>
              <a:rPr lang="tr-TR" dirty="0" err="1" smtClean="0">
                <a:latin typeface="Times New Roman" pitchFamily="18" charset="0"/>
                <a:cs typeface="Times New Roman" pitchFamily="18" charset="0"/>
              </a:rPr>
              <a:t>mûsikî</a:t>
            </a:r>
            <a:r>
              <a:rPr lang="tr-TR" dirty="0" smtClean="0">
                <a:latin typeface="Times New Roman" pitchFamily="18" charset="0"/>
                <a:cs typeface="Times New Roman" pitchFamily="18" charset="0"/>
              </a:rPr>
              <a:t> hakkında bilgi sahibi olmaları gerekir. Hatta ney ve bendir gibi bazı enstrümanları kullanarak, öğrencilerin ders öğrenmede şevklerini artırıcı çalışmalarda bulunabilirler. Bu bakımdan </a:t>
            </a:r>
            <a:r>
              <a:rPr lang="tr-TR" dirty="0" err="1" smtClean="0">
                <a:latin typeface="Times New Roman" pitchFamily="18" charset="0"/>
                <a:cs typeface="Times New Roman" pitchFamily="18" charset="0"/>
              </a:rPr>
              <a:t>Kur’ân</a:t>
            </a:r>
            <a:r>
              <a:rPr lang="tr-TR" dirty="0" smtClean="0">
                <a:latin typeface="Times New Roman" pitchFamily="18" charset="0"/>
                <a:cs typeface="Times New Roman" pitchFamily="18" charset="0"/>
              </a:rPr>
              <a:t> Kursu öğreticilerinin de hizmet içi </a:t>
            </a:r>
            <a:r>
              <a:rPr lang="tr-TR" dirty="0" err="1" smtClean="0">
                <a:latin typeface="Times New Roman" pitchFamily="18" charset="0"/>
                <a:cs typeface="Times New Roman" pitchFamily="18" charset="0"/>
              </a:rPr>
              <a:t>mûsikî</a:t>
            </a:r>
            <a:r>
              <a:rPr lang="tr-TR" dirty="0" smtClean="0">
                <a:latin typeface="Times New Roman" pitchFamily="18" charset="0"/>
                <a:cs typeface="Times New Roman" pitchFamily="18" charset="0"/>
              </a:rPr>
              <a:t> kurslarına katılmaları sağlanmalıdır. Böylece, </a:t>
            </a:r>
            <a:r>
              <a:rPr lang="tr-TR" dirty="0" err="1" smtClean="0">
                <a:latin typeface="Times New Roman" pitchFamily="18" charset="0"/>
                <a:cs typeface="Times New Roman" pitchFamily="18" charset="0"/>
              </a:rPr>
              <a:t>Kur’ân</a:t>
            </a:r>
            <a:r>
              <a:rPr lang="tr-TR" dirty="0" smtClean="0">
                <a:latin typeface="Times New Roman" pitchFamily="18" charset="0"/>
                <a:cs typeface="Times New Roman" pitchFamily="18" charset="0"/>
              </a:rPr>
              <a:t> Kurslarındaki monoton eğitim havası, </a:t>
            </a:r>
            <a:r>
              <a:rPr lang="tr-TR" dirty="0" err="1" smtClean="0">
                <a:latin typeface="Times New Roman" pitchFamily="18" charset="0"/>
                <a:cs typeface="Times New Roman" pitchFamily="18" charset="0"/>
              </a:rPr>
              <a:t>mûsikî</a:t>
            </a:r>
            <a:r>
              <a:rPr lang="tr-TR" dirty="0" smtClean="0">
                <a:latin typeface="Times New Roman" pitchFamily="18" charset="0"/>
                <a:cs typeface="Times New Roman" pitchFamily="18" charset="0"/>
              </a:rPr>
              <a:t> faaliyetleriyle daha canlı ve dinamik hale getirilebilir.</a:t>
            </a:r>
            <a:endParaRPr lang="tr-TR" dirty="0"/>
          </a:p>
        </p:txBody>
      </p:sp>
      <p:sp>
        <p:nvSpPr>
          <p:cNvPr id="4" name="3 Slayt Numarası Yer Tutucusu"/>
          <p:cNvSpPr>
            <a:spLocks noGrp="1"/>
          </p:cNvSpPr>
          <p:nvPr>
            <p:ph type="sldNum" sz="quarter" idx="12"/>
          </p:nvPr>
        </p:nvSpPr>
        <p:spPr/>
        <p:txBody>
          <a:bodyPr/>
          <a:lstStyle/>
          <a:p>
            <a:fld id="{DD2D996C-4733-4241-8AE8-46EF74389D3A}" type="slidenum">
              <a:rPr lang="tr-TR" smtClean="0"/>
              <a:pPr/>
              <a:t>16</a:t>
            </a:fld>
            <a:endParaRPr lang="tr-T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908720"/>
            <a:ext cx="8291264" cy="1872208"/>
          </a:xfrm>
        </p:spPr>
        <p:txBody>
          <a:bodyPr>
            <a:normAutofit fontScale="90000"/>
          </a:bodyPr>
          <a:lstStyle/>
          <a:p>
            <a:r>
              <a:rPr lang="tr-TR" sz="3200" dirty="0" smtClean="0">
                <a:latin typeface="Times New Roman" panose="02020603050405020304" pitchFamily="18" charset="0"/>
                <a:cs typeface="Times New Roman" panose="02020603050405020304" pitchFamily="18" charset="0"/>
              </a:rPr>
              <a:t/>
            </a:r>
            <a:br>
              <a:rPr lang="tr-TR" sz="3200" dirty="0" smtClean="0">
                <a:latin typeface="Times New Roman" panose="02020603050405020304" pitchFamily="18" charset="0"/>
                <a:cs typeface="Times New Roman" panose="02020603050405020304" pitchFamily="18" charset="0"/>
              </a:rPr>
            </a:br>
            <a:r>
              <a:rPr lang="tr-TR" sz="3200" dirty="0">
                <a:latin typeface="Times New Roman" panose="02020603050405020304" pitchFamily="18" charset="0"/>
                <a:cs typeface="Times New Roman" panose="02020603050405020304" pitchFamily="18" charset="0"/>
              </a:rPr>
              <a:t/>
            </a:r>
            <a:br>
              <a:rPr lang="tr-TR" sz="3200" dirty="0">
                <a:latin typeface="Times New Roman" panose="02020603050405020304" pitchFamily="18" charset="0"/>
                <a:cs typeface="Times New Roman" panose="02020603050405020304" pitchFamily="18" charset="0"/>
              </a:rPr>
            </a:br>
            <a:r>
              <a:rPr lang="tr-TR" sz="3200" dirty="0" smtClean="0">
                <a:latin typeface="Times New Roman" panose="02020603050405020304" pitchFamily="18" charset="0"/>
                <a:cs typeface="Times New Roman" panose="02020603050405020304" pitchFamily="18" charset="0"/>
              </a:rPr>
              <a:t/>
            </a:r>
            <a:br>
              <a:rPr lang="tr-TR" sz="3200" dirty="0" smtClean="0">
                <a:latin typeface="Times New Roman" panose="02020603050405020304" pitchFamily="18" charset="0"/>
                <a:cs typeface="Times New Roman" panose="02020603050405020304" pitchFamily="18" charset="0"/>
              </a:rPr>
            </a:br>
            <a:r>
              <a:rPr lang="tr-TR" sz="3200" dirty="0">
                <a:latin typeface="Times New Roman" panose="02020603050405020304" pitchFamily="18" charset="0"/>
                <a:cs typeface="Times New Roman" panose="02020603050405020304" pitchFamily="18" charset="0"/>
              </a:rPr>
              <a:t/>
            </a:r>
            <a:br>
              <a:rPr lang="tr-TR" sz="3200" dirty="0">
                <a:latin typeface="Times New Roman" panose="02020603050405020304" pitchFamily="18" charset="0"/>
                <a:cs typeface="Times New Roman" panose="02020603050405020304" pitchFamily="18" charset="0"/>
              </a:rPr>
            </a:br>
            <a:r>
              <a:rPr lang="tr-TR" sz="3200" dirty="0" smtClean="0">
                <a:latin typeface="Times New Roman" panose="02020603050405020304" pitchFamily="18" charset="0"/>
                <a:cs typeface="Times New Roman" panose="02020603050405020304" pitchFamily="18" charset="0"/>
              </a:rPr>
              <a:t/>
            </a:r>
            <a:br>
              <a:rPr lang="tr-TR" sz="3200" dirty="0" smtClean="0">
                <a:latin typeface="Times New Roman" panose="02020603050405020304" pitchFamily="18" charset="0"/>
                <a:cs typeface="Times New Roman" panose="02020603050405020304" pitchFamily="18" charset="0"/>
              </a:rPr>
            </a:br>
            <a:r>
              <a:rPr lang="tr-TR" sz="3200" dirty="0">
                <a:latin typeface="Times New Roman" panose="02020603050405020304" pitchFamily="18" charset="0"/>
                <a:cs typeface="Times New Roman" panose="02020603050405020304" pitchFamily="18" charset="0"/>
              </a:rPr>
              <a:t/>
            </a:r>
            <a:br>
              <a:rPr lang="tr-TR" sz="3200" dirty="0">
                <a:latin typeface="Times New Roman" panose="02020603050405020304" pitchFamily="18" charset="0"/>
                <a:cs typeface="Times New Roman" panose="02020603050405020304" pitchFamily="18" charset="0"/>
              </a:rPr>
            </a:br>
            <a:r>
              <a:rPr lang="tr-TR" sz="3200" dirty="0" smtClean="0">
                <a:latin typeface="Times New Roman" panose="02020603050405020304" pitchFamily="18" charset="0"/>
                <a:cs typeface="Times New Roman" panose="02020603050405020304" pitchFamily="18" charset="0"/>
              </a:rPr>
              <a:t/>
            </a:r>
            <a:br>
              <a:rPr lang="tr-TR" sz="3200" dirty="0" smtClean="0">
                <a:latin typeface="Times New Roman" panose="02020603050405020304" pitchFamily="18" charset="0"/>
                <a:cs typeface="Times New Roman" panose="02020603050405020304" pitchFamily="18" charset="0"/>
              </a:rPr>
            </a:br>
            <a:r>
              <a:rPr lang="tr-TR" sz="3200" dirty="0" smtClean="0">
                <a:latin typeface="Times New Roman" panose="02020603050405020304" pitchFamily="18" charset="0"/>
                <a:cs typeface="Times New Roman" panose="02020603050405020304" pitchFamily="18" charset="0"/>
              </a:rPr>
              <a:t>Prof. Dr. Bayram AKDOĞAN</a:t>
            </a:r>
            <a:endParaRPr lang="tr-TR" sz="3200" dirty="0">
              <a:latin typeface="Times New Roman" panose="02020603050405020304" pitchFamily="18" charset="0"/>
              <a:cs typeface="Times New Roman" panose="02020603050405020304" pitchFamily="18" charset="0"/>
            </a:endParaRPr>
          </a:p>
        </p:txBody>
      </p:sp>
      <p:sp>
        <p:nvSpPr>
          <p:cNvPr id="3" name="2 İçerik Yer Tutucusu"/>
          <p:cNvSpPr>
            <a:spLocks noGrp="1"/>
          </p:cNvSpPr>
          <p:nvPr>
            <p:ph idx="1"/>
          </p:nvPr>
        </p:nvSpPr>
        <p:spPr>
          <a:xfrm>
            <a:off x="457200" y="2780928"/>
            <a:ext cx="8229600" cy="2520280"/>
          </a:xfrm>
        </p:spPr>
        <p:txBody>
          <a:bodyPr/>
          <a:lstStyle/>
          <a:p>
            <a:pPr>
              <a:buNone/>
            </a:pPr>
            <a:endParaRPr lang="tr-TR" dirty="0" smtClean="0"/>
          </a:p>
          <a:p>
            <a:pPr>
              <a:buNone/>
            </a:pPr>
            <a:endParaRPr lang="tr-TR" dirty="0" smtClean="0"/>
          </a:p>
          <a:p>
            <a:pPr>
              <a:buNone/>
            </a:pPr>
            <a:endParaRPr lang="tr-TR" dirty="0"/>
          </a:p>
          <a:p>
            <a:pPr>
              <a:buNone/>
            </a:pPr>
            <a:endParaRPr lang="tr-TR" dirty="0" smtClean="0"/>
          </a:p>
          <a:p>
            <a:pPr>
              <a:buNone/>
            </a:pPr>
            <a:endParaRPr lang="tr-TR" dirty="0" smtClean="0"/>
          </a:p>
          <a:p>
            <a:pPr>
              <a:buNone/>
            </a:pPr>
            <a:endParaRPr lang="tr-TR" dirty="0"/>
          </a:p>
          <a:p>
            <a:pPr>
              <a:buNone/>
            </a:pPr>
            <a:endParaRPr lang="tr-TR" dirty="0" smtClean="0"/>
          </a:p>
          <a:p>
            <a:pPr>
              <a:buNone/>
            </a:pPr>
            <a:endParaRPr lang="tr-TR" dirty="0" smtClean="0"/>
          </a:p>
          <a:p>
            <a:pPr>
              <a:buNone/>
            </a:pPr>
            <a:endParaRPr lang="tr-TR" dirty="0" smtClean="0"/>
          </a:p>
          <a:p>
            <a:pPr algn="ctr">
              <a:buNone/>
            </a:pPr>
            <a:endParaRPr lang="tr-TR" dirty="0"/>
          </a:p>
        </p:txBody>
      </p:sp>
      <p:sp>
        <p:nvSpPr>
          <p:cNvPr id="4" name="3 Slayt Numarası Yer Tutucusu"/>
          <p:cNvSpPr>
            <a:spLocks noGrp="1"/>
          </p:cNvSpPr>
          <p:nvPr>
            <p:ph type="sldNum" sz="quarter" idx="12"/>
          </p:nvPr>
        </p:nvSpPr>
        <p:spPr/>
        <p:txBody>
          <a:bodyPr/>
          <a:lstStyle/>
          <a:p>
            <a:fld id="{DD2D996C-4733-4241-8AE8-46EF74389D3A}" type="slidenum">
              <a:rPr lang="tr-TR" smtClean="0"/>
              <a:pPr/>
              <a:t>17</a:t>
            </a:fld>
            <a:endParaRPr lang="tr-T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115328" cy="511156"/>
          </a:xfrm>
        </p:spPr>
        <p:txBody>
          <a:bodyPr>
            <a:normAutofit fontScale="90000"/>
          </a:bodyPr>
          <a:lstStyle/>
          <a:p>
            <a:endParaRPr lang="tr-TR" dirty="0"/>
          </a:p>
        </p:txBody>
      </p:sp>
      <p:sp>
        <p:nvSpPr>
          <p:cNvPr id="3" name="2 İçerik Yer Tutucusu"/>
          <p:cNvSpPr>
            <a:spLocks noGrp="1"/>
          </p:cNvSpPr>
          <p:nvPr>
            <p:ph idx="1"/>
          </p:nvPr>
        </p:nvSpPr>
        <p:spPr>
          <a:xfrm>
            <a:off x="457200" y="1600200"/>
            <a:ext cx="8229600" cy="4525963"/>
          </a:xfrm>
        </p:spPr>
        <p:txBody>
          <a:bodyPr>
            <a:normAutofit fontScale="85000" lnSpcReduction="20000"/>
          </a:bodyPr>
          <a:lstStyle/>
          <a:p>
            <a:pPr algn="just"/>
            <a:r>
              <a:rPr lang="tr-TR" sz="2500" dirty="0" smtClean="0">
                <a:solidFill>
                  <a:schemeClr val="tx1"/>
                </a:solidFill>
                <a:latin typeface="Times New Roman" pitchFamily="18" charset="0"/>
                <a:cs typeface="Times New Roman" pitchFamily="18" charset="0"/>
              </a:rPr>
              <a:t>En ilkel dinlerden </a:t>
            </a:r>
            <a:r>
              <a:rPr lang="tr-TR" sz="2500" dirty="0" err="1" smtClean="0">
                <a:solidFill>
                  <a:schemeClr val="tx1"/>
                </a:solidFill>
                <a:latin typeface="Times New Roman" pitchFamily="18" charset="0"/>
                <a:cs typeface="Times New Roman" pitchFamily="18" charset="0"/>
              </a:rPr>
              <a:t>semâvi</a:t>
            </a:r>
            <a:r>
              <a:rPr lang="tr-TR" sz="2500" dirty="0" smtClean="0">
                <a:solidFill>
                  <a:schemeClr val="tx1"/>
                </a:solidFill>
                <a:latin typeface="Times New Roman" pitchFamily="18" charset="0"/>
                <a:cs typeface="Times New Roman" pitchFamily="18" charset="0"/>
              </a:rPr>
              <a:t> dinlere kadar eskiden olduğu gibi günümüzde de güzel ses unsuru dini </a:t>
            </a:r>
            <a:r>
              <a:rPr lang="tr-TR" sz="2500" dirty="0" err="1" smtClean="0">
                <a:solidFill>
                  <a:schemeClr val="tx1"/>
                </a:solidFill>
                <a:latin typeface="Times New Roman" pitchFamily="18" charset="0"/>
                <a:cs typeface="Times New Roman" pitchFamily="18" charset="0"/>
              </a:rPr>
              <a:t>âyin</a:t>
            </a:r>
            <a:r>
              <a:rPr lang="tr-TR" sz="2500" dirty="0" smtClean="0">
                <a:solidFill>
                  <a:schemeClr val="tx1"/>
                </a:solidFill>
                <a:latin typeface="Times New Roman" pitchFamily="18" charset="0"/>
                <a:cs typeface="Times New Roman" pitchFamily="18" charset="0"/>
              </a:rPr>
              <a:t>, ibadet ve törenlerde kullanılagelmiştir ve kullanılmaya de devam edecektir. İslâm dininde de güzel sesle okunan başta </a:t>
            </a:r>
            <a:r>
              <a:rPr lang="tr-TR" sz="2500" dirty="0" err="1" smtClean="0">
                <a:solidFill>
                  <a:schemeClr val="tx1"/>
                </a:solidFill>
                <a:latin typeface="Times New Roman" pitchFamily="18" charset="0"/>
                <a:cs typeface="Times New Roman" pitchFamily="18" charset="0"/>
              </a:rPr>
              <a:t>Ezân</a:t>
            </a:r>
            <a:r>
              <a:rPr lang="tr-TR" sz="2500" dirty="0" smtClean="0">
                <a:solidFill>
                  <a:schemeClr val="tx1"/>
                </a:solidFill>
                <a:latin typeface="Times New Roman" pitchFamily="18" charset="0"/>
                <a:cs typeface="Times New Roman" pitchFamily="18" charset="0"/>
              </a:rPr>
              <a:t> ve </a:t>
            </a:r>
            <a:r>
              <a:rPr lang="tr-TR" sz="2500" dirty="0" err="1" smtClean="0">
                <a:solidFill>
                  <a:schemeClr val="tx1"/>
                </a:solidFill>
                <a:latin typeface="Times New Roman" pitchFamily="18" charset="0"/>
                <a:cs typeface="Times New Roman" pitchFamily="18" charset="0"/>
              </a:rPr>
              <a:t>Kur’ân</a:t>
            </a:r>
            <a:r>
              <a:rPr lang="tr-TR" sz="2500" dirty="0" smtClean="0">
                <a:solidFill>
                  <a:schemeClr val="tx1"/>
                </a:solidFill>
                <a:latin typeface="Times New Roman" pitchFamily="18" charset="0"/>
                <a:cs typeface="Times New Roman" pitchFamily="18" charset="0"/>
              </a:rPr>
              <a:t>-ı Kerim kıraati gibi dini formlarda tatbik edilen güzel ses ve makamlar yüzyıllar boyu cemaatlerimizi şevklendirmiş, Camilere ve toplu ibadet yapılan mekânlara neşe ve huzur getirmiştir. </a:t>
            </a:r>
          </a:p>
          <a:p>
            <a:pPr algn="just"/>
            <a:r>
              <a:rPr lang="tr-TR" sz="2500" dirty="0" smtClean="0">
                <a:solidFill>
                  <a:schemeClr val="tx1"/>
                </a:solidFill>
                <a:latin typeface="Times New Roman" pitchFamily="18" charset="0"/>
                <a:cs typeface="Times New Roman" pitchFamily="18" charset="0"/>
              </a:rPr>
              <a:t>“İlmin yarısı sestir” atasözü çok eskidir. İnsanlar sesi güzel olmayan din görevlisine de rağbet etmiyor. Ne yazık ki bazı din görevlilerimiz de bu gerçeğe hiç kulak vermiyor ve bu konuda ne yapabilirim kaygısını taşımıyor. Din görevlilerinin köy muhtarı ve ihtiyar heyeti tarafından seçildiği zamanlarda köye gelen imam adayının ses durumunun da değerlendirildiği bilinmektedir. Ancak günümüzde sosyal ilişkilerin çok değiştiği, bütün teknolojik sistemlerle dünyaya açılma imkânının bulunduğu bir zamanda, din görevlisinin ses durumunun önemsiz kabul edilmesi ve ses yönüyle müsait olmayanların önemli merkezlere ve Camilere hatta yurtdışına görevli olarak gönderilmesi hiç de kabul edilebilecek bir durum değildir.</a:t>
            </a:r>
          </a:p>
          <a:p>
            <a:endParaRPr lang="tr-TR" dirty="0"/>
          </a:p>
        </p:txBody>
      </p:sp>
      <p:sp>
        <p:nvSpPr>
          <p:cNvPr id="4" name="3 Slayt Numarası Yer Tutucusu"/>
          <p:cNvSpPr>
            <a:spLocks noGrp="1"/>
          </p:cNvSpPr>
          <p:nvPr>
            <p:ph type="sldNum" sz="quarter" idx="12"/>
          </p:nvPr>
        </p:nvSpPr>
        <p:spPr/>
        <p:txBody>
          <a:bodyPr/>
          <a:lstStyle/>
          <a:p>
            <a:fld id="{DD2D996C-4733-4241-8AE8-46EF74389D3A}" type="slidenum">
              <a:rPr lang="tr-TR" smtClean="0"/>
              <a:pPr/>
              <a:t>2</a:t>
            </a:fld>
            <a:endParaRPr lang="tr-T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000" dirty="0" smtClean="0">
                <a:latin typeface="Times New Roman" pitchFamily="18" charset="0"/>
                <a:cs typeface="Times New Roman" pitchFamily="18" charset="0"/>
              </a:rPr>
              <a:t>TÜRK DİN MÛSİKÎSİ DERSLERİNİN YAKIN TARİHİ</a:t>
            </a:r>
            <a:endParaRPr lang="tr-TR" dirty="0"/>
          </a:p>
        </p:txBody>
      </p:sp>
      <p:sp>
        <p:nvSpPr>
          <p:cNvPr id="3" name="2 İçerik Yer Tutucusu"/>
          <p:cNvSpPr>
            <a:spLocks noGrp="1"/>
          </p:cNvSpPr>
          <p:nvPr>
            <p:ph idx="1"/>
          </p:nvPr>
        </p:nvSpPr>
        <p:spPr/>
        <p:txBody>
          <a:bodyPr>
            <a:normAutofit/>
          </a:bodyPr>
          <a:lstStyle/>
          <a:p>
            <a:pPr algn="just"/>
            <a:r>
              <a:rPr lang="tr-TR" sz="1800" dirty="0" smtClean="0">
                <a:latin typeface="Times New Roman" pitchFamily="18" charset="0"/>
                <a:cs typeface="Times New Roman" pitchFamily="18" charset="0"/>
              </a:rPr>
              <a:t>Ankara </a:t>
            </a:r>
            <a:r>
              <a:rPr lang="tr-TR" sz="1800" dirty="0">
                <a:latin typeface="Times New Roman" pitchFamily="18" charset="0"/>
                <a:cs typeface="Times New Roman" pitchFamily="18" charset="0"/>
              </a:rPr>
              <a:t>Üniversitesi İlâhiyat Fakültesi Türkiye’de en kıdemli İlâhiyat Fakültesidir. Bu ders ilk defa 1968-1969 yılında İsmail Baha </a:t>
            </a:r>
            <a:r>
              <a:rPr lang="tr-TR" sz="1800" dirty="0" err="1">
                <a:latin typeface="Times New Roman" pitchFamily="18" charset="0"/>
                <a:cs typeface="Times New Roman" pitchFamily="18" charset="0"/>
              </a:rPr>
              <a:t>Sürelsan</a:t>
            </a:r>
            <a:r>
              <a:rPr lang="tr-TR" sz="1800" dirty="0">
                <a:latin typeface="Times New Roman" pitchFamily="18" charset="0"/>
                <a:cs typeface="Times New Roman" pitchFamily="18" charset="0"/>
              </a:rPr>
              <a:t> tarafından Fakültemizde okutulmuştur. Önceleri seçmeli iken daha sonraları zorunlu ders haline gelen bu dersleri bir müddet Doç. Dr. </a:t>
            </a:r>
            <a:r>
              <a:rPr lang="tr-TR" sz="1800" dirty="0" err="1">
                <a:latin typeface="Times New Roman" pitchFamily="18" charset="0"/>
                <a:cs typeface="Times New Roman" pitchFamily="18" charset="0"/>
              </a:rPr>
              <a:t>Gültekin</a:t>
            </a:r>
            <a:r>
              <a:rPr lang="tr-TR" sz="1800" dirty="0">
                <a:latin typeface="Times New Roman" pitchFamily="18" charset="0"/>
                <a:cs typeface="Times New Roman" pitchFamily="18" charset="0"/>
              </a:rPr>
              <a:t> </a:t>
            </a:r>
            <a:r>
              <a:rPr lang="tr-TR" sz="1800" dirty="0" err="1">
                <a:latin typeface="Times New Roman" pitchFamily="18" charset="0"/>
                <a:cs typeface="Times New Roman" pitchFamily="18" charset="0"/>
              </a:rPr>
              <a:t>Oransay</a:t>
            </a:r>
            <a:r>
              <a:rPr lang="tr-TR" sz="1800" dirty="0">
                <a:latin typeface="Times New Roman" pitchFamily="18" charset="0"/>
                <a:cs typeface="Times New Roman" pitchFamily="18" charset="0"/>
              </a:rPr>
              <a:t> yürütmüştür. Daha sonra Yrd. Doç. Dr. Ruhi Kalender ve onun emekliye ayrılmasıyla da Doç. Dr. Bayram Akdoğan bu dersleri Fakültemizde okutmaya devam etmiştir. Halen bu anabilim dalında bir öğretim üyesi ve bir de öğretim görevlisi bulunmaktadır.</a:t>
            </a:r>
          </a:p>
          <a:p>
            <a:pPr algn="just"/>
            <a:r>
              <a:rPr lang="tr-TR" sz="1800" dirty="0">
                <a:latin typeface="Times New Roman" pitchFamily="18" charset="0"/>
                <a:cs typeface="Times New Roman" pitchFamily="18" charset="0"/>
              </a:rPr>
              <a:t>	Bu ders, tarihi süreç içerisinde okutulduğu gibi, tarafımdan verilmeye başlandığı tarihten itibaren de öğrencilerin </a:t>
            </a:r>
            <a:r>
              <a:rPr lang="tr-TR" sz="1800" dirty="0" err="1">
                <a:latin typeface="Times New Roman" pitchFamily="18" charset="0"/>
                <a:cs typeface="Times New Roman" pitchFamily="18" charset="0"/>
              </a:rPr>
              <a:t>mûsikî</a:t>
            </a:r>
            <a:r>
              <a:rPr lang="tr-TR" sz="1800" dirty="0">
                <a:latin typeface="Times New Roman" pitchFamily="18" charset="0"/>
                <a:cs typeface="Times New Roman" pitchFamily="18" charset="0"/>
              </a:rPr>
              <a:t> eğitimini belli bir program dâhilinde yürütmek ihtiyacı ortaya çıkmıştır. Bu noktadan hareketle, Hocam Ruhi Kalender’den gördüğüm ve devraldığım gibi, konuları bir sistem içerisinde işleyerek, bize verilen zaman içinde, az da olsa öğrencilere </a:t>
            </a:r>
            <a:r>
              <a:rPr lang="tr-TR" sz="1800" dirty="0" err="1">
                <a:latin typeface="Times New Roman" pitchFamily="18" charset="0"/>
                <a:cs typeface="Times New Roman" pitchFamily="18" charset="0"/>
              </a:rPr>
              <a:t>mûsikî</a:t>
            </a:r>
            <a:r>
              <a:rPr lang="tr-TR" sz="1800" dirty="0">
                <a:latin typeface="Times New Roman" pitchFamily="18" charset="0"/>
                <a:cs typeface="Times New Roman" pitchFamily="18" charset="0"/>
              </a:rPr>
              <a:t> dalında genel bir kültürün, anlaşılır bir şekilde verilmesi yolunda çalışmalarımızı sürdürmekteyiz</a:t>
            </a:r>
            <a:r>
              <a:rPr lang="tr-TR" sz="1800" dirty="0" smtClean="0">
                <a:latin typeface="Times New Roman" pitchFamily="18" charset="0"/>
                <a:cs typeface="Times New Roman" pitchFamily="18" charset="0"/>
              </a:rPr>
              <a:t>. Bu sebeple </a:t>
            </a:r>
            <a:r>
              <a:rPr lang="tr-TR" sz="1800" dirty="0" err="1" smtClean="0">
                <a:latin typeface="Times New Roman" pitchFamily="18" charset="0"/>
                <a:cs typeface="Times New Roman" pitchFamily="18" charset="0"/>
              </a:rPr>
              <a:t>mûsikî</a:t>
            </a:r>
            <a:r>
              <a:rPr lang="tr-TR" sz="1800" dirty="0" smtClean="0">
                <a:latin typeface="Times New Roman" pitchFamily="18" charset="0"/>
                <a:cs typeface="Times New Roman" pitchFamily="18" charset="0"/>
              </a:rPr>
              <a:t> alanına giren hususları bölümler ve üniteler halinde sizlere sunacağız.</a:t>
            </a:r>
            <a:endParaRPr lang="tr-TR" sz="1800" dirty="0"/>
          </a:p>
        </p:txBody>
      </p:sp>
      <p:sp>
        <p:nvSpPr>
          <p:cNvPr id="4" name="3 Slayt Numarası Yer Tutucusu"/>
          <p:cNvSpPr>
            <a:spLocks noGrp="1"/>
          </p:cNvSpPr>
          <p:nvPr>
            <p:ph type="sldNum" sz="quarter" idx="12"/>
          </p:nvPr>
        </p:nvSpPr>
        <p:spPr/>
        <p:txBody>
          <a:bodyPr/>
          <a:lstStyle/>
          <a:p>
            <a:fld id="{DD2D996C-4733-4241-8AE8-46EF74389D3A}" type="slidenum">
              <a:rPr lang="tr-TR" smtClean="0"/>
              <a:pPr/>
              <a:t>3</a:t>
            </a:fld>
            <a:endParaRPr lang="tr-T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000" dirty="0" smtClean="0">
                <a:latin typeface="Times New Roman" pitchFamily="18" charset="0"/>
                <a:cs typeface="Times New Roman" pitchFamily="18" charset="0"/>
              </a:rPr>
              <a:t>TÜRK DİN MÛSİKİSİ DERSLERİNİN OKUTULMA NEDENLERİ</a:t>
            </a:r>
            <a:endParaRPr lang="tr-TR" dirty="0"/>
          </a:p>
        </p:txBody>
      </p:sp>
      <p:sp>
        <p:nvSpPr>
          <p:cNvPr id="3" name="2 İçerik Yer Tutucusu"/>
          <p:cNvSpPr>
            <a:spLocks noGrp="1"/>
          </p:cNvSpPr>
          <p:nvPr>
            <p:ph idx="1"/>
          </p:nvPr>
        </p:nvSpPr>
        <p:spPr/>
        <p:txBody>
          <a:bodyPr>
            <a:normAutofit fontScale="40000" lnSpcReduction="20000"/>
          </a:bodyPr>
          <a:lstStyle/>
          <a:p>
            <a:pPr algn="just"/>
            <a:r>
              <a:rPr lang="tr-TR" sz="4800" dirty="0" err="1" smtClean="0">
                <a:latin typeface="Times New Roman" pitchFamily="18" charset="0"/>
                <a:cs typeface="Times New Roman" pitchFamily="18" charset="0"/>
              </a:rPr>
              <a:t>Mûsikî</a:t>
            </a:r>
            <a:r>
              <a:rPr lang="tr-TR" sz="4800" dirty="0" smtClean="0">
                <a:latin typeface="Times New Roman" pitchFamily="18" charset="0"/>
                <a:cs typeface="Times New Roman" pitchFamily="18" charset="0"/>
              </a:rPr>
              <a:t> </a:t>
            </a:r>
            <a:r>
              <a:rPr lang="tr-TR" sz="4800" dirty="0">
                <a:latin typeface="Times New Roman" pitchFamily="18" charset="0"/>
                <a:cs typeface="Times New Roman" pitchFamily="18" charset="0"/>
              </a:rPr>
              <a:t>eğitimi ve kültürünün öğrencilerimizin yetişmesindeki etkilerini birkaç yönden ele alabiliriz. Bunları </a:t>
            </a:r>
            <a:r>
              <a:rPr lang="tr-TR" sz="4800" dirty="0" smtClean="0">
                <a:latin typeface="Times New Roman" pitchFamily="18" charset="0"/>
                <a:cs typeface="Times New Roman" pitchFamily="18" charset="0"/>
              </a:rPr>
              <a:t>özet olarak şöyle sıralamamız </a:t>
            </a:r>
            <a:r>
              <a:rPr lang="tr-TR" sz="4800" dirty="0">
                <a:latin typeface="Times New Roman" pitchFamily="18" charset="0"/>
                <a:cs typeface="Times New Roman" pitchFamily="18" charset="0"/>
              </a:rPr>
              <a:t>mümkündür.</a:t>
            </a:r>
          </a:p>
          <a:p>
            <a:pPr algn="just"/>
            <a:r>
              <a:rPr lang="tr-TR" sz="4800" dirty="0">
                <a:latin typeface="Times New Roman" pitchFamily="18" charset="0"/>
                <a:cs typeface="Times New Roman" pitchFamily="18" charset="0"/>
              </a:rPr>
              <a:t>a) Dinî formların etkili bir şekilde icra edilmesi çok önemlidir. </a:t>
            </a:r>
          </a:p>
          <a:p>
            <a:pPr algn="just"/>
            <a:r>
              <a:rPr lang="tr-TR" sz="4800" dirty="0">
                <a:latin typeface="Times New Roman" pitchFamily="18" charset="0"/>
                <a:cs typeface="Times New Roman" pitchFamily="18" charset="0"/>
              </a:rPr>
              <a:t>b) </a:t>
            </a:r>
            <a:r>
              <a:rPr lang="tr-TR" sz="4800" dirty="0" err="1">
                <a:latin typeface="Times New Roman" pitchFamily="18" charset="0"/>
                <a:cs typeface="Times New Roman" pitchFamily="18" charset="0"/>
              </a:rPr>
              <a:t>Mûsikî</a:t>
            </a:r>
            <a:r>
              <a:rPr lang="tr-TR" sz="4800" dirty="0">
                <a:latin typeface="Times New Roman" pitchFamily="18" charset="0"/>
                <a:cs typeface="Times New Roman" pitchFamily="18" charset="0"/>
              </a:rPr>
              <a:t> eğitimi, güzel ve düzgün konuşmaya etki eder. Muhatapları etkilemede, ses tonunun ve konuşma kalitesinin güzelliği çok önemlidir. </a:t>
            </a:r>
          </a:p>
          <a:p>
            <a:pPr algn="just"/>
            <a:r>
              <a:rPr lang="tr-TR" sz="4800" dirty="0">
                <a:latin typeface="Times New Roman" pitchFamily="18" charset="0"/>
                <a:cs typeface="Times New Roman" pitchFamily="18" charset="0"/>
              </a:rPr>
              <a:t>c) </a:t>
            </a:r>
            <a:r>
              <a:rPr lang="tr-TR" sz="4800" dirty="0" err="1">
                <a:latin typeface="Times New Roman" pitchFamily="18" charset="0"/>
                <a:cs typeface="Times New Roman" pitchFamily="18" charset="0"/>
              </a:rPr>
              <a:t>Mûsikî</a:t>
            </a:r>
            <a:r>
              <a:rPr lang="tr-TR" sz="4800" dirty="0">
                <a:latin typeface="Times New Roman" pitchFamily="18" charset="0"/>
                <a:cs typeface="Times New Roman" pitchFamily="18" charset="0"/>
              </a:rPr>
              <a:t> eğitiminin insana verdiği bir latiflik ve hoşgörülük vardır. Din görevlisi, her kesimden insana yakın durmak, konuşmasıyla, tavırlarıyla, etrafındakilere karşı müşfik ve sevecen olmak durumundadır. </a:t>
            </a:r>
          </a:p>
          <a:p>
            <a:pPr algn="just"/>
            <a:r>
              <a:rPr lang="tr-TR" sz="4800" dirty="0">
                <a:latin typeface="Times New Roman" pitchFamily="18" charset="0"/>
                <a:cs typeface="Times New Roman" pitchFamily="18" charset="0"/>
              </a:rPr>
              <a:t>d) Aslında </a:t>
            </a:r>
            <a:r>
              <a:rPr lang="tr-TR" sz="4800" dirty="0" err="1">
                <a:latin typeface="Times New Roman" pitchFamily="18" charset="0"/>
                <a:cs typeface="Times New Roman" pitchFamily="18" charset="0"/>
              </a:rPr>
              <a:t>mûsikî</a:t>
            </a:r>
            <a:r>
              <a:rPr lang="tr-TR" sz="4800" dirty="0">
                <a:latin typeface="Times New Roman" pitchFamily="18" charset="0"/>
                <a:cs typeface="Times New Roman" pitchFamily="18" charset="0"/>
              </a:rPr>
              <a:t> eğitimi sadece din görevlileri için güzellik veren bir olgu değildir. </a:t>
            </a:r>
            <a:r>
              <a:rPr lang="tr-TR" sz="4800" dirty="0" smtClean="0">
                <a:latin typeface="Times New Roman" pitchFamily="18" charset="0"/>
                <a:cs typeface="Times New Roman" pitchFamily="18" charset="0"/>
              </a:rPr>
              <a:t>Çünkü </a:t>
            </a:r>
            <a:r>
              <a:rPr lang="tr-TR" sz="4800" dirty="0">
                <a:latin typeface="Times New Roman" pitchFamily="18" charset="0"/>
                <a:cs typeface="Times New Roman" pitchFamily="18" charset="0"/>
              </a:rPr>
              <a:t>bu sanatla az çok iç içe olan kişilerde dedikodu, hasetlik, fesatlık, yalancılık, iftira ve diğer kötü huylar bulunmaz. </a:t>
            </a:r>
          </a:p>
          <a:p>
            <a:pPr algn="just"/>
            <a:r>
              <a:rPr lang="tr-TR" sz="4800" dirty="0">
                <a:latin typeface="Times New Roman" pitchFamily="18" charset="0"/>
                <a:cs typeface="Times New Roman" pitchFamily="18" charset="0"/>
              </a:rPr>
              <a:t>e) Güzel seslerden ve güzelliklerden etkilenmek sağlam ve </a:t>
            </a:r>
            <a:r>
              <a:rPr lang="tr-TR" sz="4800" dirty="0" err="1">
                <a:latin typeface="Times New Roman" pitchFamily="18" charset="0"/>
                <a:cs typeface="Times New Roman" pitchFamily="18" charset="0"/>
              </a:rPr>
              <a:t>selîm</a:t>
            </a:r>
            <a:r>
              <a:rPr lang="tr-TR" sz="4800" dirty="0">
                <a:latin typeface="Times New Roman" pitchFamily="18" charset="0"/>
                <a:cs typeface="Times New Roman" pitchFamily="18" charset="0"/>
              </a:rPr>
              <a:t> insanların tabiatıdır. İmam </a:t>
            </a:r>
            <a:r>
              <a:rPr lang="tr-TR" sz="4800" dirty="0" err="1">
                <a:latin typeface="Times New Roman" pitchFamily="18" charset="0"/>
                <a:cs typeface="Times New Roman" pitchFamily="18" charset="0"/>
              </a:rPr>
              <a:t>Gazzâlî’nin</a:t>
            </a:r>
            <a:r>
              <a:rPr lang="tr-TR" sz="4800" dirty="0">
                <a:latin typeface="Times New Roman" pitchFamily="18" charset="0"/>
                <a:cs typeface="Times New Roman" pitchFamily="18" charset="0"/>
              </a:rPr>
              <a:t> </a:t>
            </a:r>
            <a:r>
              <a:rPr lang="tr-TR" sz="4800" i="1" dirty="0">
                <a:latin typeface="Times New Roman" pitchFamily="18" charset="0"/>
                <a:cs typeface="Times New Roman" pitchFamily="18" charset="0"/>
              </a:rPr>
              <a:t>“Baharın çiçeklerinden ve </a:t>
            </a:r>
            <a:r>
              <a:rPr lang="tr-TR" sz="4800" i="1" dirty="0" err="1">
                <a:latin typeface="Times New Roman" pitchFamily="18" charset="0"/>
                <a:cs typeface="Times New Roman" pitchFamily="18" charset="0"/>
              </a:rPr>
              <a:t>Ud’un</a:t>
            </a:r>
            <a:r>
              <a:rPr lang="tr-TR" sz="4800" i="1" dirty="0">
                <a:latin typeface="Times New Roman" pitchFamily="18" charset="0"/>
                <a:cs typeface="Times New Roman" pitchFamily="18" charset="0"/>
              </a:rPr>
              <a:t> tellerinden çıkan nağmelerden etkilenmeyen insanın </a:t>
            </a:r>
            <a:r>
              <a:rPr lang="tr-TR" sz="4800" i="1" dirty="0" err="1">
                <a:latin typeface="Times New Roman" pitchFamily="18" charset="0"/>
                <a:cs typeface="Times New Roman" pitchFamily="18" charset="0"/>
              </a:rPr>
              <a:t>mîzacı</a:t>
            </a:r>
            <a:r>
              <a:rPr lang="tr-TR" sz="4800" i="1" dirty="0">
                <a:latin typeface="Times New Roman" pitchFamily="18" charset="0"/>
                <a:cs typeface="Times New Roman" pitchFamily="18" charset="0"/>
              </a:rPr>
              <a:t> o kadar bozuktur ki, böyle bir kişinin </a:t>
            </a:r>
            <a:r>
              <a:rPr lang="tr-TR" sz="4800" i="1" dirty="0" err="1">
                <a:latin typeface="Times New Roman" pitchFamily="18" charset="0"/>
                <a:cs typeface="Times New Roman" pitchFamily="18" charset="0"/>
              </a:rPr>
              <a:t>tedâvisi</a:t>
            </a:r>
            <a:r>
              <a:rPr lang="tr-TR" sz="4800" i="1" dirty="0">
                <a:latin typeface="Times New Roman" pitchFamily="18" charset="0"/>
                <a:cs typeface="Times New Roman" pitchFamily="18" charset="0"/>
              </a:rPr>
              <a:t> bile yoktur”</a:t>
            </a:r>
            <a:r>
              <a:rPr lang="tr-TR" sz="4800" dirty="0">
                <a:latin typeface="Times New Roman" pitchFamily="18" charset="0"/>
                <a:cs typeface="Times New Roman" pitchFamily="18" charset="0"/>
              </a:rPr>
              <a:t> sözü, Allah’ın kâinatta güzellik çeşnisi olarak vermiş olduğu şeyler karşısında etkilenmeyen insanların durumunu çok net olarak ortaya koymaktadır. </a:t>
            </a:r>
          </a:p>
        </p:txBody>
      </p:sp>
      <p:sp>
        <p:nvSpPr>
          <p:cNvPr id="4" name="3 Slayt Numarası Yer Tutucusu"/>
          <p:cNvSpPr>
            <a:spLocks noGrp="1"/>
          </p:cNvSpPr>
          <p:nvPr>
            <p:ph type="sldNum" sz="quarter" idx="12"/>
          </p:nvPr>
        </p:nvSpPr>
        <p:spPr/>
        <p:txBody>
          <a:bodyPr/>
          <a:lstStyle/>
          <a:p>
            <a:fld id="{DD2D996C-4733-4241-8AE8-46EF74389D3A}" type="slidenum">
              <a:rPr lang="tr-TR" smtClean="0"/>
              <a:pPr/>
              <a:t>4</a:t>
            </a:fld>
            <a:endParaRPr lang="tr-T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Autofit/>
          </a:bodyPr>
          <a:lstStyle/>
          <a:p>
            <a:pPr algn="just"/>
            <a:r>
              <a:rPr lang="tr-TR" sz="2000" dirty="0" smtClean="0">
                <a:latin typeface="Times New Roman" pitchFamily="18" charset="0"/>
                <a:cs typeface="Times New Roman" pitchFamily="18" charset="0"/>
              </a:rPr>
              <a:t>f) İnsanlar arasında iletişimde, kullanılan kelimelere göre ses tonunun, hatta makamın uygulanışı meselesi yüzyıllar öncesinden bilinmektedir. Dolayısıyla insanları dine çağırırken -ister ders olsun, ister bir vaaz olsun- ses tonuyla kelimeler üzerinde vurgu yapmanın çok tesirli olduğu bilinmektedir. </a:t>
            </a:r>
          </a:p>
          <a:p>
            <a:pPr algn="just"/>
            <a:r>
              <a:rPr lang="tr-TR" sz="2000" dirty="0" smtClean="0">
                <a:latin typeface="Times New Roman" pitchFamily="18" charset="0"/>
                <a:cs typeface="Times New Roman" pitchFamily="18" charset="0"/>
              </a:rPr>
              <a:t>Yüce kitabımız </a:t>
            </a:r>
            <a:r>
              <a:rPr lang="tr-TR" sz="2000" dirty="0" err="1" smtClean="0">
                <a:latin typeface="Times New Roman" pitchFamily="18" charset="0"/>
                <a:cs typeface="Times New Roman" pitchFamily="18" charset="0"/>
              </a:rPr>
              <a:t>Kur’ân</a:t>
            </a:r>
            <a:r>
              <a:rPr lang="tr-TR" sz="2000" dirty="0" smtClean="0">
                <a:latin typeface="Times New Roman" pitchFamily="18" charset="0"/>
                <a:cs typeface="Times New Roman" pitchFamily="18" charset="0"/>
              </a:rPr>
              <a:t>-ı Kerim’in gerektiği şekilde seslendirilmesi çok önemlidir. </a:t>
            </a:r>
            <a:r>
              <a:rPr lang="tr-TR" sz="2000" dirty="0" err="1" smtClean="0">
                <a:latin typeface="Times New Roman" pitchFamily="18" charset="0"/>
                <a:cs typeface="Times New Roman" pitchFamily="18" charset="0"/>
              </a:rPr>
              <a:t>Kur’ân</a:t>
            </a:r>
            <a:r>
              <a:rPr lang="tr-TR" sz="2000" dirty="0" smtClean="0">
                <a:latin typeface="Times New Roman" pitchFamily="18" charset="0"/>
                <a:cs typeface="Times New Roman" pitchFamily="18" charset="0"/>
              </a:rPr>
              <a:t>-ı Kerim’de hak ve hakikati ifade eden sözler, kâfirlerin inkârını dile getiren lafızlar, cennetteki insanların mutluluğunu ifade eden </a:t>
            </a:r>
            <a:r>
              <a:rPr lang="tr-TR" sz="2000" dirty="0" err="1" smtClean="0">
                <a:latin typeface="Times New Roman" pitchFamily="18" charset="0"/>
                <a:cs typeface="Times New Roman" pitchFamily="18" charset="0"/>
              </a:rPr>
              <a:t>âyetler</a:t>
            </a:r>
            <a:r>
              <a:rPr lang="tr-TR" sz="2000" dirty="0" smtClean="0">
                <a:latin typeface="Times New Roman" pitchFamily="18" charset="0"/>
                <a:cs typeface="Times New Roman" pitchFamily="18" charset="0"/>
              </a:rPr>
              <a:t> olduğu gibi, cehennemliklerin perişan hallerini dile getiren açıklamalar da vardır. Bunların seslendirilmesi farklı olmalıdır. Özellikle Hakk’ı beyan eden </a:t>
            </a:r>
            <a:r>
              <a:rPr lang="tr-TR" sz="2000" dirty="0" err="1" smtClean="0">
                <a:latin typeface="Times New Roman" pitchFamily="18" charset="0"/>
                <a:cs typeface="Times New Roman" pitchFamily="18" charset="0"/>
              </a:rPr>
              <a:t>âyetlerin</a:t>
            </a:r>
            <a:r>
              <a:rPr lang="tr-TR" sz="2000" dirty="0" smtClean="0">
                <a:latin typeface="Times New Roman" pitchFamily="18" charset="0"/>
                <a:cs typeface="Times New Roman" pitchFamily="18" charset="0"/>
              </a:rPr>
              <a:t> yüksek sesle, kâfirlerin inkârını hafif ve alçak sesle okumak çok önemlidir. Bunların uygulanması </a:t>
            </a:r>
            <a:r>
              <a:rPr lang="tr-TR" sz="2000" dirty="0" err="1" smtClean="0">
                <a:latin typeface="Times New Roman" pitchFamily="18" charset="0"/>
                <a:cs typeface="Times New Roman" pitchFamily="18" charset="0"/>
              </a:rPr>
              <a:t>mûsikî</a:t>
            </a:r>
            <a:r>
              <a:rPr lang="tr-TR" sz="2000" dirty="0" smtClean="0">
                <a:latin typeface="Times New Roman" pitchFamily="18" charset="0"/>
                <a:cs typeface="Times New Roman" pitchFamily="18" charset="0"/>
              </a:rPr>
              <a:t> bilmeyi gerektirir. </a:t>
            </a:r>
            <a:r>
              <a:rPr lang="tr-TR" sz="2000" dirty="0" err="1" smtClean="0">
                <a:latin typeface="Times New Roman" pitchFamily="18" charset="0"/>
                <a:cs typeface="Times New Roman" pitchFamily="18" charset="0"/>
              </a:rPr>
              <a:t>Mûsikî</a:t>
            </a:r>
            <a:r>
              <a:rPr lang="tr-TR" sz="2000" dirty="0" smtClean="0">
                <a:latin typeface="Times New Roman" pitchFamily="18" charset="0"/>
                <a:cs typeface="Times New Roman" pitchFamily="18" charset="0"/>
              </a:rPr>
              <a:t> sanatını bilen ilâhiyatçılar, bu bakımdan mesleklerinde daha etkili ve başarılı olurlar.</a:t>
            </a:r>
          </a:p>
          <a:p>
            <a:pPr algn="just"/>
            <a:r>
              <a:rPr lang="tr-TR" sz="2000" dirty="0" smtClean="0">
                <a:latin typeface="Times New Roman" pitchFamily="18" charset="0"/>
                <a:cs typeface="Times New Roman" pitchFamily="18" charset="0"/>
              </a:rPr>
              <a:t>	</a:t>
            </a:r>
            <a:endParaRPr lang="tr-TR" sz="2000" dirty="0"/>
          </a:p>
        </p:txBody>
      </p:sp>
      <p:sp>
        <p:nvSpPr>
          <p:cNvPr id="4" name="3 Slayt Numarası Yer Tutucusu"/>
          <p:cNvSpPr>
            <a:spLocks noGrp="1"/>
          </p:cNvSpPr>
          <p:nvPr>
            <p:ph type="sldNum" sz="quarter" idx="12"/>
          </p:nvPr>
        </p:nvSpPr>
        <p:spPr/>
        <p:txBody>
          <a:bodyPr/>
          <a:lstStyle/>
          <a:p>
            <a:fld id="{DD2D996C-4733-4241-8AE8-46EF74389D3A}" type="slidenum">
              <a:rPr lang="tr-TR" smtClean="0"/>
              <a:pPr/>
              <a:t>5</a:t>
            </a:fld>
            <a:endParaRPr lang="tr-T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85000" lnSpcReduction="10000"/>
          </a:bodyPr>
          <a:lstStyle/>
          <a:p>
            <a:pPr algn="just"/>
            <a:r>
              <a:rPr lang="tr-TR" sz="2500" dirty="0" smtClean="0">
                <a:latin typeface="Times New Roman" pitchFamily="18" charset="0"/>
                <a:cs typeface="Times New Roman" pitchFamily="18" charset="0"/>
              </a:rPr>
              <a:t>g) </a:t>
            </a:r>
            <a:r>
              <a:rPr lang="tr-TR" sz="1900" dirty="0" smtClean="0">
                <a:latin typeface="Times New Roman" pitchFamily="18" charset="0"/>
                <a:cs typeface="Times New Roman" pitchFamily="18" charset="0"/>
              </a:rPr>
              <a:t>Eski </a:t>
            </a:r>
            <a:r>
              <a:rPr lang="tr-TR" sz="1900" dirty="0" err="1" smtClean="0">
                <a:latin typeface="Times New Roman" pitchFamily="18" charset="0"/>
                <a:cs typeface="Times New Roman" pitchFamily="18" charset="0"/>
              </a:rPr>
              <a:t>vâizlerin</a:t>
            </a:r>
            <a:r>
              <a:rPr lang="tr-TR" sz="1900" dirty="0" smtClean="0">
                <a:latin typeface="Times New Roman" pitchFamily="18" charset="0"/>
                <a:cs typeface="Times New Roman" pitchFamily="18" charset="0"/>
              </a:rPr>
              <a:t> vaaz esnasında yeri geldikçe konuyla ilgili bir </a:t>
            </a:r>
            <a:r>
              <a:rPr lang="tr-TR" sz="1900" dirty="0" err="1" smtClean="0">
                <a:latin typeface="Times New Roman" pitchFamily="18" charset="0"/>
                <a:cs typeface="Times New Roman" pitchFamily="18" charset="0"/>
              </a:rPr>
              <a:t>beyti</a:t>
            </a:r>
            <a:r>
              <a:rPr lang="tr-TR" sz="1900" dirty="0" smtClean="0">
                <a:latin typeface="Times New Roman" pitchFamily="18" charset="0"/>
                <a:cs typeface="Times New Roman" pitchFamily="18" charset="0"/>
              </a:rPr>
              <a:t> güzel sesle okumaları göz önünde bulundurulursa, bazen güzel sesle okunan bir şiir veya </a:t>
            </a:r>
            <a:r>
              <a:rPr lang="tr-TR" sz="1900" dirty="0" err="1" smtClean="0">
                <a:latin typeface="Times New Roman" pitchFamily="18" charset="0"/>
                <a:cs typeface="Times New Roman" pitchFamily="18" charset="0"/>
              </a:rPr>
              <a:t>kasîdenin</a:t>
            </a:r>
            <a:r>
              <a:rPr lang="tr-TR" sz="1900" dirty="0" smtClean="0">
                <a:latin typeface="Times New Roman" pitchFamily="18" charset="0"/>
                <a:cs typeface="Times New Roman" pitchFamily="18" charset="0"/>
              </a:rPr>
              <a:t>, bir saat düzensiz konuşmadan daha etkili olduğu görülmüştür. Çünkü sözün güzeline, nağme daha da güzellik verir. En güzel söz Allah’ın sözü </a:t>
            </a:r>
            <a:r>
              <a:rPr lang="tr-TR" sz="1900" dirty="0" err="1" smtClean="0">
                <a:latin typeface="Times New Roman" pitchFamily="18" charset="0"/>
                <a:cs typeface="Times New Roman" pitchFamily="18" charset="0"/>
              </a:rPr>
              <a:t>Kur’ân</a:t>
            </a:r>
            <a:r>
              <a:rPr lang="tr-TR" sz="1900" dirty="0" smtClean="0">
                <a:latin typeface="Times New Roman" pitchFamily="18" charset="0"/>
                <a:cs typeface="Times New Roman" pitchFamily="18" charset="0"/>
              </a:rPr>
              <a:t> olunca, </a:t>
            </a:r>
            <a:r>
              <a:rPr lang="tr-TR" sz="1900" dirty="0" err="1" smtClean="0">
                <a:latin typeface="Times New Roman" pitchFamily="18" charset="0"/>
                <a:cs typeface="Times New Roman" pitchFamily="18" charset="0"/>
              </a:rPr>
              <a:t>Resûlüllah</a:t>
            </a:r>
            <a:r>
              <a:rPr lang="tr-TR" sz="1900" dirty="0" smtClean="0">
                <a:latin typeface="Times New Roman" pitchFamily="18" charset="0"/>
                <a:cs typeface="Times New Roman" pitchFamily="18" charset="0"/>
              </a:rPr>
              <a:t> da </a:t>
            </a:r>
            <a:r>
              <a:rPr lang="tr-TR" sz="1900" i="1" dirty="0" smtClean="0">
                <a:latin typeface="Times New Roman" pitchFamily="18" charset="0"/>
                <a:cs typeface="Times New Roman" pitchFamily="18" charset="0"/>
              </a:rPr>
              <a:t>“</a:t>
            </a:r>
            <a:r>
              <a:rPr lang="tr-TR" sz="1900" i="1" dirty="0" err="1" smtClean="0">
                <a:latin typeface="Times New Roman" pitchFamily="18" charset="0"/>
                <a:cs typeface="Times New Roman" pitchFamily="18" charset="0"/>
              </a:rPr>
              <a:t>Kur’ân’ı</a:t>
            </a:r>
            <a:r>
              <a:rPr lang="tr-TR" sz="1900" i="1" dirty="0" smtClean="0">
                <a:latin typeface="Times New Roman" pitchFamily="18" charset="0"/>
                <a:cs typeface="Times New Roman" pitchFamily="18" charset="0"/>
              </a:rPr>
              <a:t> seslerinizle süsleyiniz” </a:t>
            </a:r>
            <a:r>
              <a:rPr lang="tr-TR" sz="1900" dirty="0" smtClean="0">
                <a:latin typeface="Times New Roman" pitchFamily="18" charset="0"/>
                <a:cs typeface="Times New Roman" pitchFamily="18" charset="0"/>
              </a:rPr>
              <a:t>(</a:t>
            </a:r>
            <a:r>
              <a:rPr lang="tr-TR" sz="1900" dirty="0" err="1" smtClean="0">
                <a:latin typeface="Times New Roman" pitchFamily="18" charset="0"/>
                <a:cs typeface="Times New Roman" pitchFamily="18" charset="0"/>
              </a:rPr>
              <a:t>Buhârî</a:t>
            </a:r>
            <a:r>
              <a:rPr lang="tr-TR" sz="1900" dirty="0" smtClean="0">
                <a:latin typeface="Times New Roman" pitchFamily="18" charset="0"/>
                <a:cs typeface="Times New Roman" pitchFamily="18" charset="0"/>
              </a:rPr>
              <a:t>, 52/214)</a:t>
            </a:r>
            <a:r>
              <a:rPr lang="tr-TR" sz="1900" i="1" dirty="0" smtClean="0">
                <a:latin typeface="Times New Roman" pitchFamily="18" charset="0"/>
                <a:cs typeface="Times New Roman" pitchFamily="18" charset="0"/>
              </a:rPr>
              <a:t> </a:t>
            </a:r>
            <a:r>
              <a:rPr lang="tr-TR" sz="1900" dirty="0" smtClean="0">
                <a:latin typeface="Times New Roman" pitchFamily="18" charset="0"/>
                <a:cs typeface="Times New Roman" pitchFamily="18" charset="0"/>
              </a:rPr>
              <a:t>buyurduğuna göre, </a:t>
            </a:r>
            <a:r>
              <a:rPr lang="tr-TR" sz="1900" dirty="0" err="1" smtClean="0">
                <a:latin typeface="Times New Roman" pitchFamily="18" charset="0"/>
                <a:cs typeface="Times New Roman" pitchFamily="18" charset="0"/>
              </a:rPr>
              <a:t>Kur’ân’a</a:t>
            </a:r>
            <a:r>
              <a:rPr lang="tr-TR" sz="1900" dirty="0" smtClean="0">
                <a:latin typeface="Times New Roman" pitchFamily="18" charset="0"/>
                <a:cs typeface="Times New Roman" pitchFamily="18" charset="0"/>
              </a:rPr>
              <a:t> bile güzellik katan bir ses, normal konuşmaya niçin güzellik katmasın. </a:t>
            </a:r>
          </a:p>
          <a:p>
            <a:pPr algn="just"/>
            <a:r>
              <a:rPr lang="tr-TR" sz="1900" dirty="0" smtClean="0">
                <a:latin typeface="Times New Roman" pitchFamily="18" charset="0"/>
                <a:cs typeface="Times New Roman" pitchFamily="18" charset="0"/>
              </a:rPr>
              <a:t>	İşte daha birçok gerekçe ile bu dersin, yarının din görevlisi, Din Kültürü ve Ahlâk Bilgisi öğretmeni olacak kişilere verilmesi gerekli görülmüştür. 45 yılı aşkın bir zamanda fakültelerde okutulan bu dersin öğrenciler üzerinde çok olumlu sonuçlar verdiği bilinmektedir. Bu dersi almayan öğrencilerde meslek hayatlarında bunun eksikliği çokça görülmekte ve eski mezunlarımızın birçoğundan bu dersi almadıkları için pişmanlık itiraflarını duymaktayız. </a:t>
            </a:r>
          </a:p>
          <a:p>
            <a:pPr algn="just"/>
            <a:r>
              <a:rPr lang="tr-TR" sz="1900" dirty="0" smtClean="0">
                <a:latin typeface="Times New Roman" pitchFamily="18" charset="0"/>
                <a:cs typeface="Times New Roman" pitchFamily="18" charset="0"/>
              </a:rPr>
              <a:t>	Fakültelerimizdeki durum gösteriyor ki, bu dersin eksikliği her geçen gün fark edildiği için, yeni açılan bölümlerin hepsine bu ders zorunlu olarak konulmaktadır. Özellikle erken yaşlarda ve okul sıralarında </a:t>
            </a:r>
            <a:r>
              <a:rPr lang="tr-TR" sz="1900" dirty="0" err="1" smtClean="0">
                <a:latin typeface="Times New Roman" pitchFamily="18" charset="0"/>
                <a:cs typeface="Times New Roman" pitchFamily="18" charset="0"/>
              </a:rPr>
              <a:t>mûsikî</a:t>
            </a:r>
            <a:r>
              <a:rPr lang="tr-TR" sz="1900" dirty="0" smtClean="0">
                <a:latin typeface="Times New Roman" pitchFamily="18" charset="0"/>
                <a:cs typeface="Times New Roman" pitchFamily="18" charset="0"/>
              </a:rPr>
              <a:t> eğitimi almayan din görevlilerinin eğitimi de ileriki yaşlarda Diyanet İşleri Başkanlığı’na yük getirmektedir. Bu eğitimin özellikle İmam-Hatip Liselerinde ve en geç İlâhiyat Fakültelerinde aksatılmadan verilmesi gerekmektedir. Bu dersin gereği ve lüzumu ile ilgili çok daha gerekçeler ileri sürülebilmektedir. </a:t>
            </a:r>
          </a:p>
          <a:p>
            <a:endParaRPr lang="tr-TR" sz="2500" dirty="0" smtClean="0">
              <a:latin typeface="Times New Roman" pitchFamily="18" charset="0"/>
              <a:cs typeface="Times New Roman" pitchFamily="18" charset="0"/>
            </a:endParaRPr>
          </a:p>
          <a:p>
            <a:endParaRPr lang="tr-TR" dirty="0"/>
          </a:p>
        </p:txBody>
      </p:sp>
      <p:sp>
        <p:nvSpPr>
          <p:cNvPr id="4" name="3 Slayt Numarası Yer Tutucusu"/>
          <p:cNvSpPr>
            <a:spLocks noGrp="1"/>
          </p:cNvSpPr>
          <p:nvPr>
            <p:ph type="sldNum" sz="quarter" idx="12"/>
          </p:nvPr>
        </p:nvSpPr>
        <p:spPr/>
        <p:txBody>
          <a:bodyPr/>
          <a:lstStyle/>
          <a:p>
            <a:fld id="{DD2D996C-4733-4241-8AE8-46EF74389D3A}" type="slidenum">
              <a:rPr lang="tr-TR" smtClean="0"/>
              <a:pPr/>
              <a:t>6</a:t>
            </a:fld>
            <a:endParaRPr lang="tr-T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000" dirty="0" smtClean="0">
                <a:latin typeface="Times New Roman" pitchFamily="18" charset="0"/>
                <a:cs typeface="Times New Roman" pitchFamily="18" charset="0"/>
              </a:rPr>
              <a:t>DİN GÖREVLİLERİNE MÛSİKÎ EĞİTİMİ VERİLMESİ</a:t>
            </a:r>
            <a:endParaRPr lang="tr-TR" sz="2000" dirty="0"/>
          </a:p>
        </p:txBody>
      </p:sp>
      <p:sp>
        <p:nvSpPr>
          <p:cNvPr id="3" name="2 İçerik Yer Tutucusu"/>
          <p:cNvSpPr>
            <a:spLocks noGrp="1"/>
          </p:cNvSpPr>
          <p:nvPr>
            <p:ph idx="1"/>
          </p:nvPr>
        </p:nvSpPr>
        <p:spPr/>
        <p:txBody>
          <a:bodyPr>
            <a:normAutofit/>
          </a:bodyPr>
          <a:lstStyle/>
          <a:p>
            <a:pPr algn="just"/>
            <a:r>
              <a:rPr lang="tr-TR" sz="1200" dirty="0"/>
              <a:t>	</a:t>
            </a:r>
            <a:r>
              <a:rPr lang="tr-TR" sz="2000" dirty="0" err="1">
                <a:latin typeface="Times New Roman" pitchFamily="18" charset="0"/>
                <a:cs typeface="Times New Roman" pitchFamily="18" charset="0"/>
              </a:rPr>
              <a:t>Mûsikînin</a:t>
            </a:r>
            <a:r>
              <a:rPr lang="tr-TR" sz="2000" dirty="0">
                <a:latin typeface="Times New Roman" pitchFamily="18" charset="0"/>
                <a:cs typeface="Times New Roman" pitchFamily="18" charset="0"/>
              </a:rPr>
              <a:t> etkili olduğu alanlardan birisi de </a:t>
            </a:r>
            <a:r>
              <a:rPr lang="tr-TR" sz="2000" dirty="0" err="1">
                <a:latin typeface="Times New Roman" pitchFamily="18" charset="0"/>
                <a:cs typeface="Times New Roman" pitchFamily="18" charset="0"/>
              </a:rPr>
              <a:t>dînî</a:t>
            </a:r>
            <a:r>
              <a:rPr lang="tr-TR" sz="2000" dirty="0">
                <a:latin typeface="Times New Roman" pitchFamily="18" charset="0"/>
                <a:cs typeface="Times New Roman" pitchFamily="18" charset="0"/>
              </a:rPr>
              <a:t> formlardır. </a:t>
            </a:r>
            <a:r>
              <a:rPr lang="tr-TR" sz="2000" dirty="0" err="1">
                <a:latin typeface="Times New Roman" pitchFamily="18" charset="0"/>
                <a:cs typeface="Times New Roman" pitchFamily="18" charset="0"/>
              </a:rPr>
              <a:t>Dînî</a:t>
            </a:r>
            <a:r>
              <a:rPr lang="tr-TR" sz="2000" dirty="0">
                <a:latin typeface="Times New Roman" pitchFamily="18" charset="0"/>
                <a:cs typeface="Times New Roman" pitchFamily="18" charset="0"/>
              </a:rPr>
              <a:t> formlar içerisinde özellikle </a:t>
            </a:r>
            <a:r>
              <a:rPr lang="tr-TR" sz="2000" dirty="0" err="1">
                <a:latin typeface="Times New Roman" pitchFamily="18" charset="0"/>
                <a:cs typeface="Times New Roman" pitchFamily="18" charset="0"/>
              </a:rPr>
              <a:t>Ezân’ların</a:t>
            </a:r>
            <a:r>
              <a:rPr lang="tr-TR" sz="2000" dirty="0">
                <a:latin typeface="Times New Roman" pitchFamily="18" charset="0"/>
                <a:cs typeface="Times New Roman" pitchFamily="18" charset="0"/>
              </a:rPr>
              <a:t> halka açık ve yüksek sesle okunduğunu göz önünde bulundurursak, böyle önemli bir çağrının ve ilâhî </a:t>
            </a:r>
            <a:r>
              <a:rPr lang="tr-TR" sz="2000" dirty="0" err="1">
                <a:latin typeface="Times New Roman" pitchFamily="18" charset="0"/>
                <a:cs typeface="Times New Roman" pitchFamily="18" charset="0"/>
              </a:rPr>
              <a:t>dâvetin</a:t>
            </a:r>
            <a:r>
              <a:rPr lang="tr-TR" sz="2000" dirty="0">
                <a:latin typeface="Times New Roman" pitchFamily="18" charset="0"/>
                <a:cs typeface="Times New Roman" pitchFamily="18" charset="0"/>
              </a:rPr>
              <a:t>, mükemmel bir şekilde icra edilmesi gerektiği, toplumun her kesimi tarafından kabul edilmektedir. </a:t>
            </a:r>
          </a:p>
          <a:p>
            <a:pPr algn="just"/>
            <a:r>
              <a:rPr lang="tr-TR" sz="2000" dirty="0">
                <a:latin typeface="Times New Roman" pitchFamily="18" charset="0"/>
                <a:cs typeface="Times New Roman" pitchFamily="18" charset="0"/>
              </a:rPr>
              <a:t>	Cami içi </a:t>
            </a:r>
            <a:r>
              <a:rPr lang="tr-TR" sz="2000" dirty="0" err="1">
                <a:latin typeface="Times New Roman" pitchFamily="18" charset="0"/>
                <a:cs typeface="Times New Roman" pitchFamily="18" charset="0"/>
              </a:rPr>
              <a:t>mûsikîsi</a:t>
            </a:r>
            <a:r>
              <a:rPr lang="tr-TR" sz="2000" dirty="0">
                <a:latin typeface="Times New Roman" pitchFamily="18" charset="0"/>
                <a:cs typeface="Times New Roman" pitchFamily="18" charset="0"/>
              </a:rPr>
              <a:t> formlarından olan </a:t>
            </a:r>
            <a:r>
              <a:rPr lang="tr-TR" sz="2000" dirty="0" err="1">
                <a:latin typeface="Times New Roman" pitchFamily="18" charset="0"/>
                <a:cs typeface="Times New Roman" pitchFamily="18" charset="0"/>
              </a:rPr>
              <a:t>Kur’ân’ın</a:t>
            </a:r>
            <a:r>
              <a:rPr lang="tr-TR" sz="2000" dirty="0">
                <a:latin typeface="Times New Roman" pitchFamily="18" charset="0"/>
                <a:cs typeface="Times New Roman" pitchFamily="18" charset="0"/>
              </a:rPr>
              <a:t> güzel sesle okunması, </a:t>
            </a:r>
            <a:r>
              <a:rPr lang="tr-TR" sz="2000" dirty="0" err="1">
                <a:latin typeface="Times New Roman" pitchFamily="18" charset="0"/>
                <a:cs typeface="Times New Roman" pitchFamily="18" charset="0"/>
              </a:rPr>
              <a:t>Kâmet</a:t>
            </a:r>
            <a:r>
              <a:rPr lang="tr-TR" sz="2000" dirty="0">
                <a:latin typeface="Times New Roman" pitchFamily="18" charset="0"/>
                <a:cs typeface="Times New Roman" pitchFamily="18" charset="0"/>
              </a:rPr>
              <a:t>, </a:t>
            </a:r>
            <a:r>
              <a:rPr lang="tr-TR" sz="2000" dirty="0" err="1">
                <a:latin typeface="Times New Roman" pitchFamily="18" charset="0"/>
                <a:cs typeface="Times New Roman" pitchFamily="18" charset="0"/>
              </a:rPr>
              <a:t>Mahfel</a:t>
            </a:r>
            <a:r>
              <a:rPr lang="tr-TR" sz="2000" dirty="0">
                <a:latin typeface="Times New Roman" pitchFamily="18" charset="0"/>
                <a:cs typeface="Times New Roman" pitchFamily="18" charset="0"/>
              </a:rPr>
              <a:t> Sürmesi, </a:t>
            </a:r>
            <a:r>
              <a:rPr lang="tr-TR" sz="2000" dirty="0" err="1">
                <a:latin typeface="Times New Roman" pitchFamily="18" charset="0"/>
                <a:cs typeface="Times New Roman" pitchFamily="18" charset="0"/>
              </a:rPr>
              <a:t>Tekbîr</a:t>
            </a:r>
            <a:r>
              <a:rPr lang="tr-TR" sz="2000" dirty="0">
                <a:latin typeface="Times New Roman" pitchFamily="18" charset="0"/>
                <a:cs typeface="Times New Roman" pitchFamily="18" charset="0"/>
              </a:rPr>
              <a:t>, Salât vs. gibi formlar da ele alınacak olursa, </a:t>
            </a:r>
            <a:r>
              <a:rPr lang="tr-TR" sz="2000" dirty="0" err="1">
                <a:latin typeface="Times New Roman" pitchFamily="18" charset="0"/>
                <a:cs typeface="Times New Roman" pitchFamily="18" charset="0"/>
              </a:rPr>
              <a:t>mûsikînin</a:t>
            </a:r>
            <a:r>
              <a:rPr lang="tr-TR" sz="2000" dirty="0">
                <a:latin typeface="Times New Roman" pitchFamily="18" charset="0"/>
                <a:cs typeface="Times New Roman" pitchFamily="18" charset="0"/>
              </a:rPr>
              <a:t> </a:t>
            </a:r>
            <a:r>
              <a:rPr lang="tr-TR" sz="2000" dirty="0" err="1">
                <a:latin typeface="Times New Roman" pitchFamily="18" charset="0"/>
                <a:cs typeface="Times New Roman" pitchFamily="18" charset="0"/>
              </a:rPr>
              <a:t>dînî</a:t>
            </a:r>
            <a:r>
              <a:rPr lang="tr-TR" sz="2000" dirty="0">
                <a:latin typeface="Times New Roman" pitchFamily="18" charset="0"/>
                <a:cs typeface="Times New Roman" pitchFamily="18" charset="0"/>
              </a:rPr>
              <a:t> formlardaki önemi ve gereği daha açık bir şekilde ortaya çıkar. Bu sebeple, Türkiye’de mevcut din görevlilerinin, din görevlisi eğitimi veren okullarda okuyan ve istikbalin din görevlisi olacak olan adayların ciddi bir müzik eğitimine tabi tutulmalarının lüzumuna inanıyoruz. </a:t>
            </a:r>
          </a:p>
          <a:p>
            <a:endParaRPr lang="tr-TR" dirty="0"/>
          </a:p>
        </p:txBody>
      </p:sp>
      <p:sp>
        <p:nvSpPr>
          <p:cNvPr id="4" name="3 Slayt Numarası Yer Tutucusu"/>
          <p:cNvSpPr>
            <a:spLocks noGrp="1"/>
          </p:cNvSpPr>
          <p:nvPr>
            <p:ph type="sldNum" sz="quarter" idx="12"/>
          </p:nvPr>
        </p:nvSpPr>
        <p:spPr/>
        <p:txBody>
          <a:bodyPr/>
          <a:lstStyle/>
          <a:p>
            <a:fld id="{DD2D996C-4733-4241-8AE8-46EF74389D3A}" type="slidenum">
              <a:rPr lang="tr-TR" smtClean="0"/>
              <a:pPr/>
              <a:t>7</a:t>
            </a:fld>
            <a:endParaRPr lang="tr-T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l"/>
            <a:r>
              <a:rPr lang="tr-TR" sz="2200" b="1" dirty="0" smtClean="0">
                <a:latin typeface="Times New Roman" pitchFamily="18" charset="0"/>
                <a:cs typeface="Times New Roman" pitchFamily="18" charset="0"/>
              </a:rPr>
              <a:t>Nasıl Bir </a:t>
            </a:r>
            <a:r>
              <a:rPr lang="tr-TR" sz="2200" b="1" dirty="0" err="1" smtClean="0">
                <a:latin typeface="Times New Roman" pitchFamily="18" charset="0"/>
                <a:cs typeface="Times New Roman" pitchFamily="18" charset="0"/>
              </a:rPr>
              <a:t>Dînî</a:t>
            </a:r>
            <a:r>
              <a:rPr lang="tr-TR" sz="2200" b="1" dirty="0" smtClean="0">
                <a:latin typeface="Times New Roman" pitchFamily="18" charset="0"/>
                <a:cs typeface="Times New Roman" pitchFamily="18" charset="0"/>
              </a:rPr>
              <a:t> </a:t>
            </a:r>
            <a:r>
              <a:rPr lang="tr-TR" sz="2200" b="1" dirty="0" err="1" smtClean="0">
                <a:latin typeface="Times New Roman" pitchFamily="18" charset="0"/>
                <a:cs typeface="Times New Roman" pitchFamily="18" charset="0"/>
              </a:rPr>
              <a:t>Mûsikî</a:t>
            </a:r>
            <a:r>
              <a:rPr lang="tr-TR" sz="2200" b="1" dirty="0" smtClean="0">
                <a:latin typeface="Times New Roman" pitchFamily="18" charset="0"/>
                <a:cs typeface="Times New Roman" pitchFamily="18" charset="0"/>
              </a:rPr>
              <a:t> Öğretimi?</a:t>
            </a:r>
            <a:endParaRPr lang="tr-TR" dirty="0"/>
          </a:p>
        </p:txBody>
      </p:sp>
      <p:sp>
        <p:nvSpPr>
          <p:cNvPr id="3" name="2 İçerik Yer Tutucusu"/>
          <p:cNvSpPr>
            <a:spLocks noGrp="1"/>
          </p:cNvSpPr>
          <p:nvPr>
            <p:ph idx="1"/>
          </p:nvPr>
        </p:nvSpPr>
        <p:spPr/>
        <p:txBody>
          <a:bodyPr>
            <a:normAutofit fontScale="92500" lnSpcReduction="20000"/>
          </a:bodyPr>
          <a:lstStyle/>
          <a:p>
            <a:pPr algn="just"/>
            <a:r>
              <a:rPr lang="tr-TR" sz="1400" dirty="0"/>
              <a:t>	</a:t>
            </a:r>
            <a:r>
              <a:rPr lang="tr-TR" sz="1900" dirty="0">
                <a:latin typeface="Times New Roman" pitchFamily="18" charset="0"/>
                <a:cs typeface="Times New Roman" pitchFamily="18" charset="0"/>
              </a:rPr>
              <a:t>Konumuza başlamadan önce din görevlisinden maksat </a:t>
            </a:r>
            <a:r>
              <a:rPr lang="tr-TR" sz="1900" dirty="0" err="1">
                <a:latin typeface="Times New Roman" pitchFamily="18" charset="0"/>
                <a:cs typeface="Times New Roman" pitchFamily="18" charset="0"/>
              </a:rPr>
              <a:t>Câmilerde</a:t>
            </a:r>
            <a:r>
              <a:rPr lang="tr-TR" sz="1900" dirty="0">
                <a:latin typeface="Times New Roman" pitchFamily="18" charset="0"/>
                <a:cs typeface="Times New Roman" pitchFamily="18" charset="0"/>
              </a:rPr>
              <a:t> görev yapan İmam ve Müezzinlerimizi, ayrıca </a:t>
            </a:r>
            <a:r>
              <a:rPr lang="tr-TR" sz="1900" dirty="0" err="1">
                <a:latin typeface="Times New Roman" pitchFamily="18" charset="0"/>
                <a:cs typeface="Times New Roman" pitchFamily="18" charset="0"/>
              </a:rPr>
              <a:t>Kur’ân</a:t>
            </a:r>
            <a:r>
              <a:rPr lang="tr-TR" sz="1900" dirty="0">
                <a:latin typeface="Times New Roman" pitchFamily="18" charset="0"/>
                <a:cs typeface="Times New Roman" pitchFamily="18" charset="0"/>
              </a:rPr>
              <a:t> Kurslarında öğreticilik yapan görevlileri kastediyoruz. Öğrencilerden kastımız ise, din görevlisi yetiştiren meslek okulu öğrencileridir. Konular içerisinde, bazen bu grupların her birine öğrenci olarak tavsiyelerimiz olacaktır.</a:t>
            </a:r>
          </a:p>
          <a:p>
            <a:pPr algn="just"/>
            <a:r>
              <a:rPr lang="tr-TR" sz="1900" dirty="0">
                <a:latin typeface="Times New Roman" pitchFamily="18" charset="0"/>
                <a:cs typeface="Times New Roman" pitchFamily="18" charset="0"/>
              </a:rPr>
              <a:t>	Eğitim işi bir sanattır. Müzik eğitimi ise sanat içinde bir sanattır diye düşünüyoruz. Sanat içinde bir sanat yapacak olan müzik eğitimcisinin de sanatçı bir ruha ve kişiliğe sahip olması gerekmektedir.</a:t>
            </a:r>
          </a:p>
          <a:p>
            <a:pPr algn="just"/>
            <a:r>
              <a:rPr lang="tr-TR" sz="1900" dirty="0">
                <a:latin typeface="Times New Roman" pitchFamily="18" charset="0"/>
                <a:cs typeface="Times New Roman" pitchFamily="18" charset="0"/>
              </a:rPr>
              <a:t>	Müzik öğretiminin genel kuralları yanında, </a:t>
            </a:r>
            <a:r>
              <a:rPr lang="tr-TR" sz="1900" dirty="0" err="1">
                <a:latin typeface="Times New Roman" pitchFamily="18" charset="0"/>
                <a:cs typeface="Times New Roman" pitchFamily="18" charset="0"/>
              </a:rPr>
              <a:t>dînî</a:t>
            </a:r>
            <a:r>
              <a:rPr lang="tr-TR" sz="1900" dirty="0">
                <a:latin typeface="Times New Roman" pitchFamily="18" charset="0"/>
                <a:cs typeface="Times New Roman" pitchFamily="18" charset="0"/>
              </a:rPr>
              <a:t> müzik öğretiminin ayrıca bazı ekleri vardır. </a:t>
            </a:r>
            <a:r>
              <a:rPr lang="tr-TR" sz="1900" dirty="0" err="1">
                <a:latin typeface="Times New Roman" pitchFamily="18" charset="0"/>
                <a:cs typeface="Times New Roman" pitchFamily="18" charset="0"/>
              </a:rPr>
              <a:t>Dînî</a:t>
            </a:r>
            <a:r>
              <a:rPr lang="tr-TR" sz="1900" dirty="0">
                <a:latin typeface="Times New Roman" pitchFamily="18" charset="0"/>
                <a:cs typeface="Times New Roman" pitchFamily="18" charset="0"/>
              </a:rPr>
              <a:t> müzik formlarında kullanılan güfteler Arapça, Farsça veya bunlara bir de </a:t>
            </a:r>
            <a:r>
              <a:rPr lang="tr-TR" sz="1900" dirty="0" err="1">
                <a:latin typeface="Times New Roman" pitchFamily="18" charset="0"/>
                <a:cs typeface="Times New Roman" pitchFamily="18" charset="0"/>
              </a:rPr>
              <a:t>Türkçe’nin</a:t>
            </a:r>
            <a:r>
              <a:rPr lang="tr-TR" sz="1900" dirty="0">
                <a:latin typeface="Times New Roman" pitchFamily="18" charset="0"/>
                <a:cs typeface="Times New Roman" pitchFamily="18" charset="0"/>
              </a:rPr>
              <a:t> karışmasıyla meydana gelen </a:t>
            </a:r>
            <a:r>
              <a:rPr lang="tr-TR" sz="1900" dirty="0" err="1">
                <a:latin typeface="Times New Roman" pitchFamily="18" charset="0"/>
                <a:cs typeface="Times New Roman" pitchFamily="18" charset="0"/>
              </a:rPr>
              <a:t>Osmanlıca’dır</a:t>
            </a:r>
            <a:r>
              <a:rPr lang="tr-TR" sz="1900" dirty="0">
                <a:latin typeface="Times New Roman" pitchFamily="18" charset="0"/>
                <a:cs typeface="Times New Roman" pitchFamily="18" charset="0"/>
              </a:rPr>
              <a:t>. Özellikle </a:t>
            </a:r>
            <a:r>
              <a:rPr lang="tr-TR" sz="1900" dirty="0" err="1">
                <a:latin typeface="Times New Roman" pitchFamily="18" charset="0"/>
                <a:cs typeface="Times New Roman" pitchFamily="18" charset="0"/>
              </a:rPr>
              <a:t>dînî</a:t>
            </a:r>
            <a:r>
              <a:rPr lang="tr-TR" sz="1900" dirty="0">
                <a:latin typeface="Times New Roman" pitchFamily="18" charset="0"/>
                <a:cs typeface="Times New Roman" pitchFamily="18" charset="0"/>
              </a:rPr>
              <a:t> formlar içerisinde </a:t>
            </a:r>
            <a:r>
              <a:rPr lang="tr-TR" sz="1900" dirty="0" err="1">
                <a:latin typeface="Times New Roman" pitchFamily="18" charset="0"/>
                <a:cs typeface="Times New Roman" pitchFamily="18" charset="0"/>
              </a:rPr>
              <a:t>Kur’ân</a:t>
            </a:r>
            <a:r>
              <a:rPr lang="tr-TR" sz="1900" dirty="0">
                <a:latin typeface="Times New Roman" pitchFamily="18" charset="0"/>
                <a:cs typeface="Times New Roman" pitchFamily="18" charset="0"/>
              </a:rPr>
              <a:t> ve </a:t>
            </a:r>
            <a:r>
              <a:rPr lang="tr-TR" sz="1900" dirty="0" err="1">
                <a:latin typeface="Times New Roman" pitchFamily="18" charset="0"/>
                <a:cs typeface="Times New Roman" pitchFamily="18" charset="0"/>
              </a:rPr>
              <a:t>Ezân’ın</a:t>
            </a:r>
            <a:r>
              <a:rPr lang="tr-TR" sz="1900" dirty="0">
                <a:latin typeface="Times New Roman" pitchFamily="18" charset="0"/>
                <a:cs typeface="Times New Roman" pitchFamily="18" charset="0"/>
              </a:rPr>
              <a:t> doğru telaffuz edilebilmesi, doğru okunması olayı, bunların güzel sesle okunması meselesinden daha önce gelir. Bunun için de </a:t>
            </a:r>
            <a:r>
              <a:rPr lang="tr-TR" sz="1900" dirty="0" err="1">
                <a:latin typeface="Times New Roman" pitchFamily="18" charset="0"/>
                <a:cs typeface="Times New Roman" pitchFamily="18" charset="0"/>
              </a:rPr>
              <a:t>Tecvîd</a:t>
            </a:r>
            <a:r>
              <a:rPr lang="tr-TR" sz="1900" dirty="0">
                <a:latin typeface="Times New Roman" pitchFamily="18" charset="0"/>
                <a:cs typeface="Times New Roman" pitchFamily="18" charset="0"/>
              </a:rPr>
              <a:t> ve </a:t>
            </a:r>
            <a:r>
              <a:rPr lang="tr-TR" sz="1900" dirty="0" err="1">
                <a:latin typeface="Times New Roman" pitchFamily="18" charset="0"/>
                <a:cs typeface="Times New Roman" pitchFamily="18" charset="0"/>
              </a:rPr>
              <a:t>Ta’lim</a:t>
            </a:r>
            <a:r>
              <a:rPr lang="tr-TR" sz="1900" dirty="0">
                <a:latin typeface="Times New Roman" pitchFamily="18" charset="0"/>
                <a:cs typeface="Times New Roman" pitchFamily="18" charset="0"/>
              </a:rPr>
              <a:t> dersleri almış olmak lâzımdır. </a:t>
            </a:r>
            <a:r>
              <a:rPr lang="tr-TR" sz="1900" dirty="0" smtClean="0">
                <a:latin typeface="Times New Roman" pitchFamily="18" charset="0"/>
                <a:cs typeface="Times New Roman" pitchFamily="18" charset="0"/>
              </a:rPr>
              <a:t>Okuyucu</a:t>
            </a:r>
            <a:r>
              <a:rPr lang="tr-TR" sz="1900" dirty="0">
                <a:latin typeface="Times New Roman" pitchFamily="18" charset="0"/>
                <a:cs typeface="Times New Roman" pitchFamily="18" charset="0"/>
              </a:rPr>
              <a:t>, öncelikle Tecvit ve </a:t>
            </a:r>
            <a:r>
              <a:rPr lang="tr-TR" sz="1900" dirty="0" err="1">
                <a:latin typeface="Times New Roman" pitchFamily="18" charset="0"/>
                <a:cs typeface="Times New Roman" pitchFamily="18" charset="0"/>
              </a:rPr>
              <a:t>Ta’lîm</a:t>
            </a:r>
            <a:r>
              <a:rPr lang="tr-TR" sz="1900" dirty="0">
                <a:latin typeface="Times New Roman" pitchFamily="18" charset="0"/>
                <a:cs typeface="Times New Roman" pitchFamily="18" charset="0"/>
              </a:rPr>
              <a:t> olmak üzere bir takım kurallara bağlı kalmak zorundadır. </a:t>
            </a:r>
            <a:r>
              <a:rPr lang="tr-TR" sz="1900" dirty="0" err="1">
                <a:latin typeface="Times New Roman" pitchFamily="18" charset="0"/>
                <a:cs typeface="Times New Roman" pitchFamily="18" charset="0"/>
              </a:rPr>
              <a:t>Tecvîd</a:t>
            </a:r>
            <a:r>
              <a:rPr lang="tr-TR" sz="1900" dirty="0">
                <a:latin typeface="Times New Roman" pitchFamily="18" charset="0"/>
                <a:cs typeface="Times New Roman" pitchFamily="18" charset="0"/>
              </a:rPr>
              <a:t> ve </a:t>
            </a:r>
            <a:r>
              <a:rPr lang="tr-TR" sz="1900" dirty="0" err="1">
                <a:latin typeface="Times New Roman" pitchFamily="18" charset="0"/>
                <a:cs typeface="Times New Roman" pitchFamily="18" charset="0"/>
              </a:rPr>
              <a:t>Tâlim</a:t>
            </a:r>
            <a:r>
              <a:rPr lang="tr-TR" sz="1900" dirty="0">
                <a:latin typeface="Times New Roman" pitchFamily="18" charset="0"/>
                <a:cs typeface="Times New Roman" pitchFamily="18" charset="0"/>
              </a:rPr>
              <a:t> dersleri almamış olan şarkıcılar, makamları iyi bilseler de, </a:t>
            </a:r>
            <a:r>
              <a:rPr lang="tr-TR" sz="1900" dirty="0" err="1">
                <a:latin typeface="Times New Roman" pitchFamily="18" charset="0"/>
                <a:cs typeface="Times New Roman" pitchFamily="18" charset="0"/>
              </a:rPr>
              <a:t>ezânı</a:t>
            </a:r>
            <a:r>
              <a:rPr lang="tr-TR" sz="1900" dirty="0">
                <a:latin typeface="Times New Roman" pitchFamily="18" charset="0"/>
                <a:cs typeface="Times New Roman" pitchFamily="18" charset="0"/>
              </a:rPr>
              <a:t> ve </a:t>
            </a:r>
            <a:r>
              <a:rPr lang="tr-TR" sz="1900" dirty="0" err="1">
                <a:latin typeface="Times New Roman" pitchFamily="18" charset="0"/>
                <a:cs typeface="Times New Roman" pitchFamily="18" charset="0"/>
              </a:rPr>
              <a:t>dînî</a:t>
            </a:r>
            <a:r>
              <a:rPr lang="tr-TR" sz="1900" dirty="0">
                <a:latin typeface="Times New Roman" pitchFamily="18" charset="0"/>
                <a:cs typeface="Times New Roman" pitchFamily="18" charset="0"/>
              </a:rPr>
              <a:t> formları doğru icra edemezler. Bunu belirttikten sonra, şimdi de </a:t>
            </a:r>
            <a:r>
              <a:rPr lang="tr-TR" sz="1900" dirty="0" err="1">
                <a:latin typeface="Times New Roman" pitchFamily="18" charset="0"/>
                <a:cs typeface="Times New Roman" pitchFamily="18" charset="0"/>
              </a:rPr>
              <a:t>dînî</a:t>
            </a:r>
            <a:r>
              <a:rPr lang="tr-TR" sz="1900" dirty="0">
                <a:latin typeface="Times New Roman" pitchFamily="18" charset="0"/>
                <a:cs typeface="Times New Roman" pitchFamily="18" charset="0"/>
              </a:rPr>
              <a:t> </a:t>
            </a:r>
            <a:r>
              <a:rPr lang="tr-TR" sz="1900" dirty="0" err="1">
                <a:latin typeface="Times New Roman" pitchFamily="18" charset="0"/>
                <a:cs typeface="Times New Roman" pitchFamily="18" charset="0"/>
              </a:rPr>
              <a:t>mûsikî</a:t>
            </a:r>
            <a:r>
              <a:rPr lang="tr-TR" sz="1900" dirty="0">
                <a:latin typeface="Times New Roman" pitchFamily="18" charset="0"/>
                <a:cs typeface="Times New Roman" pitchFamily="18" charset="0"/>
              </a:rPr>
              <a:t> eğitimi almak isteyenlerle birlikte yapmamız gereken uygulamalara geçiyoruz. </a:t>
            </a:r>
          </a:p>
          <a:p>
            <a:endParaRPr lang="tr-TR" sz="2500" dirty="0">
              <a:latin typeface="Times New Roman" pitchFamily="18" charset="0"/>
              <a:cs typeface="Times New Roman" pitchFamily="18" charset="0"/>
            </a:endParaRPr>
          </a:p>
        </p:txBody>
      </p:sp>
      <p:sp>
        <p:nvSpPr>
          <p:cNvPr id="4" name="3 Slayt Numarası Yer Tutucusu"/>
          <p:cNvSpPr>
            <a:spLocks noGrp="1"/>
          </p:cNvSpPr>
          <p:nvPr>
            <p:ph type="sldNum" sz="quarter" idx="12"/>
          </p:nvPr>
        </p:nvSpPr>
        <p:spPr/>
        <p:txBody>
          <a:bodyPr/>
          <a:lstStyle/>
          <a:p>
            <a:fld id="{DD2D996C-4733-4241-8AE8-46EF74389D3A}" type="slidenum">
              <a:rPr lang="tr-TR" smtClean="0"/>
              <a:pPr/>
              <a:t>8</a:t>
            </a:fld>
            <a:endParaRPr lang="tr-T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l"/>
            <a:r>
              <a:rPr lang="tr-TR" sz="2000" b="1" dirty="0" smtClean="0"/>
              <a:t>1- Diyafram Nefesi Alma Çalışması</a:t>
            </a:r>
            <a:endParaRPr lang="tr-TR" dirty="0"/>
          </a:p>
        </p:txBody>
      </p:sp>
      <p:sp>
        <p:nvSpPr>
          <p:cNvPr id="3" name="2 İçerik Yer Tutucusu"/>
          <p:cNvSpPr>
            <a:spLocks noGrp="1"/>
          </p:cNvSpPr>
          <p:nvPr>
            <p:ph idx="1"/>
          </p:nvPr>
        </p:nvSpPr>
        <p:spPr/>
        <p:txBody>
          <a:bodyPr>
            <a:normAutofit fontScale="92500"/>
          </a:bodyPr>
          <a:lstStyle/>
          <a:p>
            <a:pPr algn="just"/>
            <a:r>
              <a:rPr lang="tr-TR" dirty="0"/>
              <a:t>	</a:t>
            </a:r>
            <a:r>
              <a:rPr lang="tr-TR" sz="2200" dirty="0" err="1">
                <a:latin typeface="Times New Roman" pitchFamily="18" charset="0"/>
                <a:cs typeface="Times New Roman" pitchFamily="18" charset="0"/>
              </a:rPr>
              <a:t>Dînî</a:t>
            </a:r>
            <a:r>
              <a:rPr lang="tr-TR" sz="2200" dirty="0">
                <a:latin typeface="Times New Roman" pitchFamily="18" charset="0"/>
                <a:cs typeface="Times New Roman" pitchFamily="18" charset="0"/>
              </a:rPr>
              <a:t> </a:t>
            </a:r>
            <a:r>
              <a:rPr lang="tr-TR" sz="2200" dirty="0" err="1">
                <a:latin typeface="Times New Roman" pitchFamily="18" charset="0"/>
                <a:cs typeface="Times New Roman" pitchFamily="18" charset="0"/>
              </a:rPr>
              <a:t>mûsikî</a:t>
            </a:r>
            <a:r>
              <a:rPr lang="tr-TR" sz="2200" dirty="0">
                <a:latin typeface="Times New Roman" pitchFamily="18" charset="0"/>
                <a:cs typeface="Times New Roman" pitchFamily="18" charset="0"/>
              </a:rPr>
              <a:t> eğitimine tabi tutulacak din görevlilerine veya öğrencilere önce doğru nefes alma teknikleri öğretilir. İyi bir okuyuş için öncelikle psikolojik ve fiziksel olarak hazır olmak lazımdır. Bunlardan sonra da sesli okumalar için gerekli olan diyafram nefesi almayı prensip haline getirmek gerekir. </a:t>
            </a:r>
          </a:p>
          <a:p>
            <a:pPr algn="just"/>
            <a:r>
              <a:rPr lang="tr-TR" sz="2200" dirty="0">
                <a:latin typeface="Times New Roman" pitchFamily="18" charset="0"/>
                <a:cs typeface="Times New Roman" pitchFamily="18" charset="0"/>
              </a:rPr>
              <a:t>	Geniş bir nefes kapasitesiyle birlikte temiz bir ses ve gırtlağa sahip olmak gerekir. Sesin temiz olması için ağızdan çıkarılması, bunun için de, okuma esnasında ağzın yeter derecede açık olması gerekir. </a:t>
            </a:r>
          </a:p>
          <a:p>
            <a:pPr algn="just"/>
            <a:r>
              <a:rPr lang="tr-TR" sz="2200" dirty="0">
                <a:latin typeface="Times New Roman" pitchFamily="18" charset="0"/>
                <a:cs typeface="Times New Roman" pitchFamily="18" charset="0"/>
              </a:rPr>
              <a:t>	Bir müzik parçasını okurken gırtlaktan ses çıkarmaya alışmış olan din görevlisinin, hutbe ve vaazlardaki konuşma tarzı da değişir. Sözler ağızdan daha net ve berrak çıkar. Konuşması çok net olduğu için topluluk da onu zevkle ve iştiyakla dinler. Okuyacağı </a:t>
            </a:r>
            <a:r>
              <a:rPr lang="tr-TR" sz="2200" dirty="0" err="1">
                <a:latin typeface="Times New Roman" pitchFamily="18" charset="0"/>
                <a:cs typeface="Times New Roman" pitchFamily="18" charset="0"/>
              </a:rPr>
              <a:t>Kur’ân</a:t>
            </a:r>
            <a:r>
              <a:rPr lang="tr-TR" sz="2200" dirty="0">
                <a:latin typeface="Times New Roman" pitchFamily="18" charset="0"/>
                <a:cs typeface="Times New Roman" pitchFamily="18" charset="0"/>
              </a:rPr>
              <a:t>, </a:t>
            </a:r>
            <a:r>
              <a:rPr lang="tr-TR" sz="2200" dirty="0" err="1">
                <a:latin typeface="Times New Roman" pitchFamily="18" charset="0"/>
                <a:cs typeface="Times New Roman" pitchFamily="18" charset="0"/>
              </a:rPr>
              <a:t>Mevlîd</a:t>
            </a:r>
            <a:r>
              <a:rPr lang="tr-TR" sz="2200" dirty="0">
                <a:latin typeface="Times New Roman" pitchFamily="18" charset="0"/>
                <a:cs typeface="Times New Roman" pitchFamily="18" charset="0"/>
              </a:rPr>
              <a:t>, </a:t>
            </a:r>
            <a:r>
              <a:rPr lang="tr-TR" sz="2200" dirty="0" err="1">
                <a:latin typeface="Times New Roman" pitchFamily="18" charset="0"/>
                <a:cs typeface="Times New Roman" pitchFamily="18" charset="0"/>
              </a:rPr>
              <a:t>Ezân</a:t>
            </a:r>
            <a:r>
              <a:rPr lang="tr-TR" sz="2200" dirty="0">
                <a:latin typeface="Times New Roman" pitchFamily="18" charset="0"/>
                <a:cs typeface="Times New Roman" pitchFamily="18" charset="0"/>
              </a:rPr>
              <a:t> vs. cemaat tarafından zevkle dinlenir.</a:t>
            </a:r>
          </a:p>
          <a:p>
            <a:endParaRPr lang="tr-TR" dirty="0"/>
          </a:p>
        </p:txBody>
      </p:sp>
      <p:sp>
        <p:nvSpPr>
          <p:cNvPr id="4" name="3 Slayt Numarası Yer Tutucusu"/>
          <p:cNvSpPr>
            <a:spLocks noGrp="1"/>
          </p:cNvSpPr>
          <p:nvPr>
            <p:ph type="sldNum" sz="quarter" idx="12"/>
          </p:nvPr>
        </p:nvSpPr>
        <p:spPr/>
        <p:txBody>
          <a:bodyPr/>
          <a:lstStyle/>
          <a:p>
            <a:fld id="{DD2D996C-4733-4241-8AE8-46EF74389D3A}" type="slidenum">
              <a:rPr lang="tr-TR" smtClean="0"/>
              <a:pPr/>
              <a:t>9</a:t>
            </a:fld>
            <a:endParaRPr lang="tr-T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132</TotalTime>
  <Words>1010</Words>
  <Application>Microsoft Office PowerPoint</Application>
  <PresentationFormat>Ekran Gösterisi (4:3)</PresentationFormat>
  <Paragraphs>81</Paragraphs>
  <Slides>17</Slides>
  <Notes>2</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17</vt:i4>
      </vt:variant>
    </vt:vector>
  </HeadingPairs>
  <TitlesOfParts>
    <vt:vector size="21" baseType="lpstr">
      <vt:lpstr>Arial</vt:lpstr>
      <vt:lpstr>Calibri</vt:lpstr>
      <vt:lpstr>Times New Roman</vt:lpstr>
      <vt:lpstr>Ofis Teması</vt:lpstr>
      <vt:lpstr>ÜNİTE 1- DİN HİZMETLERİNDE MÛSİKÎ VE SES SANATININ ÖNEMİ.</vt:lpstr>
      <vt:lpstr>PowerPoint Sunusu</vt:lpstr>
      <vt:lpstr>TÜRK DİN MÛSİKÎSİ DERSLERİNİN YAKIN TARİHİ</vt:lpstr>
      <vt:lpstr>TÜRK DİN MÛSİKİSİ DERSLERİNİN OKUTULMA NEDENLERİ</vt:lpstr>
      <vt:lpstr>PowerPoint Sunusu</vt:lpstr>
      <vt:lpstr>PowerPoint Sunusu</vt:lpstr>
      <vt:lpstr>DİN GÖREVLİLERİNE MÛSİKÎ EĞİTİMİ VERİLMESİ</vt:lpstr>
      <vt:lpstr>Nasıl Bir Dînî Mûsikî Öğretimi?</vt:lpstr>
      <vt:lpstr>1- Diyafram Nefesi Alma Çalışması</vt:lpstr>
      <vt:lpstr>2- İyi Bir Müzik Kulağına Sahip Olmak (Kulak Kontrolü)</vt:lpstr>
      <vt:lpstr>3- Ses Merdiveninde Yürüme Çalışmaları</vt:lpstr>
      <vt:lpstr>4- Bazı Makam Aralıklarıyla Çalışma</vt:lpstr>
      <vt:lpstr>5- Usûl Çalışmaları</vt:lpstr>
      <vt:lpstr>6- Dinleme</vt:lpstr>
      <vt:lpstr>PowerPoint Sunusu</vt:lpstr>
      <vt:lpstr>PowerPoint Sunusu</vt:lpstr>
      <vt:lpstr>       Prof. Dr. Bayram AKDOĞAN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ÜNİTE 1- DİN HİZMETLERİNDE MÛSİKÎ VE SES SANATININ ÖNEMİ.</dc:title>
  <dc:creator>OEM</dc:creator>
  <cp:lastModifiedBy>Windows Kullanıcısı</cp:lastModifiedBy>
  <cp:revision>42</cp:revision>
  <dcterms:created xsi:type="dcterms:W3CDTF">2015-02-17T10:18:48Z</dcterms:created>
  <dcterms:modified xsi:type="dcterms:W3CDTF">2018-01-29T09:17:06Z</dcterms:modified>
</cp:coreProperties>
</file>