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8" r:id="rId2"/>
    <p:sldId id="359" r:id="rId3"/>
    <p:sldId id="360" r:id="rId4"/>
    <p:sldId id="361" r:id="rId5"/>
    <p:sldId id="362" r:id="rId6"/>
    <p:sldId id="363"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programlama-15</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smtClean="0"/>
              <a:t>Değişken</a:t>
            </a:r>
          </a:p>
          <a:p>
            <a:pPr marL="0" indent="0">
              <a:buNone/>
            </a:pPr>
            <a:r>
              <a:rPr lang="tr-TR" dirty="0"/>
              <a:t>Değişken herhangi bir değeri alan niceliktir. Bilginin saklandigi hücrelerdir. Bu hücrelerin birer ismi ve içerisinde bilgi bulunur. Bu hucreler bilgisayarın belleğinde tutulur (ram veya hdd). Bellek fiziksel kaynak ister. </a:t>
            </a:r>
            <a:endParaRPr lang="tr-TR" dirty="0" smtClean="0"/>
          </a:p>
          <a:p>
            <a:pPr marL="0" indent="0">
              <a:buNone/>
            </a:pPr>
            <a:r>
              <a:rPr lang="tr-TR" dirty="0" smtClean="0"/>
              <a:t>Hücrelerin </a:t>
            </a:r>
            <a:r>
              <a:rPr lang="tr-TR" dirty="0"/>
              <a:t>değerleri program çalışırken değişebilir. Belleği mümkün oldukça etkin kullanmak gerekir. Bu nedenle değişkenlerin içinde tutulacak bilgiye göre boyutunu daha önceden programa bildirmek gerekir. Buna değişkenin veri türü denilir. Değişkenin  veri türünü belirtmek, bu değişken için bellekte ne kadar yer ayrılacağını söylemektir.</a:t>
            </a:r>
          </a:p>
          <a:p>
            <a:pPr marL="0" indent="0">
              <a:buNone/>
            </a:pPr>
            <a:endParaRPr lang="tr-TR" b="1" dirty="0" smtClean="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07988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programlama-16</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Değişken</a:t>
            </a:r>
          </a:p>
          <a:p>
            <a:pPr marL="0" indent="0">
              <a:buNone/>
            </a:pPr>
            <a:r>
              <a:rPr lang="tr-TR" dirty="0"/>
              <a:t>Bir matematik değişken sayısal veri içerir. Ama bilgisayarda değişken hem sayısal, hem de karakter veri içerir. Karakter veri, harfler, semboller, rakamlardan oluşabilir. Buna karakter dizisi yada string dizi denilir.</a:t>
            </a:r>
          </a:p>
          <a:p>
            <a:pPr marL="0" indent="0">
              <a:buNone/>
            </a:pPr>
            <a:r>
              <a:rPr lang="tr-TR" dirty="0"/>
              <a:t> </a:t>
            </a:r>
          </a:p>
          <a:p>
            <a:pPr marL="0" indent="0">
              <a:buNone/>
            </a:pPr>
            <a:r>
              <a:rPr lang="tr-TR" dirty="0"/>
              <a:t>Örneğin bir değişken 0-255 arasında sayılardan oluşacaksa bunu byte türünden bir değişkende saklanmalıdır (bellekte 1 byte yer kaplar). 0-255 arasındaki sayıyı tutmak için integer türünden tanımlamak bellekte 2 byte’lık yer kaplar, bu da belleğin etkin kullanılmaması demektir.</a:t>
            </a:r>
          </a:p>
          <a:p>
            <a:pPr marL="0" indent="0">
              <a:buNone/>
            </a:pPr>
            <a:endParaRPr lang="tr-TR" b="1" dirty="0" smtClean="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058855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programlama-17</a:t>
            </a:r>
            <a:endParaRPr lang="tr-TR" dirty="0"/>
          </a:p>
        </p:txBody>
      </p:sp>
      <p:sp>
        <p:nvSpPr>
          <p:cNvPr id="3" name="Content Placeholder 2"/>
          <p:cNvSpPr>
            <a:spLocks noGrp="1"/>
          </p:cNvSpPr>
          <p:nvPr>
            <p:ph idx="1"/>
          </p:nvPr>
        </p:nvSpPr>
        <p:spPr>
          <a:xfrm>
            <a:off x="838200" y="1460910"/>
            <a:ext cx="10515600" cy="4351338"/>
          </a:xfrm>
        </p:spPr>
        <p:txBody>
          <a:bodyPr>
            <a:normAutofit/>
          </a:bodyPr>
          <a:lstStyle/>
          <a:p>
            <a:pPr marL="0" indent="0">
              <a:buNone/>
            </a:pPr>
            <a:r>
              <a:rPr lang="tr-TR" sz="1800" b="1" dirty="0" smtClean="0"/>
              <a:t>Değişken:</a:t>
            </a:r>
            <a:r>
              <a:rPr lang="tr-TR" sz="1800" dirty="0" smtClean="0"/>
              <a:t>Visual </a:t>
            </a:r>
            <a:r>
              <a:rPr lang="tr-TR" sz="1800" dirty="0"/>
              <a:t>Basicte veri türleri, bellek gereksinimleri ve ilgili değişkenin boyutları aşağıda sıralanmıştır</a:t>
            </a:r>
            <a:endParaRPr lang="tr-TR" sz="1800" b="1" dirty="0" smtClean="0"/>
          </a:p>
          <a:p>
            <a:pPr marL="0" indent="0">
              <a:buNone/>
            </a:pPr>
            <a:endParaRPr lang="tr-TR" b="1" dirty="0" smtClean="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0" name="Table 9"/>
          <p:cNvGraphicFramePr>
            <a:graphicFrameLocks noGrp="1"/>
          </p:cNvGraphicFramePr>
          <p:nvPr>
            <p:extLst>
              <p:ext uri="{D42A27DB-BD31-4B8C-83A1-F6EECF244321}">
                <p14:modId xmlns:p14="http://schemas.microsoft.com/office/powerpoint/2010/main" val="346429557"/>
              </p:ext>
            </p:extLst>
          </p:nvPr>
        </p:nvGraphicFramePr>
        <p:xfrm>
          <a:off x="966952" y="1823491"/>
          <a:ext cx="8989290" cy="4351336"/>
        </p:xfrm>
        <a:graphic>
          <a:graphicData uri="http://schemas.openxmlformats.org/drawingml/2006/table">
            <a:tbl>
              <a:tblPr>
                <a:tableStyleId>{5C22544A-7EE6-4342-B048-85BDC9FD1C3A}</a:tableStyleId>
              </a:tblPr>
              <a:tblGrid>
                <a:gridCol w="2885725">
                  <a:extLst>
                    <a:ext uri="{9D8B030D-6E8A-4147-A177-3AD203B41FA5}">
                      <a16:colId xmlns:a16="http://schemas.microsoft.com/office/drawing/2014/main" val="3994524150"/>
                    </a:ext>
                  </a:extLst>
                </a:gridCol>
                <a:gridCol w="1699330">
                  <a:extLst>
                    <a:ext uri="{9D8B030D-6E8A-4147-A177-3AD203B41FA5}">
                      <a16:colId xmlns:a16="http://schemas.microsoft.com/office/drawing/2014/main" val="3349638831"/>
                    </a:ext>
                  </a:extLst>
                </a:gridCol>
                <a:gridCol w="4404235">
                  <a:extLst>
                    <a:ext uri="{9D8B030D-6E8A-4147-A177-3AD203B41FA5}">
                      <a16:colId xmlns:a16="http://schemas.microsoft.com/office/drawing/2014/main" val="3701615138"/>
                    </a:ext>
                  </a:extLst>
                </a:gridCol>
              </a:tblGrid>
              <a:tr h="221475">
                <a:tc>
                  <a:txBody>
                    <a:bodyPr/>
                    <a:lstStyle/>
                    <a:p>
                      <a:pPr>
                        <a:spcAft>
                          <a:spcPts val="0"/>
                        </a:spcAft>
                      </a:pPr>
                      <a:r>
                        <a:rPr lang="tr-TR" sz="1000">
                          <a:effectLst/>
                        </a:rPr>
                        <a:t>Byte</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1 byte</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0 to 255</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046687013"/>
                  </a:ext>
                </a:extLst>
              </a:tr>
              <a:tr h="221475">
                <a:tc>
                  <a:txBody>
                    <a:bodyPr/>
                    <a:lstStyle/>
                    <a:p>
                      <a:pPr>
                        <a:spcAft>
                          <a:spcPts val="0"/>
                        </a:spcAft>
                      </a:pPr>
                      <a:r>
                        <a:rPr lang="tr-TR" sz="1000">
                          <a:effectLst/>
                        </a:rPr>
                        <a:t>Boolean (Mantıksal)</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2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True or False</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665124690"/>
                  </a:ext>
                </a:extLst>
              </a:tr>
              <a:tr h="221475">
                <a:tc>
                  <a:txBody>
                    <a:bodyPr/>
                    <a:lstStyle/>
                    <a:p>
                      <a:pPr>
                        <a:spcAft>
                          <a:spcPts val="0"/>
                        </a:spcAft>
                      </a:pPr>
                      <a:r>
                        <a:rPr lang="tr-TR" sz="1000" dirty="0">
                          <a:effectLst/>
                        </a:rPr>
                        <a:t>Integer (Tamsayı)</a:t>
                      </a:r>
                      <a:endParaRPr lang="tr-TR" sz="1000" dirty="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2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-32,768 to 32,767</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1662672494"/>
                  </a:ext>
                </a:extLst>
              </a:tr>
              <a:tr h="377811">
                <a:tc>
                  <a:txBody>
                    <a:bodyPr/>
                    <a:lstStyle/>
                    <a:p>
                      <a:pPr>
                        <a:spcAft>
                          <a:spcPts val="0"/>
                        </a:spcAft>
                      </a:pPr>
                      <a:r>
                        <a:rPr lang="tr-TR" sz="1000">
                          <a:effectLst/>
                        </a:rPr>
                        <a:t>Long (Uzun tamsayı)</a:t>
                      </a:r>
                      <a:br>
                        <a:rPr lang="tr-TR" sz="1000">
                          <a:effectLst/>
                        </a:rPr>
                      </a:br>
                      <a:r>
                        <a:rPr lang="tr-TR" sz="1000">
                          <a:effectLst/>
                        </a:rPr>
                        <a:t>(long integer)</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4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-2,147,483,648 to 2,147,483,647</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1294402528"/>
                  </a:ext>
                </a:extLst>
              </a:tr>
              <a:tr h="377811">
                <a:tc>
                  <a:txBody>
                    <a:bodyPr/>
                    <a:lstStyle/>
                    <a:p>
                      <a:pPr>
                        <a:spcAft>
                          <a:spcPts val="0"/>
                        </a:spcAft>
                      </a:pPr>
                      <a:r>
                        <a:rPr lang="tr-TR" sz="1000">
                          <a:effectLst/>
                        </a:rPr>
                        <a:t>Single (tek duyarlı)</a:t>
                      </a:r>
                      <a:br>
                        <a:rPr lang="tr-TR" sz="1000">
                          <a:effectLst/>
                        </a:rPr>
                      </a:br>
                      <a:r>
                        <a:rPr lang="tr-TR" sz="1000">
                          <a:effectLst/>
                        </a:rPr>
                        <a:t>(single-precision floating-point)</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4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-3.402823E38 to -1.401298E-45 for negative values; 1.401298E-45 to 3.402823E38 for positive values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308905633"/>
                  </a:ext>
                </a:extLst>
              </a:tr>
              <a:tr h="534146">
                <a:tc>
                  <a:txBody>
                    <a:bodyPr/>
                    <a:lstStyle/>
                    <a:p>
                      <a:pPr>
                        <a:spcAft>
                          <a:spcPts val="0"/>
                        </a:spcAft>
                      </a:pPr>
                      <a:r>
                        <a:rPr lang="tr-TR" sz="1000">
                          <a:effectLst/>
                        </a:rPr>
                        <a:t>Double (çift duyarlı)</a:t>
                      </a:r>
                      <a:br>
                        <a:rPr lang="tr-TR" sz="1000">
                          <a:effectLst/>
                        </a:rPr>
                      </a:br>
                      <a:r>
                        <a:rPr lang="tr-TR" sz="1000">
                          <a:effectLst/>
                        </a:rPr>
                        <a:t>(double-precision floating-point)</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8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-1.79769313486231E308 to </a:t>
                      </a:r>
                      <a:br>
                        <a:rPr lang="tr-TR" sz="1000">
                          <a:effectLst/>
                        </a:rPr>
                      </a:br>
                      <a:r>
                        <a:rPr lang="tr-TR" sz="1000">
                          <a:effectLst/>
                        </a:rPr>
                        <a:t>-4.94065645841247E-324 for negative values; 4.94065645841247E-324 to 1.79769313486232E308 for positive values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62976341"/>
                  </a:ext>
                </a:extLst>
              </a:tr>
              <a:tr h="377811">
                <a:tc>
                  <a:txBody>
                    <a:bodyPr/>
                    <a:lstStyle/>
                    <a:p>
                      <a:pPr>
                        <a:spcAft>
                          <a:spcPts val="0"/>
                        </a:spcAft>
                      </a:pPr>
                      <a:r>
                        <a:rPr lang="tr-TR" sz="1000">
                          <a:effectLst/>
                        </a:rPr>
                        <a:t>Currency (Para birimi)</a:t>
                      </a:r>
                      <a:br>
                        <a:rPr lang="tr-TR" sz="1000">
                          <a:effectLst/>
                        </a:rPr>
                      </a:br>
                      <a:r>
                        <a:rPr lang="tr-TR" sz="1000">
                          <a:effectLst/>
                        </a:rPr>
                        <a:t>(scaled integer)</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8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-922,337,203,685,477.5808 to 922,337,203,685,477.5807</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3261598539"/>
                  </a:ext>
                </a:extLst>
              </a:tr>
              <a:tr h="690482">
                <a:tc>
                  <a:txBody>
                    <a:bodyPr/>
                    <a:lstStyle/>
                    <a:p>
                      <a:pPr>
                        <a:spcAft>
                          <a:spcPts val="0"/>
                        </a:spcAft>
                      </a:pPr>
                      <a:r>
                        <a:rPr lang="tr-TR" sz="1000">
                          <a:effectLst/>
                        </a:rPr>
                        <a:t>Decimal (ondalıklı)</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14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+/-79,228,162,514,264,337,593,543,950,335 with no decimal point; </a:t>
                      </a:r>
                      <a:br>
                        <a:rPr lang="tr-TR" sz="1000">
                          <a:effectLst/>
                        </a:rPr>
                      </a:br>
                      <a:r>
                        <a:rPr lang="tr-TR" sz="1000">
                          <a:effectLst/>
                        </a:rPr>
                        <a:t>+/-7.9228162514264337593543950335 with 28 places to the right of the decimal; smallest non-zero number is </a:t>
                      </a:r>
                      <a:br>
                        <a:rPr lang="tr-TR" sz="1000">
                          <a:effectLst/>
                        </a:rPr>
                      </a:br>
                      <a:r>
                        <a:rPr lang="tr-TR" sz="1000">
                          <a:effectLst/>
                        </a:rPr>
                        <a:t>+/-0.0000000000000000000000000001</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633099727"/>
                  </a:ext>
                </a:extLst>
              </a:tr>
              <a:tr h="221475">
                <a:tc>
                  <a:txBody>
                    <a:bodyPr/>
                    <a:lstStyle/>
                    <a:p>
                      <a:pPr>
                        <a:spcAft>
                          <a:spcPts val="0"/>
                        </a:spcAft>
                      </a:pPr>
                      <a:r>
                        <a:rPr lang="tr-TR" sz="1000">
                          <a:effectLst/>
                        </a:rPr>
                        <a:t>Date (Tarih)</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8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January 1, 100 to December 31, 9999</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1284050224"/>
                  </a:ext>
                </a:extLst>
              </a:tr>
              <a:tr h="221475">
                <a:tc>
                  <a:txBody>
                    <a:bodyPr/>
                    <a:lstStyle/>
                    <a:p>
                      <a:pPr>
                        <a:spcAft>
                          <a:spcPts val="0"/>
                        </a:spcAft>
                      </a:pPr>
                      <a:r>
                        <a:rPr lang="tr-TR" sz="1000">
                          <a:effectLst/>
                        </a:rPr>
                        <a:t>Object (Nesne)</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4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Any Object reference</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187447391"/>
                  </a:ext>
                </a:extLst>
              </a:tr>
              <a:tr h="221475">
                <a:tc>
                  <a:txBody>
                    <a:bodyPr/>
                    <a:lstStyle/>
                    <a:p>
                      <a:pPr>
                        <a:spcAft>
                          <a:spcPts val="0"/>
                        </a:spcAft>
                      </a:pPr>
                      <a:r>
                        <a:rPr lang="tr-TR" sz="1000">
                          <a:effectLst/>
                        </a:rPr>
                        <a:t>String (değişken uzunluklu)</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10 bytes + string length</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0 to approximately 2 billion </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442418290"/>
                  </a:ext>
                </a:extLst>
              </a:tr>
              <a:tr h="221475">
                <a:tc>
                  <a:txBody>
                    <a:bodyPr/>
                    <a:lstStyle/>
                    <a:p>
                      <a:pPr>
                        <a:spcAft>
                          <a:spcPts val="0"/>
                        </a:spcAft>
                      </a:pPr>
                      <a:r>
                        <a:rPr lang="tr-TR" sz="1000">
                          <a:effectLst/>
                        </a:rPr>
                        <a:t>String (sabit uzunluk)</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Length of string</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1 to approximately 65,400</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1427905901"/>
                  </a:ext>
                </a:extLst>
              </a:tr>
              <a:tr h="221475">
                <a:tc>
                  <a:txBody>
                    <a:bodyPr/>
                    <a:lstStyle/>
                    <a:p>
                      <a:pPr>
                        <a:spcAft>
                          <a:spcPts val="0"/>
                        </a:spcAft>
                      </a:pPr>
                      <a:r>
                        <a:rPr lang="tr-TR" sz="1000">
                          <a:effectLst/>
                        </a:rPr>
                        <a:t>Variant (tanımlanmamış sayısal değişken)</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16 bytes</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Any numeric value up to the range of a Double</a:t>
                      </a:r>
                      <a:endParaRPr lang="tr-TR" sz="100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72291209"/>
                  </a:ext>
                </a:extLst>
              </a:tr>
              <a:tr h="221475">
                <a:tc>
                  <a:txBody>
                    <a:bodyPr/>
                    <a:lstStyle/>
                    <a:p>
                      <a:pPr>
                        <a:spcAft>
                          <a:spcPts val="0"/>
                        </a:spcAft>
                      </a:pPr>
                      <a:r>
                        <a:rPr lang="tr-TR" sz="1000">
                          <a:effectLst/>
                        </a:rPr>
                        <a:t>Variant (tanımlanmamış karakter değişken)</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a:effectLst/>
                        </a:rPr>
                        <a:t>22 bytes + string length</a:t>
                      </a:r>
                      <a:endParaRPr lang="tr-TR" sz="1000">
                        <a:effectLst/>
                        <a:latin typeface="Times New Roman" panose="02020603050405020304" pitchFamily="18" charset="0"/>
                        <a:ea typeface="Times New Roman" panose="02020603050405020304" pitchFamily="18" charset="0"/>
                      </a:endParaRPr>
                    </a:p>
                  </a:txBody>
                  <a:tcPr marL="32570" marR="32570" marT="32570" marB="32570"/>
                </a:tc>
                <a:tc>
                  <a:txBody>
                    <a:bodyPr/>
                    <a:lstStyle/>
                    <a:p>
                      <a:pPr>
                        <a:spcAft>
                          <a:spcPts val="0"/>
                        </a:spcAft>
                      </a:pPr>
                      <a:r>
                        <a:rPr lang="tr-TR" sz="1000" dirty="0">
                          <a:effectLst/>
                        </a:rPr>
                        <a:t>Same range as for variable-length Strin</a:t>
                      </a:r>
                      <a:endParaRPr lang="tr-TR" sz="1000" dirty="0">
                        <a:effectLst/>
                        <a:latin typeface="Times New Roman" panose="02020603050405020304" pitchFamily="18" charset="0"/>
                        <a:ea typeface="Times New Roman" panose="02020603050405020304" pitchFamily="18" charset="0"/>
                      </a:endParaRPr>
                    </a:p>
                  </a:txBody>
                  <a:tcPr marL="32570" marR="32570" marT="32570" marB="32570"/>
                </a:tc>
                <a:extLst>
                  <a:ext uri="{0D108BD9-81ED-4DB2-BD59-A6C34878D82A}">
                    <a16:rowId xmlns:a16="http://schemas.microsoft.com/office/drawing/2014/main" val="2423419501"/>
                  </a:ext>
                </a:extLst>
              </a:tr>
            </a:tbl>
          </a:graphicData>
        </a:graphic>
      </p:graphicFrame>
    </p:spTree>
    <p:extLst>
      <p:ext uri="{BB962C8B-B14F-4D97-AF65-F5344CB8AC3E}">
        <p14:creationId xmlns:p14="http://schemas.microsoft.com/office/powerpoint/2010/main" val="3894447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programlama-18</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a:t>Değişkenlerin </a:t>
            </a:r>
            <a:r>
              <a:rPr lang="tr-TR" b="1" dirty="0" smtClean="0"/>
              <a:t>isimlendirilmesi</a:t>
            </a:r>
          </a:p>
          <a:p>
            <a:pPr marL="0" indent="0">
              <a:buNone/>
            </a:pPr>
            <a:r>
              <a:rPr lang="tr-TR" dirty="0"/>
              <a:t>Bir çok programlama dilinde değişken isimleri karakterle başlar ve bunu takiben herhangi alfasayısal karakter kullanılabilir. </a:t>
            </a:r>
          </a:p>
          <a:p>
            <a:pPr marL="0" indent="0">
              <a:buNone/>
            </a:pPr>
            <a:r>
              <a:rPr lang="tr-TR" dirty="0"/>
              <a:t> </a:t>
            </a:r>
          </a:p>
          <a:p>
            <a:pPr marL="0" indent="0">
              <a:buNone/>
            </a:pPr>
            <a:r>
              <a:rPr lang="tr-TR" dirty="0"/>
              <a:t>Örnek:	uygun değişken isimleri 	</a:t>
            </a:r>
            <a:r>
              <a:rPr lang="tr-TR" dirty="0">
                <a:sym typeface="Wingdings" panose="05000000000000000000" pitchFamily="2" charset="2"/>
              </a:rPr>
              <a:t></a:t>
            </a:r>
            <a:r>
              <a:rPr lang="tr-TR" dirty="0"/>
              <a:t> sayi4, s5, toplam1 gibi</a:t>
            </a:r>
          </a:p>
          <a:p>
            <a:pPr marL="0" indent="0">
              <a:buNone/>
            </a:pPr>
            <a:r>
              <a:rPr lang="tr-TR" dirty="0"/>
              <a:t>	</a:t>
            </a:r>
            <a:r>
              <a:rPr lang="tr-TR" dirty="0" smtClean="0"/>
              <a:t>	Uygun </a:t>
            </a:r>
            <a:r>
              <a:rPr lang="tr-TR" dirty="0"/>
              <a:t>olmayanlar		</a:t>
            </a:r>
            <a:r>
              <a:rPr lang="tr-TR" dirty="0">
                <a:sym typeface="Wingdings" panose="05000000000000000000" pitchFamily="2" charset="2"/>
              </a:rPr>
              <a:t></a:t>
            </a:r>
            <a:r>
              <a:rPr lang="tr-TR" dirty="0"/>
              <a:t>4sayi, 5s, 1toplam gibi</a:t>
            </a:r>
          </a:p>
          <a:p>
            <a:pPr marL="0" indent="0">
              <a:buNone/>
            </a:pPr>
            <a:r>
              <a:rPr lang="tr-TR" dirty="0"/>
              <a:t> </a:t>
            </a:r>
          </a:p>
          <a:p>
            <a:pPr marL="0" indent="0">
              <a:buNone/>
            </a:pPr>
            <a:r>
              <a:rPr lang="tr-TR" dirty="0"/>
              <a:t>Bazı dillerde küçük yada büyük harf ayrımı vardır. sayi1 ile SAYI1 aynı değişkeni göstermez. Ne isim verilirse verilsin daima içinde barındırdığı bilgiyi anımsatacak şekilde olmalıdır.</a:t>
            </a: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154214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programlama-19</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b="1" dirty="0"/>
              <a:t>Değişkenlerin </a:t>
            </a:r>
            <a:r>
              <a:rPr lang="tr-TR" b="1" dirty="0" smtClean="0"/>
              <a:t>Bildirilmesi</a:t>
            </a:r>
          </a:p>
          <a:p>
            <a:pPr marL="0" indent="0">
              <a:buNone/>
            </a:pPr>
            <a:r>
              <a:rPr lang="tr-TR" dirty="0"/>
              <a:t>Değişkenler VB’de Dim deyimi ile bildirilir. Bu anahtar kelime VB derleyicisine değişkenin boyutunu söyler. O zaman derleyici değişken için ne kadar yer ayıracağını bilir.</a:t>
            </a:r>
          </a:p>
          <a:p>
            <a:pPr marL="0" indent="0">
              <a:buNone/>
            </a:pPr>
            <a:r>
              <a:rPr lang="tr-TR" dirty="0"/>
              <a:t>	Dim degiskenAdi AS VeriTuru  [, degiskenAdi AS verituru, ...]</a:t>
            </a:r>
          </a:p>
          <a:p>
            <a:pPr marL="0" indent="0">
              <a:buNone/>
            </a:pPr>
            <a:r>
              <a:rPr lang="tr-TR" dirty="0"/>
              <a:t> </a:t>
            </a:r>
          </a:p>
          <a:p>
            <a:pPr marL="0" indent="0">
              <a:buNone/>
            </a:pPr>
            <a:r>
              <a:rPr lang="tr-TR" dirty="0"/>
              <a:t>Örnek</a:t>
            </a:r>
          </a:p>
          <a:p>
            <a:pPr marL="0" indent="0">
              <a:buNone/>
            </a:pPr>
            <a:r>
              <a:rPr lang="tr-TR" dirty="0"/>
              <a:t>	Dim sayi1 As integer</a:t>
            </a:r>
          </a:p>
          <a:p>
            <a:pPr marL="0" indent="0">
              <a:buNone/>
            </a:pPr>
            <a:r>
              <a:rPr lang="tr-TR" dirty="0"/>
              <a:t>	Dim toplam as single, miktar as single</a:t>
            </a:r>
          </a:p>
          <a:p>
            <a:pPr marL="0" indent="0">
              <a:buNone/>
            </a:pPr>
            <a:r>
              <a:rPr lang="tr-TR" dirty="0" smtClean="0"/>
              <a:t>	Dim toplam, miktar, bakiye As double</a:t>
            </a:r>
          </a:p>
          <a:p>
            <a:pPr marL="0" indent="0">
              <a:buNone/>
            </a:pPr>
            <a:r>
              <a:rPr lang="tr-TR" dirty="0" smtClean="0">
                <a:solidFill>
                  <a:srgbClr val="FF0000"/>
                </a:solidFill>
              </a:rPr>
              <a:t>Son örnekte kullanım hatası vardır, toplam ve miktar tanımlanmamış variant olacak, sadece bakiye değişkeni double tanımlanmış olacaktır.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285760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programlama-20</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Değişkenlerin </a:t>
            </a:r>
            <a:r>
              <a:rPr lang="tr-TR" b="1" dirty="0"/>
              <a:t>Kullanımı</a:t>
            </a:r>
          </a:p>
          <a:p>
            <a:pPr marL="0" indent="0">
              <a:buNone/>
            </a:pPr>
            <a:r>
              <a:rPr lang="tr-TR" dirty="0"/>
              <a:t>Bir değişeken değer atarken yani bilgiyi hücre içine koyarken “=” eşittir işareti kullanılır. Değişkenin adı daima solda, “=” işareti ortada ve bilgi (veri, atanacak değer) sağda olmalıdır.</a:t>
            </a:r>
          </a:p>
          <a:p>
            <a:pPr marL="0" indent="0">
              <a:buNone/>
            </a:pPr>
            <a:r>
              <a:rPr lang="tr-TR" dirty="0"/>
              <a:t> </a:t>
            </a:r>
          </a:p>
          <a:p>
            <a:pPr marL="0" indent="0">
              <a:buNone/>
            </a:pPr>
            <a:r>
              <a:rPr lang="tr-TR" dirty="0"/>
              <a:t>Örnek:	</a:t>
            </a:r>
          </a:p>
          <a:p>
            <a:pPr marL="0" indent="0">
              <a:buNone/>
            </a:pPr>
            <a:r>
              <a:rPr lang="tr-TR" dirty="0"/>
              <a:t>toplam = 10		artık toplam isimli hucrede 10 sayısı vardır.</a:t>
            </a:r>
          </a:p>
          <a:p>
            <a:pPr marL="0" indent="0">
              <a:buNone/>
            </a:pPr>
            <a:r>
              <a:rPr lang="tr-TR" dirty="0"/>
              <a:t>adi = “Yahya”	</a:t>
            </a:r>
            <a:r>
              <a:rPr lang="tr-TR" dirty="0" smtClean="0"/>
              <a:t>artık </a:t>
            </a:r>
            <a:r>
              <a:rPr lang="tr-TR" dirty="0"/>
              <a:t>adi isimli hucrede “Yahya” karakter dizisi vardır. Karakter diziler daima tırnak içinde bulunurlar.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240087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413</Words>
  <Application>Microsoft Office PowerPoint</Application>
  <PresentationFormat>Widescreen</PresentationFormat>
  <Paragraphs>78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Wingdings</vt:lpstr>
      <vt:lpstr>Office Theme</vt:lpstr>
      <vt:lpstr>V.Basic ve programlama-15</vt:lpstr>
      <vt:lpstr>V.Basic ve programlama-16</vt:lpstr>
      <vt:lpstr>V.Basic ve programlama-17</vt:lpstr>
      <vt:lpstr>V.Basic ve programlama-18</vt:lpstr>
      <vt:lpstr>V.Basic ve programlama-19</vt:lpstr>
      <vt:lpstr>V.Basic ve programlama-20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2018-05-11T13:54:57Z</dcterms:modified>
</cp:coreProperties>
</file>