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4519" r:id="rId2"/>
    <p:sldMasterId id="2147484568" r:id="rId3"/>
    <p:sldMasterId id="2147486110" r:id="rId4"/>
    <p:sldMasterId id="2147486375" r:id="rId5"/>
    <p:sldMasterId id="2147486402" r:id="rId6"/>
    <p:sldMasterId id="2147487086" r:id="rId7"/>
  </p:sldMasterIdLst>
  <p:notesMasterIdLst>
    <p:notesMasterId r:id="rId20"/>
  </p:notesMasterIdLst>
  <p:handoutMasterIdLst>
    <p:handoutMasterId r:id="rId21"/>
  </p:handoutMasterIdLst>
  <p:sldIdLst>
    <p:sldId id="296" r:id="rId8"/>
    <p:sldId id="723" r:id="rId9"/>
    <p:sldId id="720" r:id="rId10"/>
    <p:sldId id="707" r:id="rId11"/>
    <p:sldId id="708" r:id="rId12"/>
    <p:sldId id="724" r:id="rId13"/>
    <p:sldId id="734" r:id="rId14"/>
    <p:sldId id="717" r:id="rId15"/>
    <p:sldId id="718" r:id="rId16"/>
    <p:sldId id="638" r:id="rId17"/>
    <p:sldId id="691" r:id="rId18"/>
    <p:sldId id="631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CCCC"/>
    <a:srgbClr val="66FF99"/>
    <a:srgbClr val="66CCFF"/>
    <a:srgbClr val="0000FF"/>
    <a:srgbClr val="3399FF"/>
    <a:srgbClr val="FF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5" autoAdjust="0"/>
    <p:restoredTop sz="85246" autoAdjust="0"/>
  </p:normalViewPr>
  <p:slideViewPr>
    <p:cSldViewPr>
      <p:cViewPr>
        <p:scale>
          <a:sx n="60" d="100"/>
          <a:sy n="60" d="100"/>
        </p:scale>
        <p:origin x="-1890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9491DA-0923-4202-8703-8FF2B81820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9494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8BC07A-9322-4A1D-A29B-4EC730E615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6502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fld id="{4F64128D-BFBF-400C-AAC2-64EC06F5B489}" type="slidenum">
              <a:rPr lang="zh-CN" altLang="en-US" smtClean="0">
                <a:solidFill>
                  <a:srgbClr val="000000"/>
                </a:solidFill>
                <a:latin typeface="Tahoma" pitchFamily="34" charset="0"/>
                <a:ea typeface="楷体_GB2312" pitchFamily="49" charset="-122"/>
              </a:rPr>
              <a:pPr eaLnBrk="1" hangingPunct="1">
                <a:spcBef>
                  <a:spcPct val="50000"/>
                </a:spcBef>
              </a:pPr>
              <a:t>5</a:t>
            </a:fld>
            <a:endParaRPr lang="en-US" altLang="zh-CN" smtClean="0">
              <a:solidFill>
                <a:srgbClr val="000000"/>
              </a:solidFill>
              <a:latin typeface="Tahoma" pitchFamily="34" charset="0"/>
              <a:ea typeface="楷体_GB2312" pitchFamily="49" charset="-122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735DDDA-7AAF-4DC7-9892-4569A961AD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9535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23548-A11A-4FF2-99B4-E67CA5BDF5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519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4D337-75E1-4F77-BEBC-ABBD5B58CF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821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4FAF-D618-4C70-AF0C-1ADDBDA1DB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3914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542D85A-DB7D-4F05-BA79-E15DA7C06F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7620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F035F-57AB-4A67-812F-9B31F8652E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1386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58149-929F-4964-BDCA-E255DAB994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7988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0C65B-D9DC-44FD-AE13-4C7A678E6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7635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63FA4-177F-436F-B248-86D8AC7034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5895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EA4CF-7027-4EB6-ADD8-ABF1BBA7CD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387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D7731-CDC0-455B-85D8-661D4E4381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510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775FA-9E10-45F8-8B11-D7BA7064A6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35430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DA07B-F72C-4B13-86D4-B92B388A24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3732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31585-2191-4AE6-B73D-D03A94737D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51499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54B1F-0042-4B05-AF4E-4591A00FD7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16601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4549-74FC-4F4E-8C4D-402977BDD0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55721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5896E1-3473-44EC-B589-9C6B21ABB8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37053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4C26B-7C09-4BEA-B149-32946D84AC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47293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BAA4B-C6E4-43AF-A741-379FB57843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5918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CB9B7-0EA6-4E51-B9B2-AAF11EB39E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7262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D67DF-FA34-48AF-A65C-A622766C0A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78430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A0592-1AA1-4323-BDC5-57B79B0803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902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7704C-7D86-404D-9588-A0C4DFB01D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37188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0415E-FF6B-448F-BE8F-CBF35FEE5B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88883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1878B-A62D-4E27-B009-43BCAF58A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36060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1F3F7-3F24-4C42-8A99-89790809C8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26570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152C2-7754-499E-AE00-DF7AE246AB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82399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B36F4-371A-445B-B024-0FF770D4AA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19522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88FDF84-D7E5-4978-94A8-4B60FCBD21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33538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EAE50-A099-405F-8770-8D70A87B2D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22986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19066-AC04-4478-A030-4E61ACC070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31226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E775E-8F55-46A9-80AE-77E74F31A0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48339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E04D7-417A-4B80-8C22-EB030E59BE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721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5D63B-7EDC-41F0-A71B-825AD1D5CD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07106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E9DF6-E68F-4B47-B177-0623DD232D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63814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86B96-DF64-4786-BC97-BA6B7C92A5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32948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44E9-1FE5-43CF-A772-C11F26A68D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527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DB7EF-C039-431B-8CA8-730281C3C6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57768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2F7B9-0DCD-4CED-9794-7ABB014A7B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39780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17D4-EAA0-4064-B668-5F47E5B998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793657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048E-4853-470D-A981-06AAC08F5A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06275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0311F96-77EF-4DAF-9C34-F0CADD8A98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03698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F4064-F9FC-419B-BBE6-9EA081EDEB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66623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1E02E-245B-4089-B9A6-842F9F6D12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68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A6313-F3E2-4185-8566-164E237341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92930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0BD9-9AC2-4E27-930D-798F5BF246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53038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2498A-1BC7-4A70-81E6-EB96073D0E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75549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89F06-019D-4711-93CA-D8AAC00DAE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9347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41B5-731F-4B0E-B91D-1F26E99F63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621280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B30A5-B597-495A-AD36-0F44497893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19708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2E915-2CCB-4033-96DE-C7B1F234ED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383192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96834-8678-439D-BBD0-481DCBB54C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70937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5579-3A72-46F6-8485-8DAA9FC162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97683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CF35A-5FD4-4643-9717-3A98DC4218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444196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3F940-5A10-414B-9741-7D2FA1AF23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24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74E70-2866-4A09-8088-913A9AE850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228875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1BBDCBB-D626-4BB0-B351-F63296738D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276818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B171D-7BE9-4CCB-B9BE-663EB08009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88111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87BD2-1999-4071-9C4F-0B25CA1F71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966889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EF386-F1B3-492A-8C4A-3DFEA45C4D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08810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C6AE2-7FC1-4D4F-8273-646701FDA2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09890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B64C0-E74A-4C2B-AC25-0F13031580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54776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DC8AB-FA17-4288-9742-C35F50519A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2009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D5E65-7D21-47D9-96F5-A8A9BC3D02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00698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B63C1-8913-4114-82BB-A4E231DDE9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69039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76F0C-C423-4805-AFA2-EE48D83E95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2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61395-5A28-456B-819A-A589A5EEC4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75854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C6199-0C67-4F0C-B8CC-6BBDEBC8F0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049926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6174F-5F4F-4279-9440-B3489F8500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21705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2442F-2F52-47E8-BFD9-42E31A441A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6793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77DA99-1757-4850-BB64-E576F0CC19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56741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19388-0160-4CD3-BBB9-02BA712CC7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598712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0FE16-669D-4E36-8D09-EB5C2A789D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80554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628E7-2491-423B-8467-533F80DF26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5075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5FB20-ADBC-4BF7-BADD-1B8D9CF2AB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63397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A979-EA3F-404E-8512-34FC3B38F6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53266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2CEA9-9CC9-4969-9AE7-4A05E4F68F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36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A4A76-E630-4B2E-BF07-BE7BD80F53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103647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36ED0-AF18-4ADE-AF27-A0145756C4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34677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1D165-028D-4EBC-943F-CE9CFA1DEC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922981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E2262-2FAB-416A-B2DC-67C9382036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601964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1E1C7-155A-4409-A5DF-57F86382C5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52793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E5D20-83E1-4E8A-ABD1-D5A89A13B0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244711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ECC7D-8A9B-431C-987E-7347DE08E2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188623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E6A26-20C1-446B-94D8-3871A09603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25377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C9D6E-3FC1-4607-BB22-B5225FE865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080168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75D11-2EA1-47C7-8CF7-9F9425B2BA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620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FDF3-518C-4D30-9D61-D1C677481D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260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992388ED-4474-4BFE-9F5F-4360FF9925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4" r:id="rId1"/>
    <p:sldLayoutId id="2147487710" r:id="rId2"/>
    <p:sldLayoutId id="2147487711" r:id="rId3"/>
    <p:sldLayoutId id="2147487712" r:id="rId4"/>
    <p:sldLayoutId id="2147487713" r:id="rId5"/>
    <p:sldLayoutId id="2147487714" r:id="rId6"/>
    <p:sldLayoutId id="2147487715" r:id="rId7"/>
    <p:sldLayoutId id="2147487716" r:id="rId8"/>
    <p:sldLayoutId id="2147487717" r:id="rId9"/>
    <p:sldLayoutId id="2147487718" r:id="rId10"/>
    <p:sldLayoutId id="2147487719" r:id="rId11"/>
    <p:sldLayoutId id="214748772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DAF9266-D4CA-4CD9-8A68-FF46B4E176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5" r:id="rId1"/>
    <p:sldLayoutId id="2147487721" r:id="rId2"/>
    <p:sldLayoutId id="2147487722" r:id="rId3"/>
    <p:sldLayoutId id="2147487723" r:id="rId4"/>
    <p:sldLayoutId id="2147487724" r:id="rId5"/>
    <p:sldLayoutId id="2147487725" r:id="rId6"/>
    <p:sldLayoutId id="2147487726" r:id="rId7"/>
    <p:sldLayoutId id="2147487727" r:id="rId8"/>
    <p:sldLayoutId id="2147487728" r:id="rId9"/>
    <p:sldLayoutId id="2147487729" r:id="rId10"/>
    <p:sldLayoutId id="214748773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AFACC00-AEC9-4A35-880E-733CF925BC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6" r:id="rId1"/>
    <p:sldLayoutId id="2147487731" r:id="rId2"/>
    <p:sldLayoutId id="2147487732" r:id="rId3"/>
    <p:sldLayoutId id="2147487733" r:id="rId4"/>
    <p:sldLayoutId id="2147487734" r:id="rId5"/>
    <p:sldLayoutId id="2147487735" r:id="rId6"/>
    <p:sldLayoutId id="2147487736" r:id="rId7"/>
    <p:sldLayoutId id="2147487737" r:id="rId8"/>
    <p:sldLayoutId id="2147487738" r:id="rId9"/>
    <p:sldLayoutId id="2147487739" r:id="rId10"/>
    <p:sldLayoutId id="214748774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8C3C7E3-906C-4175-A86F-3E34364EBB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8" r:id="rId1"/>
    <p:sldLayoutId id="2147487752" r:id="rId2"/>
    <p:sldLayoutId id="2147487753" r:id="rId3"/>
    <p:sldLayoutId id="2147487754" r:id="rId4"/>
    <p:sldLayoutId id="2147487755" r:id="rId5"/>
    <p:sldLayoutId id="2147487756" r:id="rId6"/>
    <p:sldLayoutId id="2147487757" r:id="rId7"/>
    <p:sldLayoutId id="2147487758" r:id="rId8"/>
    <p:sldLayoutId id="2147487759" r:id="rId9"/>
    <p:sldLayoutId id="2147487760" r:id="rId10"/>
    <p:sldLayoutId id="2147487761" r:id="rId11"/>
    <p:sldLayoutId id="21474877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0084B7-4E39-4B89-BFA1-FD96878494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40" r:id="rId1"/>
    <p:sldLayoutId id="2147487774" r:id="rId2"/>
    <p:sldLayoutId id="2147487775" r:id="rId3"/>
    <p:sldLayoutId id="2147487776" r:id="rId4"/>
    <p:sldLayoutId id="2147487777" r:id="rId5"/>
    <p:sldLayoutId id="2147487778" r:id="rId6"/>
    <p:sldLayoutId id="2147487779" r:id="rId7"/>
    <p:sldLayoutId id="2147487780" r:id="rId8"/>
    <p:sldLayoutId id="2147487781" r:id="rId9"/>
    <p:sldLayoutId id="2147487782" r:id="rId10"/>
    <p:sldLayoutId id="2147487783" r:id="rId11"/>
    <p:sldLayoutId id="2147487784" r:id="rId12"/>
    <p:sldLayoutId id="2147487785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5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6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7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8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F076AE5-D814-4C96-B73A-DAE2D4BA60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42" r:id="rId1"/>
    <p:sldLayoutId id="2147487797" r:id="rId2"/>
    <p:sldLayoutId id="2147487798" r:id="rId3"/>
    <p:sldLayoutId id="2147487799" r:id="rId4"/>
    <p:sldLayoutId id="2147487800" r:id="rId5"/>
    <p:sldLayoutId id="2147487801" r:id="rId6"/>
    <p:sldLayoutId id="2147487802" r:id="rId7"/>
    <p:sldLayoutId id="2147487803" r:id="rId8"/>
    <p:sldLayoutId id="2147487804" r:id="rId9"/>
    <p:sldLayoutId id="2147487805" r:id="rId10"/>
    <p:sldLayoutId id="2147487806" r:id="rId11"/>
    <p:sldLayoutId id="2147487807" r:id="rId12"/>
    <p:sldLayoutId id="2147487808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FA7ACCF-6D73-4996-A1F4-7CC79DC23B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43" r:id="rId1"/>
    <p:sldLayoutId id="2147487809" r:id="rId2"/>
    <p:sldLayoutId id="2147487810" r:id="rId3"/>
    <p:sldLayoutId id="2147487811" r:id="rId4"/>
    <p:sldLayoutId id="2147487812" r:id="rId5"/>
    <p:sldLayoutId id="2147487813" r:id="rId6"/>
    <p:sldLayoutId id="2147487814" r:id="rId7"/>
    <p:sldLayoutId id="2147487815" r:id="rId8"/>
    <p:sldLayoutId id="2147487816" r:id="rId9"/>
    <p:sldLayoutId id="2147487817" r:id="rId10"/>
    <p:sldLayoutId id="2147487818" r:id="rId11"/>
    <p:sldLayoutId id="2147487819" r:id="rId12"/>
    <p:sldLayoutId id="2147487820" r:id="rId13"/>
    <p:sldLayoutId id="2147487821" r:id="rId14"/>
    <p:sldLayoutId id="2147487822" r:id="rId15"/>
    <p:sldLayoutId id="214748782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4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38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7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我往东，他往西（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5</a:t>
            </a:r>
            <a:r>
              <a:rPr lang="zh-CN" altLang="en-US" sz="4000" b="1" smtClean="0">
                <a:solidFill>
                  <a:schemeClr val="tx1"/>
                </a:solidFill>
              </a:rPr>
              <a:t>   千万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358775" y="1612900"/>
            <a:ext cx="8534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记住，</a:t>
            </a:r>
            <a:r>
              <a:rPr lang="zh-CN" altLang="en-US" sz="2800" b="1">
                <a:solidFill>
                  <a:srgbClr val="FF0000"/>
                </a:solidFill>
              </a:rPr>
              <a:t>千万</a:t>
            </a:r>
            <a:r>
              <a:rPr lang="zh-CN" altLang="en-US" sz="2800" b="1">
                <a:solidFill>
                  <a:srgbClr val="000000"/>
                </a:solidFill>
              </a:rPr>
              <a:t>别酒后开车，那是拿生命开玩笑。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我们下周五开座谈会，届时大家</a:t>
            </a:r>
            <a:r>
              <a:rPr lang="zh-CN" altLang="en-US" sz="2800" b="1">
                <a:solidFill>
                  <a:srgbClr val="FF0000"/>
                </a:solidFill>
              </a:rPr>
              <a:t>千万</a:t>
            </a:r>
            <a:r>
              <a:rPr lang="zh-CN" altLang="en-US" sz="2800" b="1">
                <a:solidFill>
                  <a:srgbClr val="000000"/>
                </a:solidFill>
              </a:rPr>
              <a:t>不要迟到。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妈妈反复叮嘱小芳过马路时</a:t>
            </a:r>
            <a:r>
              <a:rPr lang="zh-CN" altLang="en-US" sz="2800" b="1">
                <a:solidFill>
                  <a:srgbClr val="FF0000"/>
                </a:solidFill>
              </a:rPr>
              <a:t>千万</a:t>
            </a:r>
            <a:r>
              <a:rPr lang="zh-CN" altLang="en-US" sz="2800" b="1">
                <a:solidFill>
                  <a:srgbClr val="000000"/>
                </a:solidFill>
              </a:rPr>
              <a:t>要小心。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即时练习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395288" y="1700213"/>
            <a:ext cx="8732837" cy="48244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◇用“千万”完成句子：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小李，你明天早上有考试，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护照、钱包这类东西</a:t>
            </a:r>
            <a:r>
              <a:rPr lang="en-US" altLang="zh-CN" b="1" smtClean="0">
                <a:solidFill>
                  <a:srgbClr val="000000"/>
                </a:solidFill>
              </a:rPr>
              <a:t>___________</a:t>
            </a:r>
            <a:r>
              <a:rPr lang="zh-CN" altLang="en-US" b="1" smtClean="0">
                <a:solidFill>
                  <a:srgbClr val="000000"/>
                </a:solidFill>
              </a:rPr>
              <a:t>。</a:t>
            </a:r>
            <a:endParaRPr lang="zh-CN" altLang="en-US" b="1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3. ___________</a:t>
            </a:r>
            <a:r>
              <a:rPr lang="zh-CN" altLang="en-US" b="1" smtClean="0"/>
              <a:t>，这样对身体不好。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en-US" altLang="zh-CN" b="1" smtClean="0">
                <a:solidFill>
                  <a:srgbClr val="000000"/>
                </a:solidFill>
              </a:rPr>
              <a:t>___________</a:t>
            </a:r>
            <a:r>
              <a:rPr lang="zh-CN" altLang="en-US" b="1" smtClean="0"/>
              <a:t>，一寸光阴一寸金啊。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56325" y="245268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不要迟到啊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87900" y="3068638"/>
            <a:ext cx="2447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要保存好</a:t>
            </a:r>
            <a:r>
              <a:rPr lang="en-US" altLang="zh-CN" sz="2000" b="1">
                <a:solidFill>
                  <a:srgbClr val="0000CC"/>
                </a:solidFill>
                <a:ea typeface="楷体_GB2312" pitchFamily="49" charset="-122"/>
              </a:rPr>
              <a:t>/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要放好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71550" y="4108450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不要抽烟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42988" y="4652963"/>
            <a:ext cx="2447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要珍惜时间</a:t>
            </a:r>
            <a:r>
              <a:rPr lang="en-US" altLang="zh-CN" sz="2000" b="1">
                <a:solidFill>
                  <a:srgbClr val="0000CC"/>
                </a:solidFill>
                <a:ea typeface="楷体_GB2312" pitchFamily="49" charset="-122"/>
              </a:rPr>
              <a:t>/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要记住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187325"/>
            <a:ext cx="7793037" cy="720725"/>
          </a:xfrm>
        </p:spPr>
        <p:txBody>
          <a:bodyPr/>
          <a:lstStyle/>
          <a:p>
            <a:pPr eaLnBrk="1" hangingPunct="1"/>
            <a:r>
              <a:rPr lang="zh-CN" altLang="en-US" smtClean="0"/>
              <a:t>小结；</a:t>
            </a:r>
            <a:r>
              <a:rPr lang="zh-CN" altLang="en-US" smtClean="0">
                <a:solidFill>
                  <a:srgbClr val="FF0000"/>
                </a:solidFill>
              </a:rPr>
              <a:t>作业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36625"/>
            <a:ext cx="8856662" cy="55880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sz="2800" b="1" dirty="0" smtClean="0">
                <a:ea typeface="华文新魏" pitchFamily="2" charset="-122"/>
              </a:rPr>
              <a:t>重点词：</a:t>
            </a:r>
            <a:r>
              <a:rPr lang="zh-CN" altLang="en-US" sz="2800" b="1" dirty="0">
                <a:solidFill>
                  <a:srgbClr val="0000CC"/>
                </a:solidFill>
                <a:ea typeface="华文新魏" pitchFamily="2" charset="-122"/>
              </a:rPr>
              <a:t>慌张</a:t>
            </a:r>
            <a:r>
              <a:rPr lang="zh-CN" altLang="en-US" sz="2800" b="1" dirty="0" smtClean="0">
                <a:solidFill>
                  <a:srgbClr val="0000CC"/>
                </a:solidFill>
                <a:ea typeface="华文新魏" pitchFamily="2" charset="-122"/>
              </a:rPr>
              <a:t>，特色，冷静，盲目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sz="2800" b="1" dirty="0" smtClean="0">
                <a:ea typeface="华文新魏" pitchFamily="2" charset="-122"/>
              </a:rPr>
              <a:t>语言点：</a:t>
            </a:r>
            <a:r>
              <a:rPr lang="zh-CN" altLang="en-US" sz="2800" b="1" dirty="0" smtClean="0">
                <a:solidFill>
                  <a:srgbClr val="0000CC"/>
                </a:solidFill>
                <a:ea typeface="华文新魏" pitchFamily="2" charset="-122"/>
              </a:rPr>
              <a:t>总算，千万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sz="2800" b="1" dirty="0" smtClean="0">
                <a:ea typeface="华文新魏" pitchFamily="2" charset="-122"/>
              </a:rPr>
              <a:t>课文：</a:t>
            </a:r>
            <a:endParaRPr lang="en-US" altLang="zh-CN" sz="2800" b="1" dirty="0" smtClean="0">
              <a:ea typeface="华文新魏" pitchFamily="2" charset="-122"/>
            </a:endParaRPr>
          </a:p>
          <a:p>
            <a:pPr marL="971550" lvl="1" indent="-514350" eaLnBrk="1" hangingPunct="1">
              <a:buSzPct val="30000"/>
              <a:buFont typeface="+mj-lt"/>
              <a:buAutoNum type="arabicPeriod"/>
              <a:defRPr/>
            </a:pPr>
            <a:r>
              <a:rPr lang="zh-CN" altLang="en-US" sz="2400" b="1" dirty="0">
                <a:ea typeface="华文新魏" pitchFamily="2" charset="-122"/>
              </a:rPr>
              <a:t>遇到飞机时，“我”跟他的做法有什么不同？这是为什么？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q"/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ea typeface="华文新魏" pitchFamily="2" charset="-122"/>
              </a:rPr>
              <a:t>作业：</a:t>
            </a:r>
            <a:endParaRPr lang="en-US" altLang="zh-CN" sz="2800" b="1" dirty="0">
              <a:solidFill>
                <a:srgbClr val="FF0000"/>
              </a:solidFill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lang="zh-CN" altLang="en-US" sz="2400" b="1" u="sng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需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要交的作业：活页练习</a:t>
            </a:r>
            <a:r>
              <a:rPr lang="en-US" altLang="zh-CN" sz="2400" b="1" u="sng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p26,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四，</a:t>
            </a:r>
            <a:r>
              <a:rPr lang="zh-CN" altLang="en-US" sz="2400" b="1" u="sng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用指定词语完成句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子。</a:t>
            </a:r>
            <a:endParaRPr lang="en-US" altLang="zh-CN" sz="2400" b="1" u="sng" dirty="0" smtClean="0">
              <a:solidFill>
                <a:srgbClr val="000000"/>
              </a:solidFill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lang="zh-CN" altLang="en-US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活页练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习二、三</a:t>
            </a:r>
            <a:r>
              <a:rPr lang="zh-CN" altLang="en-US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、五、六、七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写在书上。</a:t>
            </a:r>
            <a:endParaRPr lang="en-US" altLang="zh-CN" sz="2400" b="1" dirty="0">
              <a:solidFill>
                <a:srgbClr val="000000"/>
              </a:solidFill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朗读课文，完</a:t>
            </a:r>
            <a:r>
              <a:rPr lang="zh-CN" altLang="en-US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成</a:t>
            </a:r>
            <a:r>
              <a:rPr lang="en-US" altLang="zh-CN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p99</a:t>
            </a:r>
            <a:r>
              <a:rPr lang="zh-CN" altLang="en-US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课堂练习</a:t>
            </a:r>
            <a:r>
              <a:rPr lang="zh-CN" altLang="en-US" sz="2400" b="1" dirty="0" smtClean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”一。</a:t>
            </a:r>
            <a:endParaRPr lang="en-US" altLang="zh-CN" sz="2400" b="1" dirty="0">
              <a:solidFill>
                <a:srgbClr val="000000"/>
              </a:solidFill>
              <a:latin typeface="楷体_GB2312" pitchFamily="49" charset="-122"/>
              <a:ea typeface="楷体_GB2312"/>
            </a:endParaRPr>
          </a:p>
          <a:p>
            <a:pPr marL="914400" lvl="1" indent="-457200" eaLnBrk="1" hangingPunct="1">
              <a:lnSpc>
                <a:spcPct val="130000"/>
              </a:lnSpc>
              <a:buClr>
                <a:srgbClr val="FF0000"/>
              </a:buClr>
              <a:buFont typeface="+mj-lt"/>
              <a:buAutoNum type="arabicPeriod"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/>
              </a:rPr>
              <a:t>复习生词，下次听写。</a:t>
            </a:r>
            <a:endParaRPr lang="en-US" altLang="zh-CN" sz="2400" b="1" dirty="0">
              <a:solidFill>
                <a:srgbClr val="000000"/>
              </a:solidFill>
              <a:latin typeface="楷体_GB2312" pitchFamily="49" charset="-122"/>
              <a:ea typeface="楷体_GB2312"/>
            </a:endParaRPr>
          </a:p>
          <a:p>
            <a:pPr marL="0" indent="0" eaLnBrk="1" hangingPunct="1">
              <a:buClr>
                <a:schemeClr val="hlink"/>
              </a:buClr>
              <a:buFont typeface="Wingdings" pitchFamily="2" charset="2"/>
              <a:buNone/>
              <a:defRPr/>
            </a:pPr>
            <a:endParaRPr lang="zh-CN" altLang="en-US" sz="2800" b="1" dirty="0" smtClean="0"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复习：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017713"/>
            <a:ext cx="8820150" cy="4114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他喜欢看的书，</a:t>
            </a:r>
            <a:r>
              <a:rPr lang="en-US" altLang="zh-CN" b="1" dirty="0" smtClean="0"/>
              <a:t>____________</a:t>
            </a:r>
            <a:r>
              <a:rPr lang="zh-CN" altLang="en-US" b="1" dirty="0" smtClean="0"/>
              <a:t>。（恰恰）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我</a:t>
            </a:r>
            <a:r>
              <a:rPr lang="zh-CN" altLang="en-US" b="1" dirty="0" smtClean="0"/>
              <a:t>的外表</a:t>
            </a:r>
            <a:r>
              <a:rPr lang="zh-CN" altLang="en-US" b="1" dirty="0"/>
              <a:t>安</a:t>
            </a:r>
            <a:r>
              <a:rPr lang="zh-CN" altLang="en-US" b="1" dirty="0" smtClean="0"/>
              <a:t>静，内心却“张牙舞爪”，而他</a:t>
            </a:r>
            <a:r>
              <a:rPr lang="en-US" altLang="zh-CN" b="1" dirty="0" smtClean="0"/>
              <a:t>_____________</a:t>
            </a:r>
            <a:r>
              <a:rPr lang="zh-CN" altLang="en-US" b="1" dirty="0" smtClean="0"/>
              <a:t>。（恰恰）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altLang="zh-CN" b="1" dirty="0" smtClean="0"/>
              <a:t>A</a:t>
            </a:r>
            <a:r>
              <a:rPr lang="zh-CN" altLang="en-US" b="1" dirty="0" smtClean="0"/>
              <a:t>：你觉得在爱情中外表重要吗？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    B</a:t>
            </a:r>
            <a:r>
              <a:rPr lang="zh-CN" altLang="en-US" b="1" dirty="0" smtClean="0"/>
              <a:t>：</a:t>
            </a:r>
            <a:r>
              <a:rPr lang="en-US" altLang="zh-CN" b="1" dirty="0" smtClean="0"/>
              <a:t>________________</a:t>
            </a:r>
            <a:r>
              <a:rPr lang="zh-CN" altLang="en-US" b="1" dirty="0" smtClean="0"/>
              <a:t>。（根本）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zh-CN" altLang="en-US" b="1" dirty="0"/>
              <a:t>每</a:t>
            </a:r>
            <a:r>
              <a:rPr lang="zh-CN" altLang="en-US" b="1" dirty="0" smtClean="0"/>
              <a:t>天早上，小王</a:t>
            </a:r>
            <a:r>
              <a:rPr lang="en-US" altLang="zh-CN" b="1" dirty="0" smtClean="0"/>
              <a:t>___________</a:t>
            </a:r>
            <a:r>
              <a:rPr lang="zh-CN" altLang="en-US" b="1" dirty="0" smtClean="0"/>
              <a:t>。（照例）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00475" y="1700213"/>
            <a:ext cx="32194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我</a:t>
            </a: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不喜欢</a:t>
            </a:r>
            <a:r>
              <a:rPr lang="en-US" altLang="zh-CN" sz="2400" b="1">
                <a:solidFill>
                  <a:srgbClr val="0000CC"/>
                </a:solidFill>
                <a:ea typeface="楷体_GB2312" pitchFamily="49" charset="-122"/>
              </a:rPr>
              <a:t>//</a:t>
            </a: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也是我喜欢的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00113" y="3111500"/>
            <a:ext cx="345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恰恰</a:t>
            </a: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相反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19250" y="4292600"/>
            <a:ext cx="3457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我觉得外表</a:t>
            </a: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根本</a:t>
            </a: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不重要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51275" y="4868863"/>
            <a:ext cx="3457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照例</a:t>
            </a:r>
            <a:r>
              <a:rPr lang="en-US" altLang="zh-CN" sz="2400" b="1">
                <a:solidFill>
                  <a:srgbClr val="0000CC"/>
                </a:solidFill>
                <a:ea typeface="楷体_GB2312" pitchFamily="49" charset="-122"/>
              </a:rPr>
              <a:t>7</a:t>
            </a: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点起床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smtClean="0">
                <a:solidFill>
                  <a:srgbClr val="000000"/>
                </a:solidFill>
              </a:rPr>
              <a:t>特色</a:t>
            </a:r>
            <a:endParaRPr lang="zh-CN" altLang="en-US" sz="6000" smtClean="0">
              <a:solidFill>
                <a:schemeClr val="tx1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5375" y="2133600"/>
            <a:ext cx="2089150" cy="12954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7200" smtClean="0">
                <a:ea typeface="楷体_GB2312" pitchFamily="49" charset="-122"/>
              </a:rPr>
              <a:t>特色</a:t>
            </a:r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6372225" y="1341438"/>
            <a:ext cx="262731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明显 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很多</a:t>
            </a:r>
          </a:p>
        </p:txBody>
      </p:sp>
      <p:sp>
        <p:nvSpPr>
          <p:cNvPr id="867337" name="Text Box 9"/>
          <p:cNvSpPr txBox="1">
            <a:spLocks noChangeArrowheads="1"/>
          </p:cNvSpPr>
          <p:nvPr/>
        </p:nvSpPr>
        <p:spPr bwMode="auto">
          <a:xfrm>
            <a:off x="107950" y="1484313"/>
            <a:ext cx="4751388" cy="234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中国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北方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产品的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zh-CN" sz="1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有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   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保持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失去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 </a:t>
            </a:r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34925" y="3789363"/>
            <a:ext cx="9109075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这家饭馆的环境布置得很有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特色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总是模仿别人，你的作品就会失去自己的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特色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旅行时，他最喜欢品尝当地的各种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特色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小吃。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大连是一个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，我下次还想去那儿。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经贸汉语是我们学院的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408738" y="2492375"/>
            <a:ext cx="2627312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CC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CC"/>
                </a:solidFill>
                <a:ea typeface="楷体_GB2312" pitchFamily="49" charset="-122"/>
              </a:rPr>
              <a:t>小吃 </a:t>
            </a:r>
            <a:endParaRPr lang="en-US" altLang="zh-CN" b="1">
              <a:solidFill>
                <a:srgbClr val="0000CC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CC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CC"/>
                </a:solidFill>
                <a:ea typeface="楷体_GB2312" pitchFamily="49" charset="-122"/>
              </a:rPr>
              <a:t>专业 </a:t>
            </a:r>
            <a:r>
              <a:rPr lang="en-US" altLang="zh-CN" b="1">
                <a:solidFill>
                  <a:srgbClr val="0000CC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CC"/>
                </a:solidFill>
                <a:ea typeface="楷体_GB2312" pitchFamily="49" charset="-122"/>
              </a:rPr>
              <a:t>产品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84438" y="5630863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很有特色的城市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427538" y="6351588"/>
            <a:ext cx="2665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特色专业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/>
      <p:bldP spid="867337" grpId="0"/>
      <p:bldP spid="867338" grpId="0" build="p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rgbClr val="000000"/>
                </a:solidFill>
              </a:rPr>
              <a:t>冷静</a:t>
            </a:r>
            <a:endParaRPr lang="zh-CN" altLang="en-US" sz="6000" b="1" smtClean="0">
              <a:solidFill>
                <a:schemeClr val="tx1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2133600"/>
            <a:ext cx="2089150" cy="12954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7200" smtClean="0">
                <a:ea typeface="楷体_GB2312" pitchFamily="49" charset="-122"/>
              </a:rPr>
              <a:t>冷静</a:t>
            </a:r>
          </a:p>
        </p:txBody>
      </p:sp>
      <p:sp>
        <p:nvSpPr>
          <p:cNvPr id="867332" name="Text Box 4"/>
          <p:cNvSpPr txBox="1">
            <a:spLocks noChangeArrowheads="1"/>
          </p:cNvSpPr>
          <p:nvPr/>
        </p:nvSpPr>
        <p:spPr bwMode="auto">
          <a:xfrm>
            <a:off x="5580063" y="1349375"/>
            <a:ext cx="3419475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的态度 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的头脑</a:t>
            </a:r>
            <a:endParaRPr lang="en-US" altLang="zh-CN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的心理 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的语气</a:t>
            </a:r>
            <a:endParaRPr lang="en-US" altLang="zh-CN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zh-CN" sz="10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下来   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一下</a:t>
            </a:r>
          </a:p>
        </p:txBody>
      </p:sp>
      <p:sp>
        <p:nvSpPr>
          <p:cNvPr id="867337" name="Text Box 9"/>
          <p:cNvSpPr txBox="1">
            <a:spLocks noChangeArrowheads="1"/>
          </p:cNvSpPr>
          <p:nvPr/>
        </p:nvSpPr>
        <p:spPr bwMode="auto">
          <a:xfrm>
            <a:off x="179388" y="1436688"/>
            <a:ext cx="36004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保持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  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显得很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失去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zh-CN" sz="10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头脑很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67338" name="Text Box 10"/>
          <p:cNvSpPr txBox="1">
            <a:spLocks noChangeArrowheads="1"/>
          </p:cNvSpPr>
          <p:nvPr/>
        </p:nvSpPr>
        <p:spPr bwMode="auto">
          <a:xfrm>
            <a:off x="34925" y="4276725"/>
            <a:ext cx="9109075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面对这一突然发生的事件，他的头脑仍然十分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冷静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你</a:t>
            </a: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冷静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一下，不管怎样也不应该冲着孩子发脾气啊。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作为一名警察，越是危险的时候，越要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他一时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________________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，动手打了人。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659563" y="5589588"/>
            <a:ext cx="2665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保持冷静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908175" y="6135688"/>
            <a:ext cx="2663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失去了冷静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/>
      <p:bldP spid="867337" grpId="0"/>
      <p:bldP spid="867338" grpId="0" build="p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盲目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9113" y="1557338"/>
            <a:ext cx="2376487" cy="1296987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zh-CN" altLang="en-US" sz="8000" smtClean="0">
                <a:ea typeface="楷体_GB2312" pitchFamily="49" charset="-122"/>
              </a:rPr>
              <a:t>盲目</a:t>
            </a:r>
          </a:p>
        </p:txBody>
      </p:sp>
      <p:sp>
        <p:nvSpPr>
          <p:cNvPr id="825349" name="Text Box 5"/>
          <p:cNvSpPr txBox="1">
            <a:spLocks noChangeArrowheads="1"/>
          </p:cNvSpPr>
          <p:nvPr/>
        </p:nvSpPr>
        <p:spPr bwMode="auto">
          <a:xfrm>
            <a:off x="179388" y="3357563"/>
            <a:ext cx="8750300" cy="341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</a:rPr>
              <a:t>消费者不应该</a:t>
            </a:r>
            <a:r>
              <a:rPr kumimoji="0" lang="zh-CN" altLang="en-US" sz="2800" b="1" dirty="0">
                <a:solidFill>
                  <a:srgbClr val="FF0000"/>
                </a:solidFill>
              </a:rPr>
              <a:t>盲目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地相信广告。</a:t>
            </a:r>
            <a:endParaRPr kumimoji="0" lang="en-US" altLang="zh-CN" sz="28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</a:rPr>
              <a:t>你</a:t>
            </a:r>
            <a:r>
              <a:rPr kumimoji="0" lang="zh-CN" altLang="en-US" sz="2800" b="1">
                <a:solidFill>
                  <a:srgbClr val="000000"/>
                </a:solidFill>
              </a:rPr>
              <a:t>还</a:t>
            </a:r>
            <a:r>
              <a:rPr kumimoji="0" lang="zh-CN" altLang="en-US" sz="2800" b="1" smtClean="0">
                <a:solidFill>
                  <a:srgbClr val="000000"/>
                </a:solidFill>
              </a:rPr>
              <a:t>不</a:t>
            </a:r>
            <a:r>
              <a:rPr kumimoji="0" lang="zh-CN" altLang="en-US" sz="2800" b="1">
                <a:solidFill>
                  <a:srgbClr val="000000"/>
                </a:solidFill>
              </a:rPr>
              <a:t>了</a:t>
            </a:r>
            <a:r>
              <a:rPr kumimoji="0" lang="zh-CN" altLang="en-US" sz="2800" b="1" smtClean="0">
                <a:solidFill>
                  <a:srgbClr val="000000"/>
                </a:solidFill>
              </a:rPr>
              <a:t>解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这里的市场就决定在这里投资，有点儿太</a:t>
            </a:r>
            <a:r>
              <a:rPr kumimoji="0" lang="zh-CN" altLang="en-US" sz="2800" b="1" dirty="0">
                <a:solidFill>
                  <a:srgbClr val="FF0000"/>
                </a:solidFill>
              </a:rPr>
              <a:t>盲目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了。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en-US" altLang="zh-CN" sz="2800" b="1" dirty="0">
                <a:solidFill>
                  <a:srgbClr val="000000"/>
                </a:solidFill>
              </a:rPr>
              <a:t>____________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会给公司造成很大的损失。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</a:rPr>
              <a:t>你真的了解那个人吗？</a:t>
            </a:r>
            <a:r>
              <a:rPr kumimoji="0" lang="en-US" altLang="zh-CN" sz="2800" b="1" dirty="0">
                <a:solidFill>
                  <a:srgbClr val="000000"/>
                </a:solidFill>
              </a:rPr>
              <a:t>________________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kumimoji="0" lang="zh-CN" altLang="en-US" sz="2800" b="1" dirty="0">
                <a:solidFill>
                  <a:srgbClr val="000000"/>
                </a:solidFill>
              </a:rPr>
              <a:t>有病应该去医院，</a:t>
            </a:r>
            <a:r>
              <a:rPr kumimoji="0" lang="en-US" altLang="zh-CN" sz="2800" b="1" dirty="0">
                <a:solidFill>
                  <a:srgbClr val="000000"/>
                </a:solidFill>
              </a:rPr>
              <a:t>________________</a:t>
            </a:r>
            <a:r>
              <a:rPr kumimoji="0" lang="zh-CN" altLang="en-US" sz="2800" b="1" dirty="0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825352" name="Text Box 8"/>
          <p:cNvSpPr txBox="1">
            <a:spLocks noChangeArrowheads="1"/>
          </p:cNvSpPr>
          <p:nvPr/>
        </p:nvSpPr>
        <p:spPr bwMode="auto">
          <a:xfrm>
            <a:off x="323850" y="1700213"/>
            <a:ext cx="2592388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很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、不能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</a:p>
        </p:txBody>
      </p:sp>
      <p:sp>
        <p:nvSpPr>
          <p:cNvPr id="825354" name="Text Box 10"/>
          <p:cNvSpPr txBox="1">
            <a:spLocks noChangeArrowheads="1"/>
          </p:cNvSpPr>
          <p:nvPr/>
        </p:nvSpPr>
        <p:spPr bwMode="auto">
          <a:xfrm>
            <a:off x="5724525" y="1443038"/>
            <a:ext cx="32766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地吃药、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地减肥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地相信、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地投资</a:t>
            </a:r>
          </a:p>
        </p:txBody>
      </p:sp>
      <p:sp>
        <p:nvSpPr>
          <p:cNvPr id="825355" name="Text Box 11"/>
          <p:cNvSpPr txBox="1">
            <a:spLocks noChangeArrowheads="1"/>
          </p:cNvSpPr>
          <p:nvPr/>
        </p:nvSpPr>
        <p:spPr bwMode="auto">
          <a:xfrm>
            <a:off x="5724525" y="2974975"/>
            <a:ext cx="295275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的人、</a:t>
            </a:r>
            <a:r>
              <a:rPr lang="en-US" altLang="zh-CN" sz="2800" b="1">
                <a:solidFill>
                  <a:srgbClr val="000000"/>
                </a:solidFill>
                <a:ea typeface="楷体_GB2312" pitchFamily="49" charset="-122"/>
              </a:rPr>
              <a:t>~</a:t>
            </a:r>
            <a:r>
              <a:rPr lang="zh-CN" altLang="en-US" sz="2800" b="1">
                <a:solidFill>
                  <a:srgbClr val="000000"/>
                </a:solidFill>
                <a:ea typeface="楷体_GB2312" pitchFamily="49" charset="-122"/>
              </a:rPr>
              <a:t>的行为</a:t>
            </a:r>
            <a:endParaRPr lang="en-US" altLang="zh-CN" sz="28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4213" y="4941888"/>
            <a:ext cx="2663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盲目地投资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00563" y="5589588"/>
            <a:ext cx="3671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不要盲目地相信他的话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35375" y="6237288"/>
            <a:ext cx="26654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CC"/>
                </a:solidFill>
                <a:ea typeface="楷体_GB2312" pitchFamily="49" charset="-122"/>
              </a:rPr>
              <a:t>不要盲目地吃药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349" grpId="0"/>
      <p:bldP spid="825352" grpId="0"/>
      <p:bldP spid="825354" grpId="0"/>
      <p:bldP spid="825355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生词：</a:t>
            </a:r>
            <a:endParaRPr lang="en-US" altLang="zh-CN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12875"/>
            <a:ext cx="2089150" cy="4895850"/>
          </a:xfrm>
        </p:spPr>
        <p:txBody>
          <a:bodyPr/>
          <a:lstStyle/>
          <a:p>
            <a:pPr marL="514350" indent="-514350">
              <a:buClr>
                <a:srgbClr val="3333CC"/>
              </a:buClr>
              <a:buFont typeface="+mj-lt"/>
              <a:buAutoNum type="arabicPeriod" startAt="26"/>
              <a:defRPr/>
            </a:pPr>
            <a:r>
              <a:rPr lang="zh-CN" altLang="en-US" b="1" dirty="0"/>
              <a:t>模</a:t>
            </a:r>
            <a:r>
              <a:rPr lang="zh-CN" altLang="en-US" b="1" dirty="0" smtClean="0"/>
              <a:t>仿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 startAt="26"/>
              <a:defRPr/>
            </a:pPr>
            <a:r>
              <a:rPr lang="zh-CN" altLang="en-US" b="1" dirty="0"/>
              <a:t>想</a:t>
            </a:r>
            <a:r>
              <a:rPr lang="zh-CN" altLang="en-US" b="1" dirty="0" smtClean="0"/>
              <a:t>象</a:t>
            </a:r>
            <a:endParaRPr lang="en-US" altLang="zh-CN" sz="1800" b="1" dirty="0" smtClean="0"/>
          </a:p>
          <a:p>
            <a:pPr marL="514350" indent="-514350">
              <a:buFont typeface="+mj-lt"/>
              <a:buAutoNum type="arabicPeriod" startAt="26"/>
              <a:defRPr/>
            </a:pPr>
            <a:r>
              <a:rPr lang="zh-CN" altLang="en-US" b="1" u="sng" dirty="0" smtClean="0">
                <a:uFill>
                  <a:solidFill>
                    <a:schemeClr val="bg1"/>
                  </a:solidFill>
                </a:uFill>
              </a:rPr>
              <a:t>外套</a:t>
            </a:r>
          </a:p>
          <a:p>
            <a:pPr marL="514350" indent="-514350">
              <a:buFont typeface="+mj-lt"/>
              <a:buAutoNum type="arabicPeriod" startAt="26"/>
              <a:defRPr/>
            </a:pPr>
            <a:r>
              <a:rPr lang="zh-CN" altLang="en-US" b="1" dirty="0" smtClean="0">
                <a:uFill>
                  <a:solidFill>
                    <a:schemeClr val="bg1"/>
                  </a:solidFill>
                </a:uFill>
              </a:rPr>
              <a:t>拼命</a:t>
            </a:r>
            <a:endParaRPr lang="en-US" altLang="zh-CN" sz="1800" b="1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6"/>
              <a:defRPr/>
            </a:pPr>
            <a:r>
              <a:rPr lang="zh-CN" altLang="en-US" b="1" dirty="0" smtClean="0"/>
              <a:t>摇摆</a:t>
            </a:r>
            <a:endParaRPr lang="en-US" altLang="zh-CN" sz="1800" b="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6"/>
              <a:defRPr/>
            </a:pPr>
            <a:r>
              <a:rPr lang="zh-CN" altLang="en-US" b="1" dirty="0" smtClean="0">
                <a:uFill>
                  <a:solidFill>
                    <a:schemeClr val="bg1"/>
                  </a:solidFill>
                </a:uFill>
              </a:rPr>
              <a:t>求救</a:t>
            </a:r>
            <a:endParaRPr lang="en-US" altLang="zh-CN" b="1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6"/>
              <a:defRPr/>
            </a:pPr>
            <a:r>
              <a:rPr lang="zh-CN" altLang="en-US" b="1" u="sng" dirty="0" smtClean="0">
                <a:uFill>
                  <a:solidFill>
                    <a:schemeClr val="bg1"/>
                  </a:solidFill>
                </a:uFill>
                <a:hlinkClick r:id="rId2" action="ppaction://hlinksldjump"/>
              </a:rPr>
              <a:t>慌张</a:t>
            </a:r>
            <a:endParaRPr lang="en-US" altLang="zh-CN" b="1" u="sng" dirty="0" smtClean="0">
              <a:uFill>
                <a:solidFill>
                  <a:schemeClr val="bg1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26"/>
              <a:defRPr/>
            </a:pPr>
            <a:r>
              <a:rPr lang="zh-CN" altLang="en-US" b="1" dirty="0" smtClean="0"/>
              <a:t>追查    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55875" y="1412875"/>
            <a:ext cx="2592388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4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情节</a:t>
            </a:r>
            <a:endParaRPr kumimoji="0" lang="en-US" altLang="zh-CN" sz="1800" b="1" kern="0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  <a:ea typeface="宋体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4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彼此</a:t>
            </a:r>
            <a:endParaRPr kumimoji="0" lang="en-US" altLang="zh-CN" sz="1800" b="1" kern="0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  <a:ea typeface="宋体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4"/>
              <a:defRPr/>
            </a:pPr>
            <a:r>
              <a:rPr kumimoji="0" lang="zh-CN" altLang="en-US" b="1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  <a:hlinkClick r:id="rId3" action="ppaction://hlinksldjump"/>
              </a:rPr>
              <a:t>特色</a:t>
            </a:r>
            <a:endParaRPr kumimoji="0" lang="en-US" altLang="zh-CN" b="1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7"/>
              <a:defRPr/>
            </a:pPr>
            <a:r>
              <a:rPr kumimoji="0" lang="zh-CN" altLang="en-US" b="1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</a:rPr>
              <a:t>气呼呼</a:t>
            </a:r>
            <a:endParaRPr kumimoji="0" lang="en-US" altLang="zh-CN" b="1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8"/>
              <a:defRPr/>
            </a:pPr>
            <a:r>
              <a:rPr kumimoji="0" lang="zh-CN" altLang="en-US" b="1" u="sng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宋体" pitchFamily="2" charset="-122"/>
                <a:hlinkClick r:id="rId4" action="ppaction://hlinksldjump"/>
              </a:rPr>
              <a:t>冷静</a:t>
            </a:r>
            <a:endParaRPr kumimoji="0" lang="en-US" altLang="zh-CN" b="1" u="sng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39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怒冲冲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0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嘻嘻哈哈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  <a:p>
            <a:pPr marL="514350" indent="-514350" eaLnBrk="0" hangingPunct="0">
              <a:spcBef>
                <a:spcPct val="20000"/>
              </a:spcBef>
              <a:buClr>
                <a:srgbClr val="3333CC"/>
              </a:buClr>
              <a:buSzPct val="60000"/>
              <a:buFont typeface="+mj-lt"/>
              <a:buAutoNum type="arabicPeriod" startAt="40"/>
              <a:defRPr/>
            </a:pP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开</a:t>
            </a:r>
            <a:r>
              <a:rPr kumimoji="0" lang="en-US" altLang="zh-CN" b="1" dirty="0">
                <a:solidFill>
                  <a:srgbClr val="000000"/>
                </a:solidFill>
                <a:ea typeface="宋体" pitchFamily="2" charset="-122"/>
              </a:rPr>
              <a:t>//</a:t>
            </a:r>
            <a:r>
              <a:rPr kumimoji="0" lang="zh-CN" altLang="en-US" b="1" dirty="0">
                <a:solidFill>
                  <a:srgbClr val="000000"/>
                </a:solidFill>
                <a:ea typeface="宋体" pitchFamily="2" charset="-122"/>
              </a:rPr>
              <a:t>口</a:t>
            </a:r>
            <a:endParaRPr kumimoji="0" lang="en-US" altLang="zh-CN" b="1" dirty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913313" y="1414463"/>
            <a:ext cx="2339975" cy="48958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42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寂寞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2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嘿嘿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4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书籍</a:t>
            </a:r>
            <a:endParaRPr kumimoji="0" lang="en-US" altLang="zh-CN" b="1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5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喜爱</a:t>
            </a:r>
            <a:endParaRPr kumimoji="0" lang="en-US" altLang="zh-CN" sz="1800" b="1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45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吹</a:t>
            </a:r>
            <a:r>
              <a:rPr kumimoji="0" lang="en-US" altLang="zh-CN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//</a:t>
            </a: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牛</a:t>
            </a:r>
            <a:r>
              <a:rPr kumimoji="0" lang="en-US" altLang="zh-CN" sz="1800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45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资本</a:t>
            </a:r>
            <a:r>
              <a:rPr kumimoji="0" lang="en-US" altLang="zh-CN" sz="1800" b="1" kern="0" dirty="0" smtClean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45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糊弄</a:t>
            </a:r>
            <a:r>
              <a:rPr kumimoji="0" lang="en-US" altLang="zh-CN" sz="1800" b="1" kern="0" dirty="0" smtClean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Clr>
                <a:srgbClr val="3333CC"/>
              </a:buClr>
              <a:buFont typeface="+mj-lt"/>
              <a:buAutoNum type="arabicPeriod" startAt="49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迷糊</a:t>
            </a:r>
            <a:r>
              <a:rPr kumimoji="0" lang="en-US" altLang="zh-CN" sz="1800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endParaRPr kumimoji="0" lang="en-US" altLang="zh-CN" sz="1800" b="1" kern="0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237413" y="1412875"/>
            <a:ext cx="1871662" cy="489743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>
              <a:buClr>
                <a:srgbClr val="3333CC"/>
              </a:buClr>
              <a:buFont typeface="+mj-lt"/>
              <a:buAutoNum type="arabicPeriod" startAt="50"/>
              <a:defRPr/>
            </a:pPr>
            <a:r>
              <a:rPr kumimoji="0" lang="zh-CN" altLang="en-US" b="1" u="sng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hlinkClick r:id="rId2" action="ppaction://hlinksldjump"/>
              </a:rPr>
              <a:t>盲目</a:t>
            </a:r>
            <a:endParaRPr kumimoji="0" lang="en-US" altLang="zh-CN" b="1" u="sng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51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</a:rPr>
              <a:t>崇拜</a:t>
            </a:r>
            <a:r>
              <a:rPr kumimoji="0" lang="en-US" altLang="zh-CN" sz="1800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endParaRPr kumimoji="0" lang="en-US" altLang="zh-CN" b="1" kern="0" dirty="0" smtClean="0">
              <a:solidFill>
                <a:srgbClr val="000000"/>
              </a:solid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52"/>
              <a:defRPr/>
            </a:pPr>
            <a:r>
              <a:rPr kumimoji="0" lang="zh-CN" altLang="en-US" b="1" kern="0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灵魂</a:t>
            </a:r>
            <a:endParaRPr kumimoji="0" lang="en-US" altLang="zh-CN" b="1" kern="0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514350" indent="-514350">
              <a:buClr>
                <a:srgbClr val="3333CC"/>
              </a:buClr>
              <a:buFont typeface="+mj-lt"/>
              <a:buAutoNum type="arabicPeriod" startAt="52"/>
              <a:defRPr/>
            </a:pPr>
            <a:endParaRPr kumimoji="0" lang="en-US" altLang="zh-CN" b="1" kern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44450"/>
          <a:ext cx="8642350" cy="67294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1421"/>
                <a:gridCol w="3362845"/>
                <a:gridCol w="3598084"/>
              </a:tblGrid>
              <a:tr h="610476">
                <a:tc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/>
                        <a:t>“我”往东</a:t>
                      </a: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800" dirty="0" smtClean="0"/>
                        <a:t>“他”往西</a:t>
                      </a:r>
                    </a:p>
                  </a:txBody>
                  <a:tcPr marL="91455" marR="91455" marT="45723" marB="45723"/>
                </a:tc>
              </a:tr>
              <a:tr h="541716">
                <a:tc rowSpan="2">
                  <a:txBody>
                    <a:bodyPr/>
                    <a:lstStyle/>
                    <a:p>
                      <a:endParaRPr lang="zh-CN" altLang="en-US" sz="2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</a:tr>
              <a:tr h="64810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800" dirty="0" smtClean="0"/>
                    </a:p>
                  </a:txBody>
                  <a:tcPr marL="91455" marR="91455" marT="45723" marB="45723"/>
                </a:tc>
              </a:tr>
              <a:tr h="706015"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1008168">
                <a:tc rowSpan="2"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190912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652900">
                <a:tc rowSpan="2"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  <a:tr h="6529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  <a:tc>
                  <a:txBody>
                    <a:bodyPr/>
                    <a:lstStyle/>
                    <a:p>
                      <a:endParaRPr lang="zh-CN" altLang="en-US" sz="1800" dirty="0"/>
                    </a:p>
                  </a:txBody>
                  <a:tcPr marL="91455" marR="91455" marT="45723" marB="45723"/>
                </a:tc>
              </a:tr>
            </a:tbl>
          </a:graphicData>
        </a:graphic>
      </p:graphicFrame>
      <p:sp>
        <p:nvSpPr>
          <p:cNvPr id="40997" name="TextBox 19"/>
          <p:cNvSpPr txBox="1">
            <a:spLocks noChangeArrowheads="1"/>
          </p:cNvSpPr>
          <p:nvPr/>
        </p:nvSpPr>
        <p:spPr bwMode="auto">
          <a:xfrm>
            <a:off x="139700" y="2636838"/>
            <a:ext cx="1800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400" b="1">
                <a:solidFill>
                  <a:srgbClr val="0000CC"/>
                </a:solidFill>
              </a:rPr>
              <a:t>在树林里休息时，忽然间</a:t>
            </a:r>
            <a:r>
              <a:rPr kumimoji="0" lang="en-US" altLang="zh-CN" sz="2400" b="1">
                <a:solidFill>
                  <a:srgbClr val="0000CC"/>
                </a:solidFill>
              </a:rPr>
              <a:t>……</a:t>
            </a:r>
            <a:endParaRPr kumimoji="0" lang="zh-CN" altLang="en-US" sz="2400" b="1">
              <a:solidFill>
                <a:srgbClr val="0000CC"/>
              </a:solidFill>
            </a:endParaRPr>
          </a:p>
        </p:txBody>
      </p:sp>
      <p:sp>
        <p:nvSpPr>
          <p:cNvPr id="40998" name="TextBox 20"/>
          <p:cNvSpPr txBox="1">
            <a:spLocks noChangeArrowheads="1"/>
          </p:cNvSpPr>
          <p:nvPr/>
        </p:nvSpPr>
        <p:spPr bwMode="auto">
          <a:xfrm>
            <a:off x="2035175" y="2519363"/>
            <a:ext cx="2952750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500" b="1">
                <a:solidFill>
                  <a:srgbClr val="FF0000"/>
                </a:solidFill>
              </a:rPr>
              <a:t>不禁</a:t>
            </a:r>
            <a:r>
              <a:rPr kumimoji="0" lang="zh-CN" altLang="en-US" sz="2500" b="1"/>
              <a:t>十分兴奋，他</a:t>
            </a:r>
            <a:r>
              <a:rPr kumimoji="0" lang="zh-CN" altLang="en-US" sz="2500" b="1">
                <a:solidFill>
                  <a:srgbClr val="FF0000"/>
                </a:solidFill>
              </a:rPr>
              <a:t>总算</a:t>
            </a:r>
            <a:r>
              <a:rPr kumimoji="0" lang="en-US" altLang="zh-CN" sz="2500" b="1"/>
              <a:t>……</a:t>
            </a:r>
            <a:endParaRPr kumimoji="0" lang="zh-CN" altLang="en-US" sz="2500" b="1"/>
          </a:p>
        </p:txBody>
      </p:sp>
      <p:sp>
        <p:nvSpPr>
          <p:cNvPr id="40999" name="TextBox 21"/>
          <p:cNvSpPr txBox="1">
            <a:spLocks noChangeArrowheads="1"/>
          </p:cNvSpPr>
          <p:nvPr/>
        </p:nvSpPr>
        <p:spPr bwMode="auto">
          <a:xfrm>
            <a:off x="5580063" y="2566988"/>
            <a:ext cx="324008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500" b="1">
                <a:ea typeface="楷体_GB2312" pitchFamily="49" charset="-122"/>
              </a:rPr>
              <a:t>“这感觉就像是电影里的某个场面”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974850" y="3571875"/>
            <a:ext cx="20796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500" b="1">
                <a:ea typeface="楷体_GB2312" pitchFamily="49" charset="-122"/>
              </a:rPr>
              <a:t>于是，外套，脱，拼命，摇摆，做出</a:t>
            </a:r>
            <a:r>
              <a:rPr lang="en-US" altLang="zh-CN" sz="2500" b="1">
                <a:ea typeface="楷体_GB2312" pitchFamily="49" charset="-122"/>
              </a:rPr>
              <a:t>…</a:t>
            </a:r>
            <a:r>
              <a:rPr lang="zh-CN" altLang="en-US" sz="2500" b="1">
                <a:ea typeface="楷体_GB2312" pitchFamily="49" charset="-122"/>
              </a:rPr>
              <a:t>的样子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580063" y="3500438"/>
            <a:ext cx="1944687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500" b="1">
                <a:solidFill>
                  <a:srgbClr val="FF0000"/>
                </a:solidFill>
                <a:ea typeface="楷体_GB2312" pitchFamily="49" charset="-122"/>
              </a:rPr>
              <a:t>慌慌张张</a:t>
            </a:r>
            <a:r>
              <a:rPr lang="zh-CN" altLang="en-US" sz="2500" b="1">
                <a:ea typeface="楷体_GB2312" pitchFamily="49" charset="-122"/>
              </a:rPr>
              <a:t>，夺，拼命，往</a:t>
            </a:r>
            <a:r>
              <a:rPr lang="en-US" altLang="zh-CN" sz="2500" b="1">
                <a:ea typeface="楷体_GB2312" pitchFamily="49" charset="-122"/>
              </a:rPr>
              <a:t>……</a:t>
            </a:r>
            <a:r>
              <a:rPr lang="zh-CN" altLang="en-US" sz="2500" b="1">
                <a:ea typeface="楷体_GB2312" pitchFamily="49" charset="-122"/>
              </a:rPr>
              <a:t>拉  “躲，</a:t>
            </a:r>
            <a:r>
              <a:rPr lang="zh-CN" altLang="en-US" sz="2500" b="1">
                <a:solidFill>
                  <a:srgbClr val="FF0000"/>
                </a:solidFill>
                <a:ea typeface="楷体_GB2312" pitchFamily="49" charset="-122"/>
              </a:rPr>
              <a:t>千万</a:t>
            </a:r>
            <a:r>
              <a:rPr lang="zh-CN" altLang="en-US" sz="2500" b="1">
                <a:ea typeface="楷体_GB2312" pitchFamily="49" charset="-122"/>
              </a:rPr>
              <a:t>”</a:t>
            </a:r>
          </a:p>
        </p:txBody>
      </p:sp>
      <p:sp>
        <p:nvSpPr>
          <p:cNvPr id="41007" name="TextBox 29"/>
          <p:cNvSpPr txBox="1">
            <a:spLocks noChangeArrowheads="1"/>
          </p:cNvSpPr>
          <p:nvPr/>
        </p:nvSpPr>
        <p:spPr bwMode="auto">
          <a:xfrm>
            <a:off x="141288" y="692150"/>
            <a:ext cx="20542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400" b="1">
                <a:solidFill>
                  <a:srgbClr val="FF0000"/>
                </a:solidFill>
              </a:rPr>
              <a:t>根本</a:t>
            </a:r>
            <a:r>
              <a:rPr kumimoji="0" lang="zh-CN" altLang="en-US" sz="2400" b="1">
                <a:solidFill>
                  <a:srgbClr val="0000CC"/>
                </a:solidFill>
              </a:rPr>
              <a:t>不用</a:t>
            </a:r>
            <a:r>
              <a:rPr kumimoji="0" lang="en-US" altLang="zh-CN" sz="2400" b="1">
                <a:solidFill>
                  <a:srgbClr val="0000CC"/>
                </a:solidFill>
              </a:rPr>
              <a:t>…</a:t>
            </a:r>
            <a:r>
              <a:rPr kumimoji="0" lang="zh-CN" altLang="en-US" sz="2400" b="1">
                <a:solidFill>
                  <a:srgbClr val="0000CC"/>
                </a:solidFill>
              </a:rPr>
              <a:t>，只需</a:t>
            </a:r>
            <a:r>
              <a:rPr kumimoji="0" lang="en-US" altLang="zh-CN" sz="2400" b="1">
                <a:solidFill>
                  <a:srgbClr val="0000CC"/>
                </a:solidFill>
              </a:rPr>
              <a:t>…</a:t>
            </a:r>
            <a:endParaRPr kumimoji="0" lang="zh-CN" altLang="en-US" sz="2400" b="1">
              <a:solidFill>
                <a:srgbClr val="0000CC"/>
              </a:solidFill>
            </a:endParaRPr>
          </a:p>
        </p:txBody>
      </p:sp>
      <p:sp>
        <p:nvSpPr>
          <p:cNvPr id="41008" name="TextBox 30"/>
          <p:cNvSpPr txBox="1">
            <a:spLocks noChangeArrowheads="1"/>
          </p:cNvSpPr>
          <p:nvPr/>
        </p:nvSpPr>
        <p:spPr bwMode="auto">
          <a:xfrm>
            <a:off x="5580063" y="693738"/>
            <a:ext cx="21971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500" b="1"/>
              <a:t>马马虎虎</a:t>
            </a:r>
          </a:p>
        </p:txBody>
      </p:sp>
      <p:sp>
        <p:nvSpPr>
          <p:cNvPr id="41009" name="TextBox 31"/>
          <p:cNvSpPr txBox="1">
            <a:spLocks noChangeArrowheads="1"/>
          </p:cNvSpPr>
          <p:nvPr/>
        </p:nvSpPr>
        <p:spPr bwMode="auto">
          <a:xfrm>
            <a:off x="1974850" y="620713"/>
            <a:ext cx="29527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500" b="1"/>
              <a:t>那我就会</a:t>
            </a:r>
            <a:r>
              <a:rPr kumimoji="0" lang="en-US" altLang="zh-CN" sz="2500" b="1"/>
              <a:t>……</a:t>
            </a:r>
            <a:endParaRPr kumimoji="0" lang="zh-CN" altLang="en-US" sz="2500" b="1"/>
          </a:p>
        </p:txBody>
      </p:sp>
      <p:sp>
        <p:nvSpPr>
          <p:cNvPr id="41010" name="TextBox 32"/>
          <p:cNvSpPr txBox="1">
            <a:spLocks noChangeArrowheads="1"/>
          </p:cNvSpPr>
          <p:nvPr/>
        </p:nvSpPr>
        <p:spPr bwMode="auto">
          <a:xfrm>
            <a:off x="5580063" y="1268413"/>
            <a:ext cx="216058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500" b="1"/>
              <a:t>好看极了</a:t>
            </a:r>
          </a:p>
        </p:txBody>
      </p:sp>
      <p:sp>
        <p:nvSpPr>
          <p:cNvPr id="41011" name="TextBox 33"/>
          <p:cNvSpPr txBox="1">
            <a:spLocks noChangeArrowheads="1"/>
          </p:cNvSpPr>
          <p:nvPr/>
        </p:nvSpPr>
        <p:spPr bwMode="auto">
          <a:xfrm>
            <a:off x="1974850" y="1268413"/>
            <a:ext cx="295275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500" b="1"/>
              <a:t>我就会知道</a:t>
            </a:r>
            <a:r>
              <a:rPr kumimoji="0" lang="en-US" altLang="zh-CN" sz="2500" b="1"/>
              <a:t>……</a:t>
            </a:r>
            <a:endParaRPr kumimoji="0" lang="zh-CN" altLang="en-US" sz="2500" b="1"/>
          </a:p>
        </p:txBody>
      </p:sp>
      <p:pic>
        <p:nvPicPr>
          <p:cNvPr id="155651" name="Picture 3" descr="C:\Users\N\AppData\Local\Microsoft\Windows\Temporary Internet Files\Content.IE5\RX2UHAF5\MC90005614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860800"/>
            <a:ext cx="1439863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52" name="Picture 4" descr="C:\Users\N\AppData\Local\Microsoft\Windows\Temporary Internet Files\Content.IE5\RQY18E64\MC9002875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3824288"/>
            <a:ext cx="1187450" cy="14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4" name="Left Arrow 1"/>
          <p:cNvSpPr>
            <a:spLocks noChangeArrowheads="1"/>
          </p:cNvSpPr>
          <p:nvPr/>
        </p:nvSpPr>
        <p:spPr bwMode="auto">
          <a:xfrm>
            <a:off x="4860925" y="814388"/>
            <a:ext cx="719138" cy="238125"/>
          </a:xfrm>
          <a:prstGeom prst="leftArrow">
            <a:avLst>
              <a:gd name="adj1" fmla="val 50000"/>
              <a:gd name="adj2" fmla="val 4994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en-US" u="sng">
              <a:ea typeface="楷体_GB2312" pitchFamily="49" charset="-122"/>
            </a:endParaRPr>
          </a:p>
        </p:txBody>
      </p:sp>
      <p:sp>
        <p:nvSpPr>
          <p:cNvPr id="41015" name="Left Arrow 36"/>
          <p:cNvSpPr>
            <a:spLocks noChangeArrowheads="1"/>
          </p:cNvSpPr>
          <p:nvPr/>
        </p:nvSpPr>
        <p:spPr bwMode="auto">
          <a:xfrm>
            <a:off x="4859338" y="1390650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en-US" u="sng">
              <a:ea typeface="楷体_GB2312" pitchFamily="49" charset="-122"/>
            </a:endParaRPr>
          </a:p>
        </p:txBody>
      </p:sp>
      <p:sp>
        <p:nvSpPr>
          <p:cNvPr id="41016" name="Left Arrow 37"/>
          <p:cNvSpPr>
            <a:spLocks noChangeArrowheads="1"/>
          </p:cNvSpPr>
          <p:nvPr/>
        </p:nvSpPr>
        <p:spPr bwMode="auto">
          <a:xfrm>
            <a:off x="4859338" y="2830513"/>
            <a:ext cx="720725" cy="238125"/>
          </a:xfrm>
          <a:prstGeom prst="leftArrow">
            <a:avLst>
              <a:gd name="adj1" fmla="val 50000"/>
              <a:gd name="adj2" fmla="val 50052"/>
            </a:avLst>
          </a:prstGeom>
          <a:solidFill>
            <a:srgbClr val="33CCCC"/>
          </a:solidFill>
          <a:ln w="9525" algn="ctr">
            <a:solidFill>
              <a:srgbClr val="33CCCC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zh-CN" altLang="en-US" u="sng">
              <a:ea typeface="楷体_GB2312" pitchFamily="49" charset="-122"/>
            </a:endParaRPr>
          </a:p>
        </p:txBody>
      </p:sp>
      <p:sp>
        <p:nvSpPr>
          <p:cNvPr id="41017" name="TextBox 38"/>
          <p:cNvSpPr txBox="1">
            <a:spLocks noChangeArrowheads="1"/>
          </p:cNvSpPr>
          <p:nvPr/>
        </p:nvSpPr>
        <p:spPr bwMode="auto">
          <a:xfrm>
            <a:off x="107950" y="1806575"/>
            <a:ext cx="19097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400" b="1">
                <a:solidFill>
                  <a:srgbClr val="0000CC"/>
                </a:solidFill>
              </a:rPr>
              <a:t>在每一个路口</a:t>
            </a:r>
            <a:r>
              <a:rPr kumimoji="0" lang="en-US" altLang="zh-CN" sz="2400" b="1">
                <a:solidFill>
                  <a:srgbClr val="0000CC"/>
                </a:solidFill>
              </a:rPr>
              <a:t>…</a:t>
            </a:r>
            <a:endParaRPr kumimoji="0" lang="zh-CN" altLang="en-US" sz="2400" b="1">
              <a:solidFill>
                <a:srgbClr val="0000CC"/>
              </a:solidFill>
            </a:endParaRPr>
          </a:p>
        </p:txBody>
      </p:sp>
      <p:sp>
        <p:nvSpPr>
          <p:cNvPr id="41018" name="TextBox 39"/>
          <p:cNvSpPr txBox="1">
            <a:spLocks noChangeArrowheads="1"/>
          </p:cNvSpPr>
          <p:nvPr/>
        </p:nvSpPr>
        <p:spPr bwMode="auto">
          <a:xfrm>
            <a:off x="1979613" y="1958975"/>
            <a:ext cx="3240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zh-CN" altLang="en-US" sz="2400" b="1">
                <a:solidFill>
                  <a:srgbClr val="FF0000"/>
                </a:solidFill>
              </a:rPr>
              <a:t>照例</a:t>
            </a:r>
            <a:r>
              <a:rPr kumimoji="0" lang="zh-CN" altLang="en-US" sz="2400" b="1"/>
              <a:t>是</a:t>
            </a:r>
            <a:r>
              <a:rPr kumimoji="0" lang="en-US" altLang="zh-CN" sz="2400" b="1"/>
              <a:t>…</a:t>
            </a:r>
            <a:endParaRPr kumimoji="0" lang="zh-CN" altLang="en-US" sz="2400" b="1"/>
          </a:p>
        </p:txBody>
      </p:sp>
      <p:sp>
        <p:nvSpPr>
          <p:cNvPr id="6" name="TextBox 5"/>
          <p:cNvSpPr txBox="1"/>
          <p:nvPr/>
        </p:nvSpPr>
        <p:spPr>
          <a:xfrm>
            <a:off x="179388" y="4316413"/>
            <a:ext cx="172878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+mn-ea"/>
                <a:ea typeface="+mn-ea"/>
              </a:rPr>
              <a:t>我们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  <a:ea typeface="+mn-ea"/>
              </a:rPr>
              <a:t>倒是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  <a:ea typeface="+mn-ea"/>
              </a:rPr>
              <a:t>……</a:t>
            </a:r>
            <a:endParaRPr lang="zh-CN" altLang="en-US" sz="24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888037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语法</a:t>
            </a:r>
            <a:r>
              <a:rPr lang="en-US" altLang="zh-CN" sz="4000" b="1" smtClean="0">
                <a:solidFill>
                  <a:schemeClr val="tx1"/>
                </a:solidFill>
              </a:rPr>
              <a:t>4</a:t>
            </a:r>
            <a:r>
              <a:rPr lang="zh-CN" altLang="en-US" sz="4000" b="1" smtClean="0">
                <a:solidFill>
                  <a:schemeClr val="tx1"/>
                </a:solidFill>
              </a:rPr>
              <a:t>    总算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492549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777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1、我求了爸爸半天，他</a:t>
            </a:r>
            <a:r>
              <a:rPr lang="zh-CN" altLang="en-US" sz="36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同意了。</a:t>
            </a:r>
          </a:p>
        </p:txBody>
      </p:sp>
      <p:sp>
        <p:nvSpPr>
          <p:cNvPr id="492550" name="Text Box 6"/>
          <p:cNvSpPr txBox="1">
            <a:spLocks noChangeArrowheads="1"/>
          </p:cNvSpPr>
          <p:nvPr/>
        </p:nvSpPr>
        <p:spPr bwMode="auto">
          <a:xfrm>
            <a:off x="468313" y="2528888"/>
            <a:ext cx="86756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2、我打听来打听去，最后</a:t>
            </a:r>
            <a:r>
              <a:rPr lang="zh-CN" altLang="en-US" sz="36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打听到了他的电话。</a:t>
            </a:r>
          </a:p>
        </p:txBody>
      </p:sp>
      <p:sp>
        <p:nvSpPr>
          <p:cNvPr id="492551" name="Text Box 7"/>
          <p:cNvSpPr txBox="1">
            <a:spLocks noChangeArrowheads="1"/>
          </p:cNvSpPr>
          <p:nvPr/>
        </p:nvSpPr>
        <p:spPr bwMode="auto">
          <a:xfrm>
            <a:off x="468313" y="3795713"/>
            <a:ext cx="800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3、</a:t>
            </a:r>
            <a:r>
              <a:rPr lang="zh-CN" altLang="en-US" sz="36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3600" b="1">
                <a:solidFill>
                  <a:srgbClr val="000000"/>
                </a:solidFill>
                <a:ea typeface="楷体_GB2312" pitchFamily="49" charset="-122"/>
              </a:rPr>
              <a:t>到周末了，我可以轻松两天了。</a:t>
            </a:r>
          </a:p>
        </p:txBody>
      </p:sp>
      <p:sp>
        <p:nvSpPr>
          <p:cNvPr id="492553" name="Text Box 9"/>
          <p:cNvSpPr txBox="1">
            <a:spLocks noChangeArrowheads="1"/>
          </p:cNvSpPr>
          <p:nvPr/>
        </p:nvSpPr>
        <p:spPr bwMode="auto">
          <a:xfrm>
            <a:off x="1116013" y="4868863"/>
            <a:ext cx="6769100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（主语）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b="1" u="sng">
                <a:solidFill>
                  <a:srgbClr val="000000"/>
                </a:solidFill>
                <a:ea typeface="楷体_GB2312" pitchFamily="49" charset="-122"/>
              </a:rPr>
              <a:t>总算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动、形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en-US" altLang="zh-CN" b="1">
                <a:solidFill>
                  <a:srgbClr val="000000"/>
                </a:solidFill>
                <a:latin typeface="Arial" pitchFamily="34" charset="0"/>
                <a:ea typeface="楷体_GB2312" pitchFamily="49" charset="-122"/>
              </a:rPr>
              <a:t>……</a:t>
            </a:r>
            <a:r>
              <a:rPr lang="zh-CN" altLang="en-US" b="1">
                <a:solidFill>
                  <a:srgbClr val="000000"/>
                </a:solidFill>
                <a:ea typeface="楷体_GB2312" pitchFamily="49" charset="-122"/>
              </a:rPr>
              <a:t>（了）</a:t>
            </a:r>
            <a:r>
              <a:rPr lang="en-US" altLang="zh-CN" b="1">
                <a:solidFill>
                  <a:srgbClr val="000000"/>
                </a:solidFill>
                <a:ea typeface="楷体_GB2312" pitchFamily="49" charset="-122"/>
              </a:rPr>
              <a:t> </a:t>
            </a:r>
            <a:endParaRPr lang="zh-CN" altLang="en-US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9" grpId="0"/>
      <p:bldP spid="492550" grpId="0"/>
      <p:bldP spid="492551" grpId="0"/>
      <p:bldP spid="4925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即时练习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9074150" cy="48244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◇用“总算”完成句子：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已经下了好几天雨了，今天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他连续考了两年大学，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他</a:t>
            </a:r>
            <a:r>
              <a:rPr lang="en-US" altLang="zh-CN" b="1" smtClean="0">
                <a:solidFill>
                  <a:srgbClr val="000000"/>
                </a:solidFill>
              </a:rPr>
              <a:t>__________</a:t>
            </a:r>
            <a:r>
              <a:rPr lang="zh-CN" altLang="en-US" b="1" smtClean="0"/>
              <a:t>，我们都快等他一个小时了。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zh-CN" altLang="en-US" b="1" smtClean="0"/>
              <a:t>今天的作业真多，我花了两个多小时，</a:t>
            </a:r>
            <a:r>
              <a:rPr lang="en-US" altLang="zh-CN" b="1" smtClean="0"/>
              <a:t>____</a:t>
            </a:r>
            <a:r>
              <a:rPr lang="zh-CN" altLang="en-US" b="1" smtClean="0"/>
              <a:t>。</a:t>
            </a:r>
          </a:p>
          <a:p>
            <a:pPr marL="0" indent="0">
              <a:lnSpc>
                <a:spcPct val="150000"/>
              </a:lnSpc>
              <a:buClr>
                <a:srgbClr val="3333CC"/>
              </a:buClr>
              <a:buFont typeface="Wingdings" pitchFamily="2" charset="2"/>
              <a:buNone/>
            </a:pPr>
            <a:r>
              <a:rPr lang="en-US" altLang="zh-CN" b="1" smtClean="0"/>
              <a:t>5. </a:t>
            </a:r>
            <a:r>
              <a:rPr lang="zh-CN" altLang="en-US" b="1" smtClean="0"/>
              <a:t>他都病了一个星期了，</a:t>
            </a:r>
            <a:r>
              <a:rPr lang="en-US" altLang="zh-CN" b="1" smtClean="0">
                <a:solidFill>
                  <a:srgbClr val="000000"/>
                </a:solidFill>
              </a:rPr>
              <a:t>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56325" y="2133600"/>
            <a:ext cx="2087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晴了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32363" y="2957513"/>
            <a:ext cx="2592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今年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考上了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47813" y="3727450"/>
            <a:ext cx="1871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来了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542213" y="4632325"/>
            <a:ext cx="1511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写完了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03800" y="5405438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今天</a:t>
            </a: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总算</a:t>
            </a:r>
            <a:r>
              <a:rPr lang="zh-CN" altLang="en-US" sz="2000" b="1">
                <a:solidFill>
                  <a:srgbClr val="0000CC"/>
                </a:solidFill>
                <a:ea typeface="楷体_GB2312" pitchFamily="49" charset="-122"/>
              </a:rPr>
              <a:t>好了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（1）我的“希望工程”ppt2">
  <a:themeElements>
    <a:clrScheme name="（1）我的“希望工程”ppt2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（1）我的“希望工程”ppt2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（1）我的“希望工程”ppt2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（1）我的“希望工程”ppt2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（1）我的“希望工程”ppt2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（1）我的“希望工程”ppt2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9368</TotalTime>
  <Words>1209</Words>
  <Application>Microsoft Office PowerPoint</Application>
  <PresentationFormat>On-screen Show (4:3)</PresentationFormat>
  <Paragraphs>142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Blends</vt:lpstr>
      <vt:lpstr>2_Blends</vt:lpstr>
      <vt:lpstr>8_Blends</vt:lpstr>
      <vt:lpstr>11_Blends</vt:lpstr>
      <vt:lpstr>4_Blends</vt:lpstr>
      <vt:lpstr>（1）我的“希望工程”ppt2</vt:lpstr>
      <vt:lpstr>1_Blends</vt:lpstr>
      <vt:lpstr>PowerPoint Presentation</vt:lpstr>
      <vt:lpstr>复习：</vt:lpstr>
      <vt:lpstr>特色</vt:lpstr>
      <vt:lpstr>冷静</vt:lpstr>
      <vt:lpstr>盲目</vt:lpstr>
      <vt:lpstr>生词：</vt:lpstr>
      <vt:lpstr>PowerPoint Presentation</vt:lpstr>
      <vt:lpstr>语法4    总算</vt:lpstr>
      <vt:lpstr>即时练习</vt:lpstr>
      <vt:lpstr>语法5   千万</vt:lpstr>
      <vt:lpstr>即时练习</vt:lpstr>
      <vt:lpstr>小结；作业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1071</cp:revision>
  <dcterms:created xsi:type="dcterms:W3CDTF">1601-01-01T00:00:00Z</dcterms:created>
  <dcterms:modified xsi:type="dcterms:W3CDTF">2014-12-15T09:33:07Z</dcterms:modified>
</cp:coreProperties>
</file>