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7" r:id="rId5"/>
    <p:sldId id="278" r:id="rId6"/>
    <p:sldId id="259" r:id="rId7"/>
    <p:sldId id="260" r:id="rId8"/>
    <p:sldId id="265" r:id="rId9"/>
    <p:sldId id="266" r:id="rId10"/>
    <p:sldId id="273" r:id="rId11"/>
    <p:sldId id="264" r:id="rId12"/>
    <p:sldId id="261" r:id="rId13"/>
    <p:sldId id="268" r:id="rId14"/>
    <p:sldId id="274" r:id="rId15"/>
    <p:sldId id="269" r:id="rId16"/>
    <p:sldId id="275" r:id="rId17"/>
    <p:sldId id="276" r:id="rId1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41722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97968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85307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64725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58018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4537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1747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3078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02177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83515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7598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DF216-933E-47FB-9ED7-23827BD32315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A8F13-6C01-44DB-A6D5-1D9A01259FE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86676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nccn.org/professionals/physician_gls/pdf/nscl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nscl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Akciğer </a:t>
            </a:r>
            <a:r>
              <a:rPr lang="tr-TR" dirty="0"/>
              <a:t>K</a:t>
            </a:r>
            <a:r>
              <a:rPr lang="tr-TR" dirty="0" smtClean="0"/>
              <a:t>anserinde RT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198863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Sınırlı Hastalık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Sınırlı evre hastalıkta, kemoterapi ve </a:t>
            </a:r>
            <a:r>
              <a:rPr lang="tr-TR" dirty="0" err="1"/>
              <a:t>torasik</a:t>
            </a:r>
            <a:r>
              <a:rPr lang="tr-TR" dirty="0"/>
              <a:t> radyoterapi standart tedavi yöntemleri olarak kabul edilmektedir</a:t>
            </a:r>
          </a:p>
          <a:p>
            <a:r>
              <a:rPr lang="tr-TR" dirty="0" smtClean="0"/>
              <a:t>K</a:t>
            </a:r>
            <a:r>
              <a:rPr lang="tr-TR" dirty="0" smtClean="0"/>
              <a:t>ombine </a:t>
            </a:r>
            <a:r>
              <a:rPr lang="tr-TR" dirty="0"/>
              <a:t>tedavi ile </a:t>
            </a:r>
            <a:r>
              <a:rPr lang="tr-TR" dirty="0" err="1"/>
              <a:t>intratorasik</a:t>
            </a:r>
            <a:r>
              <a:rPr lang="tr-TR" dirty="0"/>
              <a:t> tümör kontrolünde %25,2 yıllık </a:t>
            </a:r>
            <a:r>
              <a:rPr lang="tr-TR" dirty="0" err="1"/>
              <a:t>sağkalım</a:t>
            </a:r>
            <a:r>
              <a:rPr lang="tr-TR" dirty="0"/>
              <a:t> oranında da % 5.4 artış gösterilmiştir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Radyoterapiye daha duyarlı bu tümörlerde </a:t>
            </a:r>
            <a:r>
              <a:rPr lang="tr-TR" dirty="0" err="1" smtClean="0"/>
              <a:t>KHDAK’ye</a:t>
            </a:r>
            <a:r>
              <a:rPr lang="tr-TR" dirty="0" smtClean="0"/>
              <a:t> göre daha düşük dozlar kullanılmakla birlikte yüksek doz çalışmaları ve uygulamaları da mevcuttur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Hiperfraksiyone</a:t>
            </a:r>
            <a:r>
              <a:rPr lang="tr-TR" dirty="0" smtClean="0"/>
              <a:t> radyoterapi ile konvansiyonel </a:t>
            </a:r>
            <a:r>
              <a:rPr lang="tr-TR" dirty="0" err="1" smtClean="0"/>
              <a:t>fraksiyonasyona</a:t>
            </a:r>
            <a:r>
              <a:rPr lang="tr-TR" dirty="0" smtClean="0"/>
              <a:t> göre </a:t>
            </a:r>
            <a:r>
              <a:rPr lang="tr-TR" dirty="0" err="1" smtClean="0"/>
              <a:t>sağkalım</a:t>
            </a:r>
            <a:r>
              <a:rPr lang="tr-TR" dirty="0" smtClean="0"/>
              <a:t> avantajı gösteren bir çalışma olmakla birlikte uygulama güçlüğü ve başka bir çalışmada bu avantajın gösterilememesi nedeniyle yaygın olarak kullanılmamaktadır.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935801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Sınırlı Hastalık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Kemoradyoterapi</a:t>
            </a:r>
            <a:r>
              <a:rPr lang="tr-TR" dirty="0" smtClean="0"/>
              <a:t> ile tam cevap alınan olgularda beyin metastazı en önemli sorunlardan biridir. Bu olguların %13-67’sinde merkezi sinir sistemi metastazı gelişmektedir. Bunun nedeni kullanılan </a:t>
            </a:r>
            <a:r>
              <a:rPr lang="tr-TR" dirty="0" smtClean="0"/>
              <a:t>ajanların </a:t>
            </a:r>
            <a:r>
              <a:rPr lang="tr-TR" dirty="0" smtClean="0"/>
              <a:t>kan-beyin </a:t>
            </a:r>
            <a:r>
              <a:rPr lang="tr-TR" dirty="0" smtClean="0"/>
              <a:t>bariyerini hiç ya da istenilen düzeyde </a:t>
            </a:r>
            <a:r>
              <a:rPr lang="tr-TR" dirty="0" smtClean="0"/>
              <a:t>geçememeleridir. </a:t>
            </a:r>
            <a:endParaRPr lang="tr-TR" dirty="0" smtClean="0"/>
          </a:p>
          <a:p>
            <a:r>
              <a:rPr lang="tr-TR" dirty="0" err="1" smtClean="0"/>
              <a:t>Profilaktik</a:t>
            </a:r>
            <a:r>
              <a:rPr lang="tr-TR" dirty="0" smtClean="0"/>
              <a:t> </a:t>
            </a:r>
            <a:r>
              <a:rPr lang="tr-TR" dirty="0" err="1" smtClean="0"/>
              <a:t>rayoterapi</a:t>
            </a:r>
            <a:r>
              <a:rPr lang="tr-TR" dirty="0" smtClean="0"/>
              <a:t> ile beyin metastazı çıkma olasılığı 2/3 oranında azalmaktadır. </a:t>
            </a:r>
            <a:endParaRPr lang="tr-TR" dirty="0" smtClean="0"/>
          </a:p>
          <a:p>
            <a:r>
              <a:rPr lang="tr-TR" dirty="0" smtClean="0"/>
              <a:t>T</a:t>
            </a:r>
            <a:r>
              <a:rPr lang="tr-TR" dirty="0" smtClean="0"/>
              <a:t>am veya iyi </a:t>
            </a:r>
            <a:r>
              <a:rPr lang="tr-TR" dirty="0" err="1" smtClean="0"/>
              <a:t>parsiyel</a:t>
            </a:r>
            <a:r>
              <a:rPr lang="tr-TR" dirty="0" smtClean="0"/>
              <a:t> yanıt </a:t>
            </a:r>
            <a:r>
              <a:rPr lang="tr-TR" dirty="0" smtClean="0"/>
              <a:t>cevap alınan olgularda </a:t>
            </a:r>
            <a:r>
              <a:rPr lang="tr-TR" dirty="0" err="1" smtClean="0"/>
              <a:t>profilaktik</a:t>
            </a:r>
            <a:r>
              <a:rPr lang="tr-TR" dirty="0" smtClean="0"/>
              <a:t> beyin ışınlaması da </a:t>
            </a:r>
            <a:r>
              <a:rPr lang="tr-TR" dirty="0" smtClean="0"/>
              <a:t>s</a:t>
            </a:r>
            <a:r>
              <a:rPr lang="tr-TR" dirty="0" smtClean="0"/>
              <a:t>tandart olarak uygulanmaktadır.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5603366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Yaygın Hastalık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Yaygın </a:t>
            </a:r>
            <a:r>
              <a:rPr lang="tr-TR" dirty="0" err="1" smtClean="0"/>
              <a:t>KHAK’de</a:t>
            </a:r>
            <a:r>
              <a:rPr lang="tr-TR" dirty="0" smtClean="0"/>
              <a:t> standart tedavi sistemik kemoterapidir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 smtClean="0"/>
              <a:t>Radyoterapi yaygın </a:t>
            </a:r>
            <a:r>
              <a:rPr lang="tr-TR" dirty="0" err="1" smtClean="0"/>
              <a:t>KHAK’de</a:t>
            </a:r>
            <a:r>
              <a:rPr lang="tr-TR" dirty="0" smtClean="0"/>
              <a:t> genellikle palyatif amaçla kullanılmaktadır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Palyatif </a:t>
            </a:r>
            <a:r>
              <a:rPr lang="tr-TR" dirty="0" smtClean="0"/>
              <a:t>radyoterapi ile %60-80 arasında semptom </a:t>
            </a:r>
            <a:r>
              <a:rPr lang="tr-TR" dirty="0" err="1" smtClean="0"/>
              <a:t>palyasyonu</a:t>
            </a:r>
            <a:r>
              <a:rPr lang="tr-TR" dirty="0" smtClean="0"/>
              <a:t> sağlanabilmektedir. </a:t>
            </a:r>
            <a:endParaRPr lang="tr-TR" dirty="0" smtClean="0"/>
          </a:p>
          <a:p>
            <a:r>
              <a:rPr lang="tr-TR" dirty="0" smtClean="0"/>
              <a:t>Son </a:t>
            </a:r>
            <a:r>
              <a:rPr lang="tr-TR" dirty="0" smtClean="0"/>
              <a:t>yıllarda yapılan iki çalışmada, kemoterapi sonrasında tam cevap elde edilen olgularda, </a:t>
            </a:r>
            <a:r>
              <a:rPr lang="tr-TR" dirty="0" err="1" smtClean="0"/>
              <a:t>kosolidasyon</a:t>
            </a:r>
            <a:r>
              <a:rPr lang="tr-TR" dirty="0" smtClean="0"/>
              <a:t> amaçlı </a:t>
            </a:r>
            <a:r>
              <a:rPr lang="tr-TR" dirty="0" err="1" smtClean="0"/>
              <a:t>torasik</a:t>
            </a:r>
            <a:r>
              <a:rPr lang="tr-TR" dirty="0" smtClean="0"/>
              <a:t> </a:t>
            </a:r>
            <a:r>
              <a:rPr lang="tr-TR" dirty="0" smtClean="0"/>
              <a:t>radyoterapi ve </a:t>
            </a:r>
            <a:r>
              <a:rPr lang="tr-TR" dirty="0" err="1" smtClean="0"/>
              <a:t>profilaktik</a:t>
            </a:r>
            <a:r>
              <a:rPr lang="tr-TR" dirty="0" smtClean="0"/>
              <a:t> beyin ışınlamasının sonuçları iyileştirdiği gösterilmiştir.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637510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Sınırlı hastalık için ortalama </a:t>
            </a:r>
            <a:r>
              <a:rPr lang="tr-TR" dirty="0" err="1"/>
              <a:t>sağkalım</a:t>
            </a:r>
            <a:r>
              <a:rPr lang="tr-TR" dirty="0"/>
              <a:t> 20 ay, 5 yıllık </a:t>
            </a:r>
            <a:r>
              <a:rPr lang="tr-TR" dirty="0" err="1"/>
              <a:t>sağkalım</a:t>
            </a:r>
            <a:r>
              <a:rPr lang="tr-TR" dirty="0"/>
              <a:t> %20-26</a:t>
            </a:r>
          </a:p>
          <a:p>
            <a:r>
              <a:rPr lang="tr-TR" dirty="0"/>
              <a:t>Yaygın evre için ortalama </a:t>
            </a:r>
            <a:r>
              <a:rPr lang="tr-TR" dirty="0" err="1"/>
              <a:t>sağkalım</a:t>
            </a:r>
            <a:r>
              <a:rPr lang="tr-TR" dirty="0"/>
              <a:t> 12 ay, 5 yıllık </a:t>
            </a:r>
            <a:r>
              <a:rPr lang="tr-TR" dirty="0" err="1"/>
              <a:t>sağkalım</a:t>
            </a:r>
            <a:r>
              <a:rPr lang="tr-TR" dirty="0"/>
              <a:t> % 5-10</a:t>
            </a:r>
          </a:p>
          <a:p>
            <a:r>
              <a:rPr lang="tr-TR" dirty="0"/>
              <a:t>Sınırlı evre: 1 veya 2. kürle eş zamanlı KRT</a:t>
            </a:r>
            <a:r>
              <a:rPr lang="tr-TR" dirty="0" smtClean="0"/>
              <a:t>.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		</a:t>
            </a:r>
            <a:r>
              <a:rPr lang="tr-TR" dirty="0" smtClean="0"/>
              <a:t> </a:t>
            </a:r>
            <a:r>
              <a:rPr lang="tr-TR" dirty="0"/>
              <a:t>KRT sonrası tam veya kısmi cevapta PCİ</a:t>
            </a:r>
          </a:p>
          <a:p>
            <a:r>
              <a:rPr lang="tr-TR" dirty="0"/>
              <a:t>Yaygın hastalık</a:t>
            </a:r>
            <a:r>
              <a:rPr lang="tr-TR" dirty="0" smtClean="0"/>
              <a:t>:  Platin </a:t>
            </a:r>
            <a:r>
              <a:rPr lang="tr-TR" dirty="0"/>
              <a:t>bazlı kombine KT +/- palyatif RT</a:t>
            </a:r>
          </a:p>
          <a:p>
            <a:pPr marL="0" indent="0">
              <a:buNone/>
            </a:pPr>
            <a:r>
              <a:rPr lang="tr-TR" dirty="0"/>
              <a:t>			KT sonrası tam veya kısmi </a:t>
            </a:r>
            <a:r>
              <a:rPr lang="tr-TR" dirty="0" smtClean="0"/>
              <a:t>cevap </a:t>
            </a:r>
            <a:r>
              <a:rPr lang="tr-TR" dirty="0"/>
              <a:t>varsa PCİ</a:t>
            </a:r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79691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 Planlama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Wing</a:t>
            </a:r>
            <a:r>
              <a:rPr lang="tr-TR" dirty="0" smtClean="0"/>
              <a:t> board, T board, vakum yatak, başaltı </a:t>
            </a:r>
            <a:r>
              <a:rPr lang="tr-TR" dirty="0" smtClean="0"/>
              <a:t>yastık</a:t>
            </a:r>
          </a:p>
          <a:p>
            <a:endParaRPr lang="tr-TR" dirty="0" smtClean="0"/>
          </a:p>
          <a:p>
            <a:r>
              <a:rPr lang="tr-TR" dirty="0" smtClean="0"/>
              <a:t>Kontrastsız </a:t>
            </a:r>
            <a:r>
              <a:rPr lang="tr-TR" dirty="0" smtClean="0"/>
              <a:t>CT (mümkünse 4D </a:t>
            </a:r>
            <a:r>
              <a:rPr lang="tr-TR" dirty="0" smtClean="0"/>
              <a:t>CT Planlama:</a:t>
            </a:r>
            <a:r>
              <a:rPr lang="tr-TR" dirty="0" err="1" smtClean="0"/>
              <a:t>inspirasyon</a:t>
            </a:r>
            <a:r>
              <a:rPr lang="tr-TR" dirty="0" smtClean="0"/>
              <a:t>,</a:t>
            </a:r>
            <a:r>
              <a:rPr lang="tr-TR" dirty="0" err="1" smtClean="0"/>
              <a:t>ekspirasyon</a:t>
            </a:r>
            <a:r>
              <a:rPr lang="tr-TR" dirty="0" smtClean="0"/>
              <a:t>, normal </a:t>
            </a:r>
            <a:r>
              <a:rPr lang="tr-TR" dirty="0" smtClean="0"/>
              <a:t>solunum fazlarının takibi</a:t>
            </a:r>
          </a:p>
          <a:p>
            <a:endParaRPr lang="tr-TR" dirty="0" smtClean="0"/>
          </a:p>
          <a:p>
            <a:r>
              <a:rPr lang="tr-TR" dirty="0" smtClean="0"/>
              <a:t>Risk altındaki organlar: </a:t>
            </a:r>
            <a:r>
              <a:rPr lang="tr-TR" dirty="0" err="1" smtClean="0"/>
              <a:t>spinal</a:t>
            </a:r>
            <a:r>
              <a:rPr lang="tr-TR" dirty="0" smtClean="0"/>
              <a:t> </a:t>
            </a:r>
            <a:r>
              <a:rPr lang="tr-TR" dirty="0" err="1" smtClean="0"/>
              <a:t>kord</a:t>
            </a:r>
            <a:r>
              <a:rPr lang="tr-TR" dirty="0" smtClean="0"/>
              <a:t>, </a:t>
            </a:r>
            <a:r>
              <a:rPr lang="tr-TR" dirty="0" err="1" smtClean="0"/>
              <a:t>özefagus</a:t>
            </a:r>
            <a:r>
              <a:rPr lang="tr-TR" dirty="0" smtClean="0"/>
              <a:t>, kalp, diğer akciğer, </a:t>
            </a:r>
            <a:r>
              <a:rPr lang="tr-TR" dirty="0" err="1" smtClean="0"/>
              <a:t>brakial</a:t>
            </a:r>
            <a:r>
              <a:rPr lang="tr-TR" dirty="0" smtClean="0"/>
              <a:t> </a:t>
            </a:r>
            <a:r>
              <a:rPr lang="tr-TR" dirty="0" err="1" smtClean="0"/>
              <a:t>pleksus</a:t>
            </a:r>
            <a:r>
              <a:rPr lang="tr-TR" dirty="0" smtClean="0"/>
              <a:t>, kadın hastalarda meme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31893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RT doz: 45 </a:t>
            </a:r>
            <a:r>
              <a:rPr lang="tr-TR" dirty="0" err="1" smtClean="0"/>
              <a:t>Gy</a:t>
            </a:r>
            <a:r>
              <a:rPr lang="tr-TR" dirty="0" smtClean="0"/>
              <a:t>/ 1.5 </a:t>
            </a:r>
            <a:r>
              <a:rPr lang="tr-TR" dirty="0" err="1" smtClean="0"/>
              <a:t>Gy</a:t>
            </a:r>
            <a:r>
              <a:rPr lang="tr-TR" dirty="0" smtClean="0"/>
              <a:t> günde 2 kez konsolidasyon amaçlı veya 50-70 GY 1.8-2 </a:t>
            </a:r>
            <a:r>
              <a:rPr lang="tr-TR" dirty="0" err="1" smtClean="0"/>
              <a:t>Gy</a:t>
            </a:r>
            <a:r>
              <a:rPr lang="tr-TR" dirty="0" smtClean="0"/>
              <a:t> fraksiyon dozda</a:t>
            </a:r>
          </a:p>
          <a:p>
            <a:r>
              <a:rPr lang="tr-TR" dirty="0" smtClean="0"/>
              <a:t>PCİ: 25Gy/10 fraksiyon</a:t>
            </a:r>
          </a:p>
          <a:p>
            <a:pPr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136258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1580606"/>
            <a:ext cx="10515600" cy="4596357"/>
          </a:xfrm>
        </p:spPr>
        <p:txBody>
          <a:bodyPr/>
          <a:lstStyle/>
          <a:p>
            <a:r>
              <a:rPr lang="tr-TR" u="sng" dirty="0" smtClean="0"/>
              <a:t>Komplikasyonlar: </a:t>
            </a:r>
            <a:endParaRPr lang="tr-TR" u="sng" dirty="0" smtClean="0"/>
          </a:p>
          <a:p>
            <a:endParaRPr lang="tr-TR" dirty="0" smtClean="0"/>
          </a:p>
          <a:p>
            <a:r>
              <a:rPr lang="tr-TR" dirty="0" smtClean="0"/>
              <a:t>Akut: </a:t>
            </a:r>
            <a:r>
              <a:rPr lang="tr-TR" dirty="0" err="1" smtClean="0"/>
              <a:t>özefajit</a:t>
            </a:r>
            <a:r>
              <a:rPr lang="tr-TR" dirty="0" smtClean="0"/>
              <a:t>, dermatit, öksürük, halsizlik </a:t>
            </a:r>
            <a:r>
              <a:rPr lang="tr-TR" dirty="0" smtClean="0"/>
              <a:t>yorgunluk</a:t>
            </a:r>
          </a:p>
          <a:p>
            <a:endParaRPr lang="tr-TR" dirty="0" smtClean="0"/>
          </a:p>
          <a:p>
            <a:r>
              <a:rPr lang="tr-TR" dirty="0" err="1" smtClean="0"/>
              <a:t>Subkakut</a:t>
            </a:r>
            <a:r>
              <a:rPr lang="tr-TR" dirty="0" smtClean="0"/>
              <a:t>/geç</a:t>
            </a:r>
            <a:r>
              <a:rPr lang="tr-TR" dirty="0" smtClean="0"/>
              <a:t>: radyasyon </a:t>
            </a:r>
            <a:r>
              <a:rPr lang="tr-TR" dirty="0" err="1" smtClean="0"/>
              <a:t>pnömonisi</a:t>
            </a:r>
            <a:r>
              <a:rPr lang="tr-TR" dirty="0" smtClean="0"/>
              <a:t>, </a:t>
            </a:r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fibrozis</a:t>
            </a:r>
            <a:r>
              <a:rPr lang="tr-TR" dirty="0" smtClean="0"/>
              <a:t>, </a:t>
            </a:r>
            <a:r>
              <a:rPr lang="tr-TR" dirty="0" err="1" smtClean="0"/>
              <a:t>özefajial</a:t>
            </a:r>
            <a:r>
              <a:rPr lang="tr-TR" dirty="0" smtClean="0"/>
              <a:t> </a:t>
            </a:r>
            <a:r>
              <a:rPr lang="tr-TR" dirty="0" err="1" smtClean="0"/>
              <a:t>striktür</a:t>
            </a:r>
            <a:r>
              <a:rPr lang="tr-TR" dirty="0" smtClean="0"/>
              <a:t> veya </a:t>
            </a:r>
            <a:r>
              <a:rPr lang="tr-TR" dirty="0" err="1" smtClean="0"/>
              <a:t>perforasyon</a:t>
            </a:r>
            <a:r>
              <a:rPr lang="tr-TR" dirty="0" smtClean="0"/>
              <a:t>, </a:t>
            </a:r>
            <a:r>
              <a:rPr lang="tr-TR" dirty="0" err="1" smtClean="0"/>
              <a:t>perikardit</a:t>
            </a:r>
            <a:r>
              <a:rPr lang="tr-TR" dirty="0" smtClean="0"/>
              <a:t>, koroner arter </a:t>
            </a:r>
            <a:r>
              <a:rPr lang="tr-TR" dirty="0" smtClean="0"/>
              <a:t>hastalığı, </a:t>
            </a:r>
            <a:r>
              <a:rPr lang="tr-TR" dirty="0" err="1" smtClean="0"/>
              <a:t>brakial</a:t>
            </a:r>
            <a:r>
              <a:rPr lang="tr-TR" dirty="0" smtClean="0"/>
              <a:t> </a:t>
            </a:r>
            <a:r>
              <a:rPr lang="tr-TR" dirty="0" err="1" smtClean="0"/>
              <a:t>pleksopati</a:t>
            </a:r>
            <a:r>
              <a:rPr lang="tr-TR" dirty="0" smtClean="0"/>
              <a:t>, </a:t>
            </a:r>
            <a:r>
              <a:rPr lang="tr-TR" dirty="0" err="1" smtClean="0"/>
              <a:t>kosta</a:t>
            </a:r>
            <a:r>
              <a:rPr lang="tr-TR" dirty="0" smtClean="0"/>
              <a:t> kırığı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TEŞEKKÜRLER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AKCİĞER KANSERİ TANISI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tr-TR" sz="2000" dirty="0" err="1"/>
              <a:t>Anamnez</a:t>
            </a:r>
            <a:r>
              <a:rPr lang="tr-TR" sz="2000" dirty="0"/>
              <a:t> ve Fizik muayene</a:t>
            </a:r>
          </a:p>
          <a:p>
            <a:pPr>
              <a:lnSpc>
                <a:spcPct val="80000"/>
              </a:lnSpc>
            </a:pPr>
            <a:r>
              <a:rPr lang="tr-TR" sz="2000" dirty="0"/>
              <a:t>Radyolojik görüntüleme</a:t>
            </a:r>
          </a:p>
          <a:p>
            <a:pPr lvl="1">
              <a:lnSpc>
                <a:spcPct val="80000"/>
              </a:lnSpc>
            </a:pPr>
            <a:r>
              <a:rPr lang="tr-TR" sz="2000" dirty="0" err="1"/>
              <a:t>Posteroanterior</a:t>
            </a:r>
            <a:r>
              <a:rPr lang="tr-TR" sz="2000" dirty="0"/>
              <a:t> Akciğer </a:t>
            </a:r>
            <a:r>
              <a:rPr lang="tr-TR" sz="2000" dirty="0" err="1"/>
              <a:t>Grafisi</a:t>
            </a:r>
            <a:endParaRPr lang="tr-TR" sz="2000" dirty="0"/>
          </a:p>
          <a:p>
            <a:pPr lvl="1">
              <a:lnSpc>
                <a:spcPct val="80000"/>
              </a:lnSpc>
            </a:pPr>
            <a:r>
              <a:rPr lang="tr-TR" sz="2000" dirty="0"/>
              <a:t>Bilgisayarlı Tomografi</a:t>
            </a:r>
          </a:p>
          <a:p>
            <a:pPr lvl="1">
              <a:lnSpc>
                <a:spcPct val="80000"/>
              </a:lnSpc>
            </a:pPr>
            <a:r>
              <a:rPr lang="tr-TR" sz="2000" dirty="0" err="1"/>
              <a:t>Magnetik</a:t>
            </a:r>
            <a:r>
              <a:rPr lang="tr-TR" sz="2000" dirty="0"/>
              <a:t> rezonans görüntüleme</a:t>
            </a:r>
          </a:p>
          <a:p>
            <a:pPr>
              <a:lnSpc>
                <a:spcPct val="80000"/>
              </a:lnSpc>
            </a:pPr>
            <a:r>
              <a:rPr lang="tr-TR" sz="2000" dirty="0"/>
              <a:t>PET</a:t>
            </a:r>
          </a:p>
          <a:p>
            <a:pPr>
              <a:lnSpc>
                <a:spcPct val="80000"/>
              </a:lnSpc>
            </a:pPr>
            <a:r>
              <a:rPr lang="tr-TR" sz="2000" dirty="0" err="1"/>
              <a:t>Bronkoskopi</a:t>
            </a:r>
            <a:endParaRPr lang="tr-TR" sz="2000" dirty="0"/>
          </a:p>
          <a:p>
            <a:pPr>
              <a:lnSpc>
                <a:spcPct val="80000"/>
              </a:lnSpc>
            </a:pPr>
            <a:r>
              <a:rPr lang="tr-TR" sz="2000" dirty="0" err="1"/>
              <a:t>Torasentez</a:t>
            </a:r>
            <a:r>
              <a:rPr lang="tr-TR" sz="2000" dirty="0"/>
              <a:t> ve </a:t>
            </a:r>
            <a:r>
              <a:rPr lang="tr-TR" sz="2000" dirty="0" err="1"/>
              <a:t>plevral</a:t>
            </a:r>
            <a:r>
              <a:rPr lang="tr-TR" sz="2000" dirty="0"/>
              <a:t> biyopsiler</a:t>
            </a:r>
          </a:p>
          <a:p>
            <a:pPr>
              <a:lnSpc>
                <a:spcPct val="80000"/>
              </a:lnSpc>
            </a:pPr>
            <a:r>
              <a:rPr lang="tr-TR" sz="2000" dirty="0" err="1"/>
              <a:t>Periferik</a:t>
            </a:r>
            <a:r>
              <a:rPr lang="tr-TR" sz="2000" dirty="0"/>
              <a:t> bulgulardan yaklaşım</a:t>
            </a:r>
          </a:p>
          <a:p>
            <a:pPr>
              <a:lnSpc>
                <a:spcPct val="80000"/>
              </a:lnSpc>
            </a:pPr>
            <a:r>
              <a:rPr lang="tr-TR" sz="2000" dirty="0" err="1"/>
              <a:t>Transtorakal</a:t>
            </a:r>
            <a:r>
              <a:rPr lang="tr-TR" sz="2000" dirty="0"/>
              <a:t> biyopsiler</a:t>
            </a:r>
          </a:p>
          <a:p>
            <a:pPr>
              <a:lnSpc>
                <a:spcPct val="80000"/>
              </a:lnSpc>
            </a:pPr>
            <a:r>
              <a:rPr lang="tr-TR" sz="2000" dirty="0"/>
              <a:t>Cerrahi işlemler</a:t>
            </a:r>
          </a:p>
          <a:p>
            <a:pPr lvl="1">
              <a:lnSpc>
                <a:spcPct val="80000"/>
              </a:lnSpc>
            </a:pPr>
            <a:r>
              <a:rPr lang="tr-TR" sz="2000" dirty="0" err="1"/>
              <a:t>Torakoskopi</a:t>
            </a:r>
            <a:endParaRPr lang="tr-TR" sz="2000" dirty="0"/>
          </a:p>
          <a:p>
            <a:pPr lvl="1">
              <a:lnSpc>
                <a:spcPct val="80000"/>
              </a:lnSpc>
            </a:pPr>
            <a:r>
              <a:rPr lang="tr-TR" sz="2000" dirty="0" err="1"/>
              <a:t>Mediastinoskopi</a:t>
            </a:r>
            <a:endParaRPr lang="tr-TR" sz="2000" dirty="0"/>
          </a:p>
          <a:p>
            <a:pPr lvl="1">
              <a:lnSpc>
                <a:spcPct val="80000"/>
              </a:lnSpc>
            </a:pPr>
            <a:r>
              <a:rPr lang="tr-TR" sz="2000" dirty="0" err="1"/>
              <a:t>Torakotomi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xmlns="" val="1595400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SEMPTOMLAR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89166"/>
            <a:ext cx="10515600" cy="4687797"/>
          </a:xfrm>
        </p:spPr>
        <p:txBody>
          <a:bodyPr>
            <a:normAutofit/>
          </a:bodyPr>
          <a:lstStyle/>
          <a:p>
            <a:pPr fontAlgn="base"/>
            <a:r>
              <a:rPr lang="tr-TR" dirty="0"/>
              <a:t>Öksürük </a:t>
            </a:r>
          </a:p>
          <a:p>
            <a:pPr fontAlgn="base"/>
            <a:r>
              <a:rPr lang="tr-TR" dirty="0"/>
              <a:t>Kilo kaybı</a:t>
            </a:r>
          </a:p>
          <a:p>
            <a:pPr fontAlgn="base"/>
            <a:r>
              <a:rPr lang="tr-TR" dirty="0" err="1"/>
              <a:t>Dispne</a:t>
            </a:r>
            <a:r>
              <a:rPr lang="tr-TR" dirty="0"/>
              <a:t> </a:t>
            </a:r>
          </a:p>
          <a:p>
            <a:pPr fontAlgn="base"/>
            <a:r>
              <a:rPr lang="tr-TR" dirty="0"/>
              <a:t>Göğüs ağrısı</a:t>
            </a:r>
          </a:p>
          <a:p>
            <a:pPr fontAlgn="base"/>
            <a:r>
              <a:rPr lang="tr-TR" dirty="0" err="1"/>
              <a:t>Hemoptizi</a:t>
            </a:r>
            <a:endParaRPr lang="tr-TR" dirty="0"/>
          </a:p>
          <a:p>
            <a:pPr fontAlgn="base"/>
            <a:r>
              <a:rPr lang="tr-TR" dirty="0"/>
              <a:t>Ateş</a:t>
            </a:r>
          </a:p>
          <a:p>
            <a:r>
              <a:rPr lang="tr-TR" dirty="0" smtClean="0"/>
              <a:t>Tümörün </a:t>
            </a:r>
            <a:r>
              <a:rPr lang="tr-TR" dirty="0" err="1" smtClean="0"/>
              <a:t>mediastene</a:t>
            </a:r>
            <a:r>
              <a:rPr lang="tr-TR" dirty="0" smtClean="0"/>
              <a:t> yayılımına bağlı semptom ve </a:t>
            </a:r>
            <a:r>
              <a:rPr lang="tr-TR" dirty="0" smtClean="0"/>
              <a:t>bulgular: Vena </a:t>
            </a:r>
            <a:r>
              <a:rPr lang="tr-TR" dirty="0" smtClean="0"/>
              <a:t>kava </a:t>
            </a:r>
            <a:r>
              <a:rPr lang="tr-TR" dirty="0" err="1" smtClean="0"/>
              <a:t>süperior</a:t>
            </a:r>
            <a:r>
              <a:rPr lang="tr-TR" dirty="0" smtClean="0"/>
              <a:t> </a:t>
            </a:r>
            <a:r>
              <a:rPr lang="tr-TR" dirty="0" smtClean="0"/>
              <a:t>sendromu, </a:t>
            </a:r>
            <a:r>
              <a:rPr lang="tr-TR" dirty="0" err="1" smtClean="0"/>
              <a:t>Disfaji</a:t>
            </a:r>
            <a:r>
              <a:rPr lang="tr-TR" dirty="0" smtClean="0"/>
              <a:t>, Ses kısıklığı, </a:t>
            </a:r>
            <a:r>
              <a:rPr lang="tr-TR" dirty="0" err="1" smtClean="0"/>
              <a:t>Horner</a:t>
            </a:r>
            <a:r>
              <a:rPr lang="tr-TR" dirty="0" smtClean="0"/>
              <a:t> sendromu, </a:t>
            </a:r>
            <a:r>
              <a:rPr lang="tr-TR" dirty="0" err="1" smtClean="0"/>
              <a:t>Wheezing</a:t>
            </a:r>
            <a:r>
              <a:rPr lang="tr-TR" dirty="0" smtClean="0"/>
              <a:t>, </a:t>
            </a:r>
            <a:r>
              <a:rPr lang="tr-TR" dirty="0" err="1" smtClean="0"/>
              <a:t>Stridor</a:t>
            </a:r>
            <a:endParaRPr lang="tr-TR" dirty="0" smtClean="0"/>
          </a:p>
          <a:p>
            <a:pPr fontAlgn="base"/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83382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r>
              <a:rPr lang="tr-TR" dirty="0" smtClean="0"/>
              <a:t> (KHDAK)</a:t>
            </a: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663439" y="6270171"/>
            <a:ext cx="6270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2"/>
              </a:rPr>
              <a:t>https://www.nccn.org/professionals/physician_gls/pdf/nscl.pdf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3545" y="1446802"/>
            <a:ext cx="9009617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r>
              <a:rPr lang="tr-TR" dirty="0" smtClean="0"/>
              <a:t> (KHDAK)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0348" y="1463040"/>
            <a:ext cx="9321916" cy="46747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5120640" y="6322423"/>
            <a:ext cx="6544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https://www.nccn.org/professionals/physician_gls/pdf/nscl.pdf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TEDAVİ</a:t>
            </a:r>
            <a:br>
              <a:rPr lang="tr-TR" dirty="0" smtClean="0"/>
            </a:br>
            <a:r>
              <a:rPr lang="tr-TR" dirty="0" smtClean="0"/>
              <a:t>A)</a:t>
            </a:r>
            <a:r>
              <a:rPr lang="tr-TR" dirty="0" smtClean="0"/>
              <a:t> Erken evre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3851" y="1825625"/>
            <a:ext cx="9953898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KHDAK </a:t>
            </a:r>
            <a:r>
              <a:rPr lang="tr-TR" dirty="0" smtClean="0"/>
              <a:t>da </a:t>
            </a:r>
            <a:r>
              <a:rPr lang="tr-TR" dirty="0" err="1" smtClean="0"/>
              <a:t>primer</a:t>
            </a:r>
            <a:r>
              <a:rPr lang="tr-TR" dirty="0" smtClean="0"/>
              <a:t> tedavi </a:t>
            </a:r>
            <a:r>
              <a:rPr lang="tr-TR" dirty="0" smtClean="0"/>
              <a:t>cerrahidir.</a:t>
            </a:r>
          </a:p>
          <a:p>
            <a:r>
              <a:rPr lang="tr-TR" dirty="0" smtClean="0"/>
              <a:t>Ancak </a:t>
            </a:r>
            <a:r>
              <a:rPr lang="tr-TR" dirty="0" smtClean="0"/>
              <a:t>cerrahi uygulanamayan olgularda  SBRT uygulanabilinir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POSTOPERATİF </a:t>
            </a:r>
            <a:r>
              <a:rPr lang="tr-TR" dirty="0" smtClean="0"/>
              <a:t>RT:  cerrahi </a:t>
            </a:r>
            <a:r>
              <a:rPr lang="tr-TR" dirty="0" smtClean="0"/>
              <a:t>sonrası pozitif cerrahi sınır varlığında, </a:t>
            </a:r>
            <a:r>
              <a:rPr lang="tr-TR" dirty="0" err="1" smtClean="0"/>
              <a:t>toraks</a:t>
            </a:r>
            <a:r>
              <a:rPr lang="tr-TR" dirty="0" smtClean="0"/>
              <a:t> duvarı tutulumunda tümör </a:t>
            </a:r>
            <a:r>
              <a:rPr lang="tr-TR" dirty="0" err="1" smtClean="0"/>
              <a:t>volumüne</a:t>
            </a:r>
            <a:r>
              <a:rPr lang="tr-TR" dirty="0" smtClean="0"/>
              <a:t>, N2 tutulumu olan olgularda ise </a:t>
            </a:r>
            <a:r>
              <a:rPr lang="tr-TR" dirty="0" err="1" smtClean="0"/>
              <a:t>mediastene</a:t>
            </a:r>
            <a:r>
              <a:rPr lang="tr-TR" dirty="0" smtClean="0"/>
              <a:t> ışınlaması tavsiye </a:t>
            </a:r>
            <a:r>
              <a:rPr lang="tr-TR" dirty="0" smtClean="0"/>
              <a:t>edilmektedir. Dolayısıyla  erken </a:t>
            </a:r>
            <a:r>
              <a:rPr lang="tr-TR" dirty="0" smtClean="0"/>
              <a:t>evre olgularda ise </a:t>
            </a:r>
            <a:r>
              <a:rPr lang="tr-TR" dirty="0" err="1" smtClean="0"/>
              <a:t>postoperatif</a:t>
            </a:r>
            <a:r>
              <a:rPr lang="tr-TR" dirty="0" smtClean="0"/>
              <a:t> radyoterapinin yeri yoktur. Ancak yeterli düzeyde kanıt olmamasına rağmen bazı durumlarda (</a:t>
            </a:r>
            <a:r>
              <a:rPr lang="tr-TR" dirty="0" err="1" smtClean="0"/>
              <a:t>hiler</a:t>
            </a:r>
            <a:r>
              <a:rPr lang="tr-TR" dirty="0" smtClean="0"/>
              <a:t> N1, </a:t>
            </a:r>
            <a:r>
              <a:rPr lang="tr-TR" dirty="0" err="1" smtClean="0"/>
              <a:t>bulky</a:t>
            </a:r>
            <a:r>
              <a:rPr lang="tr-TR" dirty="0" smtClean="0"/>
              <a:t> N1, </a:t>
            </a:r>
            <a:r>
              <a:rPr lang="tr-TR" dirty="0" err="1" smtClean="0"/>
              <a:t>perinodal</a:t>
            </a:r>
            <a:r>
              <a:rPr lang="tr-TR" dirty="0" smtClean="0"/>
              <a:t> yayılım vb.) radyoterapinin uygulanması </a:t>
            </a:r>
            <a:r>
              <a:rPr lang="tr-TR" dirty="0" smtClean="0"/>
              <a:t>söz konusu olabilir.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35786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Lokal </a:t>
            </a:r>
            <a:r>
              <a:rPr lang="tr-TR" dirty="0"/>
              <a:t>İ</a:t>
            </a:r>
            <a:r>
              <a:rPr lang="tr-TR" dirty="0" smtClean="0"/>
              <a:t>leri Evre KHDAK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KRT</a:t>
            </a:r>
          </a:p>
          <a:p>
            <a:r>
              <a:rPr lang="tr-TR" dirty="0" err="1" smtClean="0"/>
              <a:t>Neoadjuvan</a:t>
            </a:r>
            <a:r>
              <a:rPr lang="tr-TR" dirty="0" smtClean="0"/>
              <a:t> KT sonrası cerrahi</a:t>
            </a:r>
          </a:p>
          <a:p>
            <a:r>
              <a:rPr lang="tr-TR" dirty="0" err="1" smtClean="0"/>
              <a:t>Neoadjuvan</a:t>
            </a:r>
            <a:r>
              <a:rPr lang="tr-TR" dirty="0" smtClean="0"/>
              <a:t> KT sonrası </a:t>
            </a:r>
            <a:r>
              <a:rPr lang="tr-TR" dirty="0" smtClean="0"/>
              <a:t>KRT</a:t>
            </a:r>
          </a:p>
          <a:p>
            <a:endParaRPr lang="tr-TR" dirty="0" smtClean="0"/>
          </a:p>
          <a:p>
            <a:r>
              <a:rPr lang="tr-TR" dirty="0" smtClean="0"/>
              <a:t>Eş zamanlı KRT uygulamalarında uygulanan doz genellikle 60-64 </a:t>
            </a:r>
            <a:r>
              <a:rPr lang="tr-TR" dirty="0" err="1" smtClean="0"/>
              <a:t>Gy</a:t>
            </a:r>
            <a:r>
              <a:rPr lang="tr-TR" dirty="0" smtClean="0"/>
              <a:t> RT ile eş zamanlı KT şeklinde (</a:t>
            </a:r>
            <a:r>
              <a:rPr lang="tr-TR" dirty="0" err="1" smtClean="0"/>
              <a:t>Karboplatin</a:t>
            </a:r>
            <a:r>
              <a:rPr lang="tr-TR" dirty="0" smtClean="0"/>
              <a:t>-</a:t>
            </a:r>
            <a:r>
              <a:rPr lang="tr-TR" dirty="0" err="1" smtClean="0"/>
              <a:t>Paklitaksel</a:t>
            </a:r>
            <a:r>
              <a:rPr lang="tr-TR" dirty="0" smtClean="0"/>
              <a:t>, </a:t>
            </a:r>
            <a:r>
              <a:rPr lang="tr-TR" dirty="0" err="1" smtClean="0"/>
              <a:t>Sisplatin</a:t>
            </a:r>
            <a:r>
              <a:rPr lang="tr-TR" dirty="0" smtClean="0"/>
              <a:t> </a:t>
            </a:r>
            <a:r>
              <a:rPr lang="tr-TR" dirty="0" err="1" smtClean="0"/>
              <a:t>Etoposid</a:t>
            </a:r>
            <a:r>
              <a:rPr lang="tr-TR" dirty="0" smtClean="0"/>
              <a:t> vs) 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441597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KHAK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Akciğer kanserlerinin %15-20 si</a:t>
            </a:r>
          </a:p>
          <a:p>
            <a:r>
              <a:rPr lang="tr-TR" dirty="0" smtClean="0"/>
              <a:t>Hastaların yaklaşık 1/3 ü sınırlı evre geri </a:t>
            </a:r>
            <a:r>
              <a:rPr lang="tr-TR" dirty="0" smtClean="0"/>
              <a:t>kalanı </a:t>
            </a:r>
            <a:r>
              <a:rPr lang="tr-TR" dirty="0" smtClean="0"/>
              <a:t>yaygın evrede başvurur</a:t>
            </a:r>
          </a:p>
          <a:p>
            <a:r>
              <a:rPr lang="tr-TR" dirty="0" smtClean="0"/>
              <a:t>Sigara öyküsü+</a:t>
            </a:r>
          </a:p>
          <a:p>
            <a:r>
              <a:rPr lang="tr-TR" dirty="0" smtClean="0"/>
              <a:t>Tanı anında %15-20 beyin met+</a:t>
            </a:r>
          </a:p>
          <a:p>
            <a:r>
              <a:rPr lang="tr-TR" dirty="0" err="1" smtClean="0"/>
              <a:t>Paraneoplastik</a:t>
            </a:r>
            <a:r>
              <a:rPr lang="tr-TR" dirty="0" smtClean="0"/>
              <a:t> sendromlarla ilişkili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805222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Sınırlı evre: </a:t>
            </a:r>
            <a:r>
              <a:rPr lang="tr-TR" dirty="0" smtClean="0"/>
              <a:t>Tek </a:t>
            </a:r>
            <a:r>
              <a:rPr lang="tr-TR" dirty="0" smtClean="0"/>
              <a:t>bir portal görüntüleme alanına sığan hastalık ( bir </a:t>
            </a:r>
            <a:r>
              <a:rPr lang="tr-TR" dirty="0" err="1" smtClean="0"/>
              <a:t>hemitoraksa</a:t>
            </a:r>
            <a:r>
              <a:rPr lang="tr-TR" dirty="0" smtClean="0"/>
              <a:t> ve bölgesel lenf </a:t>
            </a:r>
            <a:r>
              <a:rPr lang="tr-TR" dirty="0" err="1" smtClean="0"/>
              <a:t>nodlarına</a:t>
            </a:r>
            <a:r>
              <a:rPr lang="tr-TR" dirty="0" smtClean="0"/>
              <a:t> sınırlı hastalık)</a:t>
            </a:r>
          </a:p>
          <a:p>
            <a:r>
              <a:rPr lang="tr-TR" dirty="0" smtClean="0"/>
              <a:t>Yaygın evre</a:t>
            </a:r>
            <a:r>
              <a:rPr lang="tr-TR" dirty="0" smtClean="0"/>
              <a:t>: Sınırlı </a:t>
            </a:r>
            <a:r>
              <a:rPr lang="tr-TR" dirty="0" smtClean="0"/>
              <a:t>hastalık dışında kalan tüm evreler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60491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598</Words>
  <Application>Microsoft Office PowerPoint</Application>
  <PresentationFormat>Özel</PresentationFormat>
  <Paragraphs>80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18" baseType="lpstr">
      <vt:lpstr>Office Teması</vt:lpstr>
      <vt:lpstr>Akciğer Kanserinde RT</vt:lpstr>
      <vt:lpstr>AKCİĞER KANSERİ TANISI</vt:lpstr>
      <vt:lpstr>SEMPTOMLAR </vt:lpstr>
      <vt:lpstr>Evreleme (KHDAK)</vt:lpstr>
      <vt:lpstr>Evreleme (KHDAK)</vt:lpstr>
      <vt:lpstr>TEDAVİ A) Erken evre </vt:lpstr>
      <vt:lpstr>Lokal İleri Evre KHDAK</vt:lpstr>
      <vt:lpstr>KHAK</vt:lpstr>
      <vt:lpstr>Slayt 9</vt:lpstr>
      <vt:lpstr>Sınırlı Hastalık</vt:lpstr>
      <vt:lpstr>Sınırlı Hastalık</vt:lpstr>
      <vt:lpstr>Yaygın Hastalık</vt:lpstr>
      <vt:lpstr>Slayt 13</vt:lpstr>
      <vt:lpstr>RT Planlama</vt:lpstr>
      <vt:lpstr>Slayt 15</vt:lpstr>
      <vt:lpstr>Slayt 16</vt:lpstr>
      <vt:lpstr>Slayt 17</vt:lpstr>
    </vt:vector>
  </TitlesOfParts>
  <Company>NouS/TncTR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Akciğer Kanserinde RT</dc:title>
  <dc:creator>SUMERYA</dc:creator>
  <cp:lastModifiedBy>DR.SUMERYA</cp:lastModifiedBy>
  <cp:revision>20</cp:revision>
  <dcterms:created xsi:type="dcterms:W3CDTF">2018-12-26T15:43:48Z</dcterms:created>
  <dcterms:modified xsi:type="dcterms:W3CDTF">2020-05-15T13:18:27Z</dcterms:modified>
</cp:coreProperties>
</file>