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22" d="100"/>
          <a:sy n="122" d="100"/>
        </p:scale>
        <p:origin x="-131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8567B3-B782-49C4-BA68-6CE1E8D92F6D}" type="datetimeFigureOut">
              <a:rPr lang="tr-TR" smtClean="0"/>
              <a:t>02.02.2017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937369-9866-41B9-9999-FFD801EBC8F1}"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7"/>
          <p:cNvSpPr>
            <a:spLocks noGrp="1" noChangeArrowheads="1"/>
          </p:cNvSpPr>
          <p:nvPr>
            <p:ph type="sldNum" sz="quarter" idx="5"/>
          </p:nvPr>
        </p:nvSpPr>
        <p:spPr>
          <a:noFill/>
        </p:spPr>
        <p:txBody>
          <a:bodyPr/>
          <a:lstStyle/>
          <a:p>
            <a:fld id="{121180E0-6201-4959-A8D5-6434BB3746AE}" type="slidenum">
              <a:rPr lang="tr-TR" smtClean="0">
                <a:latin typeface="Arial" pitchFamily="34" charset="0"/>
              </a:rPr>
              <a:pPr/>
              <a:t>1</a:t>
            </a:fld>
            <a:endParaRPr lang="tr-TR" smtClean="0">
              <a:latin typeface="Arial" pitchFamily="34" charset="0"/>
            </a:endParaRPr>
          </a:p>
        </p:txBody>
      </p:sp>
      <p:sp>
        <p:nvSpPr>
          <p:cNvPr id="295939" name="Rectangle 2"/>
          <p:cNvSpPr>
            <a:spLocks noRot="1" noChangeArrowheads="1" noTextEdit="1"/>
          </p:cNvSpPr>
          <p:nvPr>
            <p:ph type="sldImg"/>
          </p:nvPr>
        </p:nvSpPr>
        <p:spPr>
          <a:ln/>
        </p:spPr>
      </p:sp>
      <p:sp>
        <p:nvSpPr>
          <p:cNvPr id="29594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7"/>
          <p:cNvSpPr>
            <a:spLocks noGrp="1" noChangeArrowheads="1"/>
          </p:cNvSpPr>
          <p:nvPr>
            <p:ph type="sldNum" sz="quarter" idx="5"/>
          </p:nvPr>
        </p:nvSpPr>
        <p:spPr>
          <a:noFill/>
        </p:spPr>
        <p:txBody>
          <a:bodyPr/>
          <a:lstStyle/>
          <a:p>
            <a:fld id="{A60393F9-104C-41D2-9DC8-F88BAB0D59B1}" type="slidenum">
              <a:rPr lang="tr-TR" smtClean="0">
                <a:latin typeface="Arial" pitchFamily="34" charset="0"/>
              </a:rPr>
              <a:pPr/>
              <a:t>10</a:t>
            </a:fld>
            <a:endParaRPr lang="tr-TR" smtClean="0">
              <a:latin typeface="Arial" pitchFamily="34" charset="0"/>
            </a:endParaRPr>
          </a:p>
        </p:txBody>
      </p:sp>
      <p:sp>
        <p:nvSpPr>
          <p:cNvPr id="305155" name="Rectangle 2"/>
          <p:cNvSpPr>
            <a:spLocks noRot="1" noChangeArrowheads="1" noTextEdit="1"/>
          </p:cNvSpPr>
          <p:nvPr>
            <p:ph type="sldImg"/>
          </p:nvPr>
        </p:nvSpPr>
        <p:spPr>
          <a:ln/>
        </p:spPr>
      </p:sp>
      <p:sp>
        <p:nvSpPr>
          <p:cNvPr id="30515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7"/>
          <p:cNvSpPr>
            <a:spLocks noGrp="1" noChangeArrowheads="1"/>
          </p:cNvSpPr>
          <p:nvPr>
            <p:ph type="sldNum" sz="quarter" idx="5"/>
          </p:nvPr>
        </p:nvSpPr>
        <p:spPr>
          <a:noFill/>
        </p:spPr>
        <p:txBody>
          <a:bodyPr/>
          <a:lstStyle/>
          <a:p>
            <a:fld id="{1E69D808-94AA-489A-87FE-655BD467942A}" type="slidenum">
              <a:rPr lang="tr-TR" smtClean="0">
                <a:latin typeface="Arial" pitchFamily="34" charset="0"/>
              </a:rPr>
              <a:pPr/>
              <a:t>11</a:t>
            </a:fld>
            <a:endParaRPr lang="tr-TR" smtClean="0">
              <a:latin typeface="Arial" pitchFamily="34" charset="0"/>
            </a:endParaRPr>
          </a:p>
        </p:txBody>
      </p:sp>
      <p:sp>
        <p:nvSpPr>
          <p:cNvPr id="306179" name="Rectangle 2"/>
          <p:cNvSpPr>
            <a:spLocks noRot="1" noChangeArrowheads="1" noTextEdit="1"/>
          </p:cNvSpPr>
          <p:nvPr>
            <p:ph type="sldImg"/>
          </p:nvPr>
        </p:nvSpPr>
        <p:spPr>
          <a:ln/>
        </p:spPr>
      </p:sp>
      <p:sp>
        <p:nvSpPr>
          <p:cNvPr id="30618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7"/>
          <p:cNvSpPr>
            <a:spLocks noGrp="1" noChangeArrowheads="1"/>
          </p:cNvSpPr>
          <p:nvPr>
            <p:ph type="sldNum" sz="quarter" idx="5"/>
          </p:nvPr>
        </p:nvSpPr>
        <p:spPr>
          <a:noFill/>
        </p:spPr>
        <p:txBody>
          <a:bodyPr/>
          <a:lstStyle/>
          <a:p>
            <a:fld id="{3180CD9F-86F4-4885-BEA8-039015E5C625}" type="slidenum">
              <a:rPr lang="tr-TR" smtClean="0">
                <a:latin typeface="Arial" pitchFamily="34" charset="0"/>
              </a:rPr>
              <a:pPr/>
              <a:t>12</a:t>
            </a:fld>
            <a:endParaRPr lang="tr-TR" smtClean="0">
              <a:latin typeface="Arial" pitchFamily="34" charset="0"/>
            </a:endParaRPr>
          </a:p>
        </p:txBody>
      </p:sp>
      <p:sp>
        <p:nvSpPr>
          <p:cNvPr id="307203" name="Rectangle 2"/>
          <p:cNvSpPr>
            <a:spLocks noRot="1" noChangeArrowheads="1" noTextEdit="1"/>
          </p:cNvSpPr>
          <p:nvPr>
            <p:ph type="sldImg"/>
          </p:nvPr>
        </p:nvSpPr>
        <p:spPr>
          <a:ln/>
        </p:spPr>
      </p:sp>
      <p:sp>
        <p:nvSpPr>
          <p:cNvPr id="30720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7"/>
          <p:cNvSpPr>
            <a:spLocks noGrp="1" noChangeArrowheads="1"/>
          </p:cNvSpPr>
          <p:nvPr>
            <p:ph type="sldNum" sz="quarter" idx="5"/>
          </p:nvPr>
        </p:nvSpPr>
        <p:spPr>
          <a:noFill/>
        </p:spPr>
        <p:txBody>
          <a:bodyPr/>
          <a:lstStyle/>
          <a:p>
            <a:fld id="{EDCBD9E3-B676-4F02-9CFD-5774081EE58B}" type="slidenum">
              <a:rPr lang="tr-TR" smtClean="0">
                <a:latin typeface="Arial" pitchFamily="34" charset="0"/>
              </a:rPr>
              <a:pPr/>
              <a:t>13</a:t>
            </a:fld>
            <a:endParaRPr lang="tr-TR" smtClean="0">
              <a:latin typeface="Arial" pitchFamily="34" charset="0"/>
            </a:endParaRPr>
          </a:p>
        </p:txBody>
      </p:sp>
      <p:sp>
        <p:nvSpPr>
          <p:cNvPr id="308227" name="Rectangle 2"/>
          <p:cNvSpPr>
            <a:spLocks noRot="1" noChangeArrowheads="1" noTextEdit="1"/>
          </p:cNvSpPr>
          <p:nvPr>
            <p:ph type="sldImg"/>
          </p:nvPr>
        </p:nvSpPr>
        <p:spPr>
          <a:ln/>
        </p:spPr>
      </p:sp>
      <p:sp>
        <p:nvSpPr>
          <p:cNvPr id="30822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7"/>
          <p:cNvSpPr>
            <a:spLocks noGrp="1" noChangeArrowheads="1"/>
          </p:cNvSpPr>
          <p:nvPr>
            <p:ph type="sldNum" sz="quarter" idx="5"/>
          </p:nvPr>
        </p:nvSpPr>
        <p:spPr>
          <a:noFill/>
        </p:spPr>
        <p:txBody>
          <a:bodyPr/>
          <a:lstStyle/>
          <a:p>
            <a:fld id="{E80BC921-7241-4173-95B2-56A808D5B07F}" type="slidenum">
              <a:rPr lang="tr-TR" smtClean="0">
                <a:latin typeface="Arial" pitchFamily="34" charset="0"/>
              </a:rPr>
              <a:pPr/>
              <a:t>14</a:t>
            </a:fld>
            <a:endParaRPr lang="tr-TR" smtClean="0">
              <a:latin typeface="Arial" pitchFamily="34" charset="0"/>
            </a:endParaRPr>
          </a:p>
        </p:txBody>
      </p:sp>
      <p:sp>
        <p:nvSpPr>
          <p:cNvPr id="309251" name="Rectangle 2"/>
          <p:cNvSpPr>
            <a:spLocks noRot="1" noChangeArrowheads="1" noTextEdit="1"/>
          </p:cNvSpPr>
          <p:nvPr>
            <p:ph type="sldImg"/>
          </p:nvPr>
        </p:nvSpPr>
        <p:spPr>
          <a:ln/>
        </p:spPr>
      </p:sp>
      <p:sp>
        <p:nvSpPr>
          <p:cNvPr id="30925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7"/>
          <p:cNvSpPr>
            <a:spLocks noGrp="1" noChangeArrowheads="1"/>
          </p:cNvSpPr>
          <p:nvPr>
            <p:ph type="sldNum" sz="quarter" idx="5"/>
          </p:nvPr>
        </p:nvSpPr>
        <p:spPr>
          <a:noFill/>
        </p:spPr>
        <p:txBody>
          <a:bodyPr/>
          <a:lstStyle/>
          <a:p>
            <a:fld id="{2EF15E7B-99B4-495F-AA29-6316F7F9D1E1}" type="slidenum">
              <a:rPr lang="tr-TR" smtClean="0">
                <a:latin typeface="Arial" pitchFamily="34" charset="0"/>
              </a:rPr>
              <a:pPr/>
              <a:t>15</a:t>
            </a:fld>
            <a:endParaRPr lang="tr-TR" smtClean="0">
              <a:latin typeface="Arial" pitchFamily="34" charset="0"/>
            </a:endParaRPr>
          </a:p>
        </p:txBody>
      </p:sp>
      <p:sp>
        <p:nvSpPr>
          <p:cNvPr id="310275" name="Rectangle 2"/>
          <p:cNvSpPr>
            <a:spLocks noRot="1" noChangeArrowheads="1" noTextEdit="1"/>
          </p:cNvSpPr>
          <p:nvPr>
            <p:ph type="sldImg"/>
          </p:nvPr>
        </p:nvSpPr>
        <p:spPr>
          <a:ln/>
        </p:spPr>
      </p:sp>
      <p:sp>
        <p:nvSpPr>
          <p:cNvPr id="31027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Rectangle 7"/>
          <p:cNvSpPr>
            <a:spLocks noGrp="1" noChangeArrowheads="1"/>
          </p:cNvSpPr>
          <p:nvPr>
            <p:ph type="sldNum" sz="quarter" idx="5"/>
          </p:nvPr>
        </p:nvSpPr>
        <p:spPr>
          <a:noFill/>
        </p:spPr>
        <p:txBody>
          <a:bodyPr/>
          <a:lstStyle/>
          <a:p>
            <a:fld id="{8DD18A28-927F-4C9B-99B2-FD3CDB090219}" type="slidenum">
              <a:rPr lang="tr-TR" smtClean="0">
                <a:latin typeface="Arial" pitchFamily="34" charset="0"/>
              </a:rPr>
              <a:pPr/>
              <a:t>16</a:t>
            </a:fld>
            <a:endParaRPr lang="tr-TR" smtClean="0">
              <a:latin typeface="Arial" pitchFamily="34" charset="0"/>
            </a:endParaRPr>
          </a:p>
        </p:txBody>
      </p:sp>
      <p:sp>
        <p:nvSpPr>
          <p:cNvPr id="311299" name="Rectangle 2"/>
          <p:cNvSpPr>
            <a:spLocks noRot="1" noChangeArrowheads="1" noTextEdit="1"/>
          </p:cNvSpPr>
          <p:nvPr>
            <p:ph type="sldImg"/>
          </p:nvPr>
        </p:nvSpPr>
        <p:spPr>
          <a:ln/>
        </p:spPr>
      </p:sp>
      <p:sp>
        <p:nvSpPr>
          <p:cNvPr id="31130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7"/>
          <p:cNvSpPr>
            <a:spLocks noGrp="1" noChangeArrowheads="1"/>
          </p:cNvSpPr>
          <p:nvPr>
            <p:ph type="sldNum" sz="quarter" idx="5"/>
          </p:nvPr>
        </p:nvSpPr>
        <p:spPr>
          <a:noFill/>
        </p:spPr>
        <p:txBody>
          <a:bodyPr/>
          <a:lstStyle/>
          <a:p>
            <a:fld id="{9AD4CE78-9B64-4D3D-A34E-64CF4CED1A79}" type="slidenum">
              <a:rPr lang="tr-TR" smtClean="0">
                <a:latin typeface="Arial" pitchFamily="34" charset="0"/>
              </a:rPr>
              <a:pPr/>
              <a:t>17</a:t>
            </a:fld>
            <a:endParaRPr lang="tr-TR" smtClean="0">
              <a:latin typeface="Arial" pitchFamily="34" charset="0"/>
            </a:endParaRPr>
          </a:p>
        </p:txBody>
      </p:sp>
      <p:sp>
        <p:nvSpPr>
          <p:cNvPr id="312323" name="Rectangle 2"/>
          <p:cNvSpPr>
            <a:spLocks noRot="1" noChangeArrowheads="1" noTextEdit="1"/>
          </p:cNvSpPr>
          <p:nvPr>
            <p:ph type="sldImg"/>
          </p:nvPr>
        </p:nvSpPr>
        <p:spPr>
          <a:ln/>
        </p:spPr>
      </p:sp>
      <p:sp>
        <p:nvSpPr>
          <p:cNvPr id="31232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Rectangle 7"/>
          <p:cNvSpPr>
            <a:spLocks noGrp="1" noChangeArrowheads="1"/>
          </p:cNvSpPr>
          <p:nvPr>
            <p:ph type="sldNum" sz="quarter" idx="5"/>
          </p:nvPr>
        </p:nvSpPr>
        <p:spPr>
          <a:noFill/>
        </p:spPr>
        <p:txBody>
          <a:bodyPr/>
          <a:lstStyle/>
          <a:p>
            <a:fld id="{EB58AB1D-77D8-4CBB-AF40-D23517930798}" type="slidenum">
              <a:rPr lang="tr-TR" smtClean="0">
                <a:latin typeface="Arial" pitchFamily="34" charset="0"/>
              </a:rPr>
              <a:pPr/>
              <a:t>18</a:t>
            </a:fld>
            <a:endParaRPr lang="tr-TR" smtClean="0">
              <a:latin typeface="Arial" pitchFamily="34" charset="0"/>
            </a:endParaRPr>
          </a:p>
        </p:txBody>
      </p:sp>
      <p:sp>
        <p:nvSpPr>
          <p:cNvPr id="313347" name="Rectangle 2"/>
          <p:cNvSpPr>
            <a:spLocks noRot="1" noChangeArrowheads="1" noTextEdit="1"/>
          </p:cNvSpPr>
          <p:nvPr>
            <p:ph type="sldImg"/>
          </p:nvPr>
        </p:nvSpPr>
        <p:spPr>
          <a:ln/>
        </p:spPr>
      </p:sp>
      <p:sp>
        <p:nvSpPr>
          <p:cNvPr id="31334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Rectangle 7"/>
          <p:cNvSpPr>
            <a:spLocks noGrp="1" noChangeArrowheads="1"/>
          </p:cNvSpPr>
          <p:nvPr>
            <p:ph type="sldNum" sz="quarter" idx="5"/>
          </p:nvPr>
        </p:nvSpPr>
        <p:spPr>
          <a:noFill/>
        </p:spPr>
        <p:txBody>
          <a:bodyPr/>
          <a:lstStyle/>
          <a:p>
            <a:fld id="{445AD46F-5075-4885-8500-C1FB01FE17EC}" type="slidenum">
              <a:rPr lang="tr-TR" smtClean="0">
                <a:latin typeface="Arial" pitchFamily="34" charset="0"/>
              </a:rPr>
              <a:pPr/>
              <a:t>19</a:t>
            </a:fld>
            <a:endParaRPr lang="tr-TR" smtClean="0">
              <a:latin typeface="Arial" pitchFamily="34" charset="0"/>
            </a:endParaRPr>
          </a:p>
        </p:txBody>
      </p:sp>
      <p:sp>
        <p:nvSpPr>
          <p:cNvPr id="314371" name="Rectangle 2"/>
          <p:cNvSpPr>
            <a:spLocks noRot="1" noChangeArrowheads="1" noTextEdit="1"/>
          </p:cNvSpPr>
          <p:nvPr>
            <p:ph type="sldImg"/>
          </p:nvPr>
        </p:nvSpPr>
        <p:spPr>
          <a:ln/>
        </p:spPr>
      </p:sp>
      <p:sp>
        <p:nvSpPr>
          <p:cNvPr id="31437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7"/>
          <p:cNvSpPr>
            <a:spLocks noGrp="1" noChangeArrowheads="1"/>
          </p:cNvSpPr>
          <p:nvPr>
            <p:ph type="sldNum" sz="quarter" idx="5"/>
          </p:nvPr>
        </p:nvSpPr>
        <p:spPr>
          <a:noFill/>
        </p:spPr>
        <p:txBody>
          <a:bodyPr/>
          <a:lstStyle/>
          <a:p>
            <a:fld id="{7A1B00C2-577E-4A10-BDCA-DA17E51A0F47}" type="slidenum">
              <a:rPr lang="tr-TR" smtClean="0">
                <a:latin typeface="Arial" pitchFamily="34" charset="0"/>
              </a:rPr>
              <a:pPr/>
              <a:t>2</a:t>
            </a:fld>
            <a:endParaRPr lang="tr-TR" smtClean="0">
              <a:latin typeface="Arial" pitchFamily="34" charset="0"/>
            </a:endParaRPr>
          </a:p>
        </p:txBody>
      </p:sp>
      <p:sp>
        <p:nvSpPr>
          <p:cNvPr id="296963" name="Rectangle 2"/>
          <p:cNvSpPr>
            <a:spLocks noRot="1" noChangeArrowheads="1" noTextEdit="1"/>
          </p:cNvSpPr>
          <p:nvPr>
            <p:ph type="sldImg"/>
          </p:nvPr>
        </p:nvSpPr>
        <p:spPr>
          <a:ln/>
        </p:spPr>
      </p:sp>
      <p:sp>
        <p:nvSpPr>
          <p:cNvPr id="29696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7"/>
          <p:cNvSpPr>
            <a:spLocks noGrp="1" noChangeArrowheads="1"/>
          </p:cNvSpPr>
          <p:nvPr>
            <p:ph type="sldNum" sz="quarter" idx="5"/>
          </p:nvPr>
        </p:nvSpPr>
        <p:spPr>
          <a:noFill/>
        </p:spPr>
        <p:txBody>
          <a:bodyPr/>
          <a:lstStyle/>
          <a:p>
            <a:fld id="{4BAD8251-FF51-4C89-8BFE-954F7D18E760}" type="slidenum">
              <a:rPr lang="tr-TR" smtClean="0">
                <a:latin typeface="Arial" pitchFamily="34" charset="0"/>
              </a:rPr>
              <a:pPr/>
              <a:t>20</a:t>
            </a:fld>
            <a:endParaRPr lang="tr-TR" smtClean="0">
              <a:latin typeface="Arial" pitchFamily="34" charset="0"/>
            </a:endParaRPr>
          </a:p>
        </p:txBody>
      </p:sp>
      <p:sp>
        <p:nvSpPr>
          <p:cNvPr id="315395" name="Rectangle 2"/>
          <p:cNvSpPr>
            <a:spLocks noRot="1" noChangeArrowheads="1" noTextEdit="1"/>
          </p:cNvSpPr>
          <p:nvPr>
            <p:ph type="sldImg"/>
          </p:nvPr>
        </p:nvSpPr>
        <p:spPr>
          <a:ln/>
        </p:spPr>
      </p:sp>
      <p:sp>
        <p:nvSpPr>
          <p:cNvPr id="31539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7"/>
          <p:cNvSpPr>
            <a:spLocks noGrp="1" noChangeArrowheads="1"/>
          </p:cNvSpPr>
          <p:nvPr>
            <p:ph type="sldNum" sz="quarter" idx="5"/>
          </p:nvPr>
        </p:nvSpPr>
        <p:spPr>
          <a:noFill/>
        </p:spPr>
        <p:txBody>
          <a:bodyPr/>
          <a:lstStyle/>
          <a:p>
            <a:fld id="{AFAD64CE-8708-4662-9224-EFA1319D249B}" type="slidenum">
              <a:rPr lang="tr-TR" smtClean="0">
                <a:latin typeface="Arial" pitchFamily="34" charset="0"/>
              </a:rPr>
              <a:pPr/>
              <a:t>21</a:t>
            </a:fld>
            <a:endParaRPr lang="tr-TR" smtClean="0">
              <a:latin typeface="Arial" pitchFamily="34" charset="0"/>
            </a:endParaRPr>
          </a:p>
        </p:txBody>
      </p:sp>
      <p:sp>
        <p:nvSpPr>
          <p:cNvPr id="316419" name="Rectangle 2"/>
          <p:cNvSpPr>
            <a:spLocks noRot="1" noChangeArrowheads="1" noTextEdit="1"/>
          </p:cNvSpPr>
          <p:nvPr>
            <p:ph type="sldImg"/>
          </p:nvPr>
        </p:nvSpPr>
        <p:spPr>
          <a:ln/>
        </p:spPr>
      </p:sp>
      <p:sp>
        <p:nvSpPr>
          <p:cNvPr id="31642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7"/>
          <p:cNvSpPr>
            <a:spLocks noGrp="1" noChangeArrowheads="1"/>
          </p:cNvSpPr>
          <p:nvPr>
            <p:ph type="sldNum" sz="quarter" idx="5"/>
          </p:nvPr>
        </p:nvSpPr>
        <p:spPr>
          <a:noFill/>
        </p:spPr>
        <p:txBody>
          <a:bodyPr/>
          <a:lstStyle/>
          <a:p>
            <a:fld id="{12112675-5C24-4559-B2F4-C3D313F371D4}" type="slidenum">
              <a:rPr lang="tr-TR" smtClean="0">
                <a:latin typeface="Arial" pitchFamily="34" charset="0"/>
              </a:rPr>
              <a:pPr/>
              <a:t>22</a:t>
            </a:fld>
            <a:endParaRPr lang="tr-TR" smtClean="0">
              <a:latin typeface="Arial" pitchFamily="34" charset="0"/>
            </a:endParaRPr>
          </a:p>
        </p:txBody>
      </p:sp>
      <p:sp>
        <p:nvSpPr>
          <p:cNvPr id="317443" name="Rectangle 2"/>
          <p:cNvSpPr>
            <a:spLocks noRot="1" noChangeArrowheads="1" noTextEdit="1"/>
          </p:cNvSpPr>
          <p:nvPr>
            <p:ph type="sldImg"/>
          </p:nvPr>
        </p:nvSpPr>
        <p:spPr>
          <a:ln/>
        </p:spPr>
      </p:sp>
      <p:sp>
        <p:nvSpPr>
          <p:cNvPr id="31744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7"/>
          <p:cNvSpPr>
            <a:spLocks noGrp="1" noChangeArrowheads="1"/>
          </p:cNvSpPr>
          <p:nvPr>
            <p:ph type="sldNum" sz="quarter" idx="5"/>
          </p:nvPr>
        </p:nvSpPr>
        <p:spPr>
          <a:noFill/>
        </p:spPr>
        <p:txBody>
          <a:bodyPr/>
          <a:lstStyle/>
          <a:p>
            <a:fld id="{A2E93311-C49A-4210-9A1E-E5CACC439F22}" type="slidenum">
              <a:rPr lang="tr-TR" smtClean="0">
                <a:latin typeface="Arial" pitchFamily="34" charset="0"/>
              </a:rPr>
              <a:pPr/>
              <a:t>23</a:t>
            </a:fld>
            <a:endParaRPr lang="tr-TR" smtClean="0">
              <a:latin typeface="Arial" pitchFamily="34" charset="0"/>
            </a:endParaRPr>
          </a:p>
        </p:txBody>
      </p:sp>
      <p:sp>
        <p:nvSpPr>
          <p:cNvPr id="318467" name="Rectangle 2"/>
          <p:cNvSpPr>
            <a:spLocks noRot="1" noChangeArrowheads="1" noTextEdit="1"/>
          </p:cNvSpPr>
          <p:nvPr>
            <p:ph type="sldImg"/>
          </p:nvPr>
        </p:nvSpPr>
        <p:spPr>
          <a:ln/>
        </p:spPr>
      </p:sp>
      <p:sp>
        <p:nvSpPr>
          <p:cNvPr id="31846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Rectangle 7"/>
          <p:cNvSpPr>
            <a:spLocks noGrp="1" noChangeArrowheads="1"/>
          </p:cNvSpPr>
          <p:nvPr>
            <p:ph type="sldNum" sz="quarter" idx="5"/>
          </p:nvPr>
        </p:nvSpPr>
        <p:spPr>
          <a:noFill/>
        </p:spPr>
        <p:txBody>
          <a:bodyPr/>
          <a:lstStyle/>
          <a:p>
            <a:fld id="{052901D2-4015-4195-8028-7BB788A68819}" type="slidenum">
              <a:rPr lang="tr-TR" smtClean="0">
                <a:latin typeface="Arial" pitchFamily="34" charset="0"/>
              </a:rPr>
              <a:pPr/>
              <a:t>24</a:t>
            </a:fld>
            <a:endParaRPr lang="tr-TR" smtClean="0">
              <a:latin typeface="Arial" pitchFamily="34" charset="0"/>
            </a:endParaRPr>
          </a:p>
        </p:txBody>
      </p:sp>
      <p:sp>
        <p:nvSpPr>
          <p:cNvPr id="319491" name="Rectangle 2"/>
          <p:cNvSpPr>
            <a:spLocks noRot="1" noChangeArrowheads="1" noTextEdit="1"/>
          </p:cNvSpPr>
          <p:nvPr>
            <p:ph type="sldImg"/>
          </p:nvPr>
        </p:nvSpPr>
        <p:spPr>
          <a:ln/>
        </p:spPr>
      </p:sp>
      <p:sp>
        <p:nvSpPr>
          <p:cNvPr id="31949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7"/>
          <p:cNvSpPr>
            <a:spLocks noGrp="1" noChangeArrowheads="1"/>
          </p:cNvSpPr>
          <p:nvPr>
            <p:ph type="sldNum" sz="quarter" idx="5"/>
          </p:nvPr>
        </p:nvSpPr>
        <p:spPr>
          <a:noFill/>
        </p:spPr>
        <p:txBody>
          <a:bodyPr/>
          <a:lstStyle/>
          <a:p>
            <a:fld id="{19A48BA9-8B65-4E69-8888-E9FA14EFCDAC}" type="slidenum">
              <a:rPr lang="tr-TR" smtClean="0">
                <a:latin typeface="Arial" pitchFamily="34" charset="0"/>
              </a:rPr>
              <a:pPr/>
              <a:t>25</a:t>
            </a:fld>
            <a:endParaRPr lang="tr-TR" smtClean="0">
              <a:latin typeface="Arial" pitchFamily="34" charset="0"/>
            </a:endParaRPr>
          </a:p>
        </p:txBody>
      </p:sp>
      <p:sp>
        <p:nvSpPr>
          <p:cNvPr id="320515" name="Rectangle 2"/>
          <p:cNvSpPr>
            <a:spLocks noRot="1" noChangeArrowheads="1" noTextEdit="1"/>
          </p:cNvSpPr>
          <p:nvPr>
            <p:ph type="sldImg"/>
          </p:nvPr>
        </p:nvSpPr>
        <p:spPr>
          <a:ln/>
        </p:spPr>
      </p:sp>
      <p:sp>
        <p:nvSpPr>
          <p:cNvPr id="32051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7"/>
          <p:cNvSpPr>
            <a:spLocks noGrp="1" noChangeArrowheads="1"/>
          </p:cNvSpPr>
          <p:nvPr>
            <p:ph type="sldNum" sz="quarter" idx="5"/>
          </p:nvPr>
        </p:nvSpPr>
        <p:spPr>
          <a:noFill/>
        </p:spPr>
        <p:txBody>
          <a:bodyPr/>
          <a:lstStyle/>
          <a:p>
            <a:fld id="{B53C3D2F-8F52-4D83-AF9C-953B95B3CE54}" type="slidenum">
              <a:rPr lang="tr-TR" smtClean="0">
                <a:latin typeface="Arial" pitchFamily="34" charset="0"/>
              </a:rPr>
              <a:pPr/>
              <a:t>26</a:t>
            </a:fld>
            <a:endParaRPr lang="tr-TR" smtClean="0">
              <a:latin typeface="Arial" pitchFamily="34" charset="0"/>
            </a:endParaRPr>
          </a:p>
        </p:txBody>
      </p:sp>
      <p:sp>
        <p:nvSpPr>
          <p:cNvPr id="321539" name="Rectangle 2"/>
          <p:cNvSpPr>
            <a:spLocks noRot="1" noChangeArrowheads="1" noTextEdit="1"/>
          </p:cNvSpPr>
          <p:nvPr>
            <p:ph type="sldImg"/>
          </p:nvPr>
        </p:nvSpPr>
        <p:spPr>
          <a:ln/>
        </p:spPr>
      </p:sp>
      <p:sp>
        <p:nvSpPr>
          <p:cNvPr id="32154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7"/>
          <p:cNvSpPr>
            <a:spLocks noGrp="1" noChangeArrowheads="1"/>
          </p:cNvSpPr>
          <p:nvPr>
            <p:ph type="sldNum" sz="quarter" idx="5"/>
          </p:nvPr>
        </p:nvSpPr>
        <p:spPr>
          <a:noFill/>
        </p:spPr>
        <p:txBody>
          <a:bodyPr/>
          <a:lstStyle/>
          <a:p>
            <a:fld id="{F9E46B9A-9051-424C-AD1A-36696C4B5A25}" type="slidenum">
              <a:rPr lang="tr-TR" smtClean="0">
                <a:latin typeface="Arial" pitchFamily="34" charset="0"/>
              </a:rPr>
              <a:pPr/>
              <a:t>27</a:t>
            </a:fld>
            <a:endParaRPr lang="tr-TR" smtClean="0">
              <a:latin typeface="Arial" pitchFamily="34" charset="0"/>
            </a:endParaRPr>
          </a:p>
        </p:txBody>
      </p:sp>
      <p:sp>
        <p:nvSpPr>
          <p:cNvPr id="322563" name="Rectangle 2"/>
          <p:cNvSpPr>
            <a:spLocks noRot="1" noChangeArrowheads="1" noTextEdit="1"/>
          </p:cNvSpPr>
          <p:nvPr>
            <p:ph type="sldImg"/>
          </p:nvPr>
        </p:nvSpPr>
        <p:spPr>
          <a:ln/>
        </p:spPr>
      </p:sp>
      <p:sp>
        <p:nvSpPr>
          <p:cNvPr id="32256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Rectangle 7"/>
          <p:cNvSpPr>
            <a:spLocks noGrp="1" noChangeArrowheads="1"/>
          </p:cNvSpPr>
          <p:nvPr>
            <p:ph type="sldNum" sz="quarter" idx="5"/>
          </p:nvPr>
        </p:nvSpPr>
        <p:spPr>
          <a:noFill/>
        </p:spPr>
        <p:txBody>
          <a:bodyPr/>
          <a:lstStyle/>
          <a:p>
            <a:fld id="{715C647F-159B-4B4E-B87A-825FEEAC7EAC}" type="slidenum">
              <a:rPr lang="tr-TR" smtClean="0">
                <a:latin typeface="Arial" pitchFamily="34" charset="0"/>
              </a:rPr>
              <a:pPr/>
              <a:t>28</a:t>
            </a:fld>
            <a:endParaRPr lang="tr-TR" smtClean="0">
              <a:latin typeface="Arial" pitchFamily="34" charset="0"/>
            </a:endParaRPr>
          </a:p>
        </p:txBody>
      </p:sp>
      <p:sp>
        <p:nvSpPr>
          <p:cNvPr id="323587" name="Rectangle 2"/>
          <p:cNvSpPr>
            <a:spLocks noRot="1" noChangeArrowheads="1" noTextEdit="1"/>
          </p:cNvSpPr>
          <p:nvPr>
            <p:ph type="sldImg"/>
          </p:nvPr>
        </p:nvSpPr>
        <p:spPr>
          <a:ln/>
        </p:spPr>
      </p:sp>
      <p:sp>
        <p:nvSpPr>
          <p:cNvPr id="32358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7"/>
          <p:cNvSpPr>
            <a:spLocks noGrp="1" noChangeArrowheads="1"/>
          </p:cNvSpPr>
          <p:nvPr>
            <p:ph type="sldNum" sz="quarter" idx="5"/>
          </p:nvPr>
        </p:nvSpPr>
        <p:spPr>
          <a:noFill/>
        </p:spPr>
        <p:txBody>
          <a:bodyPr/>
          <a:lstStyle/>
          <a:p>
            <a:fld id="{27824524-A15E-450D-9B9D-7BEE044965B4}" type="slidenum">
              <a:rPr lang="tr-TR" smtClean="0">
                <a:latin typeface="Arial" pitchFamily="34" charset="0"/>
              </a:rPr>
              <a:pPr/>
              <a:t>29</a:t>
            </a:fld>
            <a:endParaRPr lang="tr-TR" smtClean="0">
              <a:latin typeface="Arial" pitchFamily="34" charset="0"/>
            </a:endParaRPr>
          </a:p>
        </p:txBody>
      </p:sp>
      <p:sp>
        <p:nvSpPr>
          <p:cNvPr id="324611" name="Rectangle 2"/>
          <p:cNvSpPr>
            <a:spLocks noRot="1" noChangeArrowheads="1" noTextEdit="1"/>
          </p:cNvSpPr>
          <p:nvPr>
            <p:ph type="sldImg"/>
          </p:nvPr>
        </p:nvSpPr>
        <p:spPr>
          <a:ln/>
        </p:spPr>
      </p:sp>
      <p:sp>
        <p:nvSpPr>
          <p:cNvPr id="32461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7"/>
          <p:cNvSpPr>
            <a:spLocks noGrp="1" noChangeArrowheads="1"/>
          </p:cNvSpPr>
          <p:nvPr>
            <p:ph type="sldNum" sz="quarter" idx="5"/>
          </p:nvPr>
        </p:nvSpPr>
        <p:spPr>
          <a:noFill/>
        </p:spPr>
        <p:txBody>
          <a:bodyPr/>
          <a:lstStyle/>
          <a:p>
            <a:fld id="{DEBEAE13-7202-41A1-BD18-4BC55114160D}" type="slidenum">
              <a:rPr lang="tr-TR" smtClean="0">
                <a:latin typeface="Arial" pitchFamily="34" charset="0"/>
              </a:rPr>
              <a:pPr/>
              <a:t>3</a:t>
            </a:fld>
            <a:endParaRPr lang="tr-TR" smtClean="0">
              <a:latin typeface="Arial" pitchFamily="34" charset="0"/>
            </a:endParaRPr>
          </a:p>
        </p:txBody>
      </p:sp>
      <p:sp>
        <p:nvSpPr>
          <p:cNvPr id="297987" name="Rectangle 2"/>
          <p:cNvSpPr>
            <a:spLocks noRot="1" noChangeArrowheads="1" noTextEdit="1"/>
          </p:cNvSpPr>
          <p:nvPr>
            <p:ph type="sldImg"/>
          </p:nvPr>
        </p:nvSpPr>
        <p:spPr>
          <a:ln/>
        </p:spPr>
      </p:sp>
      <p:sp>
        <p:nvSpPr>
          <p:cNvPr id="29798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7"/>
          <p:cNvSpPr>
            <a:spLocks noGrp="1" noChangeArrowheads="1"/>
          </p:cNvSpPr>
          <p:nvPr>
            <p:ph type="sldNum" sz="quarter" idx="5"/>
          </p:nvPr>
        </p:nvSpPr>
        <p:spPr>
          <a:noFill/>
        </p:spPr>
        <p:txBody>
          <a:bodyPr/>
          <a:lstStyle/>
          <a:p>
            <a:fld id="{7154E174-492D-4930-B951-2D87B73596D4}" type="slidenum">
              <a:rPr lang="tr-TR" smtClean="0">
                <a:latin typeface="Arial" pitchFamily="34" charset="0"/>
              </a:rPr>
              <a:pPr/>
              <a:t>30</a:t>
            </a:fld>
            <a:endParaRPr lang="tr-TR" smtClean="0">
              <a:latin typeface="Arial" pitchFamily="34" charset="0"/>
            </a:endParaRPr>
          </a:p>
        </p:txBody>
      </p:sp>
      <p:sp>
        <p:nvSpPr>
          <p:cNvPr id="325635" name="Rectangle 2"/>
          <p:cNvSpPr>
            <a:spLocks noRot="1" noChangeArrowheads="1" noTextEdit="1"/>
          </p:cNvSpPr>
          <p:nvPr>
            <p:ph type="sldImg"/>
          </p:nvPr>
        </p:nvSpPr>
        <p:spPr>
          <a:ln/>
        </p:spPr>
      </p:sp>
      <p:sp>
        <p:nvSpPr>
          <p:cNvPr id="32563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Rectangle 7"/>
          <p:cNvSpPr>
            <a:spLocks noGrp="1" noChangeArrowheads="1"/>
          </p:cNvSpPr>
          <p:nvPr>
            <p:ph type="sldNum" sz="quarter" idx="5"/>
          </p:nvPr>
        </p:nvSpPr>
        <p:spPr>
          <a:noFill/>
        </p:spPr>
        <p:txBody>
          <a:bodyPr/>
          <a:lstStyle/>
          <a:p>
            <a:fld id="{577E6471-3EEA-4198-891B-FD930EC0BA09}" type="slidenum">
              <a:rPr lang="tr-TR" smtClean="0">
                <a:latin typeface="Arial" pitchFamily="34" charset="0"/>
              </a:rPr>
              <a:pPr/>
              <a:t>31</a:t>
            </a:fld>
            <a:endParaRPr lang="tr-TR" smtClean="0">
              <a:latin typeface="Arial" pitchFamily="34" charset="0"/>
            </a:endParaRPr>
          </a:p>
        </p:txBody>
      </p:sp>
      <p:sp>
        <p:nvSpPr>
          <p:cNvPr id="326659" name="Rectangle 2"/>
          <p:cNvSpPr>
            <a:spLocks noRot="1" noChangeArrowheads="1" noTextEdit="1"/>
          </p:cNvSpPr>
          <p:nvPr>
            <p:ph type="sldImg"/>
          </p:nvPr>
        </p:nvSpPr>
        <p:spPr>
          <a:ln/>
        </p:spPr>
      </p:sp>
      <p:sp>
        <p:nvSpPr>
          <p:cNvPr id="32666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Rectangle 7"/>
          <p:cNvSpPr>
            <a:spLocks noGrp="1" noChangeArrowheads="1"/>
          </p:cNvSpPr>
          <p:nvPr>
            <p:ph type="sldNum" sz="quarter" idx="5"/>
          </p:nvPr>
        </p:nvSpPr>
        <p:spPr>
          <a:noFill/>
        </p:spPr>
        <p:txBody>
          <a:bodyPr/>
          <a:lstStyle/>
          <a:p>
            <a:fld id="{49F9F7C3-FD35-4517-853E-D6B12185CC14}" type="slidenum">
              <a:rPr lang="tr-TR" smtClean="0">
                <a:latin typeface="Arial" pitchFamily="34" charset="0"/>
              </a:rPr>
              <a:pPr/>
              <a:t>32</a:t>
            </a:fld>
            <a:endParaRPr lang="tr-TR" smtClean="0">
              <a:latin typeface="Arial" pitchFamily="34" charset="0"/>
            </a:endParaRPr>
          </a:p>
        </p:txBody>
      </p:sp>
      <p:sp>
        <p:nvSpPr>
          <p:cNvPr id="327683" name="Rectangle 2"/>
          <p:cNvSpPr>
            <a:spLocks noRot="1" noChangeArrowheads="1" noTextEdit="1"/>
          </p:cNvSpPr>
          <p:nvPr>
            <p:ph type="sldImg"/>
          </p:nvPr>
        </p:nvSpPr>
        <p:spPr>
          <a:ln/>
        </p:spPr>
      </p:sp>
      <p:sp>
        <p:nvSpPr>
          <p:cNvPr id="32768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7"/>
          <p:cNvSpPr>
            <a:spLocks noGrp="1" noChangeArrowheads="1"/>
          </p:cNvSpPr>
          <p:nvPr>
            <p:ph type="sldNum" sz="quarter" idx="5"/>
          </p:nvPr>
        </p:nvSpPr>
        <p:spPr>
          <a:noFill/>
        </p:spPr>
        <p:txBody>
          <a:bodyPr/>
          <a:lstStyle/>
          <a:p>
            <a:fld id="{1A32F785-0EF2-4830-9831-C98DBFEF95B5}" type="slidenum">
              <a:rPr lang="tr-TR" smtClean="0">
                <a:latin typeface="Arial" pitchFamily="34" charset="0"/>
              </a:rPr>
              <a:pPr/>
              <a:t>33</a:t>
            </a:fld>
            <a:endParaRPr lang="tr-TR" smtClean="0">
              <a:latin typeface="Arial" pitchFamily="34" charset="0"/>
            </a:endParaRPr>
          </a:p>
        </p:txBody>
      </p:sp>
      <p:sp>
        <p:nvSpPr>
          <p:cNvPr id="328707" name="Rectangle 2"/>
          <p:cNvSpPr>
            <a:spLocks noRot="1" noChangeArrowheads="1" noTextEdit="1"/>
          </p:cNvSpPr>
          <p:nvPr>
            <p:ph type="sldImg"/>
          </p:nvPr>
        </p:nvSpPr>
        <p:spPr>
          <a:ln/>
        </p:spPr>
      </p:sp>
      <p:sp>
        <p:nvSpPr>
          <p:cNvPr id="32870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7"/>
          <p:cNvSpPr>
            <a:spLocks noGrp="1" noChangeArrowheads="1"/>
          </p:cNvSpPr>
          <p:nvPr>
            <p:ph type="sldNum" sz="quarter" idx="5"/>
          </p:nvPr>
        </p:nvSpPr>
        <p:spPr>
          <a:noFill/>
        </p:spPr>
        <p:txBody>
          <a:bodyPr/>
          <a:lstStyle/>
          <a:p>
            <a:fld id="{3F476DD4-D47B-4D30-8F06-4FE99419AB4F}" type="slidenum">
              <a:rPr lang="tr-TR" smtClean="0">
                <a:latin typeface="Arial" pitchFamily="34" charset="0"/>
              </a:rPr>
              <a:pPr/>
              <a:t>34</a:t>
            </a:fld>
            <a:endParaRPr lang="tr-TR" smtClean="0">
              <a:latin typeface="Arial" pitchFamily="34" charset="0"/>
            </a:endParaRPr>
          </a:p>
        </p:txBody>
      </p:sp>
      <p:sp>
        <p:nvSpPr>
          <p:cNvPr id="329731" name="Rectangle 2"/>
          <p:cNvSpPr>
            <a:spLocks noRot="1" noChangeArrowheads="1" noTextEdit="1"/>
          </p:cNvSpPr>
          <p:nvPr>
            <p:ph type="sldImg"/>
          </p:nvPr>
        </p:nvSpPr>
        <p:spPr>
          <a:ln/>
        </p:spPr>
      </p:sp>
      <p:sp>
        <p:nvSpPr>
          <p:cNvPr id="32973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Rectangle 7"/>
          <p:cNvSpPr>
            <a:spLocks noGrp="1" noChangeArrowheads="1"/>
          </p:cNvSpPr>
          <p:nvPr>
            <p:ph type="sldNum" sz="quarter" idx="5"/>
          </p:nvPr>
        </p:nvSpPr>
        <p:spPr>
          <a:noFill/>
        </p:spPr>
        <p:txBody>
          <a:bodyPr/>
          <a:lstStyle/>
          <a:p>
            <a:fld id="{EEF93D7C-7BCA-4C1D-A3C5-896B89C5E95A}" type="slidenum">
              <a:rPr lang="tr-TR" smtClean="0">
                <a:latin typeface="Arial" pitchFamily="34" charset="0"/>
              </a:rPr>
              <a:pPr/>
              <a:t>35</a:t>
            </a:fld>
            <a:endParaRPr lang="tr-TR" smtClean="0">
              <a:latin typeface="Arial" pitchFamily="34" charset="0"/>
            </a:endParaRPr>
          </a:p>
        </p:txBody>
      </p:sp>
      <p:sp>
        <p:nvSpPr>
          <p:cNvPr id="330755" name="Rectangle 2"/>
          <p:cNvSpPr>
            <a:spLocks noRot="1" noChangeArrowheads="1" noTextEdit="1"/>
          </p:cNvSpPr>
          <p:nvPr>
            <p:ph type="sldImg"/>
          </p:nvPr>
        </p:nvSpPr>
        <p:spPr>
          <a:ln/>
        </p:spPr>
      </p:sp>
      <p:sp>
        <p:nvSpPr>
          <p:cNvPr id="33075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7"/>
          <p:cNvSpPr>
            <a:spLocks noGrp="1" noChangeArrowheads="1"/>
          </p:cNvSpPr>
          <p:nvPr>
            <p:ph type="sldNum" sz="quarter" idx="5"/>
          </p:nvPr>
        </p:nvSpPr>
        <p:spPr>
          <a:noFill/>
        </p:spPr>
        <p:txBody>
          <a:bodyPr/>
          <a:lstStyle/>
          <a:p>
            <a:fld id="{0D120748-863E-4859-84A3-5B4C8AC2DFCD}" type="slidenum">
              <a:rPr lang="tr-TR" smtClean="0">
                <a:latin typeface="Arial" pitchFamily="34" charset="0"/>
              </a:rPr>
              <a:pPr/>
              <a:t>36</a:t>
            </a:fld>
            <a:endParaRPr lang="tr-TR" smtClean="0">
              <a:latin typeface="Arial" pitchFamily="34" charset="0"/>
            </a:endParaRPr>
          </a:p>
        </p:txBody>
      </p:sp>
      <p:sp>
        <p:nvSpPr>
          <p:cNvPr id="331779" name="Rectangle 2"/>
          <p:cNvSpPr>
            <a:spLocks noRot="1" noChangeArrowheads="1" noTextEdit="1"/>
          </p:cNvSpPr>
          <p:nvPr>
            <p:ph type="sldImg"/>
          </p:nvPr>
        </p:nvSpPr>
        <p:spPr>
          <a:ln/>
        </p:spPr>
      </p:sp>
      <p:sp>
        <p:nvSpPr>
          <p:cNvPr id="33178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7"/>
          <p:cNvSpPr>
            <a:spLocks noGrp="1" noChangeArrowheads="1"/>
          </p:cNvSpPr>
          <p:nvPr>
            <p:ph type="sldNum" sz="quarter" idx="5"/>
          </p:nvPr>
        </p:nvSpPr>
        <p:spPr>
          <a:noFill/>
        </p:spPr>
        <p:txBody>
          <a:bodyPr/>
          <a:lstStyle/>
          <a:p>
            <a:fld id="{9A4D5C37-5286-4C57-8197-840881018123}" type="slidenum">
              <a:rPr lang="tr-TR" smtClean="0">
                <a:latin typeface="Arial" pitchFamily="34" charset="0"/>
              </a:rPr>
              <a:pPr/>
              <a:t>37</a:t>
            </a:fld>
            <a:endParaRPr lang="tr-TR" smtClean="0">
              <a:latin typeface="Arial" pitchFamily="34" charset="0"/>
            </a:endParaRPr>
          </a:p>
        </p:txBody>
      </p:sp>
      <p:sp>
        <p:nvSpPr>
          <p:cNvPr id="332803" name="Rectangle 2"/>
          <p:cNvSpPr>
            <a:spLocks noRot="1" noChangeArrowheads="1" noTextEdit="1"/>
          </p:cNvSpPr>
          <p:nvPr>
            <p:ph type="sldImg"/>
          </p:nvPr>
        </p:nvSpPr>
        <p:spPr>
          <a:ln/>
        </p:spPr>
      </p:sp>
      <p:sp>
        <p:nvSpPr>
          <p:cNvPr id="33280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Rectangle 7"/>
          <p:cNvSpPr>
            <a:spLocks noGrp="1" noChangeArrowheads="1"/>
          </p:cNvSpPr>
          <p:nvPr>
            <p:ph type="sldNum" sz="quarter" idx="5"/>
          </p:nvPr>
        </p:nvSpPr>
        <p:spPr>
          <a:noFill/>
        </p:spPr>
        <p:txBody>
          <a:bodyPr/>
          <a:lstStyle/>
          <a:p>
            <a:fld id="{CF593AA6-5C89-46CE-93F2-BC902932EC2F}" type="slidenum">
              <a:rPr lang="tr-TR" smtClean="0">
                <a:latin typeface="Arial" pitchFamily="34" charset="0"/>
              </a:rPr>
              <a:pPr/>
              <a:t>38</a:t>
            </a:fld>
            <a:endParaRPr lang="tr-TR" smtClean="0">
              <a:latin typeface="Arial" pitchFamily="34" charset="0"/>
            </a:endParaRPr>
          </a:p>
        </p:txBody>
      </p:sp>
      <p:sp>
        <p:nvSpPr>
          <p:cNvPr id="333827" name="Rectangle 2"/>
          <p:cNvSpPr>
            <a:spLocks noRot="1" noChangeArrowheads="1" noTextEdit="1"/>
          </p:cNvSpPr>
          <p:nvPr>
            <p:ph type="sldImg"/>
          </p:nvPr>
        </p:nvSpPr>
        <p:spPr>
          <a:ln/>
        </p:spPr>
      </p:sp>
      <p:sp>
        <p:nvSpPr>
          <p:cNvPr id="33382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7"/>
          <p:cNvSpPr>
            <a:spLocks noGrp="1" noChangeArrowheads="1"/>
          </p:cNvSpPr>
          <p:nvPr>
            <p:ph type="sldNum" sz="quarter" idx="5"/>
          </p:nvPr>
        </p:nvSpPr>
        <p:spPr>
          <a:noFill/>
        </p:spPr>
        <p:txBody>
          <a:bodyPr/>
          <a:lstStyle/>
          <a:p>
            <a:fld id="{72292E14-D6E3-47D9-A36A-A4DABA393915}" type="slidenum">
              <a:rPr lang="tr-TR" smtClean="0">
                <a:latin typeface="Arial" pitchFamily="34" charset="0"/>
              </a:rPr>
              <a:pPr/>
              <a:t>4</a:t>
            </a:fld>
            <a:endParaRPr lang="tr-TR" smtClean="0">
              <a:latin typeface="Arial" pitchFamily="34" charset="0"/>
            </a:endParaRPr>
          </a:p>
        </p:txBody>
      </p:sp>
      <p:sp>
        <p:nvSpPr>
          <p:cNvPr id="299011" name="Rectangle 2"/>
          <p:cNvSpPr>
            <a:spLocks noRot="1" noChangeArrowheads="1" noTextEdit="1"/>
          </p:cNvSpPr>
          <p:nvPr>
            <p:ph type="sldImg"/>
          </p:nvPr>
        </p:nvSpPr>
        <p:spPr>
          <a:ln/>
        </p:spPr>
      </p:sp>
      <p:sp>
        <p:nvSpPr>
          <p:cNvPr id="29901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7"/>
          <p:cNvSpPr>
            <a:spLocks noGrp="1" noChangeArrowheads="1"/>
          </p:cNvSpPr>
          <p:nvPr>
            <p:ph type="sldNum" sz="quarter" idx="5"/>
          </p:nvPr>
        </p:nvSpPr>
        <p:spPr>
          <a:noFill/>
        </p:spPr>
        <p:txBody>
          <a:bodyPr/>
          <a:lstStyle/>
          <a:p>
            <a:fld id="{96F13EA3-0F5B-4225-9FB6-C3D774DFD16E}" type="slidenum">
              <a:rPr lang="tr-TR" smtClean="0">
                <a:latin typeface="Arial" pitchFamily="34" charset="0"/>
              </a:rPr>
              <a:pPr/>
              <a:t>5</a:t>
            </a:fld>
            <a:endParaRPr lang="tr-TR" smtClean="0">
              <a:latin typeface="Arial" pitchFamily="34" charset="0"/>
            </a:endParaRPr>
          </a:p>
        </p:txBody>
      </p:sp>
      <p:sp>
        <p:nvSpPr>
          <p:cNvPr id="300035" name="Rectangle 2"/>
          <p:cNvSpPr>
            <a:spLocks noRot="1" noChangeArrowheads="1" noTextEdit="1"/>
          </p:cNvSpPr>
          <p:nvPr>
            <p:ph type="sldImg"/>
          </p:nvPr>
        </p:nvSpPr>
        <p:spPr>
          <a:ln/>
        </p:spPr>
      </p:sp>
      <p:sp>
        <p:nvSpPr>
          <p:cNvPr id="30003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7"/>
          <p:cNvSpPr>
            <a:spLocks noGrp="1" noChangeArrowheads="1"/>
          </p:cNvSpPr>
          <p:nvPr>
            <p:ph type="sldNum" sz="quarter" idx="5"/>
          </p:nvPr>
        </p:nvSpPr>
        <p:spPr>
          <a:noFill/>
        </p:spPr>
        <p:txBody>
          <a:bodyPr/>
          <a:lstStyle/>
          <a:p>
            <a:fld id="{5BAD53E9-F6B0-4D8A-BEE5-E3AABD1A9E61}" type="slidenum">
              <a:rPr lang="tr-TR" smtClean="0">
                <a:latin typeface="Arial" pitchFamily="34" charset="0"/>
              </a:rPr>
              <a:pPr/>
              <a:t>6</a:t>
            </a:fld>
            <a:endParaRPr lang="tr-TR" smtClean="0">
              <a:latin typeface="Arial" pitchFamily="34" charset="0"/>
            </a:endParaRPr>
          </a:p>
        </p:txBody>
      </p:sp>
      <p:sp>
        <p:nvSpPr>
          <p:cNvPr id="301059" name="Rectangle 2"/>
          <p:cNvSpPr>
            <a:spLocks noRot="1" noChangeArrowheads="1" noTextEdit="1"/>
          </p:cNvSpPr>
          <p:nvPr>
            <p:ph type="sldImg"/>
          </p:nvPr>
        </p:nvSpPr>
        <p:spPr>
          <a:ln/>
        </p:spPr>
      </p:sp>
      <p:sp>
        <p:nvSpPr>
          <p:cNvPr id="30106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7"/>
          <p:cNvSpPr>
            <a:spLocks noGrp="1" noChangeArrowheads="1"/>
          </p:cNvSpPr>
          <p:nvPr>
            <p:ph type="sldNum" sz="quarter" idx="5"/>
          </p:nvPr>
        </p:nvSpPr>
        <p:spPr>
          <a:noFill/>
        </p:spPr>
        <p:txBody>
          <a:bodyPr/>
          <a:lstStyle/>
          <a:p>
            <a:fld id="{3302196C-31D3-4AC5-8DF8-BCAA36867330}" type="slidenum">
              <a:rPr lang="tr-TR" smtClean="0">
                <a:latin typeface="Arial" pitchFamily="34" charset="0"/>
              </a:rPr>
              <a:pPr/>
              <a:t>7</a:t>
            </a:fld>
            <a:endParaRPr lang="tr-TR" smtClean="0">
              <a:latin typeface="Arial" pitchFamily="34" charset="0"/>
            </a:endParaRPr>
          </a:p>
        </p:txBody>
      </p:sp>
      <p:sp>
        <p:nvSpPr>
          <p:cNvPr id="302083" name="Rectangle 2"/>
          <p:cNvSpPr>
            <a:spLocks noRot="1" noChangeArrowheads="1" noTextEdit="1"/>
          </p:cNvSpPr>
          <p:nvPr>
            <p:ph type="sldImg"/>
          </p:nvPr>
        </p:nvSpPr>
        <p:spPr>
          <a:ln/>
        </p:spPr>
      </p:sp>
      <p:sp>
        <p:nvSpPr>
          <p:cNvPr id="30208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7"/>
          <p:cNvSpPr>
            <a:spLocks noGrp="1" noChangeArrowheads="1"/>
          </p:cNvSpPr>
          <p:nvPr>
            <p:ph type="sldNum" sz="quarter" idx="5"/>
          </p:nvPr>
        </p:nvSpPr>
        <p:spPr>
          <a:noFill/>
        </p:spPr>
        <p:txBody>
          <a:bodyPr/>
          <a:lstStyle/>
          <a:p>
            <a:fld id="{161719F0-AE7B-4DD3-9ED8-C4DBBBBD33D5}" type="slidenum">
              <a:rPr lang="tr-TR" smtClean="0">
                <a:latin typeface="Arial" pitchFamily="34" charset="0"/>
              </a:rPr>
              <a:pPr/>
              <a:t>8</a:t>
            </a:fld>
            <a:endParaRPr lang="tr-TR" smtClean="0">
              <a:latin typeface="Arial" pitchFamily="34" charset="0"/>
            </a:endParaRPr>
          </a:p>
        </p:txBody>
      </p:sp>
      <p:sp>
        <p:nvSpPr>
          <p:cNvPr id="303107" name="Rectangle 2"/>
          <p:cNvSpPr>
            <a:spLocks noRot="1" noChangeArrowheads="1" noTextEdit="1"/>
          </p:cNvSpPr>
          <p:nvPr>
            <p:ph type="sldImg"/>
          </p:nvPr>
        </p:nvSpPr>
        <p:spPr>
          <a:ln/>
        </p:spPr>
      </p:sp>
      <p:sp>
        <p:nvSpPr>
          <p:cNvPr id="30310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7"/>
          <p:cNvSpPr>
            <a:spLocks noGrp="1" noChangeArrowheads="1"/>
          </p:cNvSpPr>
          <p:nvPr>
            <p:ph type="sldNum" sz="quarter" idx="5"/>
          </p:nvPr>
        </p:nvSpPr>
        <p:spPr>
          <a:noFill/>
        </p:spPr>
        <p:txBody>
          <a:bodyPr/>
          <a:lstStyle/>
          <a:p>
            <a:fld id="{5F4502F1-66C7-4662-A0F3-11B29938D0A1}" type="slidenum">
              <a:rPr lang="tr-TR" smtClean="0">
                <a:latin typeface="Arial" pitchFamily="34" charset="0"/>
              </a:rPr>
              <a:pPr/>
              <a:t>9</a:t>
            </a:fld>
            <a:endParaRPr lang="tr-TR" smtClean="0">
              <a:latin typeface="Arial" pitchFamily="34" charset="0"/>
            </a:endParaRPr>
          </a:p>
        </p:txBody>
      </p:sp>
      <p:sp>
        <p:nvSpPr>
          <p:cNvPr id="304131" name="Rectangle 2"/>
          <p:cNvSpPr>
            <a:spLocks noRot="1" noChangeArrowheads="1" noTextEdit="1"/>
          </p:cNvSpPr>
          <p:nvPr>
            <p:ph type="sldImg"/>
          </p:nvPr>
        </p:nvSpPr>
        <p:spPr>
          <a:ln/>
        </p:spPr>
      </p:sp>
      <p:sp>
        <p:nvSpPr>
          <p:cNvPr id="30413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02.02.2017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21.xml.rels><?xml version="1.0" encoding="UTF-8" standalone="yes"?>
<Relationships xmlns="http://schemas.openxmlformats.org/package/2006/relationships"><Relationship Id="rId8" Type="http://schemas.openxmlformats.org/officeDocument/2006/relationships/hyperlink" Target="http://tr.wikipedia.org/w/index.php?title=Orta_Anadolu_B%C3%B6lgesi&amp;action=edit" TargetMode="External"/><Relationship Id="rId13" Type="http://schemas.openxmlformats.org/officeDocument/2006/relationships/hyperlink" Target="http://tr.wikipedia.org/wiki/Isparta" TargetMode="External"/><Relationship Id="rId3" Type="http://schemas.openxmlformats.org/officeDocument/2006/relationships/hyperlink" Target="http://tr.wikipedia.org/w/index.php?title=Gelincikgiller&amp;action=edit" TargetMode="External"/><Relationship Id="rId7" Type="http://schemas.openxmlformats.org/officeDocument/2006/relationships/hyperlink" Target="http://tr.wikipedia.org/wiki/Yaz" TargetMode="External"/><Relationship Id="rId12" Type="http://schemas.openxmlformats.org/officeDocument/2006/relationships/hyperlink" Target="http://tr.wikipedia.org/wiki/U%C5%9Fak" TargetMode="External"/><Relationship Id="rId2" Type="http://schemas.openxmlformats.org/officeDocument/2006/relationships/notesSlide" Target="../notesSlides/notesSlide21.xml"/><Relationship Id="rId16" Type="http://schemas.openxmlformats.org/officeDocument/2006/relationships/hyperlink" Target="http://tr.wikipedia.org/wiki/1991" TargetMode="External"/><Relationship Id="rId1" Type="http://schemas.openxmlformats.org/officeDocument/2006/relationships/slideLayout" Target="../slideLayouts/slideLayout2.xml"/><Relationship Id="rId6" Type="http://schemas.openxmlformats.org/officeDocument/2006/relationships/hyperlink" Target="http://tr.wikipedia.org/wiki/Ya%C4%9F" TargetMode="External"/><Relationship Id="rId11" Type="http://schemas.openxmlformats.org/officeDocument/2006/relationships/hyperlink" Target="http://tr.wikipedia.org/wiki/K%C3%BCtahya" TargetMode="External"/><Relationship Id="rId5" Type="http://schemas.openxmlformats.org/officeDocument/2006/relationships/hyperlink" Target="http://tr.wikipedia.org/wiki/T%C3%BCrkiye" TargetMode="External"/><Relationship Id="rId15" Type="http://schemas.openxmlformats.org/officeDocument/2006/relationships/hyperlink" Target="http://tr.wikipedia.org/wiki/Burdur" TargetMode="External"/><Relationship Id="rId10" Type="http://schemas.openxmlformats.org/officeDocument/2006/relationships/hyperlink" Target="http://tr.wikipedia.org/wiki/Denizli" TargetMode="External"/><Relationship Id="rId4" Type="http://schemas.openxmlformats.org/officeDocument/2006/relationships/hyperlink" Target="http://tr.wikipedia.org/wiki/Bitki" TargetMode="External"/><Relationship Id="rId9" Type="http://schemas.openxmlformats.org/officeDocument/2006/relationships/hyperlink" Target="http://tr.wikipedia.org/wiki/Afyon" TargetMode="External"/><Relationship Id="rId14" Type="http://schemas.openxmlformats.org/officeDocument/2006/relationships/hyperlink" Target="http://tr.wikipedia.org/wiki/Konya"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body" idx="1"/>
          </p:nvPr>
        </p:nvSpPr>
        <p:spPr>
          <a:xfrm>
            <a:off x="457200" y="476250"/>
            <a:ext cx="8229600" cy="5649913"/>
          </a:xfrm>
          <a:solidFill>
            <a:srgbClr val="FFCC00"/>
          </a:solidFill>
        </p:spPr>
        <p:txBody>
          <a:bodyPr/>
          <a:lstStyle/>
          <a:p>
            <a:pPr eaLnBrk="1" hangingPunct="1">
              <a:lnSpc>
                <a:spcPct val="80000"/>
              </a:lnSpc>
              <a:buFontTx/>
              <a:buNone/>
            </a:pPr>
            <a:r>
              <a:rPr lang="tr-TR" sz="2800" b="1" smtClean="0"/>
              <a:t>    </a:t>
            </a:r>
            <a:r>
              <a:rPr lang="en-US" sz="2800" b="1" smtClean="0">
                <a:solidFill>
                  <a:schemeClr val="accent2"/>
                </a:solidFill>
              </a:rPr>
              <a:t>Kuru Çürüklük</a:t>
            </a:r>
          </a:p>
          <a:p>
            <a:pPr eaLnBrk="1" hangingPunct="1">
              <a:lnSpc>
                <a:spcPct val="80000"/>
              </a:lnSpc>
              <a:buFontTx/>
              <a:buNone/>
            </a:pPr>
            <a:r>
              <a:rPr lang="tr-TR" sz="2800" b="1" smtClean="0"/>
              <a:t>    </a:t>
            </a:r>
            <a:r>
              <a:rPr lang="en-US" sz="2800" b="1" smtClean="0">
                <a:solidFill>
                  <a:srgbClr val="FF66CC"/>
                </a:solidFill>
              </a:rPr>
              <a:t>Hastalık etmeni</a:t>
            </a:r>
            <a:r>
              <a:rPr lang="en-US" sz="2800" b="1" smtClean="0"/>
              <a:t>: </a:t>
            </a:r>
            <a:r>
              <a:rPr lang="en-US" sz="2800" i="1" smtClean="0">
                <a:solidFill>
                  <a:schemeClr val="hlink"/>
                </a:solidFill>
              </a:rPr>
              <a:t>Fusarium solani, Fusarium</a:t>
            </a:r>
            <a:r>
              <a:rPr lang="en-US" sz="2800" i="1" smtClean="0"/>
              <a:t> </a:t>
            </a:r>
            <a:r>
              <a:rPr lang="en-US" sz="2800" i="1" smtClean="0">
                <a:solidFill>
                  <a:schemeClr val="hlink"/>
                </a:solidFill>
              </a:rPr>
              <a:t>sambucinum</a:t>
            </a:r>
            <a:r>
              <a:rPr lang="en-US" sz="2800" smtClean="0"/>
              <a:t> ve diğer </a:t>
            </a:r>
            <a:r>
              <a:rPr lang="en-US" sz="2800" i="1" smtClean="0">
                <a:solidFill>
                  <a:schemeClr val="hlink"/>
                </a:solidFill>
              </a:rPr>
              <a:t>Fusarium</a:t>
            </a:r>
            <a:r>
              <a:rPr lang="en-US" sz="2800" smtClean="0"/>
              <a:t> türleri </a:t>
            </a:r>
          </a:p>
          <a:p>
            <a:pPr algn="just" eaLnBrk="1" hangingPunct="1">
              <a:lnSpc>
                <a:spcPct val="80000"/>
              </a:lnSpc>
              <a:buFontTx/>
              <a:buNone/>
            </a:pPr>
            <a:r>
              <a:rPr lang="tr-TR" sz="2800" smtClean="0"/>
              <a:t>   </a:t>
            </a:r>
            <a:r>
              <a:rPr lang="en-US" sz="2800" smtClean="0"/>
              <a:t>Fusarium kuru çürüklüğü patatesin önemli hastalıklarından biridir. Depolarda yumruları ve ekimden sonra tohum parçalarını etkiler. Tohumluk yumrulardaki Fusarium türleri gelişen patates filizlerini öldürerek ürünü azaltır, hasatta % 25 ‘in üzerinde ürün kaybına neden olur. Depoda da % 60 dan fazla yumruyu enfekte edebilmektedir. Yetiştirilen yaygın bütün patates çeşitleri bu hastalığa karşı duyarlıdır. </a:t>
            </a:r>
            <a:r>
              <a:rPr lang="en-US" sz="2800" i="1" smtClean="0"/>
              <a:t>Fusarium sambucinum</a:t>
            </a:r>
            <a:r>
              <a:rPr lang="en-US" sz="2800" smtClean="0"/>
              <a:t> ve</a:t>
            </a:r>
            <a:r>
              <a:rPr lang="en-US" sz="2800" i="1" smtClean="0"/>
              <a:t>  F. </a:t>
            </a:r>
            <a:r>
              <a:rPr lang="en-US" sz="2800" smtClean="0"/>
              <a:t>solani tohumluk patates yumrularında en fazla bulunan ve kuru çürüklüğe neden olan funguslardır. </a:t>
            </a:r>
            <a:endParaRPr lang="tr-TR" sz="280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body" idx="1"/>
          </p:nvPr>
        </p:nvSpPr>
        <p:spPr>
          <a:xfrm>
            <a:off x="323850" y="260350"/>
            <a:ext cx="8640763" cy="6264275"/>
          </a:xfrm>
          <a:solidFill>
            <a:srgbClr val="FFCC00"/>
          </a:solidFill>
        </p:spPr>
        <p:txBody>
          <a:bodyPr/>
          <a:lstStyle/>
          <a:p>
            <a:pPr eaLnBrk="1" hangingPunct="1">
              <a:buFontTx/>
              <a:buNone/>
            </a:pPr>
            <a:r>
              <a:rPr lang="tr-TR" sz="2800" b="1" smtClean="0"/>
              <a:t>   </a:t>
            </a:r>
            <a:r>
              <a:rPr lang="pt-BR" sz="2800" b="1" smtClean="0">
                <a:solidFill>
                  <a:schemeClr val="accent2"/>
                </a:solidFill>
              </a:rPr>
              <a:t>Pembe Çürüklük</a:t>
            </a:r>
          </a:p>
          <a:p>
            <a:pPr eaLnBrk="1" hangingPunct="1">
              <a:buFontTx/>
              <a:buNone/>
            </a:pPr>
            <a:r>
              <a:rPr lang="tr-TR" sz="2800" b="1" smtClean="0"/>
              <a:t>   </a:t>
            </a:r>
            <a:r>
              <a:rPr lang="pt-BR" sz="2800" b="1" smtClean="0">
                <a:solidFill>
                  <a:srgbClr val="FF66CC"/>
                </a:solidFill>
              </a:rPr>
              <a:t>Hastalık etmeni</a:t>
            </a:r>
            <a:r>
              <a:rPr lang="pt-BR" sz="2800" b="1" smtClean="0"/>
              <a:t>: </a:t>
            </a:r>
            <a:r>
              <a:rPr lang="pt-BR" sz="2800" i="1" smtClean="0">
                <a:solidFill>
                  <a:schemeClr val="hlink"/>
                </a:solidFill>
              </a:rPr>
              <a:t>Phytophthora erythroseptica</a:t>
            </a:r>
            <a:endParaRPr lang="pt-BR" sz="2800" smtClean="0">
              <a:solidFill>
                <a:schemeClr val="hlink"/>
              </a:solidFill>
            </a:endParaRPr>
          </a:p>
          <a:p>
            <a:pPr algn="just" eaLnBrk="1" hangingPunct="1">
              <a:buFontTx/>
              <a:buNone/>
            </a:pPr>
            <a:r>
              <a:rPr lang="tr-TR" sz="2800" smtClean="0"/>
              <a:t>   </a:t>
            </a:r>
            <a:r>
              <a:rPr lang="pt-BR" sz="2800" smtClean="0"/>
              <a:t>Ülkemizde bilinmiyor. Yumrulardan çok bitkinin kökboğazı ve köklerinde zarar yapar. Gelişme döneminin herhangi bir zamanında ortaya çıkar. Erken dönemlerde bitkide sararma, solma, yaprak dökümü yapar. Toprakaltı gövdesini ve stolonları çürütür. Stolondan geçerek yumruyu enfekte eder. Yumruda pembe renk değişikliği yapar. Bu tür dışında bazı türlerin de kökboğazında yanıklık yumuşama ve çürüklük şeklinde hastalık oluşturduğu saptanmıştır. Bu türler : </a:t>
            </a:r>
            <a:r>
              <a:rPr lang="pt-BR" sz="2800" i="1" smtClean="0">
                <a:solidFill>
                  <a:srgbClr val="FF3300"/>
                </a:solidFill>
              </a:rPr>
              <a:t>P. cryptogea, P. drechsleri, P. megasperma </a:t>
            </a:r>
            <a:r>
              <a:rPr lang="pt-BR" sz="2800" smtClean="0"/>
              <a:t>ve</a:t>
            </a:r>
            <a:r>
              <a:rPr lang="pt-BR" sz="2800" i="1" smtClean="0">
                <a:solidFill>
                  <a:srgbClr val="FF3300"/>
                </a:solidFill>
              </a:rPr>
              <a:t> P. parasitica</a:t>
            </a:r>
            <a:r>
              <a:rPr lang="pt-BR" sz="2800" smtClean="0">
                <a:solidFill>
                  <a:srgbClr val="FF3300"/>
                </a:solidFill>
              </a:rPr>
              <a:t>’dır</a:t>
            </a:r>
            <a:r>
              <a:rPr lang="pt-BR" sz="2800" smtClean="0"/>
              <a:t>.</a:t>
            </a:r>
            <a:endParaRPr lang="tr-TR" sz="280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body" idx="1"/>
          </p:nvPr>
        </p:nvSpPr>
        <p:spPr>
          <a:xfrm>
            <a:off x="107950" y="260350"/>
            <a:ext cx="8928100" cy="5865813"/>
          </a:xfrm>
          <a:solidFill>
            <a:srgbClr val="FFCC00"/>
          </a:solidFill>
        </p:spPr>
        <p:txBody>
          <a:bodyPr/>
          <a:lstStyle/>
          <a:p>
            <a:pPr eaLnBrk="1" hangingPunct="1">
              <a:buFontTx/>
              <a:buNone/>
            </a:pPr>
            <a:r>
              <a:rPr lang="tr-TR" b="1" smtClean="0"/>
              <a:t>   </a:t>
            </a:r>
            <a:r>
              <a:rPr lang="pt-BR" b="1" smtClean="0">
                <a:solidFill>
                  <a:schemeClr val="accent2"/>
                </a:solidFill>
              </a:rPr>
              <a:t>Erime Hastalığı</a:t>
            </a:r>
          </a:p>
          <a:p>
            <a:pPr eaLnBrk="1" hangingPunct="1">
              <a:buFontTx/>
              <a:buNone/>
            </a:pPr>
            <a:r>
              <a:rPr lang="tr-TR" sz="2800" b="1" smtClean="0"/>
              <a:t>    </a:t>
            </a:r>
            <a:r>
              <a:rPr lang="pt-BR" sz="2800" b="1" smtClean="0">
                <a:solidFill>
                  <a:srgbClr val="FF66CC"/>
                </a:solidFill>
              </a:rPr>
              <a:t>Hastalık etmeni</a:t>
            </a:r>
            <a:r>
              <a:rPr lang="pt-BR" sz="2800" b="1" smtClean="0"/>
              <a:t>:</a:t>
            </a:r>
            <a:r>
              <a:rPr lang="tr-TR" sz="2800" b="1" smtClean="0"/>
              <a:t> </a:t>
            </a:r>
            <a:r>
              <a:rPr lang="pt-BR" sz="2800" i="1" smtClean="0">
                <a:solidFill>
                  <a:schemeClr val="hlink"/>
                </a:solidFill>
              </a:rPr>
              <a:t>Pythium ultimum</a:t>
            </a:r>
            <a:r>
              <a:rPr lang="tr-TR" sz="2800" i="1" smtClean="0">
                <a:solidFill>
                  <a:schemeClr val="hlink"/>
                </a:solidFill>
              </a:rPr>
              <a:t> </a:t>
            </a:r>
            <a:r>
              <a:rPr lang="pt-BR" sz="2800" i="1" smtClean="0">
                <a:solidFill>
                  <a:schemeClr val="hlink"/>
                </a:solidFill>
              </a:rPr>
              <a:t>P. debaryanum</a:t>
            </a:r>
            <a:endParaRPr lang="pt-BR" sz="2800" smtClean="0">
              <a:solidFill>
                <a:schemeClr val="hlink"/>
              </a:solidFill>
            </a:endParaRPr>
          </a:p>
          <a:p>
            <a:pPr algn="just" eaLnBrk="1" hangingPunct="1">
              <a:buFontTx/>
              <a:buNone/>
            </a:pPr>
            <a:r>
              <a:rPr lang="tr-TR" smtClean="0"/>
              <a:t>   </a:t>
            </a:r>
            <a:r>
              <a:rPr lang="pt-BR" smtClean="0"/>
              <a:t>Sadece yumruyu enfekte eder. Erime yumru dışından gözükmez, yumru içine doğru gelişir, ıslak bir çürüklüktür. Etmen </a:t>
            </a:r>
            <a:r>
              <a:rPr lang="pt-BR" i="1" smtClean="0"/>
              <a:t>Phytophthora</a:t>
            </a:r>
            <a:r>
              <a:rPr lang="pt-BR" smtClean="0"/>
              <a:t>’ya benzer, bölmesiz misele sahip. Sporangium içinde doğrudan zoospor oluşturmaz, zoosporlar vesicle adı verilen ayrı bir kesecik içinde oluşur.</a:t>
            </a:r>
            <a:endParaRPr lang="tr-TR"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body" idx="1"/>
          </p:nvPr>
        </p:nvSpPr>
        <p:spPr>
          <a:xfrm>
            <a:off x="250825" y="260350"/>
            <a:ext cx="8642350" cy="6192838"/>
          </a:xfrm>
          <a:solidFill>
            <a:srgbClr val="FFCC00"/>
          </a:solidFill>
        </p:spPr>
        <p:txBody>
          <a:bodyPr/>
          <a:lstStyle/>
          <a:p>
            <a:pPr eaLnBrk="1" hangingPunct="1">
              <a:lnSpc>
                <a:spcPct val="90000"/>
              </a:lnSpc>
              <a:buFontTx/>
              <a:buNone/>
            </a:pPr>
            <a:r>
              <a:rPr lang="tr-TR" sz="2800" b="1" smtClean="0"/>
              <a:t>   </a:t>
            </a:r>
            <a:r>
              <a:rPr lang="pt-BR" sz="2800" b="1" smtClean="0">
                <a:solidFill>
                  <a:schemeClr val="accent2"/>
                </a:solidFill>
              </a:rPr>
              <a:t>Kangren</a:t>
            </a:r>
          </a:p>
          <a:p>
            <a:pPr eaLnBrk="1" hangingPunct="1">
              <a:lnSpc>
                <a:spcPct val="90000"/>
              </a:lnSpc>
              <a:buFontTx/>
              <a:buNone/>
            </a:pPr>
            <a:r>
              <a:rPr lang="tr-TR" sz="2800" b="1" smtClean="0"/>
              <a:t>   </a:t>
            </a:r>
            <a:r>
              <a:rPr lang="pt-BR" sz="2800" b="1" smtClean="0">
                <a:solidFill>
                  <a:srgbClr val="FF66CC"/>
                </a:solidFill>
              </a:rPr>
              <a:t>Hastalık etmeni</a:t>
            </a:r>
            <a:r>
              <a:rPr lang="pt-BR" sz="2800" b="1" smtClean="0"/>
              <a:t>: </a:t>
            </a:r>
            <a:r>
              <a:rPr lang="pt-BR" sz="2800" i="1" smtClean="0">
                <a:solidFill>
                  <a:schemeClr val="hlink"/>
                </a:solidFill>
              </a:rPr>
              <a:t>Phoma exiqua</a:t>
            </a:r>
            <a:r>
              <a:rPr lang="pt-BR" sz="2800" i="1" smtClean="0"/>
              <a:t> </a:t>
            </a:r>
            <a:r>
              <a:rPr lang="pt-BR" sz="2800" smtClean="0"/>
              <a:t>var.</a:t>
            </a:r>
            <a:r>
              <a:rPr lang="pt-BR" sz="2800" i="1" smtClean="0"/>
              <a:t> </a:t>
            </a:r>
            <a:r>
              <a:rPr lang="tr-TR" sz="2800" i="1" smtClean="0">
                <a:solidFill>
                  <a:schemeClr val="hlink"/>
                </a:solidFill>
              </a:rPr>
              <a:t>f</a:t>
            </a:r>
            <a:r>
              <a:rPr lang="pt-BR" sz="2800" i="1" smtClean="0">
                <a:solidFill>
                  <a:schemeClr val="hlink"/>
                </a:solidFill>
              </a:rPr>
              <a:t>oveata</a:t>
            </a:r>
            <a:r>
              <a:rPr lang="pt-BR" sz="2800" i="1" smtClean="0"/>
              <a:t> - </a:t>
            </a:r>
            <a:r>
              <a:rPr lang="pt-BR" sz="2800" i="1" smtClean="0">
                <a:solidFill>
                  <a:schemeClr val="hlink"/>
                </a:solidFill>
              </a:rPr>
              <a:t>Phoma exiqua</a:t>
            </a:r>
            <a:r>
              <a:rPr lang="pt-BR" sz="2800" i="1" smtClean="0"/>
              <a:t> </a:t>
            </a:r>
            <a:r>
              <a:rPr lang="pt-BR" sz="2800" smtClean="0"/>
              <a:t>var.</a:t>
            </a:r>
            <a:r>
              <a:rPr lang="pt-BR" sz="2800" i="1" smtClean="0"/>
              <a:t> </a:t>
            </a:r>
            <a:r>
              <a:rPr lang="pt-BR" sz="2800" i="1" smtClean="0">
                <a:solidFill>
                  <a:schemeClr val="hlink"/>
                </a:solidFill>
              </a:rPr>
              <a:t>exiqua</a:t>
            </a:r>
            <a:endParaRPr lang="pt-BR" sz="2800" smtClean="0">
              <a:solidFill>
                <a:schemeClr val="hlink"/>
              </a:solidFill>
            </a:endParaRPr>
          </a:p>
          <a:p>
            <a:pPr algn="just" eaLnBrk="1" hangingPunct="1">
              <a:lnSpc>
                <a:spcPct val="90000"/>
              </a:lnSpc>
              <a:buFontTx/>
              <a:buNone/>
            </a:pPr>
            <a:r>
              <a:rPr lang="tr-TR" sz="2800" smtClean="0"/>
              <a:t>   </a:t>
            </a:r>
            <a:r>
              <a:rPr lang="pt-BR" sz="2800" smtClean="0"/>
              <a:t>Özellikle soğuk, nemli ülkelerde yanlız yumrularda görülen bir hastalıktır. Ülkemizde olması muhtemel. Yumruda çökük kahverengi, morumsu lekeler oluşturur. Genellikle yara, göz veya lentisellerden giriş yapar. Hastalığın iki tipi var. Yaygın tipi </a:t>
            </a:r>
            <a:r>
              <a:rPr lang="pt-BR" sz="2800" i="1" smtClean="0"/>
              <a:t>foveta</a:t>
            </a:r>
            <a:r>
              <a:rPr lang="pt-BR" sz="2800" smtClean="0"/>
              <a:t>, lekeleri daha büyük, daha derin, </a:t>
            </a:r>
            <a:r>
              <a:rPr lang="pt-BR" sz="2800" i="1" smtClean="0"/>
              <a:t>exiqua</a:t>
            </a:r>
            <a:r>
              <a:rPr lang="pt-BR" sz="2800" smtClean="0"/>
              <a:t> ise daha küçük, koyu, az derin lekeler yapar. Kültür gelişimleri de farklı, </a:t>
            </a:r>
            <a:r>
              <a:rPr lang="pt-BR" sz="2800" i="1" smtClean="0"/>
              <a:t>foveata</a:t>
            </a:r>
            <a:r>
              <a:rPr lang="pt-BR" sz="2800" smtClean="0"/>
              <a:t> kültürde düzgün koloni, </a:t>
            </a:r>
            <a:r>
              <a:rPr lang="pt-BR" sz="2800" i="1" smtClean="0"/>
              <a:t>exiqua</a:t>
            </a:r>
            <a:r>
              <a:rPr lang="pt-BR" sz="2800" smtClean="0"/>
              <a:t> zonlu koloni oluşturur. Hastalık 24 </a:t>
            </a:r>
            <a:r>
              <a:rPr lang="en-US" sz="2800" smtClean="0">
                <a:sym typeface="Symbol" pitchFamily="18" charset="2"/>
              </a:rPr>
              <a:t></a:t>
            </a:r>
            <a:r>
              <a:rPr lang="pt-BR" sz="2800" smtClean="0"/>
              <a:t>C’nin altında nemli yerlerde görülür, yüksek sıcklıkta gelişemez. Fungus piknit oluşturur, tek veya iki hücreli sporlara sahiptir.</a:t>
            </a:r>
            <a:endParaRPr lang="tr-TR" sz="28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body" idx="1"/>
          </p:nvPr>
        </p:nvSpPr>
        <p:spPr>
          <a:xfrm>
            <a:off x="250825" y="549275"/>
            <a:ext cx="8435975" cy="5903913"/>
          </a:xfrm>
          <a:solidFill>
            <a:srgbClr val="FFCC00"/>
          </a:solidFill>
        </p:spPr>
        <p:txBody>
          <a:bodyPr/>
          <a:lstStyle/>
          <a:p>
            <a:pPr eaLnBrk="1" hangingPunct="1">
              <a:lnSpc>
                <a:spcPct val="90000"/>
              </a:lnSpc>
              <a:buFontTx/>
              <a:buNone/>
            </a:pPr>
            <a:r>
              <a:rPr lang="tr-TR" sz="2800" b="1" smtClean="0"/>
              <a:t>   </a:t>
            </a:r>
            <a:r>
              <a:rPr lang="pt-BR" sz="2800" b="1" smtClean="0">
                <a:solidFill>
                  <a:schemeClr val="accent2"/>
                </a:solidFill>
              </a:rPr>
              <a:t>Kömür Çürüklüğü</a:t>
            </a:r>
          </a:p>
          <a:p>
            <a:pPr eaLnBrk="1" hangingPunct="1">
              <a:lnSpc>
                <a:spcPct val="90000"/>
              </a:lnSpc>
              <a:buFontTx/>
              <a:buNone/>
            </a:pPr>
            <a:r>
              <a:rPr lang="tr-TR" sz="2800" b="1" smtClean="0"/>
              <a:t>   </a:t>
            </a:r>
            <a:r>
              <a:rPr lang="pt-BR" sz="2800" b="1" smtClean="0">
                <a:solidFill>
                  <a:srgbClr val="FF66CC"/>
                </a:solidFill>
              </a:rPr>
              <a:t>Hastalık etmeni</a:t>
            </a:r>
            <a:r>
              <a:rPr lang="pt-BR" sz="2800" b="1" smtClean="0"/>
              <a:t>: </a:t>
            </a:r>
            <a:r>
              <a:rPr lang="pt-BR" sz="2800" i="1" smtClean="0"/>
              <a:t> </a:t>
            </a:r>
            <a:r>
              <a:rPr lang="pt-BR" sz="2800" i="1" smtClean="0">
                <a:solidFill>
                  <a:schemeClr val="hlink"/>
                </a:solidFill>
              </a:rPr>
              <a:t>Macrophomina phaseoli</a:t>
            </a:r>
            <a:endParaRPr lang="pt-BR" sz="2800" smtClean="0">
              <a:solidFill>
                <a:schemeClr val="hlink"/>
              </a:solidFill>
            </a:endParaRPr>
          </a:p>
          <a:p>
            <a:pPr algn="just" eaLnBrk="1" hangingPunct="1">
              <a:lnSpc>
                <a:spcPct val="90000"/>
              </a:lnSpc>
              <a:buFontTx/>
              <a:buNone/>
            </a:pPr>
            <a:r>
              <a:rPr lang="tr-TR" sz="2800" smtClean="0"/>
              <a:t>   </a:t>
            </a:r>
            <a:r>
              <a:rPr lang="pt-BR" sz="2800" smtClean="0"/>
              <a:t>Sıcak memleketlerde görülen bir hastalıktır. Yıllık toprak sıcaklığı 32 </a:t>
            </a:r>
            <a:r>
              <a:rPr lang="pt-BR" sz="2800" baseline="30000" smtClean="0"/>
              <a:t>0</a:t>
            </a:r>
            <a:r>
              <a:rPr lang="pt-BR" sz="2800" smtClean="0"/>
              <a:t>C nin üzerinde olan bölgelerde görülür ve hastalık toprak ve depo sıcaklığı 28 </a:t>
            </a:r>
            <a:r>
              <a:rPr lang="pt-BR" sz="2800" baseline="30000" smtClean="0"/>
              <a:t>0</a:t>
            </a:r>
            <a:r>
              <a:rPr lang="pt-BR" sz="2800" smtClean="0"/>
              <a:t>C nin üzerine çıktığında başlar. Sıcak havalardaki hasat hastalığı artırır. Hastalıklı yumru siyahlaşır. Kesildiklerinde dokuda pembe renk değişikliği görülebilir. Bu nedenle pembe çürüklükle karıştırılabilir. Başlangıçta yumrunun dışı etkilenir. Bulaşık dokular kesilince pembe olur ve zamanla siyaha döner. Geç dönemde çok küçük sklerotiler yüzünden hastalıklı dokular koyu renkli görülür.</a:t>
            </a:r>
            <a:endParaRPr lang="tr-TR" sz="28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body" idx="1"/>
          </p:nvPr>
        </p:nvSpPr>
        <p:spPr>
          <a:xfrm>
            <a:off x="179388" y="333375"/>
            <a:ext cx="8640762" cy="6191250"/>
          </a:xfrm>
          <a:solidFill>
            <a:srgbClr val="FFCC00"/>
          </a:solidFill>
        </p:spPr>
        <p:txBody>
          <a:bodyPr/>
          <a:lstStyle/>
          <a:p>
            <a:pPr eaLnBrk="1" hangingPunct="1">
              <a:lnSpc>
                <a:spcPct val="80000"/>
              </a:lnSpc>
              <a:buFontTx/>
              <a:buNone/>
            </a:pPr>
            <a:r>
              <a:rPr lang="tr-TR" sz="2800" b="1" smtClean="0"/>
              <a:t>   </a:t>
            </a:r>
            <a:r>
              <a:rPr lang="pt-BR" sz="2800" b="1" smtClean="0">
                <a:solidFill>
                  <a:schemeClr val="accent2"/>
                </a:solidFill>
              </a:rPr>
              <a:t>Rosellinia Siyah Çürüklük Hastalığı</a:t>
            </a:r>
          </a:p>
          <a:p>
            <a:pPr eaLnBrk="1" hangingPunct="1">
              <a:lnSpc>
                <a:spcPct val="80000"/>
              </a:lnSpc>
              <a:buFontTx/>
              <a:buNone/>
            </a:pPr>
            <a:r>
              <a:rPr lang="tr-TR" sz="2800" b="1" smtClean="0"/>
              <a:t>   </a:t>
            </a:r>
            <a:r>
              <a:rPr lang="pt-BR" sz="2800" b="1" smtClean="0">
                <a:solidFill>
                  <a:srgbClr val="FF66CC"/>
                </a:solidFill>
              </a:rPr>
              <a:t>Hastalık etmeni</a:t>
            </a:r>
            <a:r>
              <a:rPr lang="pt-BR" sz="2800" b="1" smtClean="0"/>
              <a:t>: </a:t>
            </a:r>
            <a:r>
              <a:rPr lang="pt-BR" sz="2800" i="1" smtClean="0">
                <a:solidFill>
                  <a:schemeClr val="hlink"/>
                </a:solidFill>
              </a:rPr>
              <a:t>Rosellinia</a:t>
            </a:r>
            <a:r>
              <a:rPr lang="pt-BR" sz="2800" i="1" smtClean="0"/>
              <a:t> </a:t>
            </a:r>
            <a:r>
              <a:rPr lang="pt-BR" sz="2800" smtClean="0"/>
              <a:t>sp.</a:t>
            </a:r>
            <a:r>
              <a:rPr lang="pt-BR" sz="2800" i="1" smtClean="0"/>
              <a:t> </a:t>
            </a:r>
            <a:endParaRPr lang="pt-BR" sz="2800" smtClean="0"/>
          </a:p>
          <a:p>
            <a:pPr algn="just" eaLnBrk="1" hangingPunct="1">
              <a:lnSpc>
                <a:spcPct val="80000"/>
              </a:lnSpc>
              <a:buFontTx/>
              <a:buNone/>
            </a:pPr>
            <a:r>
              <a:rPr lang="tr-TR" sz="2800" smtClean="0"/>
              <a:t>   </a:t>
            </a:r>
            <a:r>
              <a:rPr lang="pt-BR" sz="2800" smtClean="0"/>
              <a:t>Toprak fungusudur. Ülkemizde daha çok meyve ağaçlarında zarar yapan türü </a:t>
            </a:r>
            <a:r>
              <a:rPr lang="pt-BR" sz="2800" i="1" smtClean="0"/>
              <a:t>R. necatrix</a:t>
            </a:r>
            <a:r>
              <a:rPr lang="pt-BR" sz="2800" smtClean="0"/>
              <a:t> tir. Patatesin toprakaltı kısımlarını etkiler. Tüm yumruyu sarar, siyahlaştırır ve çürütür. </a:t>
            </a:r>
            <a:r>
              <a:rPr lang="en-US" sz="2800" smtClean="0"/>
              <a:t>Konidili ve ascuslu dönemi var. Bazı koşullarda peritesyumu oluşur. Genelde miselyum ile kışlar. Tek hücreli şeffaf konidileri var, ancak konidili dönem fazla oluşmaz, daha çok miselial dönem görülür. Bu fungusun hifleri çok tipik olup, bunlarla tanınır. Yoğun beyaz gelişen miselin bölme yerinde ampul gibi bir şişkinlik vardır. Patateste pek önemli zararı yoktur. Skleroti oluşturabilir, sklerotileri </a:t>
            </a:r>
            <a:r>
              <a:rPr lang="en-US" sz="2800" i="1" smtClean="0"/>
              <a:t>S. rolfsii</a:t>
            </a:r>
            <a:r>
              <a:rPr lang="en-US" sz="2800" smtClean="0"/>
              <a:t>’den yuvarlak olmayışı ile ayrılır. Fazla rutubetten hoşlanır. Tahıllarla münavebe önerilir.</a:t>
            </a:r>
            <a:endParaRPr lang="tr-TR" sz="280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body" idx="1"/>
          </p:nvPr>
        </p:nvSpPr>
        <p:spPr>
          <a:xfrm>
            <a:off x="0" y="188913"/>
            <a:ext cx="9144000" cy="6335712"/>
          </a:xfrm>
          <a:solidFill>
            <a:srgbClr val="FFCC00"/>
          </a:solidFill>
        </p:spPr>
        <p:txBody>
          <a:bodyPr/>
          <a:lstStyle/>
          <a:p>
            <a:pPr eaLnBrk="1" hangingPunct="1">
              <a:buFontTx/>
              <a:buNone/>
            </a:pPr>
            <a:r>
              <a:rPr lang="tr-TR" b="1" smtClean="0"/>
              <a:t>   </a:t>
            </a:r>
            <a:r>
              <a:rPr lang="en-US" b="1" smtClean="0">
                <a:solidFill>
                  <a:schemeClr val="accent2"/>
                </a:solidFill>
              </a:rPr>
              <a:t>Yumuşak Çürüklük</a:t>
            </a:r>
          </a:p>
          <a:p>
            <a:pPr eaLnBrk="1" hangingPunct="1">
              <a:buFontTx/>
              <a:buNone/>
            </a:pPr>
            <a:r>
              <a:rPr lang="en-US" b="1" smtClean="0">
                <a:solidFill>
                  <a:srgbClr val="FF66CC"/>
                </a:solidFill>
              </a:rPr>
              <a:t>Hastalık etmeni</a:t>
            </a:r>
            <a:r>
              <a:rPr lang="en-US" b="1" smtClean="0"/>
              <a:t>: </a:t>
            </a:r>
            <a:r>
              <a:rPr lang="en-US" i="1" smtClean="0">
                <a:solidFill>
                  <a:schemeClr val="hlink"/>
                </a:solidFill>
              </a:rPr>
              <a:t>Rhizopus stolonifer</a:t>
            </a:r>
            <a:r>
              <a:rPr lang="en-US" i="1" smtClean="0"/>
              <a:t>, </a:t>
            </a:r>
            <a:r>
              <a:rPr lang="en-US" i="1" smtClean="0">
                <a:solidFill>
                  <a:schemeClr val="hlink"/>
                </a:solidFill>
              </a:rPr>
              <a:t>R. arrhizus</a:t>
            </a:r>
            <a:r>
              <a:rPr lang="en-US" i="1" smtClean="0"/>
              <a:t> </a:t>
            </a:r>
            <a:r>
              <a:rPr lang="en-US" i="1" smtClean="0">
                <a:solidFill>
                  <a:schemeClr val="hlink"/>
                </a:solidFill>
              </a:rPr>
              <a:t> Rhizopus</a:t>
            </a:r>
            <a:r>
              <a:rPr lang="en-US" i="1" smtClean="0"/>
              <a:t> </a:t>
            </a:r>
            <a:r>
              <a:rPr lang="en-US" smtClean="0"/>
              <a:t>spp.</a:t>
            </a:r>
          </a:p>
          <a:p>
            <a:pPr algn="just" eaLnBrk="1" hangingPunct="1">
              <a:buFontTx/>
              <a:buNone/>
            </a:pPr>
            <a:r>
              <a:rPr lang="tr-TR" smtClean="0"/>
              <a:t>   </a:t>
            </a:r>
            <a:r>
              <a:rPr lang="en-US" smtClean="0"/>
              <a:t>Kabuk üzerindeki sulu lekeler başlangıçta küçüktür, hızla büyür ve yumuşak çürüklük oluşur. Çürük doku kahverengine dönüşür. Dokudaki misel önce beyazdır, daha sonra koyulaşır. Yüzeyde grimsi renkte sonra koyulaşan sporangioforlar gelişir. Bunlar saprofit türlerdir, fakat etli depo organları, meyve ve sebzeler üzerinde yara paraziti olabilirler.</a:t>
            </a:r>
            <a:endParaRPr lang="tr-TR"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body" idx="1"/>
          </p:nvPr>
        </p:nvSpPr>
        <p:spPr>
          <a:xfrm>
            <a:off x="250825" y="260350"/>
            <a:ext cx="8713788" cy="6481763"/>
          </a:xfrm>
          <a:solidFill>
            <a:srgbClr val="FFCC00"/>
          </a:solidFill>
        </p:spPr>
        <p:txBody>
          <a:bodyPr/>
          <a:lstStyle/>
          <a:p>
            <a:pPr eaLnBrk="1" hangingPunct="1">
              <a:lnSpc>
                <a:spcPct val="90000"/>
              </a:lnSpc>
              <a:buFontTx/>
              <a:buNone/>
            </a:pPr>
            <a:r>
              <a:rPr lang="tr-TR" sz="2400" b="1" smtClean="0"/>
              <a:t>    </a:t>
            </a:r>
            <a:r>
              <a:rPr lang="en-US" sz="2400" b="1" smtClean="0">
                <a:solidFill>
                  <a:schemeClr val="accent2"/>
                </a:solidFill>
              </a:rPr>
              <a:t>Mor Çürüklük</a:t>
            </a:r>
          </a:p>
          <a:p>
            <a:pPr eaLnBrk="1" hangingPunct="1">
              <a:lnSpc>
                <a:spcPct val="90000"/>
              </a:lnSpc>
              <a:buFontTx/>
              <a:buNone/>
            </a:pPr>
            <a:r>
              <a:rPr lang="tr-TR" sz="2400" b="1" smtClean="0"/>
              <a:t>    </a:t>
            </a:r>
            <a:r>
              <a:rPr lang="en-US" sz="2400" b="1" smtClean="0">
                <a:solidFill>
                  <a:srgbClr val="FF66CC"/>
                </a:solidFill>
              </a:rPr>
              <a:t>Hastalık etmeni</a:t>
            </a:r>
            <a:r>
              <a:rPr lang="en-US" sz="2400" b="1" smtClean="0"/>
              <a:t>: </a:t>
            </a:r>
            <a:r>
              <a:rPr lang="en-US" sz="2400" i="1" smtClean="0">
                <a:solidFill>
                  <a:schemeClr val="hlink"/>
                </a:solidFill>
              </a:rPr>
              <a:t>Helicobasidium purpureum</a:t>
            </a:r>
            <a:r>
              <a:rPr lang="en-US" sz="2400" smtClean="0"/>
              <a:t> (</a:t>
            </a:r>
            <a:r>
              <a:rPr lang="en-US" sz="2400" i="1" smtClean="0"/>
              <a:t> </a:t>
            </a:r>
            <a:r>
              <a:rPr lang="en-US" sz="2400" i="1" smtClean="0">
                <a:solidFill>
                  <a:schemeClr val="hlink"/>
                </a:solidFill>
              </a:rPr>
              <a:t>Rhizoctonia crocorum)</a:t>
            </a:r>
            <a:endParaRPr lang="en-US" sz="2400" smtClean="0">
              <a:solidFill>
                <a:schemeClr val="hlink"/>
              </a:solidFill>
            </a:endParaRPr>
          </a:p>
          <a:p>
            <a:pPr algn="just" eaLnBrk="1" hangingPunct="1">
              <a:lnSpc>
                <a:spcPct val="90000"/>
              </a:lnSpc>
              <a:buFontTx/>
              <a:buNone/>
            </a:pPr>
            <a:r>
              <a:rPr lang="tr-TR" sz="2400" smtClean="0"/>
              <a:t>    </a:t>
            </a:r>
            <a:r>
              <a:rPr lang="en-US" sz="2400" smtClean="0"/>
              <a:t>Yumrularda morumsu pembe renkli çürüklük oluşturur. Topraküstü simptomları belirgin değildir. Yapraklar sararabilir, bitki solabilir ve tarlada sınırlı alanlarda ani ölümler meydana gelebilir. Toprakaltı bitki kısımları, zarar görmemiş kabuk üzerinde çoğunlukla sadece kırmızımsı-mor miselial bir ağ ile kaplıdır. Miselial yığınların altında yumru üzerinde koyu gri renkte bazan morumsu siyah sklerotilerle kaplı çökük lekeler oluşabilir. Sklerotileri koyu kahve, morumsu siyah renktedir ve kalın kadifemsi bir keçe ile kaplıdır, yuvarlaktır. Kışı toprakta skleroti halinde geçirir, baharda çimlenir enfeksiyon yapar. Basidiosporlar hastalığı yayabilir. Havuç, yonca, kuşkonmaz ve şeker pancarı da konukçuları arasındadır. Konukçusu olmayan bitkilerle ekim nöbeti yararlıdır.</a:t>
            </a:r>
            <a:endParaRPr lang="tr-TR" sz="240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498" name="Picture 2" descr="papaver3"/>
          <p:cNvPicPr>
            <a:picLocks noChangeAspect="1" noChangeArrowheads="1"/>
          </p:cNvPicPr>
          <p:nvPr>
            <p:ph type="body" idx="1"/>
          </p:nvPr>
        </p:nvPicPr>
        <p:blipFill>
          <a:blip r:embed="rId3"/>
          <a:srcRect/>
          <a:stretch>
            <a:fillRect/>
          </a:stretch>
        </p:blipFill>
        <p:spPr>
          <a:xfrm>
            <a:off x="179388" y="260350"/>
            <a:ext cx="8713787" cy="6264275"/>
          </a:xfrm>
          <a:noFill/>
        </p:spPr>
      </p:pic>
      <p:sp>
        <p:nvSpPr>
          <p:cNvPr id="106499" name="Rectangle 3"/>
          <p:cNvSpPr>
            <a:spLocks noChangeArrowheads="1"/>
          </p:cNvSpPr>
          <p:nvPr/>
        </p:nvSpPr>
        <p:spPr bwMode="auto">
          <a:xfrm>
            <a:off x="1619250" y="476250"/>
            <a:ext cx="6624638" cy="823913"/>
          </a:xfrm>
          <a:prstGeom prst="rect">
            <a:avLst/>
          </a:prstGeom>
          <a:noFill/>
          <a:ln w="9525">
            <a:noFill/>
            <a:miter lim="800000"/>
            <a:headEnd/>
            <a:tailEnd/>
          </a:ln>
        </p:spPr>
        <p:txBody>
          <a:bodyPr>
            <a:spAutoFit/>
          </a:bodyPr>
          <a:lstStyle/>
          <a:p>
            <a:r>
              <a:rPr lang="tr-TR" sz="4800" b="1">
                <a:solidFill>
                  <a:srgbClr val="FFFF00"/>
                </a:solidFill>
              </a:rPr>
              <a:t>Haşhaş  Hastalıkları</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7522" name="Picture 2" descr="haşhaş"/>
          <p:cNvPicPr>
            <a:picLocks noChangeAspect="1" noChangeArrowheads="1"/>
          </p:cNvPicPr>
          <p:nvPr>
            <p:ph type="body" idx="1"/>
          </p:nvPr>
        </p:nvPicPr>
        <p:blipFill>
          <a:blip r:embed="rId3"/>
          <a:srcRect/>
          <a:stretch>
            <a:fillRect/>
          </a:stretch>
        </p:blipFill>
        <p:spPr>
          <a:xfrm>
            <a:off x="250825" y="188913"/>
            <a:ext cx="3960813" cy="6480175"/>
          </a:xfrm>
          <a:noFill/>
        </p:spPr>
      </p:pic>
      <p:pic>
        <p:nvPicPr>
          <p:cNvPr id="107523" name="Picture 3" descr="papaver"/>
          <p:cNvPicPr>
            <a:picLocks noChangeAspect="1" noChangeArrowheads="1"/>
          </p:cNvPicPr>
          <p:nvPr/>
        </p:nvPicPr>
        <p:blipFill>
          <a:blip r:embed="rId4"/>
          <a:srcRect/>
          <a:stretch>
            <a:fillRect/>
          </a:stretch>
        </p:blipFill>
        <p:spPr bwMode="auto">
          <a:xfrm>
            <a:off x="4211638" y="188913"/>
            <a:ext cx="4752975" cy="6480175"/>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8546" name="Picture 2" descr="papaver1"/>
          <p:cNvPicPr>
            <a:picLocks noChangeAspect="1" noChangeArrowheads="1"/>
          </p:cNvPicPr>
          <p:nvPr>
            <p:ph type="body" idx="1"/>
          </p:nvPr>
        </p:nvPicPr>
        <p:blipFill>
          <a:blip r:embed="rId3"/>
          <a:srcRect/>
          <a:stretch>
            <a:fillRect/>
          </a:stretch>
        </p:blipFill>
        <p:spPr>
          <a:xfrm>
            <a:off x="971550" y="404813"/>
            <a:ext cx="7416800" cy="6048375"/>
          </a:xfr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body" idx="1"/>
          </p:nvPr>
        </p:nvSpPr>
        <p:spPr>
          <a:xfrm>
            <a:off x="323850" y="333375"/>
            <a:ext cx="8496300" cy="6191250"/>
          </a:xfrm>
          <a:solidFill>
            <a:srgbClr val="FFCC00"/>
          </a:solidFill>
        </p:spPr>
        <p:txBody>
          <a:bodyPr/>
          <a:lstStyle/>
          <a:p>
            <a:pPr algn="just" eaLnBrk="1" hangingPunct="1">
              <a:lnSpc>
                <a:spcPct val="80000"/>
              </a:lnSpc>
              <a:buFontTx/>
              <a:buNone/>
            </a:pPr>
            <a:r>
              <a:rPr lang="tr-TR" sz="2800" smtClean="0"/>
              <a:t>   </a:t>
            </a:r>
            <a:r>
              <a:rPr lang="en-US" sz="2800" smtClean="0"/>
              <a:t>Bu funguslar tohum ve toprak kökenlidirler. Hem toprakta ve hemde bitki artıklarında uzun yıllar canlı kalabilirler. Bulaşık tohumluk yumrularla da taşınabilirler. Genellikle toprakta misel ve spor formunda ve özellikle dayanıklı kışlık yapıları olan klamidosporları ile canlı kalırlar. Patates çeşitlerinin bu hastalığa karşı duyarlılıkları </a:t>
            </a:r>
            <a:r>
              <a:rPr lang="en-US" sz="2800" i="1" smtClean="0"/>
              <a:t>Fusarium</a:t>
            </a:r>
            <a:r>
              <a:rPr lang="en-US" sz="2800" smtClean="0"/>
              <a:t> türüne bağlı olarak değişmektedir.  Doğrudan ve dolaylı olarak ürün kaybına neden olurlar. Kuru çürüklük toz gibi görünür ve patates yumrularını çukur şeklinde çürütür. Hastalıklı yumruların çimlenme güçü düştüğü için çıkışlarda aksamalar görülür. Yumrulardaki kuru çürüklük yaralanmış ya da ezilmiş dokularda başlar ve yumruda dışta bükülmüş gibi görülen alanlarda beyaz veya pembe menekşe rengi bir fungal gelişim gösterir. </a:t>
            </a:r>
            <a:endParaRPr lang="tr-TR" sz="280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9570" name="Picture 2" descr="papaver4"/>
          <p:cNvPicPr>
            <a:picLocks noChangeAspect="1" noChangeArrowheads="1"/>
          </p:cNvPicPr>
          <p:nvPr>
            <p:ph type="body" idx="1"/>
          </p:nvPr>
        </p:nvPicPr>
        <p:blipFill>
          <a:blip r:embed="rId3"/>
          <a:srcRect/>
          <a:stretch>
            <a:fillRect/>
          </a:stretch>
        </p:blipFill>
        <p:spPr>
          <a:xfrm>
            <a:off x="179388" y="115888"/>
            <a:ext cx="4321175" cy="6553200"/>
          </a:xfrm>
          <a:noFill/>
        </p:spPr>
      </p:pic>
      <p:pic>
        <p:nvPicPr>
          <p:cNvPr id="109571" name="Picture 3" descr="papaversomniferum"/>
          <p:cNvPicPr>
            <a:picLocks noChangeAspect="1" noChangeArrowheads="1"/>
          </p:cNvPicPr>
          <p:nvPr/>
        </p:nvPicPr>
        <p:blipFill>
          <a:blip r:embed="rId4"/>
          <a:srcRect/>
          <a:stretch>
            <a:fillRect/>
          </a:stretch>
        </p:blipFill>
        <p:spPr bwMode="auto">
          <a:xfrm>
            <a:off x="4500563" y="115888"/>
            <a:ext cx="4535487" cy="6626225"/>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body" idx="1"/>
          </p:nvPr>
        </p:nvSpPr>
        <p:spPr>
          <a:xfrm>
            <a:off x="107950" y="333375"/>
            <a:ext cx="8785225" cy="6335713"/>
          </a:xfrm>
          <a:solidFill>
            <a:srgbClr val="FFCC00"/>
          </a:solidFill>
        </p:spPr>
        <p:txBody>
          <a:bodyPr/>
          <a:lstStyle/>
          <a:p>
            <a:pPr algn="just" eaLnBrk="1" hangingPunct="1">
              <a:lnSpc>
                <a:spcPct val="90000"/>
              </a:lnSpc>
            </a:pPr>
            <a:r>
              <a:rPr lang="tr-TR" sz="2800" b="1" smtClean="0"/>
              <a:t>Haşhaş</a:t>
            </a:r>
            <a:r>
              <a:rPr lang="tr-TR" sz="2800" smtClean="0"/>
              <a:t> (</a:t>
            </a:r>
            <a:r>
              <a:rPr lang="tr-TR" sz="2800" i="1" smtClean="0"/>
              <a:t>Papaver</a:t>
            </a:r>
            <a:r>
              <a:rPr lang="tr-TR" sz="2800" smtClean="0"/>
              <a:t>), </a:t>
            </a:r>
            <a:r>
              <a:rPr lang="tr-TR" sz="2800" smtClean="0">
                <a:solidFill>
                  <a:srgbClr val="FF66CC"/>
                </a:solidFill>
                <a:hlinkClick r:id="rId3" tooltip="Gelincikgiller"/>
              </a:rPr>
              <a:t>gelincikgiller</a:t>
            </a:r>
            <a:r>
              <a:rPr lang="tr-TR" sz="2800" smtClean="0"/>
              <a:t> ailesinden </a:t>
            </a:r>
            <a:r>
              <a:rPr lang="tr-TR" sz="2800" smtClean="0">
                <a:hlinkClick r:id="rId4" tooltip="Bitki"/>
              </a:rPr>
              <a:t>bitki</a:t>
            </a:r>
            <a:r>
              <a:rPr lang="tr-TR" sz="2800" smtClean="0"/>
              <a:t> cinsidir. Bir, iki ya da çok yıllık bitkiler olan haşhaş cinsinin yaklaşık elli türünden otuz kadarı </a:t>
            </a:r>
            <a:r>
              <a:rPr lang="tr-TR" sz="2800" smtClean="0">
                <a:hlinkClick r:id="rId5" tooltip="Türkiye"/>
              </a:rPr>
              <a:t>Türkiye</a:t>
            </a:r>
            <a:r>
              <a:rPr lang="tr-TR" sz="2800" smtClean="0"/>
              <a:t>'de yetişir. Bunların en önemlisi cinsin adını taşıyan, kapsülünden "afyon" adlı uyuşturucu, tohumlarından da "haşhaş yağı" adı verilen yenilebilir </a:t>
            </a:r>
            <a:r>
              <a:rPr lang="tr-TR" sz="2800" smtClean="0">
                <a:hlinkClick r:id="rId6" tooltip="Yağ"/>
              </a:rPr>
              <a:t>yağ</a:t>
            </a:r>
            <a:r>
              <a:rPr lang="tr-TR" sz="2800" smtClean="0"/>
              <a:t> çıkarılan haşhaştır (</a:t>
            </a:r>
            <a:r>
              <a:rPr lang="tr-TR" sz="2800" i="1" smtClean="0"/>
              <a:t>Papaver somniferum</a:t>
            </a:r>
            <a:r>
              <a:rPr lang="tr-TR" sz="2800" smtClean="0"/>
              <a:t>). Haşhaş türü, </a:t>
            </a:r>
            <a:r>
              <a:rPr lang="tr-TR" sz="2800" smtClean="0">
                <a:hlinkClick r:id="rId7" tooltip="Yaz"/>
              </a:rPr>
              <a:t>yazlar</a:t>
            </a:r>
            <a:r>
              <a:rPr lang="tr-TR" sz="2800" smtClean="0"/>
              <a:t>ın sıcak geçtiği, orta derecede yağış alan yerleri sever.Ülkemizde </a:t>
            </a:r>
            <a:r>
              <a:rPr lang="tr-TR" sz="2800" smtClean="0">
                <a:hlinkClick r:id="rId8" tooltip="Orta Anadolu Bölgesi"/>
              </a:rPr>
              <a:t>Orta Anadolu Bölgesinde</a:t>
            </a:r>
            <a:r>
              <a:rPr lang="tr-TR" sz="2800" smtClean="0"/>
              <a:t> </a:t>
            </a:r>
            <a:r>
              <a:rPr lang="tr-TR" sz="2800" smtClean="0">
                <a:hlinkClick r:id="rId9" tooltip="Afyon"/>
              </a:rPr>
              <a:t>Afyon</a:t>
            </a:r>
            <a:r>
              <a:rPr lang="tr-TR" sz="2800" smtClean="0"/>
              <a:t>, </a:t>
            </a:r>
            <a:r>
              <a:rPr lang="tr-TR" sz="2800" smtClean="0">
                <a:hlinkClick r:id="rId10" tooltip="Denizli"/>
              </a:rPr>
              <a:t>Denizli</a:t>
            </a:r>
            <a:r>
              <a:rPr lang="tr-TR" sz="2800" smtClean="0"/>
              <a:t>, </a:t>
            </a:r>
            <a:r>
              <a:rPr lang="tr-TR" sz="2800" smtClean="0">
                <a:hlinkClick r:id="rId11" tooltip="Kütahya"/>
              </a:rPr>
              <a:t>Kütahya</a:t>
            </a:r>
            <a:r>
              <a:rPr lang="tr-TR" sz="2800" smtClean="0"/>
              <a:t>, </a:t>
            </a:r>
            <a:r>
              <a:rPr lang="tr-TR" sz="2800" smtClean="0">
                <a:hlinkClick r:id="rId12" tooltip="Uşak"/>
              </a:rPr>
              <a:t>Uşak</a:t>
            </a:r>
            <a:r>
              <a:rPr lang="tr-TR" sz="2800" smtClean="0"/>
              <a:t>, </a:t>
            </a:r>
            <a:r>
              <a:rPr lang="tr-TR" sz="2800" smtClean="0">
                <a:hlinkClick r:id="rId13" tooltip="Isparta"/>
              </a:rPr>
              <a:t>Isparta</a:t>
            </a:r>
            <a:r>
              <a:rPr lang="tr-TR" sz="2800" smtClean="0"/>
              <a:t>, </a:t>
            </a:r>
            <a:r>
              <a:rPr lang="tr-TR" sz="2800" smtClean="0">
                <a:hlinkClick r:id="rId14" tooltip="Konya"/>
              </a:rPr>
              <a:t>Konya</a:t>
            </a:r>
            <a:r>
              <a:rPr lang="tr-TR" sz="2800" smtClean="0"/>
              <a:t>, </a:t>
            </a:r>
            <a:r>
              <a:rPr lang="tr-TR" sz="2800" smtClean="0">
                <a:hlinkClick r:id="rId15" tooltip="Burdur"/>
              </a:rPr>
              <a:t>Burdur</a:t>
            </a:r>
            <a:r>
              <a:rPr lang="tr-TR" sz="2800" smtClean="0"/>
              <a:t> illerinde yetiştirilir. Üretim sürekli gerilemektedir ve </a:t>
            </a:r>
            <a:r>
              <a:rPr lang="tr-TR" sz="2800" smtClean="0">
                <a:hlinkClick r:id="rId16" tooltip="1991"/>
              </a:rPr>
              <a:t>1991</a:t>
            </a:r>
            <a:r>
              <a:rPr lang="tr-TR" sz="2800" smtClean="0"/>
              <a:t>'de 22.538 ton olmuştur. 2004’de üretim 16.190 tona düşmüştür.Uyuşturucu üretiminde de kullanılabilmesi nedeni ile haşhaş üretimi kontrollü olarak yapılır.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body" idx="1"/>
          </p:nvPr>
        </p:nvSpPr>
        <p:spPr>
          <a:xfrm>
            <a:off x="250825" y="333375"/>
            <a:ext cx="8642350" cy="6264275"/>
          </a:xfrm>
          <a:solidFill>
            <a:srgbClr val="FFCC00"/>
          </a:solidFill>
        </p:spPr>
        <p:txBody>
          <a:bodyPr/>
          <a:lstStyle/>
          <a:p>
            <a:pPr eaLnBrk="1" hangingPunct="1">
              <a:buFontTx/>
              <a:buNone/>
            </a:pPr>
            <a:r>
              <a:rPr lang="tr-TR" sz="2800" smtClean="0"/>
              <a:t>    Haşhaşın önemli 2 hastalığı  Haşhaş Kök Boğazı Yanıklığı ve Haşhaş Mildiyösü dür. </a:t>
            </a:r>
          </a:p>
          <a:p>
            <a:pPr eaLnBrk="1" hangingPunct="1">
              <a:buFontTx/>
              <a:buNone/>
            </a:pPr>
            <a:r>
              <a:rPr lang="tr-TR" sz="2800" smtClean="0"/>
              <a:t>    </a:t>
            </a:r>
            <a:r>
              <a:rPr lang="tr-TR" sz="2800" b="1" smtClean="0">
                <a:solidFill>
                  <a:schemeClr val="accent2"/>
                </a:solidFill>
              </a:rPr>
              <a:t>Haşhaş Kök Boğazı Yanıklığı</a:t>
            </a:r>
          </a:p>
          <a:p>
            <a:pPr eaLnBrk="1" hangingPunct="1">
              <a:buFontTx/>
              <a:buNone/>
            </a:pPr>
            <a:r>
              <a:rPr lang="tr-TR" sz="2800" b="1" smtClean="0"/>
              <a:t>    </a:t>
            </a:r>
            <a:r>
              <a:rPr lang="tr-TR" sz="2800" b="1" smtClean="0">
                <a:solidFill>
                  <a:srgbClr val="FF66CC"/>
                </a:solidFill>
              </a:rPr>
              <a:t>Hastalık etmeni</a:t>
            </a:r>
            <a:r>
              <a:rPr lang="tr-TR" sz="2800" b="1" smtClean="0"/>
              <a:t>  </a:t>
            </a:r>
            <a:r>
              <a:rPr lang="tr-TR" sz="2800" i="1" smtClean="0">
                <a:solidFill>
                  <a:schemeClr val="hlink"/>
                </a:solidFill>
              </a:rPr>
              <a:t>Dendryphion papaveris</a:t>
            </a:r>
            <a:endParaRPr lang="tr-TR" sz="2800" smtClean="0">
              <a:solidFill>
                <a:schemeClr val="hlink"/>
              </a:solidFill>
            </a:endParaRPr>
          </a:p>
          <a:p>
            <a:pPr algn="just" eaLnBrk="1" hangingPunct="1">
              <a:buFontTx/>
              <a:buNone/>
            </a:pPr>
            <a:r>
              <a:rPr lang="tr-TR" sz="2800" smtClean="0"/>
              <a:t>    Hastalık etmeni fungus bitkilerin her döneminde hastalık yapabilir. Ancak daha çok zararını kök ve kök boğazı yanıklığı şeklinde yapmaktadır. Fideler kök boğazından çepeçevre sarılır,  bu alan koyulaşır ve çürür. Bu haliyle çökerten hastalığı gibi bitkiler devrilerek ölür. Daha ileri devrelerde de bu belirtiler görülebilir. Hastalık ayrıca yaprak ve gövdelerde lekeler şeklinde de görülür. Lekeler küçük ve ortaları koyu yeşildir.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body" idx="1"/>
          </p:nvPr>
        </p:nvSpPr>
        <p:spPr>
          <a:xfrm>
            <a:off x="179388" y="333375"/>
            <a:ext cx="8640762" cy="6264275"/>
          </a:xfrm>
          <a:solidFill>
            <a:srgbClr val="FFCC00"/>
          </a:solidFill>
        </p:spPr>
        <p:txBody>
          <a:bodyPr/>
          <a:lstStyle/>
          <a:p>
            <a:pPr algn="just" eaLnBrk="1" hangingPunct="1"/>
            <a:r>
              <a:rPr lang="tr-TR" sz="2800" smtClean="0"/>
              <a:t>Lekeli yapraklar ve kapsüller pörsürler, gövdedeki lekeler şekilsiz ve daha uzuncadır. Erken devrede hastalık kök çürüklüğü nedeniyle ölüme sebep olur. Kapsüllerde de çürümelere neden olduğundan verimde azalmalar yapar. Çok sıcak ve yağışlı zamanlarda ürün kaybı % 50 ye kadar çıkabilmektedir. Haşhaş üretim alanlarının tümünde hastalık görülmektedir. </a:t>
            </a:r>
          </a:p>
          <a:p>
            <a:pPr algn="just" eaLnBrk="1" hangingPunct="1"/>
            <a:r>
              <a:rPr lang="tr-TR" sz="2800" smtClean="0"/>
              <a:t> Hastalık etmeni fungus hasta bitki parçalarında koyu yeşil renkte sporulasyon yapar. Konidioforları değişken, ipliksi ve kalın, uçta </a:t>
            </a:r>
            <a:r>
              <a:rPr lang="tr-TR" sz="2800" i="1" smtClean="0"/>
              <a:t>Penicillium</a:t>
            </a:r>
            <a:r>
              <a:rPr lang="tr-TR" sz="2800" smtClean="0"/>
              <a:t> gibi dallanma gösterir. Konidileri tek tek zincir şeklinde , silindirik, bir uçları sivri diğer uçları yuvarlak, açık yeşil renkte, 3-4 bölmelidir.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body" idx="1"/>
          </p:nvPr>
        </p:nvSpPr>
        <p:spPr>
          <a:xfrm>
            <a:off x="250825" y="476250"/>
            <a:ext cx="8642350" cy="5976938"/>
          </a:xfrm>
          <a:solidFill>
            <a:srgbClr val="FFCC00"/>
          </a:solidFill>
        </p:spPr>
        <p:txBody>
          <a:bodyPr/>
          <a:lstStyle/>
          <a:p>
            <a:pPr algn="just" eaLnBrk="1" hangingPunct="1">
              <a:lnSpc>
                <a:spcPct val="90000"/>
              </a:lnSpc>
              <a:buFontTx/>
              <a:buNone/>
            </a:pPr>
            <a:r>
              <a:rPr lang="tr-TR" sz="2800" smtClean="0"/>
              <a:t>   8 bölmeye kadar çıkabilir. Fungus hasta bitki artıklarında ve tohumlarda canlılığını 1 yıl sürdürebilir. Bu nedenle hastalığın bulaşmasında tohum önemlidir.</a:t>
            </a:r>
            <a:endParaRPr lang="tr-TR" sz="2800" b="1" smtClean="0"/>
          </a:p>
          <a:p>
            <a:pPr algn="just" eaLnBrk="1" hangingPunct="1">
              <a:lnSpc>
                <a:spcPct val="90000"/>
              </a:lnSpc>
              <a:buFontTx/>
              <a:buNone/>
            </a:pPr>
            <a:r>
              <a:rPr lang="tr-TR" sz="2800" b="1" smtClean="0"/>
              <a:t>   Savaşımı: </a:t>
            </a:r>
            <a:r>
              <a:rPr lang="tr-TR" sz="2800" smtClean="0"/>
              <a:t> Hasta bitkilerden tohum alınmamalıdır. – Tohumluğa ayrılan ürün iyi kurutulmalı ve nem almayacak kaplarda ve depolarda muhafaza edilmelidir. – Hasattan sonra hastalıklı bitki artıkları toplanarak tarla temizliği iyi bir şekilde yapılmalıdır. – En az 2 yıllık ekim nöbeti uygulanmalıdır. Ekimden önce tohum ilaçlaması yapılmalıdır. İlaçlamada Carboxin %37.5 + Thiram %37.5 WP. 100lt suya 1Kg olacak şekilde hazırlanan ilaçlı karışım tohumla muamele edilir.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body" idx="1"/>
          </p:nvPr>
        </p:nvSpPr>
        <p:spPr>
          <a:xfrm>
            <a:off x="0" y="188913"/>
            <a:ext cx="8964613" cy="6335712"/>
          </a:xfrm>
          <a:solidFill>
            <a:srgbClr val="FFCC00"/>
          </a:solidFill>
        </p:spPr>
        <p:txBody>
          <a:bodyPr/>
          <a:lstStyle/>
          <a:p>
            <a:pPr eaLnBrk="1" hangingPunct="1">
              <a:lnSpc>
                <a:spcPct val="90000"/>
              </a:lnSpc>
              <a:buFontTx/>
              <a:buNone/>
            </a:pPr>
            <a:r>
              <a:rPr lang="tr-TR" b="1" smtClean="0"/>
              <a:t>   </a:t>
            </a:r>
            <a:r>
              <a:rPr lang="tr-TR" b="1" smtClean="0">
                <a:solidFill>
                  <a:schemeClr val="accent2"/>
                </a:solidFill>
              </a:rPr>
              <a:t>Haşhaş Mildiyösü</a:t>
            </a:r>
          </a:p>
          <a:p>
            <a:pPr eaLnBrk="1" hangingPunct="1">
              <a:lnSpc>
                <a:spcPct val="90000"/>
              </a:lnSpc>
              <a:buFontTx/>
              <a:buNone/>
            </a:pPr>
            <a:r>
              <a:rPr lang="tr-TR" b="1" smtClean="0"/>
              <a:t>   </a:t>
            </a:r>
            <a:r>
              <a:rPr lang="tr-TR" b="1" smtClean="0">
                <a:solidFill>
                  <a:srgbClr val="FF66CC"/>
                </a:solidFill>
              </a:rPr>
              <a:t>Hastalık etmeni</a:t>
            </a:r>
            <a:r>
              <a:rPr lang="tr-TR" b="1" smtClean="0"/>
              <a:t> : </a:t>
            </a:r>
            <a:r>
              <a:rPr lang="tr-TR" i="1" smtClean="0">
                <a:solidFill>
                  <a:schemeClr val="hlink"/>
                </a:solidFill>
              </a:rPr>
              <a:t>Peronospora arborescens</a:t>
            </a:r>
            <a:endParaRPr lang="tr-TR" smtClean="0">
              <a:solidFill>
                <a:schemeClr val="hlink"/>
              </a:solidFill>
            </a:endParaRPr>
          </a:p>
          <a:p>
            <a:pPr algn="just" eaLnBrk="1" hangingPunct="1">
              <a:lnSpc>
                <a:spcPct val="90000"/>
              </a:lnSpc>
              <a:buFontTx/>
              <a:buNone/>
            </a:pPr>
            <a:r>
              <a:rPr lang="tr-TR" smtClean="0"/>
              <a:t>   Hastalık ülkemizin haşhaş tarımı yapılan tüm alanlarında zaman zaman görülür. Hastalığın belirtileri, bitkiler henüz fide döneminde iken başlar. Yapraklarda sarımtırak lekeler belirir. Nemli havalarda bu lekelerin altında etmen gri renkli bir fungal örtü oluşturur. Sıcak ve kurak havalarda sarı lekeler kuruyarak nekrotik belirtilere dönüşürler. Bunların altında fungal örtü görülmez. Patojen bitkileri büyüme noktasından enfekte ederse, bitkiler bodur kalırlar.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body" idx="1"/>
          </p:nvPr>
        </p:nvSpPr>
        <p:spPr>
          <a:xfrm>
            <a:off x="179388" y="404813"/>
            <a:ext cx="8713787" cy="6119812"/>
          </a:xfrm>
          <a:solidFill>
            <a:srgbClr val="FFCC00"/>
          </a:solidFill>
        </p:spPr>
        <p:txBody>
          <a:bodyPr/>
          <a:lstStyle/>
          <a:p>
            <a:pPr algn="just" eaLnBrk="1" hangingPunct="1">
              <a:lnSpc>
                <a:spcPct val="90000"/>
              </a:lnSpc>
              <a:buFontTx/>
              <a:buNone/>
            </a:pPr>
            <a:r>
              <a:rPr lang="tr-TR" smtClean="0"/>
              <a:t>   Bu tür bitkiler kapsül de oluşturmazlar. Hastalıklı yapraklar kıvrılır ve kıvırcıklaşır. Mildiyö lekeleri çiçek saplarında da görülür. Bu durumda çiçek sapları kıvrılır ve bükülür. Hastalık, ekim nöbeti yapılmadığında ve iklim koşulları patojen için uygun gittiğinde haşhaş tarımını engelleyici boyutlara varabilir. </a:t>
            </a:r>
          </a:p>
          <a:p>
            <a:pPr algn="just" eaLnBrk="1" hangingPunct="1">
              <a:lnSpc>
                <a:spcPct val="90000"/>
              </a:lnSpc>
              <a:buFontTx/>
              <a:buNone/>
            </a:pPr>
            <a:r>
              <a:rPr lang="tr-TR" smtClean="0"/>
              <a:t>   Hastalık etmeni fungusun konidileri limon şeklindedir. Konidioforlar çengellidir. Patojen topraktaki bitki parçaları üzerinde oospor halinde kışlar. Bunun yanında tohumla veya tohumluğa karışmış bitki artıkları üzerinde de bulunabilir.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body" idx="1"/>
          </p:nvPr>
        </p:nvSpPr>
        <p:spPr>
          <a:xfrm>
            <a:off x="179388" y="404813"/>
            <a:ext cx="8507412" cy="6119812"/>
          </a:xfrm>
          <a:solidFill>
            <a:srgbClr val="FFCC00"/>
          </a:solidFill>
        </p:spPr>
        <p:txBody>
          <a:bodyPr/>
          <a:lstStyle/>
          <a:p>
            <a:pPr algn="just" eaLnBrk="1" hangingPunct="1">
              <a:lnSpc>
                <a:spcPct val="90000"/>
              </a:lnSpc>
              <a:buFontTx/>
              <a:buNone/>
            </a:pPr>
            <a:r>
              <a:rPr lang="tr-TR" smtClean="0"/>
              <a:t>   İlk enfeksiyonlar oosporlar vasıtasıyla olur. Hastalığın ilk belirtileri, bitkinin toprağa yakın alt yapraklarında görülür. İlk belirtilerde oluşan konidiler nemli ve rüzgarlı havalarda sekonder enfeksiyonlara yol açarlar. </a:t>
            </a:r>
            <a:endParaRPr lang="tr-TR" b="1" smtClean="0"/>
          </a:p>
          <a:p>
            <a:pPr algn="just" eaLnBrk="1" hangingPunct="1">
              <a:lnSpc>
                <a:spcPct val="90000"/>
              </a:lnSpc>
              <a:buFontTx/>
              <a:buNone/>
            </a:pPr>
            <a:r>
              <a:rPr lang="tr-TR" b="1" smtClean="0"/>
              <a:t>   </a:t>
            </a:r>
            <a:r>
              <a:rPr lang="tr-TR" b="1" smtClean="0">
                <a:solidFill>
                  <a:srgbClr val="FF3300"/>
                </a:solidFill>
              </a:rPr>
              <a:t>Savaşımı:</a:t>
            </a:r>
            <a:r>
              <a:rPr lang="tr-TR" b="1" smtClean="0"/>
              <a:t> - </a:t>
            </a:r>
            <a:r>
              <a:rPr lang="tr-TR" smtClean="0"/>
              <a:t>Sık ekimden kaçınılmalıdır. – Ekim nöbeti uygulanmalıdır. – Ağır bulaşık alanlarda, hububatla ekim nöbetine girilmelidir. Böylece etmenin inokulum kaynağı azaltılmış olur. – Tarlada görülen hasta genç bitkiler sökülerek uzaklaştırılmalıdır.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7762" name="Picture 2" descr="pea-nuts"/>
          <p:cNvPicPr>
            <a:picLocks noChangeAspect="1" noChangeArrowheads="1"/>
          </p:cNvPicPr>
          <p:nvPr>
            <p:ph type="body" idx="1"/>
          </p:nvPr>
        </p:nvPicPr>
        <p:blipFill>
          <a:blip r:embed="rId3"/>
          <a:srcRect/>
          <a:stretch>
            <a:fillRect/>
          </a:stretch>
        </p:blipFill>
        <p:spPr>
          <a:xfrm>
            <a:off x="323850" y="260350"/>
            <a:ext cx="8496300" cy="6337300"/>
          </a:xfrm>
          <a:noFill/>
        </p:spPr>
      </p:pic>
      <p:sp>
        <p:nvSpPr>
          <p:cNvPr id="117763" name="Rectangle 3"/>
          <p:cNvSpPr>
            <a:spLocks noChangeArrowheads="1"/>
          </p:cNvSpPr>
          <p:nvPr/>
        </p:nvSpPr>
        <p:spPr bwMode="auto">
          <a:xfrm>
            <a:off x="323850" y="692150"/>
            <a:ext cx="8416925" cy="823913"/>
          </a:xfrm>
          <a:prstGeom prst="rect">
            <a:avLst/>
          </a:prstGeom>
          <a:noFill/>
          <a:ln w="9525">
            <a:noFill/>
            <a:miter lim="800000"/>
            <a:headEnd/>
            <a:tailEnd/>
          </a:ln>
        </p:spPr>
        <p:txBody>
          <a:bodyPr wrap="none">
            <a:spAutoFit/>
          </a:bodyPr>
          <a:lstStyle/>
          <a:p>
            <a:pPr eaLnBrk="0" hangingPunct="0"/>
            <a:r>
              <a:rPr lang="tr-TR" sz="4800" b="1">
                <a:solidFill>
                  <a:srgbClr val="FFFF99"/>
                </a:solidFill>
              </a:rPr>
              <a:t>YERFISTIĞI  HASTALIKLARI</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body" idx="1"/>
          </p:nvPr>
        </p:nvSpPr>
        <p:spPr>
          <a:xfrm>
            <a:off x="179388" y="115888"/>
            <a:ext cx="8713787" cy="6985000"/>
          </a:xfrm>
          <a:solidFill>
            <a:srgbClr val="FFCC00"/>
          </a:solidFill>
        </p:spPr>
        <p:txBody>
          <a:bodyPr/>
          <a:lstStyle/>
          <a:p>
            <a:pPr marL="533400" indent="-533400" algn="just" eaLnBrk="1" hangingPunct="1">
              <a:lnSpc>
                <a:spcPct val="80000"/>
              </a:lnSpc>
              <a:buFontTx/>
              <a:buAutoNum type="arabicPeriod"/>
            </a:pPr>
            <a:r>
              <a:rPr lang="tr-TR" sz="2800" smtClean="0">
                <a:solidFill>
                  <a:srgbClr val="FF3300"/>
                </a:solidFill>
              </a:rPr>
              <a:t>Fungal</a:t>
            </a:r>
            <a:r>
              <a:rPr lang="en-US" sz="2800" smtClean="0">
                <a:solidFill>
                  <a:srgbClr val="FF3300"/>
                </a:solidFill>
              </a:rPr>
              <a:t>Yaprak Hastalıkları</a:t>
            </a:r>
            <a:r>
              <a:rPr lang="tr-TR" sz="2800" smtClean="0">
                <a:solidFill>
                  <a:srgbClr val="FF3300"/>
                </a:solidFill>
              </a:rPr>
              <a:t>                                   </a:t>
            </a:r>
          </a:p>
          <a:p>
            <a:pPr marL="533400" indent="-533400" algn="just" eaLnBrk="1" hangingPunct="1">
              <a:lnSpc>
                <a:spcPct val="80000"/>
              </a:lnSpc>
              <a:buFontTx/>
              <a:buNone/>
            </a:pPr>
            <a:r>
              <a:rPr lang="tr-TR" sz="2800" smtClean="0"/>
              <a:t>   </a:t>
            </a:r>
            <a:r>
              <a:rPr lang="en-US" sz="2800" smtClean="0">
                <a:solidFill>
                  <a:schemeClr val="accent2"/>
                </a:solidFill>
              </a:rPr>
              <a:t>1.1. Kahverengi Yaprak Lekesi (Erken Yaprak </a:t>
            </a:r>
            <a:r>
              <a:rPr lang="tr-TR" sz="2800" smtClean="0">
                <a:solidFill>
                  <a:schemeClr val="accent2"/>
                </a:solidFill>
              </a:rPr>
              <a:t>       </a:t>
            </a:r>
            <a:r>
              <a:rPr lang="en-US" sz="2800" smtClean="0">
                <a:solidFill>
                  <a:schemeClr val="accent2"/>
                </a:solidFill>
              </a:rPr>
              <a:t>Lekesi)</a:t>
            </a:r>
            <a:endParaRPr lang="tr-TR" sz="2800" smtClean="0">
              <a:solidFill>
                <a:schemeClr val="accent2"/>
              </a:solidFill>
            </a:endParaRPr>
          </a:p>
          <a:p>
            <a:pPr marL="533400" indent="-533400" algn="just" eaLnBrk="1" hangingPunct="1">
              <a:lnSpc>
                <a:spcPct val="80000"/>
              </a:lnSpc>
              <a:buFontTx/>
              <a:buNone/>
            </a:pPr>
            <a:r>
              <a:rPr lang="tr-TR" sz="2800" smtClean="0"/>
              <a:t>         </a:t>
            </a:r>
            <a:r>
              <a:rPr lang="en-US" sz="2800" smtClean="0">
                <a:solidFill>
                  <a:schemeClr val="hlink"/>
                </a:solidFill>
              </a:rPr>
              <a:t>Mycosphaerella arachidicola</a:t>
            </a:r>
            <a:r>
              <a:rPr lang="en-US" sz="2800" smtClean="0"/>
              <a:t>  (Eşeyli dönem)</a:t>
            </a:r>
          </a:p>
          <a:p>
            <a:pPr marL="533400" indent="-533400" algn="just" eaLnBrk="1" hangingPunct="1">
              <a:lnSpc>
                <a:spcPct val="80000"/>
              </a:lnSpc>
              <a:buFontTx/>
              <a:buNone/>
            </a:pPr>
            <a:r>
              <a:rPr lang="tr-TR" sz="2800" smtClean="0"/>
              <a:t>    </a:t>
            </a:r>
            <a:r>
              <a:rPr lang="en-US" sz="2800" smtClean="0"/>
              <a:t>     </a:t>
            </a:r>
            <a:r>
              <a:rPr lang="en-US" sz="2800" smtClean="0">
                <a:solidFill>
                  <a:schemeClr val="hlink"/>
                </a:solidFill>
              </a:rPr>
              <a:t>Cercospora arachidicola</a:t>
            </a:r>
            <a:r>
              <a:rPr lang="en-US" sz="2800" smtClean="0"/>
              <a:t>  (Eşeysiz dönem)</a:t>
            </a:r>
          </a:p>
          <a:p>
            <a:pPr marL="533400" indent="-533400" algn="just" eaLnBrk="1" hangingPunct="1">
              <a:lnSpc>
                <a:spcPct val="80000"/>
              </a:lnSpc>
              <a:buFontTx/>
              <a:buNone/>
            </a:pPr>
            <a:r>
              <a:rPr lang="en-US" sz="2800" smtClean="0"/>
              <a:t>  </a:t>
            </a:r>
            <a:r>
              <a:rPr lang="en-US" sz="2800" smtClean="0">
                <a:solidFill>
                  <a:schemeClr val="accent2"/>
                </a:solidFill>
              </a:rPr>
              <a:t>1.2. Siyah Yaprak Lekesi (Geç Yaprak Lekesi)</a:t>
            </a:r>
          </a:p>
          <a:p>
            <a:pPr marL="533400" indent="-533400" algn="just" eaLnBrk="1" hangingPunct="1">
              <a:lnSpc>
                <a:spcPct val="80000"/>
              </a:lnSpc>
              <a:buFontTx/>
              <a:buNone/>
            </a:pPr>
            <a:r>
              <a:rPr lang="en-US" sz="2800" smtClean="0"/>
              <a:t>         </a:t>
            </a:r>
            <a:r>
              <a:rPr lang="en-US" sz="2800" smtClean="0">
                <a:solidFill>
                  <a:schemeClr val="hlink"/>
                </a:solidFill>
              </a:rPr>
              <a:t>Mycosphaerella berkeleyi</a:t>
            </a:r>
            <a:r>
              <a:rPr lang="en-US" sz="2800" smtClean="0"/>
              <a:t>  (Eşeyli dönem)</a:t>
            </a:r>
          </a:p>
          <a:p>
            <a:pPr marL="533400" indent="-533400" algn="just" eaLnBrk="1" hangingPunct="1">
              <a:lnSpc>
                <a:spcPct val="80000"/>
              </a:lnSpc>
              <a:buFontTx/>
              <a:buNone/>
            </a:pPr>
            <a:r>
              <a:rPr lang="en-US" sz="2800" smtClean="0"/>
              <a:t>         </a:t>
            </a:r>
            <a:r>
              <a:rPr lang="en-US" sz="2800" smtClean="0">
                <a:solidFill>
                  <a:schemeClr val="hlink"/>
                </a:solidFill>
              </a:rPr>
              <a:t>Cercosporidium personatum</a:t>
            </a:r>
            <a:r>
              <a:rPr lang="en-US" sz="2800" smtClean="0"/>
              <a:t>  (Eşeysiz dönem)  </a:t>
            </a:r>
          </a:p>
          <a:p>
            <a:pPr marL="533400" indent="-533400" algn="just" eaLnBrk="1" hangingPunct="1">
              <a:lnSpc>
                <a:spcPct val="80000"/>
              </a:lnSpc>
              <a:buFontTx/>
              <a:buNone/>
            </a:pPr>
            <a:r>
              <a:rPr lang="tr-TR" sz="2800" smtClean="0"/>
              <a:t>    </a:t>
            </a:r>
            <a:r>
              <a:rPr lang="en-US" sz="2800" smtClean="0"/>
              <a:t>Oldukça yaygındır ve nemli yetiştirme alanlarında oldukça zararlıdır. Dünyada yerfıstğı tarımı yapılan ülkelerin çoğunda ve ülkemizde mevcuttur. Yerfıstığının en önemli hastalıklarından birisidir. Uygun koşullar altında epidemik oranlara eriştiğinde yaprakların kuruyup dökülmesine neden olur. Bunun sonucu olarak üründe önemli kayıplar oluşturur. Yaprak dalında dal, petiol ve gineforda görülebilir.</a:t>
            </a:r>
            <a:endParaRPr lang="tr-TR" sz="28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body" idx="1"/>
          </p:nvPr>
        </p:nvSpPr>
        <p:spPr>
          <a:xfrm>
            <a:off x="457200" y="549275"/>
            <a:ext cx="8229600" cy="5975350"/>
          </a:xfrm>
          <a:solidFill>
            <a:srgbClr val="FFCC00"/>
          </a:solidFill>
        </p:spPr>
        <p:txBody>
          <a:bodyPr/>
          <a:lstStyle/>
          <a:p>
            <a:pPr algn="just" eaLnBrk="1" hangingPunct="1">
              <a:lnSpc>
                <a:spcPct val="90000"/>
              </a:lnSpc>
              <a:buFontTx/>
              <a:buNone/>
            </a:pPr>
            <a:r>
              <a:rPr lang="tr-TR" sz="2800" smtClean="0"/>
              <a:t>   </a:t>
            </a:r>
            <a:r>
              <a:rPr lang="en-US" sz="2800" smtClean="0"/>
              <a:t>Çürüklük ilerleyince lekelerin olduğu yerlerde bir oyukluk oluşmaya başlar. Yumruların iç kısmında ise etrafları koyu kahveden siyaha kadar çevrelenmiş kuru çürüklük ve beyaz , pembe fungal gelişim görülür. </a:t>
            </a:r>
          </a:p>
          <a:p>
            <a:pPr algn="just" eaLnBrk="1" hangingPunct="1">
              <a:lnSpc>
                <a:spcPct val="90000"/>
              </a:lnSpc>
              <a:buFontTx/>
              <a:buNone/>
            </a:pPr>
            <a:r>
              <a:rPr lang="tr-TR" sz="2800" smtClean="0"/>
              <a:t>  </a:t>
            </a:r>
            <a:r>
              <a:rPr lang="en-US" sz="2800" smtClean="0"/>
              <a:t> Fungus yumrulara doğrudan yaralardan veya hasat sırasında oluşan çürüklüklerden girer. Eğer patatesler uygun olmayan şekilde depolanırsa hastalık hızla yayılır. Hastalık etmeni toprakta çürümüş bitki artıklarında spor veya miselyum halinde canlılığını sürdürür. Depodaki 10 </a:t>
            </a:r>
            <a:r>
              <a:rPr lang="en-US" sz="2800" baseline="30000" smtClean="0"/>
              <a:t>0</a:t>
            </a:r>
            <a:r>
              <a:rPr lang="en-US" sz="2800" smtClean="0"/>
              <a:t>C nin üzerindeki sıcaklıklar, yaralı yumruların depoya alınması veya topraklı yumruların depoya alınması hastalığın gelişimini teşvik eden koşullardır.</a:t>
            </a:r>
            <a:endParaRPr lang="tr-TR" sz="280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body" idx="1"/>
          </p:nvPr>
        </p:nvSpPr>
        <p:spPr>
          <a:xfrm>
            <a:off x="179388" y="333375"/>
            <a:ext cx="8640762" cy="6119813"/>
          </a:xfrm>
          <a:solidFill>
            <a:srgbClr val="FFCC00"/>
          </a:solidFill>
        </p:spPr>
        <p:txBody>
          <a:bodyPr/>
          <a:lstStyle/>
          <a:p>
            <a:pPr algn="just" eaLnBrk="1" hangingPunct="1">
              <a:lnSpc>
                <a:spcPct val="90000"/>
              </a:lnSpc>
              <a:buFontTx/>
              <a:buNone/>
            </a:pPr>
            <a:r>
              <a:rPr lang="tr-TR" sz="2800" smtClean="0"/>
              <a:t>   </a:t>
            </a:r>
            <a:r>
              <a:rPr lang="en-US" sz="2800" smtClean="0">
                <a:solidFill>
                  <a:srgbClr val="FF3300"/>
                </a:solidFill>
              </a:rPr>
              <a:t>Belirtileri</a:t>
            </a:r>
            <a:r>
              <a:rPr lang="en-US" sz="2800" smtClean="0"/>
              <a:t> : </a:t>
            </a:r>
            <a:r>
              <a:rPr lang="en-US" sz="2800" i="1" smtClean="0">
                <a:solidFill>
                  <a:schemeClr val="accent2"/>
                </a:solidFill>
              </a:rPr>
              <a:t>M. arachidicola</a:t>
            </a:r>
            <a:r>
              <a:rPr lang="en-US" sz="2800" smtClean="0"/>
              <a:t>, yapraklarda düzensiz dairemsi 1-10 mm çapta kahverenginde leke oluşturur. Lekelerin etrafında sarı bir hale mevcuttur. Konidiler daha çok yaprağın üst yüzeyinde oluşurlar. </a:t>
            </a:r>
            <a:r>
              <a:rPr lang="en-US" sz="2800" i="1" smtClean="0">
                <a:solidFill>
                  <a:schemeClr val="accent2"/>
                </a:solidFill>
              </a:rPr>
              <a:t>M. berkeleyi</a:t>
            </a:r>
            <a:r>
              <a:rPr lang="en-US" sz="2800" smtClean="0"/>
              <a:t>, her iki yüzde koyu kahverengi siyah renkte daha dairemsi 1-6 mm çapta lekeler oluşturur. Leke çevresinde genelde hale yoktur. Konidiler çoğunlukla yaprağın alt yüzeyinde oluşurlar.</a:t>
            </a:r>
          </a:p>
          <a:p>
            <a:pPr algn="just" eaLnBrk="1" hangingPunct="1">
              <a:lnSpc>
                <a:spcPct val="90000"/>
              </a:lnSpc>
              <a:buFontTx/>
              <a:buNone/>
            </a:pPr>
            <a:r>
              <a:rPr lang="tr-TR" sz="2800" smtClean="0"/>
              <a:t>   </a:t>
            </a:r>
            <a:r>
              <a:rPr lang="en-US" sz="2800" smtClean="0"/>
              <a:t>Hastalık çok ışının erken veya geç olması tipik bir ayırıcı karakter değildir, ikisi de aynı anda olabilir. Leke renkleri de çok belirgin bir fark değil, hale oluşumu da net bir ayırım sağlamaz. Ancak konidili dönemleriyle kesin ayırımları mümkündür.</a:t>
            </a:r>
            <a:endParaRPr lang="tr-TR" sz="280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body" idx="1"/>
          </p:nvPr>
        </p:nvSpPr>
        <p:spPr>
          <a:xfrm>
            <a:off x="179388" y="404813"/>
            <a:ext cx="8785225" cy="6119812"/>
          </a:xfrm>
          <a:solidFill>
            <a:srgbClr val="FFCC00"/>
          </a:solidFill>
        </p:spPr>
        <p:txBody>
          <a:bodyPr/>
          <a:lstStyle/>
          <a:p>
            <a:pPr algn="just" eaLnBrk="1" hangingPunct="1">
              <a:lnSpc>
                <a:spcPct val="80000"/>
              </a:lnSpc>
              <a:buFontTx/>
              <a:buNone/>
            </a:pPr>
            <a:r>
              <a:rPr lang="tr-TR" sz="2800" smtClean="0"/>
              <a:t>   </a:t>
            </a:r>
            <a:r>
              <a:rPr lang="en-US" sz="2800" i="1" smtClean="0">
                <a:solidFill>
                  <a:schemeClr val="accent2"/>
                </a:solidFill>
              </a:rPr>
              <a:t>Cercospora arachidicola</a:t>
            </a:r>
            <a:r>
              <a:rPr lang="en-US" sz="2800" smtClean="0"/>
              <a:t>, konidileri renksiz veya çok soluk zeytin yeşili renginde ve çoğunlukla eğridir. 3-12 adet enine bölme içerir.</a:t>
            </a:r>
          </a:p>
          <a:p>
            <a:pPr algn="just" eaLnBrk="1" hangingPunct="1">
              <a:lnSpc>
                <a:spcPct val="80000"/>
              </a:lnSpc>
              <a:buFontTx/>
              <a:buNone/>
            </a:pPr>
            <a:r>
              <a:rPr lang="tr-TR" sz="2800" smtClean="0"/>
              <a:t>   </a:t>
            </a:r>
            <a:r>
              <a:rPr lang="en-US" sz="2800" i="1" smtClean="0">
                <a:solidFill>
                  <a:schemeClr val="accent2"/>
                </a:solidFill>
              </a:rPr>
              <a:t>Cercosporidium personatum</a:t>
            </a:r>
            <a:r>
              <a:rPr lang="en-US" sz="2800" smtClean="0"/>
              <a:t>, konidileri çok daha kısa ve dikkat çekecek derecede kalın ve 1-8 bölmelidir. Genellikle silindirik nadiren eğri olurlar.</a:t>
            </a:r>
          </a:p>
          <a:p>
            <a:pPr algn="just" eaLnBrk="1" hangingPunct="1">
              <a:lnSpc>
                <a:spcPct val="80000"/>
              </a:lnSpc>
              <a:buFontTx/>
              <a:buNone/>
            </a:pPr>
            <a:r>
              <a:rPr lang="tr-TR" sz="2800" smtClean="0"/>
              <a:t>   </a:t>
            </a:r>
            <a:r>
              <a:rPr lang="en-US" sz="2800" smtClean="0"/>
              <a:t>Her iki fungusun eşeyli dönemi yere dökülen yapraklarda mevsim sonunda oluşur ve kışı bu şekilde geçirir, ilkbaharda olgunlaşır. Ascosporlarla primer enfeksiyonlar gerçekleşir. Sekonder enfeksiyonlar ise konidilerle olur.</a:t>
            </a:r>
            <a:endParaRPr lang="pt-BR" sz="2800" smtClean="0"/>
          </a:p>
          <a:p>
            <a:pPr algn="just" eaLnBrk="1" hangingPunct="1">
              <a:lnSpc>
                <a:spcPct val="80000"/>
              </a:lnSpc>
              <a:buFontTx/>
              <a:buNone/>
            </a:pPr>
            <a:r>
              <a:rPr lang="tr-TR" sz="2800" smtClean="0"/>
              <a:t>   </a:t>
            </a:r>
            <a:r>
              <a:rPr lang="pt-BR" sz="2800" smtClean="0"/>
              <a:t>Her iki etmen az oranda tohumla da taşınır. Bu taşınma şekli çok önemli değildir. Primer enfeksiyon kaynağı topraktaki hastalıklı bitki artıklarıdır.</a:t>
            </a:r>
          </a:p>
          <a:p>
            <a:pPr algn="just" eaLnBrk="1" hangingPunct="1">
              <a:lnSpc>
                <a:spcPct val="80000"/>
              </a:lnSpc>
              <a:buFontTx/>
              <a:buNone/>
            </a:pPr>
            <a:r>
              <a:rPr lang="tr-TR" sz="2800" smtClean="0"/>
              <a:t>   </a:t>
            </a:r>
            <a:r>
              <a:rPr lang="pt-BR" sz="2800" smtClean="0"/>
              <a:t>Hastalık için optimum koşullar 20-30 </a:t>
            </a:r>
            <a:r>
              <a:rPr lang="pt-BR" sz="2800" baseline="30000" smtClean="0"/>
              <a:t>0</a:t>
            </a:r>
            <a:r>
              <a:rPr lang="pt-BR" sz="2800" smtClean="0"/>
              <a:t>C arasındaki sıcaklıklar ve uzun süren nemli dönemlerdir.</a:t>
            </a:r>
            <a:endParaRPr lang="tr-TR" sz="280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pPr eaLnBrk="1" hangingPunct="1"/>
            <a:endParaRPr lang="tr-TR" smtClean="0"/>
          </a:p>
        </p:txBody>
      </p:sp>
      <p:sp>
        <p:nvSpPr>
          <p:cNvPr id="121859" name="Rectangle 3"/>
          <p:cNvSpPr>
            <a:spLocks noGrp="1" noChangeArrowheads="1"/>
          </p:cNvSpPr>
          <p:nvPr>
            <p:ph type="body" idx="4294967295"/>
          </p:nvPr>
        </p:nvSpPr>
        <p:spPr>
          <a:xfrm>
            <a:off x="0" y="188913"/>
            <a:ext cx="8964613" cy="6408737"/>
          </a:xfrm>
          <a:solidFill>
            <a:srgbClr val="FFCC00"/>
          </a:solidFill>
        </p:spPr>
        <p:txBody>
          <a:bodyPr/>
          <a:lstStyle/>
          <a:p>
            <a:pPr eaLnBrk="1" hangingPunct="1">
              <a:lnSpc>
                <a:spcPct val="90000"/>
              </a:lnSpc>
              <a:buFontTx/>
              <a:buNone/>
            </a:pPr>
            <a:r>
              <a:rPr lang="tr-TR" sz="2800" smtClean="0"/>
              <a:t>    </a:t>
            </a:r>
            <a:r>
              <a:rPr lang="tr-TR" sz="2800" smtClean="0">
                <a:solidFill>
                  <a:srgbClr val="FF3300"/>
                </a:solidFill>
              </a:rPr>
              <a:t>Savaşımı:</a:t>
            </a:r>
            <a:endParaRPr lang="en-US" sz="2800" smtClean="0">
              <a:solidFill>
                <a:srgbClr val="FF3300"/>
              </a:solidFill>
            </a:endParaRPr>
          </a:p>
          <a:p>
            <a:pPr eaLnBrk="1" hangingPunct="1">
              <a:lnSpc>
                <a:spcPct val="90000"/>
              </a:lnSpc>
              <a:buFontTx/>
              <a:buNone/>
            </a:pPr>
            <a:r>
              <a:rPr lang="tr-TR" sz="2800" smtClean="0"/>
              <a:t>    </a:t>
            </a:r>
            <a:r>
              <a:rPr lang="en-US" sz="2800" smtClean="0">
                <a:solidFill>
                  <a:schemeClr val="accent2"/>
                </a:solidFill>
              </a:rPr>
              <a:t>Kültürel önlemler</a:t>
            </a:r>
          </a:p>
          <a:p>
            <a:pPr algn="just" eaLnBrk="1" hangingPunct="1">
              <a:lnSpc>
                <a:spcPct val="90000"/>
              </a:lnSpc>
            </a:pPr>
            <a:r>
              <a:rPr lang="en-US" sz="2800" smtClean="0"/>
              <a:t>Bitki artıkları yok edilmelidir.</a:t>
            </a:r>
          </a:p>
          <a:p>
            <a:pPr algn="just" eaLnBrk="1" hangingPunct="1">
              <a:lnSpc>
                <a:spcPct val="90000"/>
              </a:lnSpc>
            </a:pPr>
            <a:r>
              <a:rPr lang="en-US" sz="2800" smtClean="0"/>
              <a:t>Ekim nöbeti (Yerfıstığından başka konukçusu yoktur).</a:t>
            </a:r>
          </a:p>
          <a:p>
            <a:pPr algn="just" eaLnBrk="1" hangingPunct="1">
              <a:lnSpc>
                <a:spcPct val="90000"/>
              </a:lnSpc>
            </a:pPr>
            <a:r>
              <a:rPr lang="en-US" sz="2800" smtClean="0"/>
              <a:t>Dayanıklı çeşit ekimi [erken olgunlaşan (dik) çeşitler duyarlı, geç olgunlaşan (yatık) çeşitler değişik dayanıklılık düzeyine sahip).</a:t>
            </a:r>
          </a:p>
          <a:p>
            <a:pPr algn="just" eaLnBrk="1" hangingPunct="1">
              <a:lnSpc>
                <a:spcPct val="90000"/>
              </a:lnSpc>
              <a:buFontTx/>
              <a:buNone/>
            </a:pPr>
            <a:r>
              <a:rPr lang="tr-TR" sz="2800" smtClean="0"/>
              <a:t>    </a:t>
            </a:r>
            <a:r>
              <a:rPr lang="en-US" sz="2800" smtClean="0">
                <a:solidFill>
                  <a:schemeClr val="accent2"/>
                </a:solidFill>
              </a:rPr>
              <a:t>Kimyasal mücadele</a:t>
            </a:r>
          </a:p>
          <a:p>
            <a:pPr algn="just" eaLnBrk="1" hangingPunct="1">
              <a:lnSpc>
                <a:spcPct val="90000"/>
              </a:lnSpc>
              <a:buFontTx/>
              <a:buNone/>
            </a:pPr>
            <a:r>
              <a:rPr lang="tr-TR" sz="2800" smtClean="0"/>
              <a:t>    </a:t>
            </a:r>
            <a:r>
              <a:rPr lang="en-US" sz="2800" smtClean="0"/>
              <a:t>Hastalığın her yıl şiddetli şekilde görüldüğü yerlerde ekimden 4-5 hafta sonra ilaçlamalara başlanır, hasata kadar sürdürülebilir. İlaçlama aralıkları, bakırlılarda 10-14 gün, Benomilde 14-21 gün, diğerlerinde 7-10 gündür. Sistemik ilaçlar kullanıldığında hasattan 40 gün önce ilaçlamalara son verilmelidir.</a:t>
            </a:r>
            <a:endParaRPr lang="tr-TR" sz="280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a:off x="179388" y="274638"/>
            <a:ext cx="8964612" cy="777875"/>
          </a:xfrm>
          <a:solidFill>
            <a:srgbClr val="FFCC00"/>
          </a:solidFill>
        </p:spPr>
        <p:txBody>
          <a:bodyPr/>
          <a:lstStyle/>
          <a:p>
            <a:pPr algn="just" eaLnBrk="1" hangingPunct="1"/>
            <a:r>
              <a:rPr lang="tr-TR" sz="2800" smtClean="0">
                <a:solidFill>
                  <a:schemeClr val="hlink"/>
                </a:solidFill>
              </a:rPr>
              <a:t>Kullanılan İlaçlar</a:t>
            </a:r>
          </a:p>
        </p:txBody>
      </p:sp>
      <p:sp>
        <p:nvSpPr>
          <p:cNvPr id="122883" name="Rectangle 3"/>
          <p:cNvSpPr>
            <a:spLocks noGrp="1" noChangeArrowheads="1"/>
          </p:cNvSpPr>
          <p:nvPr>
            <p:ph type="body" idx="4294967295"/>
          </p:nvPr>
        </p:nvSpPr>
        <p:spPr>
          <a:xfrm>
            <a:off x="179388" y="1052513"/>
            <a:ext cx="8964612" cy="5073650"/>
          </a:xfrm>
          <a:solidFill>
            <a:srgbClr val="FFCC00"/>
          </a:solidFill>
        </p:spPr>
        <p:txBody>
          <a:bodyPr/>
          <a:lstStyle/>
          <a:p>
            <a:pPr eaLnBrk="1" hangingPunct="1">
              <a:lnSpc>
                <a:spcPct val="90000"/>
              </a:lnSpc>
              <a:buFontTx/>
              <a:buNone/>
            </a:pPr>
            <a:r>
              <a:rPr lang="tr-TR" sz="2400" smtClean="0"/>
              <a:t>  </a:t>
            </a:r>
            <a:r>
              <a:rPr lang="en-US" sz="2400" smtClean="0"/>
              <a:t>Bakır oksiklorür (%50)                                400g/100 l su</a:t>
            </a:r>
            <a:endParaRPr lang="pt-BR" sz="2400" smtClean="0"/>
          </a:p>
          <a:p>
            <a:pPr eaLnBrk="1" hangingPunct="1">
              <a:lnSpc>
                <a:spcPct val="90000"/>
              </a:lnSpc>
              <a:buFontTx/>
              <a:buNone/>
            </a:pPr>
            <a:r>
              <a:rPr lang="tr-TR" sz="2400" smtClean="0"/>
              <a:t>  </a:t>
            </a:r>
            <a:r>
              <a:rPr lang="pt-BR" sz="2400" smtClean="0"/>
              <a:t>Bordo Bulamacı (CuSO4+CaO) %1’lik       1kg+500g/100l su</a:t>
            </a:r>
            <a:endParaRPr lang="de-DE" sz="2400" smtClean="0"/>
          </a:p>
          <a:p>
            <a:pPr eaLnBrk="1" hangingPunct="1">
              <a:lnSpc>
                <a:spcPct val="90000"/>
              </a:lnSpc>
              <a:buFontTx/>
              <a:buNone/>
            </a:pPr>
            <a:r>
              <a:rPr lang="tr-TR" sz="2400" smtClean="0"/>
              <a:t>  </a:t>
            </a:r>
            <a:r>
              <a:rPr lang="de-DE" sz="2400" smtClean="0"/>
              <a:t>Kükürt (%98)                                               </a:t>
            </a:r>
            <a:r>
              <a:rPr lang="tr-TR" sz="2400" smtClean="0"/>
              <a:t> </a:t>
            </a:r>
            <a:r>
              <a:rPr lang="de-DE" sz="2400" smtClean="0"/>
              <a:t>2250 g/da</a:t>
            </a:r>
          </a:p>
          <a:p>
            <a:pPr eaLnBrk="1" hangingPunct="1">
              <a:lnSpc>
                <a:spcPct val="90000"/>
              </a:lnSpc>
              <a:buFontTx/>
              <a:buNone/>
            </a:pPr>
            <a:r>
              <a:rPr lang="tr-TR" sz="2400" smtClean="0"/>
              <a:t>  </a:t>
            </a:r>
            <a:r>
              <a:rPr lang="de-DE" sz="2400" smtClean="0"/>
              <a:t>Maneb (%80)                                               </a:t>
            </a:r>
            <a:r>
              <a:rPr lang="tr-TR" sz="2400" smtClean="0"/>
              <a:t> </a:t>
            </a:r>
            <a:r>
              <a:rPr lang="de-DE" sz="2400" smtClean="0"/>
              <a:t>250 g/100 l su</a:t>
            </a:r>
            <a:endParaRPr lang="fr-FR" sz="2400" smtClean="0"/>
          </a:p>
          <a:p>
            <a:pPr eaLnBrk="1" hangingPunct="1">
              <a:lnSpc>
                <a:spcPct val="90000"/>
              </a:lnSpc>
              <a:buFontTx/>
              <a:buNone/>
            </a:pPr>
            <a:r>
              <a:rPr lang="tr-TR" sz="2400" smtClean="0"/>
              <a:t>  </a:t>
            </a:r>
            <a:r>
              <a:rPr lang="fr-FR" sz="2400" smtClean="0"/>
              <a:t>Mancozeb (%80)                                          200 g/100 l su</a:t>
            </a:r>
          </a:p>
          <a:p>
            <a:pPr eaLnBrk="1" hangingPunct="1">
              <a:lnSpc>
                <a:spcPct val="90000"/>
              </a:lnSpc>
              <a:buFontTx/>
              <a:buNone/>
            </a:pPr>
            <a:r>
              <a:rPr lang="tr-TR" sz="2400" smtClean="0"/>
              <a:t>  </a:t>
            </a:r>
            <a:r>
              <a:rPr lang="fr-FR" sz="2400" smtClean="0"/>
              <a:t>Benomyl (%50)                                             50 g/100 l su</a:t>
            </a:r>
            <a:endParaRPr lang="tr-TR" sz="240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body" idx="1"/>
          </p:nvPr>
        </p:nvSpPr>
        <p:spPr>
          <a:xfrm>
            <a:off x="-180975" y="404813"/>
            <a:ext cx="9324975" cy="5976937"/>
          </a:xfrm>
          <a:solidFill>
            <a:srgbClr val="FFCC00"/>
          </a:solidFill>
        </p:spPr>
        <p:txBody>
          <a:bodyPr/>
          <a:lstStyle/>
          <a:p>
            <a:pPr eaLnBrk="1" hangingPunct="1">
              <a:buFontTx/>
              <a:buNone/>
            </a:pPr>
            <a:r>
              <a:rPr lang="tr-TR" sz="2800" smtClean="0"/>
              <a:t>    </a:t>
            </a:r>
            <a:r>
              <a:rPr lang="fr-FR" sz="2800" smtClean="0">
                <a:solidFill>
                  <a:schemeClr val="accent2"/>
                </a:solidFill>
              </a:rPr>
              <a:t>Pas</a:t>
            </a:r>
          </a:p>
          <a:p>
            <a:pPr eaLnBrk="1" hangingPunct="1">
              <a:buFontTx/>
              <a:buNone/>
            </a:pPr>
            <a:r>
              <a:rPr lang="tr-TR" sz="2800" smtClean="0"/>
              <a:t>    </a:t>
            </a:r>
            <a:r>
              <a:rPr lang="tr-TR" sz="2800" smtClean="0">
                <a:solidFill>
                  <a:srgbClr val="FF66CC"/>
                </a:solidFill>
              </a:rPr>
              <a:t>Hastalık etmeni</a:t>
            </a:r>
            <a:r>
              <a:rPr lang="tr-TR" sz="2800" smtClean="0"/>
              <a:t>:</a:t>
            </a:r>
            <a:r>
              <a:rPr lang="fr-FR" sz="2800" smtClean="0"/>
              <a:t>       </a:t>
            </a:r>
            <a:r>
              <a:rPr lang="fr-FR" sz="2800" i="1" smtClean="0">
                <a:solidFill>
                  <a:schemeClr val="hlink"/>
                </a:solidFill>
              </a:rPr>
              <a:t>Puccinia arachidis</a:t>
            </a:r>
          </a:p>
          <a:p>
            <a:pPr algn="just" eaLnBrk="1" hangingPunct="1">
              <a:buFontTx/>
              <a:buNone/>
            </a:pPr>
            <a:r>
              <a:rPr lang="tr-TR" sz="2800" smtClean="0"/>
              <a:t>   </a:t>
            </a:r>
            <a:r>
              <a:rPr lang="fr-FR" sz="2800" smtClean="0"/>
              <a:t>Ülkemizdeki durumu bilinmiyor, ancak diğer ülkelerde oldukça fazla zarara yol açan bir hastalıktır. Kırmızı-kahverenginde, sonraları siyahlaşan lekeler halinde kendini gösterir. Telia dönemi yaprağın alt yüzeyinde daha koyu renkli püstüller halinde görülür. Pycnia ve aecia dönemleri bilinmiyor. Üredosporları eliptik tek hücreli açık kahverenginde, teliosporları daha koyu renkli eliptik 2 hücreli. Daha çok üredial döneminde kışlar. Optimum gelişme sıcaklığı 20-30 </a:t>
            </a:r>
            <a:r>
              <a:rPr lang="tr-TR" sz="2800" baseline="30000" smtClean="0"/>
              <a:t>0</a:t>
            </a:r>
            <a:r>
              <a:rPr lang="fr-FR" sz="2800" smtClean="0"/>
              <a:t>C Sporlar uzun mesafelere taşınabilir.</a:t>
            </a:r>
            <a:endParaRPr lang="tr-TR" sz="280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body" idx="1"/>
          </p:nvPr>
        </p:nvSpPr>
        <p:spPr>
          <a:xfrm>
            <a:off x="179388" y="404813"/>
            <a:ext cx="8785225" cy="5472112"/>
          </a:xfrm>
          <a:solidFill>
            <a:srgbClr val="FFCC00"/>
          </a:solidFill>
        </p:spPr>
        <p:txBody>
          <a:bodyPr/>
          <a:lstStyle/>
          <a:p>
            <a:pPr eaLnBrk="1" hangingPunct="1">
              <a:buFontTx/>
              <a:buNone/>
            </a:pPr>
            <a:r>
              <a:rPr lang="tr-TR" sz="2800" smtClean="0"/>
              <a:t>         </a:t>
            </a:r>
            <a:r>
              <a:rPr lang="fr-FR" sz="2800" smtClean="0"/>
              <a:t> </a:t>
            </a:r>
            <a:r>
              <a:rPr lang="fr-FR" sz="2000" smtClean="0">
                <a:solidFill>
                  <a:schemeClr val="accent2"/>
                </a:solidFill>
              </a:rPr>
              <a:t>Ağımsı Leke</a:t>
            </a:r>
          </a:p>
          <a:p>
            <a:pPr eaLnBrk="1" hangingPunct="1">
              <a:buFontTx/>
              <a:buNone/>
            </a:pPr>
            <a:r>
              <a:rPr lang="tr-TR" sz="2000" smtClean="0"/>
              <a:t>     </a:t>
            </a:r>
            <a:r>
              <a:rPr lang="fr-FR" sz="2000" smtClean="0"/>
              <a:t>    </a:t>
            </a:r>
            <a:r>
              <a:rPr lang="tr-TR" sz="2000" smtClean="0"/>
              <a:t> </a:t>
            </a:r>
            <a:r>
              <a:rPr lang="tr-TR" sz="2000" smtClean="0">
                <a:solidFill>
                  <a:srgbClr val="FF66CC"/>
                </a:solidFill>
              </a:rPr>
              <a:t>Hastalık etmeni</a:t>
            </a:r>
            <a:r>
              <a:rPr lang="tr-TR" sz="2000" smtClean="0"/>
              <a:t>:</a:t>
            </a:r>
            <a:r>
              <a:rPr lang="fr-FR" sz="2000" smtClean="0"/>
              <a:t>   </a:t>
            </a:r>
            <a:r>
              <a:rPr lang="fr-FR" sz="2000" i="1" smtClean="0">
                <a:solidFill>
                  <a:schemeClr val="hlink"/>
                </a:solidFill>
              </a:rPr>
              <a:t>Phoma arachidicola</a:t>
            </a:r>
          </a:p>
          <a:p>
            <a:pPr eaLnBrk="1" hangingPunct="1">
              <a:buFontTx/>
              <a:buNone/>
            </a:pPr>
            <a:r>
              <a:rPr lang="tr-TR" sz="2000" smtClean="0"/>
              <a:t>     </a:t>
            </a:r>
            <a:r>
              <a:rPr lang="fr-FR" sz="2000" smtClean="0"/>
              <a:t>Kahverenginde düzensiz lekelere neden olur. </a:t>
            </a:r>
            <a:r>
              <a:rPr lang="de-DE" sz="2000" smtClean="0"/>
              <a:t>Lekeler üzerinde </a:t>
            </a:r>
            <a:r>
              <a:rPr lang="tr-TR" sz="2000" smtClean="0"/>
              <a:t>   </a:t>
            </a:r>
            <a:r>
              <a:rPr lang="de-DE" sz="2000" smtClean="0"/>
              <a:t>piknitler </a:t>
            </a:r>
            <a:r>
              <a:rPr lang="tr-TR" sz="2000" smtClean="0"/>
              <a:t>  </a:t>
            </a:r>
            <a:r>
              <a:rPr lang="de-DE" sz="2000" smtClean="0"/>
              <a:t>siyah noktacıklar şeklinde görülür.</a:t>
            </a:r>
          </a:p>
          <a:p>
            <a:pPr eaLnBrk="1" hangingPunct="1">
              <a:buFontTx/>
              <a:buNone/>
            </a:pPr>
            <a:r>
              <a:rPr lang="tr-TR" sz="2000" smtClean="0"/>
              <a:t>          </a:t>
            </a:r>
            <a:r>
              <a:rPr lang="de-DE" sz="2000" smtClean="0">
                <a:solidFill>
                  <a:schemeClr val="accent2"/>
                </a:solidFill>
              </a:rPr>
              <a:t>Diğer yaprak hastalıkları</a:t>
            </a:r>
            <a:endParaRPr lang="tr-TR" sz="2000" smtClean="0">
              <a:solidFill>
                <a:schemeClr val="accent2"/>
              </a:solidFill>
            </a:endParaRPr>
          </a:p>
          <a:p>
            <a:pPr eaLnBrk="1" hangingPunct="1">
              <a:buFontTx/>
              <a:buNone/>
            </a:pPr>
            <a:r>
              <a:rPr lang="tr-TR" sz="2000" smtClean="0"/>
              <a:t>   </a:t>
            </a:r>
            <a:r>
              <a:rPr lang="de-DE" sz="2000" smtClean="0"/>
              <a:t>  </a:t>
            </a:r>
            <a:r>
              <a:rPr lang="de-DE" sz="2000" i="1" smtClean="0"/>
              <a:t>Leptosphaerulina crassiasca</a:t>
            </a:r>
            <a:r>
              <a:rPr lang="tr-TR" sz="2000" i="1" smtClean="0"/>
              <a:t>      </a:t>
            </a:r>
            <a:r>
              <a:rPr lang="de-DE" sz="2000" smtClean="0"/>
              <a:t> (Yaprak kavrulması)</a:t>
            </a:r>
            <a:endParaRPr lang="tr-TR" sz="2000" smtClean="0"/>
          </a:p>
          <a:p>
            <a:pPr eaLnBrk="1" hangingPunct="1">
              <a:buFontTx/>
              <a:buNone/>
            </a:pPr>
            <a:r>
              <a:rPr lang="de-DE" sz="2000" smtClean="0"/>
              <a:t>     </a:t>
            </a:r>
            <a:r>
              <a:rPr lang="de-DE" sz="2000" i="1" smtClean="0"/>
              <a:t>Colletotrichum dematium, C. arachidis, C. mangenoti</a:t>
            </a:r>
            <a:r>
              <a:rPr lang="de-DE" sz="2000" smtClean="0"/>
              <a:t> </a:t>
            </a:r>
            <a:r>
              <a:rPr lang="tr-TR" sz="2000" smtClean="0"/>
              <a:t>      </a:t>
            </a:r>
            <a:r>
              <a:rPr lang="de-DE" sz="2000" smtClean="0"/>
              <a:t>(Antraknoz)</a:t>
            </a:r>
          </a:p>
          <a:p>
            <a:pPr eaLnBrk="1" hangingPunct="1">
              <a:buFontTx/>
              <a:buNone/>
            </a:pPr>
            <a:r>
              <a:rPr lang="tr-TR" sz="2000" smtClean="0"/>
              <a:t>     </a:t>
            </a:r>
            <a:r>
              <a:rPr lang="pt-BR" sz="2000" i="1" smtClean="0"/>
              <a:t>Sphaceloma arachidis</a:t>
            </a:r>
            <a:r>
              <a:rPr lang="pt-BR" sz="2000" smtClean="0"/>
              <a:t> </a:t>
            </a:r>
            <a:r>
              <a:rPr lang="tr-TR" sz="2000" smtClean="0"/>
              <a:t>     </a:t>
            </a:r>
            <a:r>
              <a:rPr lang="pt-BR" sz="2000" smtClean="0"/>
              <a:t>(Uyuz)</a:t>
            </a:r>
          </a:p>
          <a:p>
            <a:pPr eaLnBrk="1" hangingPunct="1">
              <a:buFontTx/>
              <a:buNone/>
            </a:pPr>
            <a:r>
              <a:rPr lang="tr-TR" sz="2000" smtClean="0"/>
              <a:t>     </a:t>
            </a:r>
            <a:r>
              <a:rPr lang="pt-BR" sz="2000" i="1" smtClean="0"/>
              <a:t>Alternaria arachidis , A. alternata</a:t>
            </a:r>
            <a:r>
              <a:rPr lang="pt-BR" sz="2000" smtClean="0"/>
              <a:t> </a:t>
            </a:r>
            <a:r>
              <a:rPr lang="tr-TR" sz="2000" smtClean="0"/>
              <a:t>     </a:t>
            </a:r>
            <a:r>
              <a:rPr lang="pt-BR" sz="2000" smtClean="0"/>
              <a:t>(Alternaria yaprak lekesi)       </a:t>
            </a:r>
            <a:r>
              <a:rPr lang="pt-BR" sz="2000" i="1" smtClean="0"/>
              <a:t>Cristulariella moricola</a:t>
            </a:r>
            <a:r>
              <a:rPr lang="pt-BR" sz="2000" smtClean="0"/>
              <a:t> </a:t>
            </a:r>
            <a:r>
              <a:rPr lang="tr-TR" sz="2000" smtClean="0"/>
              <a:t>   </a:t>
            </a:r>
            <a:r>
              <a:rPr lang="pt-BR" sz="2000" smtClean="0"/>
              <a:t>(Zonlu yaprak lekesi)</a:t>
            </a:r>
          </a:p>
          <a:p>
            <a:pPr eaLnBrk="1" hangingPunct="1">
              <a:buFontTx/>
              <a:buNone/>
            </a:pPr>
            <a:r>
              <a:rPr lang="tr-TR" sz="2000" smtClean="0"/>
              <a:t>     </a:t>
            </a:r>
            <a:r>
              <a:rPr lang="pt-BR" sz="2000" i="1" smtClean="0"/>
              <a:t>Stemphylum botryosum</a:t>
            </a:r>
            <a:r>
              <a:rPr lang="pt-BR" sz="2000" smtClean="0"/>
              <a:t> </a:t>
            </a:r>
            <a:r>
              <a:rPr lang="tr-TR" sz="2000" smtClean="0"/>
              <a:t>  </a:t>
            </a:r>
            <a:r>
              <a:rPr lang="pt-BR" sz="2000" smtClean="0"/>
              <a:t>(Siyahlanma)</a:t>
            </a:r>
          </a:p>
          <a:p>
            <a:pPr eaLnBrk="1" hangingPunct="1">
              <a:buFontTx/>
              <a:buNone/>
            </a:pPr>
            <a:r>
              <a:rPr lang="pt-BR" sz="2000" smtClean="0"/>
              <a:t>     </a:t>
            </a:r>
            <a:r>
              <a:rPr lang="pt-BR" sz="2000" i="1" smtClean="0"/>
              <a:t>Pestalotiopsis arachidis</a:t>
            </a:r>
            <a:r>
              <a:rPr lang="pt-BR" sz="2000" smtClean="0"/>
              <a:t> </a:t>
            </a:r>
            <a:r>
              <a:rPr lang="tr-TR" sz="2000" smtClean="0"/>
              <a:t>  </a:t>
            </a:r>
            <a:r>
              <a:rPr lang="pt-BR" sz="2000" smtClean="0"/>
              <a:t>(P. yaprak lekesi)</a:t>
            </a:r>
          </a:p>
          <a:p>
            <a:pPr eaLnBrk="1" hangingPunct="1">
              <a:buFontTx/>
              <a:buNone/>
            </a:pPr>
            <a:r>
              <a:rPr lang="tr-TR" sz="2000" smtClean="0"/>
              <a:t>    </a:t>
            </a:r>
            <a:r>
              <a:rPr lang="pt-BR" sz="2000" smtClean="0"/>
              <a:t> </a:t>
            </a:r>
            <a:r>
              <a:rPr lang="pt-BR" sz="2000" i="1" smtClean="0"/>
              <a:t>Phyllosticta arachidis-hypogea</a:t>
            </a:r>
            <a:r>
              <a:rPr lang="pt-BR" sz="2000" smtClean="0"/>
              <a:t> </a:t>
            </a:r>
            <a:r>
              <a:rPr lang="tr-TR" sz="2000" smtClean="0"/>
              <a:t>  </a:t>
            </a:r>
            <a:r>
              <a:rPr lang="pt-BR" sz="2000" smtClean="0"/>
              <a:t>(P. yaprak lekesi)</a:t>
            </a:r>
            <a:endParaRPr lang="tr-TR" sz="2000" smtClean="0"/>
          </a:p>
          <a:p>
            <a:pPr eaLnBrk="1" hangingPunct="1">
              <a:buFontTx/>
              <a:buNone/>
            </a:pPr>
            <a:r>
              <a:rPr lang="pt-BR" sz="2000" smtClean="0"/>
              <a:t>     </a:t>
            </a:r>
            <a:r>
              <a:rPr lang="pt-BR" sz="2000" i="1" smtClean="0"/>
              <a:t>Myrothecium roridum</a:t>
            </a:r>
            <a:r>
              <a:rPr lang="pt-BR" sz="2000" smtClean="0"/>
              <a:t> </a:t>
            </a:r>
            <a:r>
              <a:rPr lang="tr-TR" sz="2000" smtClean="0"/>
              <a:t> </a:t>
            </a:r>
            <a:r>
              <a:rPr lang="pt-BR" sz="2000" smtClean="0"/>
              <a:t>(Yaprak yanıklığı</a:t>
            </a:r>
            <a:r>
              <a:rPr lang="tr-TR" sz="2000" smtClean="0"/>
              <a:t>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body" idx="1"/>
          </p:nvPr>
        </p:nvSpPr>
        <p:spPr>
          <a:xfrm>
            <a:off x="457200" y="620713"/>
            <a:ext cx="8229600" cy="5505450"/>
          </a:xfrm>
          <a:solidFill>
            <a:srgbClr val="FFCC00"/>
          </a:solidFill>
        </p:spPr>
        <p:txBody>
          <a:bodyPr/>
          <a:lstStyle/>
          <a:p>
            <a:pPr eaLnBrk="1" hangingPunct="1">
              <a:lnSpc>
                <a:spcPct val="80000"/>
              </a:lnSpc>
              <a:buFontTx/>
              <a:buNone/>
            </a:pPr>
            <a:r>
              <a:rPr lang="tr-TR" sz="2800" smtClean="0"/>
              <a:t>   </a:t>
            </a:r>
            <a:r>
              <a:rPr lang="pt-BR" sz="2800" smtClean="0">
                <a:solidFill>
                  <a:srgbClr val="FF3300"/>
                </a:solidFill>
              </a:rPr>
              <a:t>Kök, Gynophore, Gövde Hastalıkları</a:t>
            </a:r>
          </a:p>
          <a:p>
            <a:pPr eaLnBrk="1" hangingPunct="1">
              <a:lnSpc>
                <a:spcPct val="80000"/>
              </a:lnSpc>
              <a:buFontTx/>
              <a:buNone/>
            </a:pPr>
            <a:r>
              <a:rPr lang="tr-TR" sz="2800" smtClean="0"/>
              <a:t>  </a:t>
            </a:r>
            <a:r>
              <a:rPr lang="pt-BR" sz="2800" smtClean="0"/>
              <a:t> </a:t>
            </a:r>
            <a:r>
              <a:rPr lang="pt-BR" sz="2800" smtClean="0">
                <a:solidFill>
                  <a:schemeClr val="accent2"/>
                </a:solidFill>
              </a:rPr>
              <a:t>Gövde Çürüklüğü</a:t>
            </a:r>
          </a:p>
          <a:p>
            <a:pPr eaLnBrk="1" hangingPunct="1">
              <a:lnSpc>
                <a:spcPct val="80000"/>
              </a:lnSpc>
              <a:buFontTx/>
              <a:buNone/>
            </a:pPr>
            <a:r>
              <a:rPr lang="tr-TR" sz="2800" smtClean="0"/>
              <a:t>   </a:t>
            </a:r>
            <a:r>
              <a:rPr lang="tr-TR" sz="2800" smtClean="0">
                <a:solidFill>
                  <a:srgbClr val="FF66CC"/>
                </a:solidFill>
              </a:rPr>
              <a:t>Hastalık etmeni:</a:t>
            </a:r>
            <a:r>
              <a:rPr lang="pt-BR" sz="2800" smtClean="0"/>
              <a:t>  </a:t>
            </a:r>
            <a:r>
              <a:rPr lang="pt-BR" sz="2800" i="1" smtClean="0">
                <a:solidFill>
                  <a:schemeClr val="hlink"/>
                </a:solidFill>
              </a:rPr>
              <a:t>Sclerotium rolfsii</a:t>
            </a:r>
          </a:p>
          <a:p>
            <a:pPr algn="just" eaLnBrk="1" hangingPunct="1">
              <a:lnSpc>
                <a:spcPct val="80000"/>
              </a:lnSpc>
              <a:buFontTx/>
              <a:buNone/>
            </a:pPr>
            <a:r>
              <a:rPr lang="tr-TR" sz="2800" smtClean="0"/>
              <a:t>    </a:t>
            </a:r>
            <a:r>
              <a:rPr lang="pt-BR" sz="2800" smtClean="0"/>
              <a:t>Hastalık dünyanın birçok yerinde çok sayıda bitkide önemlidir. Yerfıstığında da çok şiddetli zararlara neden olur. Hastalık, şiddetli yaprak dökümüne sebep olur. Fungusun miselleri toprak seviyesinden itibaren sapı sarar, ginefor ve kapsülleri de çürütür. Hastalıktan dolayı solgunluk gösteren bitkiler kök ve kökboğazı kısımlarında beyaz misel örtüleri ve beyazdan kahverengine dönen yuvarlak sklerotilerle kaplanır. Mücadelesinde, kültürel tedbirler ve toprak temizliği esasına dayanır.</a:t>
            </a:r>
            <a:endParaRPr lang="tr-TR" sz="280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body" idx="1"/>
          </p:nvPr>
        </p:nvSpPr>
        <p:spPr>
          <a:xfrm>
            <a:off x="457200" y="404813"/>
            <a:ext cx="8229600" cy="5721350"/>
          </a:xfrm>
          <a:solidFill>
            <a:srgbClr val="FFCC00"/>
          </a:solidFill>
        </p:spPr>
        <p:txBody>
          <a:bodyPr/>
          <a:lstStyle/>
          <a:p>
            <a:pPr eaLnBrk="1" hangingPunct="1">
              <a:lnSpc>
                <a:spcPct val="90000"/>
              </a:lnSpc>
              <a:buFontTx/>
              <a:buNone/>
            </a:pPr>
            <a:r>
              <a:rPr lang="tr-TR" sz="2800" smtClean="0"/>
              <a:t>  </a:t>
            </a:r>
            <a:r>
              <a:rPr lang="pt-BR" sz="2800" smtClean="0"/>
              <a:t> </a:t>
            </a:r>
            <a:r>
              <a:rPr lang="pt-BR" sz="2800" smtClean="0">
                <a:solidFill>
                  <a:schemeClr val="accent2"/>
                </a:solidFill>
              </a:rPr>
              <a:t>Kökboğazı Çürüklüğü</a:t>
            </a:r>
            <a:endParaRPr lang="tr-TR" sz="2800" smtClean="0">
              <a:solidFill>
                <a:schemeClr val="accent2"/>
              </a:solidFill>
            </a:endParaRPr>
          </a:p>
          <a:p>
            <a:pPr eaLnBrk="1" hangingPunct="1">
              <a:lnSpc>
                <a:spcPct val="90000"/>
              </a:lnSpc>
              <a:buFontTx/>
              <a:buNone/>
            </a:pPr>
            <a:r>
              <a:rPr lang="tr-TR" sz="2800" smtClean="0"/>
              <a:t>   </a:t>
            </a:r>
            <a:r>
              <a:rPr lang="tr-TR" sz="2800" smtClean="0">
                <a:solidFill>
                  <a:srgbClr val="FF66CC"/>
                </a:solidFill>
              </a:rPr>
              <a:t>Hastalık etmeni</a:t>
            </a:r>
            <a:r>
              <a:rPr lang="tr-TR" sz="2800" smtClean="0"/>
              <a:t>:</a:t>
            </a:r>
            <a:r>
              <a:rPr lang="pt-BR" sz="2800" smtClean="0"/>
              <a:t>   </a:t>
            </a:r>
            <a:r>
              <a:rPr lang="pt-BR" sz="2800" i="1" smtClean="0">
                <a:solidFill>
                  <a:schemeClr val="hlink"/>
                </a:solidFill>
              </a:rPr>
              <a:t>Aspergillus niger</a:t>
            </a:r>
          </a:p>
          <a:p>
            <a:pPr algn="just" eaLnBrk="1" hangingPunct="1">
              <a:lnSpc>
                <a:spcPct val="90000"/>
              </a:lnSpc>
              <a:buFontTx/>
              <a:buNone/>
            </a:pPr>
            <a:r>
              <a:rPr lang="tr-TR" sz="2800" smtClean="0"/>
              <a:t>   </a:t>
            </a:r>
            <a:r>
              <a:rPr lang="pt-BR" sz="2800" smtClean="0"/>
              <a:t>Hastalığın ilk belirtileri, bitkinin tümünün ya da bir veya birkaç dalcığın aniden solması şeklinde görülür. Enfekteli doku önce kahverengileşir. Nekrotik doku belirgin bir biçimde lifli bir görünüm alır. Ençok görülen doğal enfeksiyon yerleri kotiledonlardır. Konidiofor demetleri ve siyah spor kümeleri toprak yüzeyinin üstünde ve altındaki enfekteli bitki kısımları üzerinde kolayca görülebilir. Konidilerin gelişimi genellikle bitkinin çöktüğü zamanda olur. Bu belirtiler ençok fide döneminde görülür. Enfekteli bitkiler genellikle ekimden sonra 50 gün içerisinde ölürler.</a:t>
            </a:r>
            <a:endParaRPr lang="tr-TR" sz="280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body" idx="1"/>
          </p:nvPr>
        </p:nvSpPr>
        <p:spPr>
          <a:xfrm>
            <a:off x="0" y="549275"/>
            <a:ext cx="9144000" cy="5576888"/>
          </a:xfrm>
          <a:solidFill>
            <a:srgbClr val="FFCC00"/>
          </a:solidFill>
        </p:spPr>
        <p:txBody>
          <a:bodyPr/>
          <a:lstStyle/>
          <a:p>
            <a:pPr eaLnBrk="1" hangingPunct="1">
              <a:lnSpc>
                <a:spcPct val="90000"/>
              </a:lnSpc>
              <a:buFontTx/>
              <a:buNone/>
            </a:pPr>
            <a:r>
              <a:rPr lang="tr-TR" sz="2400" smtClean="0"/>
              <a:t>    </a:t>
            </a:r>
            <a:r>
              <a:rPr lang="tr-TR" sz="2400" smtClean="0">
                <a:solidFill>
                  <a:srgbClr val="FF3300"/>
                </a:solidFill>
              </a:rPr>
              <a:t>Savaşımı</a:t>
            </a:r>
          </a:p>
          <a:p>
            <a:pPr eaLnBrk="1" hangingPunct="1">
              <a:lnSpc>
                <a:spcPct val="90000"/>
              </a:lnSpc>
              <a:buFontTx/>
              <a:buNone/>
            </a:pPr>
            <a:r>
              <a:rPr lang="tr-TR" sz="2400" smtClean="0"/>
              <a:t>    </a:t>
            </a:r>
            <a:r>
              <a:rPr lang="pt-BR" sz="2400" smtClean="0">
                <a:solidFill>
                  <a:schemeClr val="accent2"/>
                </a:solidFill>
              </a:rPr>
              <a:t>Kültürel önlemler</a:t>
            </a:r>
          </a:p>
          <a:p>
            <a:pPr eaLnBrk="1" hangingPunct="1">
              <a:lnSpc>
                <a:spcPct val="90000"/>
              </a:lnSpc>
            </a:pPr>
            <a:r>
              <a:rPr lang="pt-BR" sz="2400" smtClean="0"/>
              <a:t>Herhangi bir nedenle zarar görmüş tohumlar ekilmemelidir.</a:t>
            </a:r>
          </a:p>
          <a:p>
            <a:pPr eaLnBrk="1" hangingPunct="1">
              <a:lnSpc>
                <a:spcPct val="90000"/>
              </a:lnSpc>
            </a:pPr>
            <a:r>
              <a:rPr lang="pt-BR" sz="2400" smtClean="0"/>
              <a:t>Mısır, sorgum, pamuk gibi bitkilerle 3 yıllık ekim nöbeti uygulanmalıdır.</a:t>
            </a:r>
          </a:p>
          <a:p>
            <a:pPr eaLnBrk="1" hangingPunct="1">
              <a:lnSpc>
                <a:spcPct val="90000"/>
              </a:lnSpc>
              <a:buFontTx/>
              <a:buNone/>
            </a:pPr>
            <a:r>
              <a:rPr lang="tr-TR" sz="2400" smtClean="0"/>
              <a:t>    </a:t>
            </a:r>
            <a:r>
              <a:rPr lang="pt-BR" sz="2400" smtClean="0">
                <a:solidFill>
                  <a:schemeClr val="accent2"/>
                </a:solidFill>
              </a:rPr>
              <a:t>Mekaniksel mücadele</a:t>
            </a:r>
          </a:p>
          <a:p>
            <a:pPr eaLnBrk="1" hangingPunct="1">
              <a:lnSpc>
                <a:spcPct val="90000"/>
              </a:lnSpc>
            </a:pPr>
            <a:r>
              <a:rPr lang="pt-BR" sz="2400" smtClean="0"/>
              <a:t>Hasat sonu bitki artıkları yok edilmelidir.</a:t>
            </a:r>
          </a:p>
          <a:p>
            <a:pPr eaLnBrk="1" hangingPunct="1">
              <a:lnSpc>
                <a:spcPct val="90000"/>
              </a:lnSpc>
              <a:buFontTx/>
              <a:buNone/>
            </a:pPr>
            <a:r>
              <a:rPr lang="tr-TR" sz="2400" smtClean="0"/>
              <a:t>    </a:t>
            </a:r>
            <a:r>
              <a:rPr lang="pt-BR" sz="2400" smtClean="0">
                <a:solidFill>
                  <a:schemeClr val="accent2"/>
                </a:solidFill>
              </a:rPr>
              <a:t>Kimyasal mücadele</a:t>
            </a:r>
          </a:p>
          <a:p>
            <a:pPr eaLnBrk="1" hangingPunct="1">
              <a:lnSpc>
                <a:spcPct val="90000"/>
              </a:lnSpc>
              <a:buFontTx/>
              <a:buNone/>
            </a:pPr>
            <a:r>
              <a:rPr lang="tr-TR" sz="2400" smtClean="0"/>
              <a:t>    </a:t>
            </a:r>
            <a:r>
              <a:rPr lang="pt-BR" sz="2400" smtClean="0"/>
              <a:t>İlaçlama ekimden önce tohum ilaçlaması şeklinde yapılır.</a:t>
            </a:r>
            <a:endParaRPr lang="en-US" sz="2400" smtClean="0"/>
          </a:p>
          <a:p>
            <a:pPr eaLnBrk="1" hangingPunct="1">
              <a:lnSpc>
                <a:spcPct val="90000"/>
              </a:lnSpc>
            </a:pPr>
            <a:r>
              <a:rPr lang="en-US" sz="2400" smtClean="0"/>
              <a:t>Chlorothalonil (%75)                                500 g/ 100 kg tohum</a:t>
            </a:r>
          </a:p>
          <a:p>
            <a:pPr eaLnBrk="1" hangingPunct="1">
              <a:lnSpc>
                <a:spcPct val="90000"/>
              </a:lnSpc>
            </a:pPr>
            <a:r>
              <a:rPr lang="en-US" sz="2400" smtClean="0"/>
              <a:t>PCNB (Quintozene) (%18)                                     “</a:t>
            </a:r>
          </a:p>
          <a:p>
            <a:pPr eaLnBrk="1" hangingPunct="1">
              <a:lnSpc>
                <a:spcPct val="90000"/>
              </a:lnSpc>
            </a:pPr>
            <a:r>
              <a:rPr lang="en-US" sz="2400" smtClean="0"/>
              <a:t>Carboxin+Thiram (%37.5+%37.5)                          “</a:t>
            </a:r>
          </a:p>
          <a:p>
            <a:pPr eaLnBrk="1" hangingPunct="1">
              <a:lnSpc>
                <a:spcPct val="90000"/>
              </a:lnSpc>
            </a:pPr>
            <a:r>
              <a:rPr lang="en-US" sz="2400" smtClean="0"/>
              <a:t>Mancozeb (%60)                                                    </a:t>
            </a:r>
            <a:r>
              <a:rPr lang="tr-TR" sz="2400" smtClean="0"/>
              <a:t> </a:t>
            </a:r>
            <a:r>
              <a:rPr lang="en-US" sz="2400" smtClean="0"/>
              <a:t>“</a:t>
            </a:r>
            <a:endParaRPr lang="tr-TR" sz="24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body" idx="1"/>
          </p:nvPr>
        </p:nvSpPr>
        <p:spPr>
          <a:xfrm>
            <a:off x="0" y="404813"/>
            <a:ext cx="9324975" cy="6453187"/>
          </a:xfrm>
          <a:solidFill>
            <a:srgbClr val="FFCC00"/>
          </a:solidFill>
        </p:spPr>
        <p:txBody>
          <a:bodyPr/>
          <a:lstStyle/>
          <a:p>
            <a:pPr eaLnBrk="1" hangingPunct="1">
              <a:buFontTx/>
              <a:buNone/>
            </a:pPr>
            <a:r>
              <a:rPr lang="tr-TR" b="1" smtClean="0"/>
              <a:t>  </a:t>
            </a:r>
            <a:r>
              <a:rPr lang="en-US" b="1" smtClean="0">
                <a:solidFill>
                  <a:srgbClr val="FF3300"/>
                </a:solidFill>
              </a:rPr>
              <a:t>Savaşımı:</a:t>
            </a:r>
            <a:r>
              <a:rPr lang="en-US" smtClean="0"/>
              <a:t> Kültürel</a:t>
            </a:r>
            <a:r>
              <a:rPr lang="en-US" b="1" smtClean="0"/>
              <a:t> </a:t>
            </a:r>
            <a:r>
              <a:rPr lang="en-US" smtClean="0"/>
              <a:t>mücadele olarak; </a:t>
            </a:r>
            <a:endParaRPr lang="tr-TR" smtClean="0"/>
          </a:p>
          <a:p>
            <a:pPr eaLnBrk="1" hangingPunct="1">
              <a:buFontTx/>
              <a:buNone/>
            </a:pPr>
            <a:r>
              <a:rPr lang="en-US" sz="2400" smtClean="0"/>
              <a:t>Hasatta yaralama ve ezilmeler en aza indirgenmelidir.</a:t>
            </a:r>
            <a:endParaRPr lang="tr-TR" sz="2400" smtClean="0"/>
          </a:p>
          <a:p>
            <a:pPr eaLnBrk="1" hangingPunct="1">
              <a:buFontTx/>
              <a:buNone/>
            </a:pPr>
            <a:r>
              <a:rPr lang="en-US" sz="2400" smtClean="0"/>
              <a:t>Hasattan </a:t>
            </a:r>
            <a:r>
              <a:rPr lang="tr-TR" sz="2400" smtClean="0"/>
              <a:t>ö</a:t>
            </a:r>
            <a:r>
              <a:rPr lang="en-US" sz="2400" smtClean="0"/>
              <a:t>nce yumruların yeterince olgunlaşması</a:t>
            </a:r>
            <a:r>
              <a:rPr lang="tr-TR" sz="2400" smtClean="0"/>
              <a:t> </a:t>
            </a:r>
            <a:r>
              <a:rPr lang="en-US" sz="2400" smtClean="0"/>
              <a:t>beklenilmelidir.</a:t>
            </a:r>
            <a:endParaRPr lang="tr-TR" sz="2400" smtClean="0"/>
          </a:p>
          <a:p>
            <a:pPr eaLnBrk="1" hangingPunct="1">
              <a:buFontTx/>
              <a:buNone/>
            </a:pPr>
            <a:r>
              <a:rPr lang="en-US" sz="2400" smtClean="0"/>
              <a:t>Kuru ve serin havaların hakim olduğu zamanlarda</a:t>
            </a:r>
            <a:r>
              <a:rPr lang="tr-TR" sz="2400" smtClean="0"/>
              <a:t> </a:t>
            </a:r>
            <a:r>
              <a:rPr lang="en-US" sz="2400" smtClean="0"/>
              <a:t>hasat</a:t>
            </a:r>
            <a:endParaRPr lang="tr-TR" sz="2400" smtClean="0"/>
          </a:p>
          <a:p>
            <a:pPr eaLnBrk="1" hangingPunct="1">
              <a:buFontTx/>
              <a:buNone/>
            </a:pPr>
            <a:r>
              <a:rPr lang="en-US" sz="2400" smtClean="0"/>
              <a:t>yapıl</a:t>
            </a:r>
            <a:r>
              <a:rPr lang="tr-TR" sz="2400" smtClean="0"/>
              <a:t>ma</a:t>
            </a:r>
            <a:r>
              <a:rPr lang="en-US" sz="2400" smtClean="0"/>
              <a:t>lıdır.</a:t>
            </a:r>
            <a:endParaRPr lang="tr-TR" sz="2400" smtClean="0"/>
          </a:p>
          <a:p>
            <a:pPr eaLnBrk="1" hangingPunct="1">
              <a:buFontTx/>
              <a:buNone/>
            </a:pPr>
            <a:r>
              <a:rPr lang="en-US" sz="2400" smtClean="0"/>
              <a:t> Dayanıklı çeşitler tercih edilmelidir. </a:t>
            </a:r>
            <a:endParaRPr lang="tr-TR" sz="2400" smtClean="0"/>
          </a:p>
          <a:p>
            <a:pPr eaLnBrk="1" hangingPunct="1">
              <a:buFontTx/>
              <a:buNone/>
            </a:pPr>
            <a:r>
              <a:rPr lang="en-US" sz="2400" smtClean="0"/>
              <a:t>Depolamadan once yumrular üzerindeki toprak ve çamur temizlenmeli, yaralı bereli yumrular depoya alınmamalıdır. </a:t>
            </a:r>
            <a:endParaRPr lang="tr-TR" sz="2400" smtClean="0"/>
          </a:p>
          <a:p>
            <a:pPr eaLnBrk="1" hangingPunct="1">
              <a:buFontTx/>
              <a:buNone/>
            </a:pPr>
            <a:r>
              <a:rPr lang="en-US" sz="2400" smtClean="0"/>
              <a:t>Depo sıcaklığı 10 </a:t>
            </a:r>
            <a:r>
              <a:rPr lang="en-US" sz="2400" baseline="30000" smtClean="0"/>
              <a:t>0</a:t>
            </a:r>
            <a:r>
              <a:rPr lang="en-US" sz="2400" smtClean="0"/>
              <a:t>C yi geçmemelidir.</a:t>
            </a:r>
          </a:p>
          <a:p>
            <a:pPr eaLnBrk="1" hangingPunct="1">
              <a:buFontTx/>
              <a:buNone/>
            </a:pPr>
            <a:r>
              <a:rPr lang="tr-TR" sz="2400" smtClean="0"/>
              <a:t>   </a:t>
            </a:r>
            <a:r>
              <a:rPr lang="en-US" sz="2400" b="1" smtClean="0"/>
              <a:t>Kimyasal mücadelesinde</a:t>
            </a:r>
            <a:r>
              <a:rPr lang="en-US" sz="2400" smtClean="0"/>
              <a:t> ülkemiz teknik talimatlarında bir ilaç tavsiye edilmemekte isede dünya da depo da yumrulara Thiabendazole tohumda ise Fludioxonil, Flutolanil, Thiophanate methyl veya mancozeb etkili maddeli ilaçlar kullanılmaktadır.</a:t>
            </a:r>
            <a:r>
              <a:rPr lang="tr-TR" sz="2400" smtClean="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body" idx="1"/>
          </p:nvPr>
        </p:nvSpPr>
        <p:spPr>
          <a:xfrm>
            <a:off x="457200" y="404813"/>
            <a:ext cx="8229600" cy="6048375"/>
          </a:xfrm>
          <a:solidFill>
            <a:srgbClr val="FFCC00"/>
          </a:solidFill>
        </p:spPr>
        <p:txBody>
          <a:bodyPr/>
          <a:lstStyle/>
          <a:p>
            <a:pPr eaLnBrk="1" hangingPunct="1">
              <a:lnSpc>
                <a:spcPct val="80000"/>
              </a:lnSpc>
              <a:buFontTx/>
              <a:buNone/>
            </a:pPr>
            <a:r>
              <a:rPr lang="tr-TR" sz="2800" b="1" smtClean="0"/>
              <a:t>   </a:t>
            </a:r>
            <a:r>
              <a:rPr lang="en-US" sz="2800" b="1" smtClean="0">
                <a:solidFill>
                  <a:schemeClr val="accent2"/>
                </a:solidFill>
              </a:rPr>
              <a:t>Gümüş Kabuk Hastalığı</a:t>
            </a:r>
          </a:p>
          <a:p>
            <a:pPr eaLnBrk="1" hangingPunct="1">
              <a:lnSpc>
                <a:spcPct val="80000"/>
              </a:lnSpc>
              <a:buFontTx/>
              <a:buNone/>
            </a:pPr>
            <a:r>
              <a:rPr lang="tr-TR" sz="2800" b="1" smtClean="0"/>
              <a:t>  </a:t>
            </a:r>
            <a:r>
              <a:rPr lang="en-US" sz="2800" b="1" smtClean="0"/>
              <a:t> </a:t>
            </a:r>
            <a:r>
              <a:rPr lang="en-US" sz="2800" b="1" smtClean="0">
                <a:solidFill>
                  <a:srgbClr val="FF66CC"/>
                </a:solidFill>
              </a:rPr>
              <a:t>Hastalık etmeni</a:t>
            </a:r>
            <a:r>
              <a:rPr lang="en-US" sz="2800" b="1" smtClean="0"/>
              <a:t>: </a:t>
            </a:r>
            <a:r>
              <a:rPr lang="en-US" sz="2800" i="1" smtClean="0">
                <a:solidFill>
                  <a:schemeClr val="hlink"/>
                </a:solidFill>
              </a:rPr>
              <a:t>Helminthosporium solani</a:t>
            </a:r>
            <a:endParaRPr lang="en-US" sz="2800" smtClean="0">
              <a:solidFill>
                <a:schemeClr val="hlink"/>
              </a:solidFill>
            </a:endParaRPr>
          </a:p>
          <a:p>
            <a:pPr algn="just" eaLnBrk="1" hangingPunct="1">
              <a:lnSpc>
                <a:spcPct val="80000"/>
              </a:lnSpc>
              <a:buFontTx/>
              <a:buNone/>
            </a:pPr>
            <a:r>
              <a:rPr lang="tr-TR" sz="2800" smtClean="0"/>
              <a:t>   </a:t>
            </a:r>
            <a:r>
              <a:rPr lang="en-US" sz="2800" smtClean="0"/>
              <a:t>Ülkemizde yumrularda saptanmış, bir yumru hastalığı olup patatesten başka konukçusu bilinmiyor.</a:t>
            </a:r>
          </a:p>
          <a:p>
            <a:pPr algn="just" eaLnBrk="1" hangingPunct="1">
              <a:lnSpc>
                <a:spcPct val="80000"/>
              </a:lnSpc>
              <a:buFontTx/>
              <a:buNone/>
            </a:pPr>
            <a:r>
              <a:rPr lang="tr-TR" sz="2800" smtClean="0"/>
              <a:t>   </a:t>
            </a:r>
            <a:r>
              <a:rPr lang="en-US" sz="2800" smtClean="0"/>
              <a:t>Yumrunun büyük bir alanını kaplayan parlak gümüş veya kahverenginde lekeler oluşturur.Etkilenmiş alanlar, özellikle de ıslaksa belirgin gümüşümsü bir parlaklığa sahiptir.</a:t>
            </a:r>
          </a:p>
          <a:p>
            <a:pPr algn="just" eaLnBrk="1" hangingPunct="1">
              <a:lnSpc>
                <a:spcPct val="80000"/>
              </a:lnSpc>
              <a:buFontTx/>
              <a:buNone/>
            </a:pPr>
            <a:r>
              <a:rPr lang="tr-TR" sz="2800" smtClean="0"/>
              <a:t>   </a:t>
            </a:r>
            <a:r>
              <a:rPr lang="en-US" sz="2800" smtClean="0"/>
              <a:t>Siyah nokta ve gümüş kabuk hastalığı, yumru yüzeyinde benzer lekeler oluştururlar ve birlikte bulunabilirler. Genç gümüş kabuk lekelerinin kenarları daha belirgindir ve konidi konidioforların neden olduğu isli bir görünüme sahiptir, ayrıca gümüş kabuk lekeleri skleroti içermez.</a:t>
            </a:r>
            <a:endParaRPr lang="tr-TR" sz="28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body" idx="1"/>
          </p:nvPr>
        </p:nvSpPr>
        <p:spPr>
          <a:xfrm>
            <a:off x="468313" y="333375"/>
            <a:ext cx="8229600" cy="6191250"/>
          </a:xfrm>
          <a:solidFill>
            <a:srgbClr val="FFCC00"/>
          </a:solidFill>
        </p:spPr>
        <p:txBody>
          <a:bodyPr/>
          <a:lstStyle/>
          <a:p>
            <a:pPr algn="just" eaLnBrk="1" hangingPunct="1">
              <a:lnSpc>
                <a:spcPct val="90000"/>
              </a:lnSpc>
              <a:buFontTx/>
              <a:buNone/>
            </a:pPr>
            <a:r>
              <a:rPr lang="tr-TR" sz="2800" smtClean="0"/>
              <a:t>   </a:t>
            </a:r>
            <a:r>
              <a:rPr lang="en-US" sz="2800" smtClean="0"/>
              <a:t>Etmen önce renksiz, yaşlanınca kahverengine dönen bölmeli, dallı miselyuma sahip. Dallanmayan bölmeli konidioforları var. Konidileri 5’in üstünde bölme (yalancı bölme) içeriyor, koyu kahverenginde, dip kısmı şişkin uça doğru daralan şekildedir.</a:t>
            </a:r>
            <a:endParaRPr lang="pt-BR" sz="2800" smtClean="0"/>
          </a:p>
          <a:p>
            <a:pPr algn="just" eaLnBrk="1" hangingPunct="1">
              <a:lnSpc>
                <a:spcPct val="90000"/>
              </a:lnSpc>
              <a:buFontTx/>
              <a:buNone/>
            </a:pPr>
            <a:r>
              <a:rPr lang="tr-TR" sz="2800" smtClean="0"/>
              <a:t>   </a:t>
            </a:r>
            <a:r>
              <a:rPr lang="pt-BR" sz="2800" smtClean="0"/>
              <a:t>Fungus enfekteli yumru parçaları ile, daha az oranda toprakla taşınır. Hastalık gelişimi için yüksek nem gereklidir. Toprakta olgun yumrular uzun süre bırakılırsa, hastalık daha şiddetli oluşur. Enfeksiyon için gerekli minumum şartlar 3</a:t>
            </a:r>
            <a:r>
              <a:rPr lang="en-US" sz="2800" smtClean="0">
                <a:sym typeface="Symbol" pitchFamily="18" charset="2"/>
              </a:rPr>
              <a:t></a:t>
            </a:r>
            <a:r>
              <a:rPr lang="pt-BR" sz="2800" smtClean="0"/>
              <a:t>C ve %90 nisbi nemdir. Hastalık depoda artmaya devam eder. Eğer yumrular yüksek nem ve sıcaklıkta tutulursa daha ileri enfeksiyonlar gelişebilir.</a:t>
            </a:r>
            <a:endParaRPr lang="tr-TR" sz="28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body" idx="1"/>
          </p:nvPr>
        </p:nvSpPr>
        <p:spPr>
          <a:xfrm>
            <a:off x="250825" y="115888"/>
            <a:ext cx="8713788" cy="6742112"/>
          </a:xfrm>
          <a:solidFill>
            <a:srgbClr val="FFCC00"/>
          </a:solidFill>
        </p:spPr>
        <p:txBody>
          <a:bodyPr/>
          <a:lstStyle/>
          <a:p>
            <a:pPr algn="just" eaLnBrk="1" hangingPunct="1">
              <a:buFontTx/>
              <a:buNone/>
            </a:pPr>
            <a:r>
              <a:rPr lang="tr-TR" b="1" smtClean="0"/>
              <a:t>   </a:t>
            </a:r>
            <a:r>
              <a:rPr lang="pt-BR" sz="2800" b="1" smtClean="0">
                <a:solidFill>
                  <a:srgbClr val="FF3300"/>
                </a:solidFill>
              </a:rPr>
              <a:t>Savaşımı</a:t>
            </a:r>
            <a:r>
              <a:rPr lang="pt-BR" sz="2800" b="1" smtClean="0"/>
              <a:t>:</a:t>
            </a:r>
            <a:r>
              <a:rPr lang="tr-TR" sz="2800" b="1" smtClean="0"/>
              <a:t> </a:t>
            </a:r>
            <a:r>
              <a:rPr lang="pt-BR" sz="2800" smtClean="0"/>
              <a:t>Hastalıksız yumru kullanımı, yumruların olgunlaşır olgunlaşmaz hasat edilmesi, depolama sırasında yaraların kapanması için ılık hava vererek depoların ısıtılması ve yumru ıslaklığının giderilmesi  önerilir. Depolama ise mümkün olduğu kadar düşük sıcaklıkta yapılmalıdır.</a:t>
            </a:r>
            <a:endParaRPr lang="tr-TR" sz="2800" smtClean="0"/>
          </a:p>
        </p:txBody>
      </p:sp>
      <p:pic>
        <p:nvPicPr>
          <p:cNvPr id="96259" name="Picture 3" descr="helmintosporium1"/>
          <p:cNvPicPr>
            <a:picLocks noChangeAspect="1" noChangeArrowheads="1"/>
          </p:cNvPicPr>
          <p:nvPr/>
        </p:nvPicPr>
        <p:blipFill>
          <a:blip r:embed="rId3"/>
          <a:srcRect/>
          <a:stretch>
            <a:fillRect/>
          </a:stretch>
        </p:blipFill>
        <p:spPr bwMode="auto">
          <a:xfrm>
            <a:off x="1042988" y="2997200"/>
            <a:ext cx="6842125" cy="3744913"/>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body" idx="1"/>
          </p:nvPr>
        </p:nvSpPr>
        <p:spPr>
          <a:xfrm>
            <a:off x="457200" y="333375"/>
            <a:ext cx="8229600" cy="5792788"/>
          </a:xfrm>
          <a:solidFill>
            <a:srgbClr val="FFCC00"/>
          </a:solidFill>
        </p:spPr>
        <p:txBody>
          <a:bodyPr/>
          <a:lstStyle/>
          <a:p>
            <a:pPr eaLnBrk="1" hangingPunct="1">
              <a:buFontTx/>
              <a:buNone/>
            </a:pPr>
            <a:r>
              <a:rPr lang="tr-TR" sz="2800" b="1" smtClean="0"/>
              <a:t>   </a:t>
            </a:r>
            <a:r>
              <a:rPr lang="pt-BR" sz="2800" b="1" smtClean="0">
                <a:solidFill>
                  <a:schemeClr val="accent2"/>
                </a:solidFill>
              </a:rPr>
              <a:t>Gri Küf</a:t>
            </a:r>
          </a:p>
          <a:p>
            <a:pPr eaLnBrk="1" hangingPunct="1">
              <a:buFontTx/>
              <a:buNone/>
            </a:pPr>
            <a:r>
              <a:rPr lang="tr-TR" sz="2800" b="1" smtClean="0"/>
              <a:t>   </a:t>
            </a:r>
            <a:r>
              <a:rPr lang="pt-BR" sz="2800" b="1" smtClean="0">
                <a:solidFill>
                  <a:srgbClr val="FF66CC"/>
                </a:solidFill>
              </a:rPr>
              <a:t>Hastalık etmeni</a:t>
            </a:r>
            <a:r>
              <a:rPr lang="pt-BR" sz="2800" b="1" smtClean="0"/>
              <a:t>: </a:t>
            </a:r>
            <a:r>
              <a:rPr lang="pt-BR" sz="2800" i="1" smtClean="0">
                <a:solidFill>
                  <a:schemeClr val="hlink"/>
                </a:solidFill>
              </a:rPr>
              <a:t>Botrytis cinerea</a:t>
            </a:r>
            <a:r>
              <a:rPr lang="pt-BR" sz="2800" b="1" i="1" smtClean="0"/>
              <a:t>  </a:t>
            </a:r>
            <a:endParaRPr lang="pt-BR" sz="2800" smtClean="0"/>
          </a:p>
          <a:p>
            <a:pPr algn="just" eaLnBrk="1" hangingPunct="1">
              <a:buFontTx/>
              <a:buNone/>
            </a:pPr>
            <a:r>
              <a:rPr lang="tr-TR" sz="2800" smtClean="0"/>
              <a:t>   </a:t>
            </a:r>
            <a:r>
              <a:rPr lang="pt-BR" sz="2800" smtClean="0"/>
              <a:t>Polifag bir fungus. </a:t>
            </a:r>
            <a:r>
              <a:rPr lang="de-DE" sz="2800" smtClean="0"/>
              <a:t>Patateste ekonomik öneme sahip değil. Daha çok petiollerde, gövdede yaprakta, nadiren yumruda belirti oluşturur. Yaprak lekeleri, yaprak uçlarında ve kenarlarda oluşur, ana damarlarla sınırlı lekeler meydana gelir, geniş konsantrik zonlara sahiptir. Enfekteli yapraklardan petiol ve gövdeye çürüklük yayılır. Etkilenmiş dokular üzerinde etmenin bol miktarda gri renkli misel ve spor yığınları oluşur.</a:t>
            </a:r>
          </a:p>
          <a:p>
            <a:pPr algn="just" eaLnBrk="1" hangingPunct="1">
              <a:buFontTx/>
              <a:buNone/>
            </a:pPr>
            <a:r>
              <a:rPr lang="tr-TR" sz="2800" smtClean="0"/>
              <a:t>   </a:t>
            </a:r>
            <a:r>
              <a:rPr lang="de-DE" sz="2800" smtClean="0"/>
              <a:t>Etmen üzüm salkımı şeklinde konidiler oluşturur. </a:t>
            </a:r>
            <a:endParaRPr lang="tr-TR" sz="28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body" idx="1"/>
          </p:nvPr>
        </p:nvSpPr>
        <p:spPr>
          <a:xfrm>
            <a:off x="457200" y="404813"/>
            <a:ext cx="8229600" cy="5721350"/>
          </a:xfrm>
          <a:solidFill>
            <a:srgbClr val="FFCC00"/>
          </a:solidFill>
        </p:spPr>
        <p:txBody>
          <a:bodyPr/>
          <a:lstStyle/>
          <a:p>
            <a:pPr algn="just" eaLnBrk="1" hangingPunct="1">
              <a:lnSpc>
                <a:spcPct val="90000"/>
              </a:lnSpc>
              <a:buFontTx/>
              <a:buNone/>
            </a:pPr>
            <a:r>
              <a:rPr lang="tr-TR" smtClean="0"/>
              <a:t>   </a:t>
            </a:r>
            <a:r>
              <a:rPr lang="de-DE" smtClean="0"/>
              <a:t>Konidiler tek hücreli, şeffaf, eliptik şekilde olup, konidioforların uç kısmında toplu halde oluşurlar. Sklerotileri sıkı yapılı, siyah renkte, düzensiz şekillerde, 1-15 mm boyutlarında meydana gelir.</a:t>
            </a:r>
            <a:endParaRPr lang="pt-BR" smtClean="0"/>
          </a:p>
          <a:p>
            <a:pPr algn="just" eaLnBrk="1" hangingPunct="1">
              <a:lnSpc>
                <a:spcPct val="90000"/>
              </a:lnSpc>
              <a:buFontTx/>
              <a:buNone/>
            </a:pPr>
            <a:r>
              <a:rPr lang="tr-TR" smtClean="0"/>
              <a:t>   </a:t>
            </a:r>
            <a:r>
              <a:rPr lang="pt-BR" smtClean="0"/>
              <a:t>Eşeyli dönemi </a:t>
            </a:r>
            <a:r>
              <a:rPr lang="pt-BR" i="1" smtClean="0">
                <a:solidFill>
                  <a:srgbClr val="FF3300"/>
                </a:solidFill>
              </a:rPr>
              <a:t>Sclerotinia fuckeliana</a:t>
            </a:r>
            <a:r>
              <a:rPr lang="pt-BR" smtClean="0"/>
              <a:t> (Syn. </a:t>
            </a:r>
            <a:r>
              <a:rPr lang="pt-BR" i="1" smtClean="0">
                <a:solidFill>
                  <a:srgbClr val="FF3300"/>
                </a:solidFill>
              </a:rPr>
              <a:t>Botryotinia fuckeliana</a:t>
            </a:r>
            <a:r>
              <a:rPr lang="pt-BR" smtClean="0"/>
              <a:t>) nadir oluşur.</a:t>
            </a:r>
          </a:p>
          <a:p>
            <a:pPr algn="just" eaLnBrk="1" hangingPunct="1">
              <a:lnSpc>
                <a:spcPct val="90000"/>
              </a:lnSpc>
              <a:buFontTx/>
              <a:buNone/>
            </a:pPr>
            <a:r>
              <a:rPr lang="tr-TR" smtClean="0"/>
              <a:t>   </a:t>
            </a:r>
            <a:r>
              <a:rPr lang="pt-BR" smtClean="0"/>
              <a:t>Sporlar rüzgar ve yağmurla yayılır. Lezyon gelişimi, kurak güneşli koşullarda sınırlanır. Yaprak enfeksiyonu yüksek nem ve nisbeten düşük sıcaklıklara ihtiyaç gösterir.</a:t>
            </a:r>
            <a:endParaRPr lang="tr-TR" smtClean="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3045</Words>
  <PresentationFormat>Ekran Gösterisi (4:3)</PresentationFormat>
  <Paragraphs>170</Paragraphs>
  <Slides>38</Slides>
  <Notes>38</Notes>
  <HiddenSlides>0</HiddenSlides>
  <MMClips>0</MMClips>
  <ScaleCrop>false</ScaleCrop>
  <HeadingPairs>
    <vt:vector size="4" baseType="variant">
      <vt:variant>
        <vt:lpstr>Tema</vt:lpstr>
      </vt:variant>
      <vt:variant>
        <vt:i4>1</vt:i4>
      </vt:variant>
      <vt:variant>
        <vt:lpstr>Slayt Başlıkları</vt:lpstr>
      </vt:variant>
      <vt:variant>
        <vt:i4>38</vt:i4>
      </vt:variant>
    </vt:vector>
  </HeadingPairs>
  <TitlesOfParts>
    <vt:vector size="39"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lpstr>Kullanılan İlaçlar</vt:lpstr>
      <vt:lpstr>Slayt 34</vt:lpstr>
      <vt:lpstr>Slayt 35</vt:lpstr>
      <vt:lpstr>Slayt 36</vt:lpstr>
      <vt:lpstr>Slayt 37</vt:lpstr>
      <vt:lpstr>Slayt 38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pc</dc:creator>
  <cp:lastModifiedBy>pc</cp:lastModifiedBy>
  <cp:revision>1</cp:revision>
  <dcterms:created xsi:type="dcterms:W3CDTF">2017-02-02T12:16:31Z</dcterms:created>
  <dcterms:modified xsi:type="dcterms:W3CDTF">2017-02-02T12:18:06Z</dcterms:modified>
</cp:coreProperties>
</file>