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81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1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8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5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1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4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9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3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6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7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1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1CD1-1774-4464-BCBA-62CFB3025C98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05F46-5146-4B24-A7F9-C535EDADF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4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3" y="212035"/>
            <a:ext cx="11155017" cy="5964928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 smtClean="0"/>
              <a:t>G</a:t>
            </a:r>
            <a:r>
              <a:rPr lang="tr-TR" altLang="en-US" b="1" dirty="0" err="1" smtClean="0"/>
              <a:t>elişmiş</a:t>
            </a:r>
            <a:r>
              <a:rPr lang="tr-TR" altLang="en-US" b="1" dirty="0" smtClean="0"/>
              <a:t> bir klinik biyokimya laboratuvarında bulunması gereken bölümler: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-İdari bölüm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alma ve numune kabul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-Serum ayırma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-Biyokimyasal analizler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-Hormon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-İdrar ve gaita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gazları ve elektrolit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</a:t>
            </a:r>
            <a:r>
              <a:rPr lang="tr-TR" altLang="en-US" dirty="0" err="1" smtClean="0"/>
              <a:t>Elektroforez</a:t>
            </a:r>
            <a:r>
              <a:rPr lang="tr-TR" altLang="en-US" dirty="0" smtClean="0"/>
              <a:t>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-Manuel deneyler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-Araştırma ve metabolizma bozuklukları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-İlaç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-Çözelti ve kit hazırlama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-Distile, </a:t>
            </a:r>
            <a:r>
              <a:rPr lang="tr-TR" altLang="en-US" dirty="0" err="1" smtClean="0"/>
              <a:t>diyonize</a:t>
            </a:r>
            <a:r>
              <a:rPr lang="tr-TR" altLang="en-US" dirty="0" smtClean="0"/>
              <a:t>, </a:t>
            </a:r>
            <a:r>
              <a:rPr lang="tr-TR" altLang="en-US" dirty="0" err="1" smtClean="0"/>
              <a:t>redistile</a:t>
            </a:r>
            <a:r>
              <a:rPr lang="tr-TR" altLang="en-US" dirty="0" smtClean="0"/>
              <a:t> su üretimi, malzeme yıkama-kurutma-sterilizasyon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-Ambar ve soğuk depo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-Acil laboratuvarı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-Bilgi işlem merkezi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hastane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sistemi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ağına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bağlı</a:t>
            </a:r>
            <a:r>
              <a:rPr lang="en-US" altLang="en-US" dirty="0" smtClean="0"/>
              <a:t>)</a:t>
            </a:r>
            <a:endParaRPr lang="tr-T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349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424" y="182598"/>
            <a:ext cx="9041152" cy="649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86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990" y="133826"/>
            <a:ext cx="9096020" cy="659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160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ontent Placeholder 50"/>
          <p:cNvSpPr>
            <a:spLocks noGrp="1"/>
          </p:cNvSpPr>
          <p:nvPr>
            <p:ph sz="half" idx="1"/>
          </p:nvPr>
        </p:nvSpPr>
        <p:spPr>
          <a:xfrm>
            <a:off x="493486" y="136899"/>
            <a:ext cx="11567885" cy="622035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tr-TR" sz="2200" b="1" dirty="0" smtClean="0"/>
              <a:t>Biyolojik materyallerin analizinde: </a:t>
            </a:r>
          </a:p>
          <a:p>
            <a:pPr lvl="1" algn="just">
              <a:lnSpc>
                <a:spcPct val="100000"/>
              </a:lnSpc>
            </a:pPr>
            <a:r>
              <a:rPr lang="tr-TR" sz="2200" dirty="0" smtClean="0"/>
              <a:t>Materyaller Numune, </a:t>
            </a:r>
            <a:r>
              <a:rPr lang="tr-TR" sz="2200" dirty="0" err="1" smtClean="0"/>
              <a:t>spesimen</a:t>
            </a:r>
            <a:r>
              <a:rPr lang="tr-TR" sz="2200" dirty="0"/>
              <a:t> </a:t>
            </a:r>
            <a:r>
              <a:rPr lang="tr-TR" sz="2200" dirty="0" smtClean="0"/>
              <a:t>gibi adlar alır.</a:t>
            </a:r>
          </a:p>
          <a:p>
            <a:pPr lvl="1" algn="just">
              <a:lnSpc>
                <a:spcPct val="100000"/>
              </a:lnSpc>
            </a:pPr>
            <a:r>
              <a:rPr lang="tr-TR" sz="2200" dirty="0" smtClean="0"/>
              <a:t>Analizleri için kimyasal tepkimeler gerçekleştirileceğinden farklı tehlikeleri olan kimyasal ajanlar kullanılır.</a:t>
            </a:r>
          </a:p>
          <a:p>
            <a:pPr lvl="1" algn="just">
              <a:lnSpc>
                <a:spcPct val="100000"/>
              </a:lnSpc>
            </a:pPr>
            <a:r>
              <a:rPr lang="tr-TR" sz="2200" dirty="0" smtClean="0"/>
              <a:t>Analizlerde kullanılan ajanlar tek tek veya bir analiz için gerekli tüm kimyasalların bir arada sunulduğu kitler içerisinde bulunabilir.</a:t>
            </a:r>
          </a:p>
          <a:p>
            <a:pPr lvl="1" algn="just">
              <a:lnSpc>
                <a:spcPct val="100000"/>
              </a:lnSpc>
            </a:pPr>
            <a:r>
              <a:rPr lang="tr-TR" sz="2200" dirty="0" smtClean="0"/>
              <a:t>Biyolojik materyaller yapılacak analiz çeşidine göre farklı vücut sıvıları, dokular veya kan Numuneleri şeklinde olabilir. Numunenin alındığı ve saklandığı kaplar numune ve analiz türüne göre değişiklik gösterir.</a:t>
            </a:r>
          </a:p>
          <a:p>
            <a:pPr lvl="1" algn="just">
              <a:lnSpc>
                <a:spcPct val="100000"/>
              </a:lnSpc>
            </a:pPr>
            <a:r>
              <a:rPr lang="tr-TR" sz="2200" dirty="0" smtClean="0"/>
              <a:t>Analizler için tek bir metot mevcut değildir. Farklı analizler farklı yöntem ve metotları gerektirir:</a:t>
            </a:r>
          </a:p>
          <a:p>
            <a:pPr lvl="2" algn="just">
              <a:lnSpc>
                <a:spcPct val="100000"/>
              </a:lnSpc>
            </a:pPr>
            <a:r>
              <a:rPr lang="tr-TR" sz="1800" dirty="0" smtClean="0"/>
              <a:t> spektroskopi, </a:t>
            </a:r>
            <a:r>
              <a:rPr lang="tr-TR" sz="1800" dirty="0" err="1" smtClean="0"/>
              <a:t>mikroskobi</a:t>
            </a:r>
            <a:r>
              <a:rPr lang="tr-TR" sz="1800" dirty="0" smtClean="0"/>
              <a:t>, </a:t>
            </a:r>
            <a:r>
              <a:rPr lang="tr-TR" sz="1800" dirty="0" err="1" smtClean="0"/>
              <a:t>immünhistokimya</a:t>
            </a:r>
            <a:r>
              <a:rPr lang="tr-TR" sz="1800" dirty="0" smtClean="0"/>
              <a:t>, </a:t>
            </a:r>
            <a:r>
              <a:rPr lang="tr-TR" sz="1800" dirty="0" err="1" smtClean="0"/>
              <a:t>proteinblot</a:t>
            </a:r>
            <a:r>
              <a:rPr lang="tr-TR" sz="1800" dirty="0" smtClean="0"/>
              <a:t>, </a:t>
            </a:r>
            <a:r>
              <a:rPr lang="tr-TR" sz="1800" dirty="0" err="1" smtClean="0"/>
              <a:t>dotblot</a:t>
            </a:r>
            <a:r>
              <a:rPr lang="tr-TR" sz="1800" dirty="0" smtClean="0"/>
              <a:t>, veya </a:t>
            </a:r>
            <a:r>
              <a:rPr lang="tr-TR" sz="1800" dirty="0" err="1" smtClean="0"/>
              <a:t>histobiyokimya</a:t>
            </a:r>
            <a:r>
              <a:rPr lang="tr-TR" sz="1800" dirty="0" smtClean="0"/>
              <a:t> gibi.</a:t>
            </a:r>
          </a:p>
          <a:p>
            <a:pPr lvl="1" algn="just">
              <a:lnSpc>
                <a:spcPct val="100000"/>
              </a:lnSpc>
            </a:pPr>
            <a:r>
              <a:rPr lang="tr-TR" sz="2200" dirty="0" smtClean="0"/>
              <a:t>Biyokimya genel uygulamalarında en yaygın olarak kan ve idrar numuneleri analiz edilir.</a:t>
            </a:r>
          </a:p>
          <a:p>
            <a:pPr algn="just">
              <a:lnSpc>
                <a:spcPct val="100000"/>
              </a:lnSpc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3862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216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Reviewer-x</dc:creator>
  <cp:lastModifiedBy>Reviewer-x</cp:lastModifiedBy>
  <cp:revision>2</cp:revision>
  <dcterms:created xsi:type="dcterms:W3CDTF">2018-02-19T20:25:55Z</dcterms:created>
  <dcterms:modified xsi:type="dcterms:W3CDTF">2018-02-19T20:31:39Z</dcterms:modified>
</cp:coreProperties>
</file>