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81" r:id="rId2"/>
    <p:sldId id="257" r:id="rId3"/>
    <p:sldId id="258" r:id="rId4"/>
    <p:sldId id="259" r:id="rId5"/>
    <p:sldId id="260" r:id="rId6"/>
    <p:sldId id="261" r:id="rId7"/>
    <p:sldId id="262" r:id="rId8"/>
    <p:sldId id="263" r:id="rId9"/>
    <p:sldId id="267" r:id="rId10"/>
    <p:sldId id="276" r:id="rId11"/>
    <p:sldId id="268" r:id="rId12"/>
    <p:sldId id="269" r:id="rId13"/>
    <p:sldId id="277" r:id="rId14"/>
    <p:sldId id="270" r:id="rId15"/>
    <p:sldId id="271" r:id="rId16"/>
    <p:sldId id="272" r:id="rId17"/>
    <p:sldId id="273" r:id="rId18"/>
    <p:sldId id="274" r:id="rId19"/>
    <p:sldId id="275" r:id="rId20"/>
    <p:sldId id="266" r:id="rId21"/>
    <p:sldId id="278" r:id="rId22"/>
    <p:sldId id="279" r:id="rId23"/>
    <p:sldId id="280" r:id="rId24"/>
    <p:sldId id="264" r:id="rId25"/>
    <p:sldId id="282" r:id="rId2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ema Uygulanmış Stil 2 - Vurgu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24"/>
  </p:normalViewPr>
  <p:slideViewPr>
    <p:cSldViewPr snapToGrid="0">
      <p:cViewPr varScale="1">
        <p:scale>
          <a:sx n="106" d="100"/>
          <a:sy n="106" d="100"/>
        </p:scale>
        <p:origin x="79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62E0D15D-D440-4CE9-B183-4199A494DAAD}"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53C601-1E84-42C2-968E-67460E77265F}" type="slidenum">
              <a:rPr lang="tr-TR" smtClean="0"/>
              <a:t>‹#›</a:t>
            </a:fld>
            <a:endParaRPr lang="tr-TR"/>
          </a:p>
        </p:txBody>
      </p:sp>
    </p:spTree>
    <p:extLst>
      <p:ext uri="{BB962C8B-B14F-4D97-AF65-F5344CB8AC3E}">
        <p14:creationId xmlns:p14="http://schemas.microsoft.com/office/powerpoint/2010/main" val="36931483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62E0D15D-D440-4CE9-B183-4199A494DAAD}"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53C601-1E84-42C2-968E-67460E77265F}" type="slidenum">
              <a:rPr lang="tr-TR" smtClean="0"/>
              <a:t>‹#›</a:t>
            </a:fld>
            <a:endParaRPr lang="tr-TR"/>
          </a:p>
        </p:txBody>
      </p:sp>
    </p:spTree>
    <p:extLst>
      <p:ext uri="{BB962C8B-B14F-4D97-AF65-F5344CB8AC3E}">
        <p14:creationId xmlns:p14="http://schemas.microsoft.com/office/powerpoint/2010/main" val="3662824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62E0D15D-D440-4CE9-B183-4199A494DAAD}"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53C601-1E84-42C2-968E-67460E77265F}" type="slidenum">
              <a:rPr lang="tr-TR" smtClean="0"/>
              <a:t>‹#›</a:t>
            </a:fld>
            <a:endParaRPr lang="tr-TR"/>
          </a:p>
        </p:txBody>
      </p:sp>
    </p:spTree>
    <p:extLst>
      <p:ext uri="{BB962C8B-B14F-4D97-AF65-F5344CB8AC3E}">
        <p14:creationId xmlns:p14="http://schemas.microsoft.com/office/powerpoint/2010/main" val="4760252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62E0D15D-D440-4CE9-B183-4199A494DAAD}"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53C601-1E84-42C2-968E-67460E77265F}" type="slidenum">
              <a:rPr lang="tr-TR" smtClean="0"/>
              <a:t>‹#›</a:t>
            </a:fld>
            <a:endParaRPr lang="tr-TR"/>
          </a:p>
        </p:txBody>
      </p:sp>
    </p:spTree>
    <p:extLst>
      <p:ext uri="{BB962C8B-B14F-4D97-AF65-F5344CB8AC3E}">
        <p14:creationId xmlns:p14="http://schemas.microsoft.com/office/powerpoint/2010/main" val="18473993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62E0D15D-D440-4CE9-B183-4199A494DAAD}"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53C601-1E84-42C2-968E-67460E77265F}" type="slidenum">
              <a:rPr lang="tr-TR" smtClean="0"/>
              <a:t>‹#›</a:t>
            </a:fld>
            <a:endParaRPr lang="tr-TR"/>
          </a:p>
        </p:txBody>
      </p:sp>
    </p:spTree>
    <p:extLst>
      <p:ext uri="{BB962C8B-B14F-4D97-AF65-F5344CB8AC3E}">
        <p14:creationId xmlns:p14="http://schemas.microsoft.com/office/powerpoint/2010/main" val="411290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62E0D15D-D440-4CE9-B183-4199A494DAAD}"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F53C601-1E84-42C2-968E-67460E77265F}" type="slidenum">
              <a:rPr lang="tr-TR" smtClean="0"/>
              <a:t>‹#›</a:t>
            </a:fld>
            <a:endParaRPr lang="tr-TR"/>
          </a:p>
        </p:txBody>
      </p:sp>
    </p:spTree>
    <p:extLst>
      <p:ext uri="{BB962C8B-B14F-4D97-AF65-F5344CB8AC3E}">
        <p14:creationId xmlns:p14="http://schemas.microsoft.com/office/powerpoint/2010/main" val="42420151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62E0D15D-D440-4CE9-B183-4199A494DAAD}" type="datetimeFigureOut">
              <a:rPr lang="tr-TR" smtClean="0"/>
              <a:t>4.05.2020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F53C601-1E84-42C2-968E-67460E77265F}" type="slidenum">
              <a:rPr lang="tr-TR" smtClean="0"/>
              <a:t>‹#›</a:t>
            </a:fld>
            <a:endParaRPr lang="tr-TR"/>
          </a:p>
        </p:txBody>
      </p:sp>
    </p:spTree>
    <p:extLst>
      <p:ext uri="{BB962C8B-B14F-4D97-AF65-F5344CB8AC3E}">
        <p14:creationId xmlns:p14="http://schemas.microsoft.com/office/powerpoint/2010/main" val="3370392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62E0D15D-D440-4CE9-B183-4199A494DAAD}" type="datetimeFigureOut">
              <a:rPr lang="tr-TR" smtClean="0"/>
              <a:t>4.05.2020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F53C601-1E84-42C2-968E-67460E77265F}" type="slidenum">
              <a:rPr lang="tr-TR" smtClean="0"/>
              <a:t>‹#›</a:t>
            </a:fld>
            <a:endParaRPr lang="tr-TR"/>
          </a:p>
        </p:txBody>
      </p:sp>
    </p:spTree>
    <p:extLst>
      <p:ext uri="{BB962C8B-B14F-4D97-AF65-F5344CB8AC3E}">
        <p14:creationId xmlns:p14="http://schemas.microsoft.com/office/powerpoint/2010/main" val="2598434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2E0D15D-D440-4CE9-B183-4199A494DAAD}" type="datetimeFigureOut">
              <a:rPr lang="tr-TR" smtClean="0"/>
              <a:t>4.05.2020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F53C601-1E84-42C2-968E-67460E77265F}" type="slidenum">
              <a:rPr lang="tr-TR" smtClean="0"/>
              <a:t>‹#›</a:t>
            </a:fld>
            <a:endParaRPr lang="tr-TR"/>
          </a:p>
        </p:txBody>
      </p:sp>
    </p:spTree>
    <p:extLst>
      <p:ext uri="{BB962C8B-B14F-4D97-AF65-F5344CB8AC3E}">
        <p14:creationId xmlns:p14="http://schemas.microsoft.com/office/powerpoint/2010/main" val="14246095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62E0D15D-D440-4CE9-B183-4199A494DAAD}"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F53C601-1E84-42C2-968E-67460E77265F}" type="slidenum">
              <a:rPr lang="tr-TR" smtClean="0"/>
              <a:t>‹#›</a:t>
            </a:fld>
            <a:endParaRPr lang="tr-TR"/>
          </a:p>
        </p:txBody>
      </p:sp>
    </p:spTree>
    <p:extLst>
      <p:ext uri="{BB962C8B-B14F-4D97-AF65-F5344CB8AC3E}">
        <p14:creationId xmlns:p14="http://schemas.microsoft.com/office/powerpoint/2010/main" val="29880379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62E0D15D-D440-4CE9-B183-4199A494DAAD}"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F53C601-1E84-42C2-968E-67460E77265F}" type="slidenum">
              <a:rPr lang="tr-TR" smtClean="0"/>
              <a:t>‹#›</a:t>
            </a:fld>
            <a:endParaRPr lang="tr-TR"/>
          </a:p>
        </p:txBody>
      </p:sp>
    </p:spTree>
    <p:extLst>
      <p:ext uri="{BB962C8B-B14F-4D97-AF65-F5344CB8AC3E}">
        <p14:creationId xmlns:p14="http://schemas.microsoft.com/office/powerpoint/2010/main" val="1437541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E0D15D-D440-4CE9-B183-4199A494DAAD}" type="datetimeFigureOut">
              <a:rPr lang="tr-TR" smtClean="0"/>
              <a:t>4.05.2020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53C601-1E84-42C2-968E-67460E77265F}" type="slidenum">
              <a:rPr lang="tr-TR" smtClean="0"/>
              <a:t>‹#›</a:t>
            </a:fld>
            <a:endParaRPr lang="tr-TR"/>
          </a:p>
        </p:txBody>
      </p:sp>
    </p:spTree>
    <p:extLst>
      <p:ext uri="{BB962C8B-B14F-4D97-AF65-F5344CB8AC3E}">
        <p14:creationId xmlns:p14="http://schemas.microsoft.com/office/powerpoint/2010/main" val="2095918904"/>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 Id="rId5" Type="http://schemas.microsoft.com/office/2007/relationships/hdphoto" Target="../media/hdphoto2.wdp"/><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Resim 2"/>
          <p:cNvPicPr>
            <a:picLocks noChangeAspect="1"/>
          </p:cNvPicPr>
          <p:nvPr/>
        </p:nvPicPr>
        <p:blipFill>
          <a:blip r:embed="rId2" cstate="print">
            <a:extLst>
              <a:ext uri="{BEBA8EAE-BF5A-486C-A8C5-ECC9F3942E4B}">
                <a14:imgProps xmlns:a14="http://schemas.microsoft.com/office/drawing/2010/main">
                  <a14:imgLayer r:embed="rId3">
                    <a14:imgEffect>
                      <a14:backgroundRemoval t="0" b="99494" l="20563" r="79975">
                        <a14:foregroundMark x1="33306" y1="10918" x2="33306" y2="10918"/>
                        <a14:foregroundMark x1="33306" y1="10918" x2="33306" y2="10918"/>
                        <a14:foregroundMark x1="38726" y1="13666" x2="38726" y2="13666"/>
                        <a14:foregroundMark x1="38726" y1="13666" x2="38726" y2="13666"/>
                        <a14:foregroundMark x1="38726" y1="13666" x2="38726" y2="13666"/>
                        <a14:foregroundMark x1="38726" y1="5423" x2="38726" y2="5423"/>
                        <a14:foregroundMark x1="67646" y1="9544" x2="67646" y2="9544"/>
                        <a14:foregroundMark x1="66570" y1="13160" x2="66570" y2="13160"/>
                        <a14:foregroundMark x1="73066" y1="28633" x2="73066" y2="28633"/>
                        <a14:foregroundMark x1="74514" y1="45481" x2="74514" y2="45481"/>
                        <a14:foregroundMark x1="69466" y1="73174" x2="69466" y2="73174"/>
                        <a14:foregroundMark x1="68018" y1="80477" x2="68018" y2="80477"/>
                        <a14:foregroundMark x1="51014" y1="90022" x2="51014" y2="90022"/>
                        <a14:foregroundMark x1="30037" y1="74548" x2="30037" y2="74548"/>
                        <a14:foregroundMark x1="32189" y1="23210" x2="32189" y2="23210"/>
                        <a14:foregroundMark x1="29293" y1="33189" x2="29293" y2="33189"/>
                        <a14:foregroundMark x1="27141" y1="42733" x2="27141" y2="42733"/>
                        <a14:foregroundMark x1="26769" y1="44541" x2="26769" y2="44541"/>
                        <a14:foregroundMark x1="25693" y1="39118" x2="25693" y2="39118"/>
                        <a14:foregroundMark x1="26769" y1="50036" x2="26769" y2="50036"/>
                        <a14:foregroundMark x1="24948" y1="50036" x2="24948" y2="50036"/>
                        <a14:foregroundMark x1="27844" y1="53651" x2="27844" y2="53651"/>
                        <a14:foregroundMark x1="27844" y1="60014" x2="27844" y2="60014"/>
                        <a14:foregroundMark x1="29293" y1="64064" x2="29293" y2="64064"/>
                        <a14:foregroundMark x1="29665" y1="66811" x2="29665" y2="66811"/>
                        <a14:foregroundMark x1="32189" y1="77296" x2="32189" y2="77296"/>
                        <a14:foregroundMark x1="39801" y1="83225" x2="39801" y2="83225"/>
                        <a14:foregroundMark x1="42325" y1="89588" x2="42325" y2="89588"/>
                        <a14:foregroundMark x1="42325" y1="89588" x2="42325" y2="89588"/>
                        <a14:foregroundMark x1="48118" y1="90022" x2="48118" y2="90022"/>
                        <a14:foregroundMark x1="54986" y1="90889" x2="54986" y2="90889"/>
                        <a14:foregroundMark x1="61523" y1="87274" x2="61523" y2="87274"/>
                        <a14:foregroundMark x1="72362" y1="60882" x2="72362" y2="60882"/>
                        <a14:foregroundMark x1="75631" y1="61822" x2="75631" y2="61822"/>
                        <a14:foregroundMark x1="74514" y1="53218" x2="74514" y2="53218"/>
                        <a14:foregroundMark x1="72735" y1="36804" x2="72735" y2="36804"/>
                        <a14:foregroundMark x1="71618" y1="29573" x2="71618" y2="29573"/>
                        <a14:foregroundMark x1="55358" y1="9978" x2="55358" y2="9978"/>
                        <a14:foregroundMark x1="52462" y1="6797" x2="52462" y2="6797"/>
                        <a14:foregroundMark x1="48118" y1="8171" x2="48118" y2="8171"/>
                        <a14:foregroundMark x1="43070" y1="10484" x2="43070" y2="10484"/>
                        <a14:foregroundMark x1="37609" y1="17715" x2="37609" y2="17715"/>
                        <a14:foregroundMark x1="36161" y1="18655" x2="36161" y2="18655"/>
                        <a14:foregroundMark x1="60778" y1="13160" x2="60778" y2="13160"/>
                        <a14:foregroundMark x1="64750" y1="19089" x2="64750" y2="19089"/>
                        <a14:foregroundMark x1="68763" y1="24078" x2="68763" y2="24078"/>
                        <a14:foregroundMark x1="41249" y1="13160" x2="41249" y2="13160"/>
                        <a14:foregroundMark x1="41249" y1="5929" x2="41249" y2="5929"/>
                        <a14:foregroundMark x1="73438" y1="66377" x2="73438" y2="66377"/>
                        <a14:foregroundMark x1="69839" y1="70427" x2="69839" y2="70427"/>
                        <a14:foregroundMark x1="36533" y1="82285" x2="36533" y2="82285"/>
                        <a14:foregroundMark x1="31485" y1="18655" x2="31485" y2="18655"/>
                        <a14:foregroundMark x1="47042" y1="3181" x2="47042" y2="3181"/>
                        <a14:foregroundMark x1="47042" y1="3615" x2="47042" y2="3615"/>
                        <a14:foregroundMark x1="47042" y1="3615" x2="47042" y2="3615"/>
                        <a14:foregroundMark x1="55358" y1="7737" x2="55358" y2="7737"/>
                        <a14:foregroundMark x1="70542" y1="64570" x2="70542" y2="64570"/>
                        <a14:foregroundMark x1="65867" y1="78670" x2="65867" y2="78670"/>
                        <a14:foregroundMark x1="65867" y1="78670" x2="65867" y2="78670"/>
                        <a14:foregroundMark x1="64750" y1="80911" x2="64750" y2="80911"/>
                        <a14:foregroundMark x1="64046" y1="84093" x2="64046" y2="84093"/>
                        <a14:foregroundMark x1="62598" y1="92263" x2="62598" y2="92263"/>
                        <a14:foregroundMark x1="61150" y1="94577" x2="61150" y2="94577"/>
                        <a14:foregroundMark x1="52089" y1="96819" x2="52089" y2="96819"/>
                        <a14:foregroundMark x1="43070" y1="92769" x2="43070" y2="92769"/>
                        <a14:foregroundMark x1="58254" y1="13160" x2="58254" y2="13160"/>
                        <a14:foregroundMark x1="56434" y1="23210" x2="56434" y2="23210"/>
                        <a14:foregroundMark x1="49566" y1="40926" x2="49566" y2="40926"/>
                        <a14:foregroundMark x1="42325" y1="80477" x2="42325" y2="80477"/>
                        <a14:foregroundMark x1="32933" y1="74114" x2="32933" y2="74114"/>
                        <a14:foregroundMark x1="73811" y1="38178" x2="73811" y2="38178"/>
                        <a14:foregroundMark x1="73811" y1="44107" x2="73811" y2="44107"/>
                        <a14:foregroundMark x1="73811" y1="39118" x2="73811" y2="39118"/>
                        <a14:foregroundMark x1="69839" y1="19089" x2="69839" y2="19089"/>
                        <a14:foregroundMark x1="60074" y1="7303" x2="60074" y2="7303"/>
                        <a14:foregroundMark x1="26396" y1="27260" x2="26396" y2="27260"/>
                        <a14:foregroundMark x1="44849" y1="14100" x2="44849" y2="14100"/>
                        <a14:foregroundMark x1="48862" y1="11352" x2="48862" y2="11352"/>
                        <a14:foregroundMark x1="46669" y1="11786" x2="46669" y2="11786"/>
                        <a14:foregroundMark x1="46669" y1="11786" x2="46669" y2="11786"/>
                        <a14:foregroundMark x1="64750" y1="87274" x2="64750" y2="87274"/>
                        <a14:foregroundMark x1="66570" y1="82285" x2="66570" y2="82285"/>
                        <a14:foregroundMark x1="71990" y1="72307" x2="71990" y2="72307"/>
                        <a14:foregroundMark x1="59702" y1="84093" x2="59702" y2="84093"/>
                        <a14:foregroundMark x1="59702" y1="84093" x2="59702" y2="84093"/>
                        <a14:foregroundMark x1="35085" y1="79103" x2="35085" y2="79103"/>
                        <a14:foregroundMark x1="32933" y1="82719" x2="32933" y2="82719"/>
                        <a14:foregroundMark x1="26769" y1="66377" x2="26769" y2="66377"/>
                        <a14:foregroundMark x1="24948" y1="57701" x2="24948" y2="57701"/>
                        <a14:foregroundMark x1="26065" y1="39552" x2="26065" y2="39552"/>
                        <a14:foregroundMark x1="30037" y1="29573" x2="30037" y2="29573"/>
                        <a14:foregroundMark x1="36533" y1="13666" x2="36533" y2="13666"/>
                        <a14:foregroundMark x1="29293" y1="73608" x2="29293" y2="73608"/>
                        <a14:foregroundMark x1="26769" y1="69125" x2="26769" y2="69125"/>
                        <a14:foregroundMark x1="27513" y1="74982" x2="27513" y2="74982"/>
                        <a14:foregroundMark x1="36905" y1="87274" x2="36905" y2="87274"/>
                        <a14:foregroundMark x1="45594" y1="86406" x2="45594" y2="86406"/>
                        <a14:foregroundMark x1="49938" y1="94071" x2="49938" y2="94071"/>
                        <a14:foregroundMark x1="59330" y1="87274" x2="59330" y2="87274"/>
                        <a14:foregroundMark x1="54613" y1="4989" x2="54613" y2="4989"/>
                        <a14:foregroundMark x1="53537" y1="13160" x2="53537" y2="13160"/>
                        <a14:foregroundMark x1="30741" y1="22704" x2="30741" y2="22704"/>
                        <a14:foregroundMark x1="27141" y1="33189" x2="27141" y2="33189"/>
                        <a14:foregroundMark x1="27844" y1="37744" x2="27844" y2="37744"/>
                        <a14:foregroundMark x1="23873" y1="48662" x2="23873" y2="48662"/>
                        <a14:foregroundMark x1="24948" y1="58641" x2="24948" y2="58641"/>
                        <a14:foregroundMark x1="24948" y1="58641" x2="24948" y2="58641"/>
                        <a14:foregroundMark x1="27513" y1="47289" x2="27513" y2="47289"/>
                        <a14:foregroundMark x1="27513" y1="47289" x2="27513" y2="47289"/>
                        <a14:foregroundMark x1="28217" y1="24512" x2="28217" y2="24512"/>
                        <a14:foregroundMark x1="63674" y1="14100" x2="63674" y2="14100"/>
                        <a14:foregroundMark x1="68391" y1="21837" x2="68391" y2="21837"/>
                        <a14:foregroundMark x1="70914" y1="25018" x2="70914" y2="25018"/>
                        <a14:foregroundMark x1="73811" y1="32249" x2="73811" y2="32249"/>
                        <a14:foregroundMark x1="73811" y1="51844" x2="73811" y2="51844"/>
                        <a14:foregroundMark x1="76334" y1="59074" x2="76334" y2="59074"/>
                        <a14:foregroundMark x1="75962" y1="50470" x2="75962" y2="50470"/>
                        <a14:foregroundMark x1="67646" y1="30947" x2="67646" y2="30947"/>
                        <a14:foregroundMark x1="71287" y1="35430" x2="71287" y2="35430"/>
                      </a14:backgroundRemoval>
                    </a14:imgEffect>
                  </a14:imgLayer>
                </a14:imgProps>
              </a:ext>
              <a:ext uri="{28A0092B-C50C-407E-A947-70E740481C1C}">
                <a14:useLocalDpi xmlns:a14="http://schemas.microsoft.com/office/drawing/2010/main" val="0"/>
              </a:ext>
            </a:extLst>
          </a:blip>
          <a:stretch>
            <a:fillRect/>
          </a:stretch>
        </p:blipFill>
        <p:spPr>
          <a:xfrm>
            <a:off x="-671511" y="300038"/>
            <a:ext cx="3557400" cy="1980000"/>
          </a:xfrm>
          <a:prstGeom prst="rect">
            <a:avLst/>
          </a:prstGeom>
        </p:spPr>
      </p:pic>
      <p:pic>
        <p:nvPicPr>
          <p:cNvPr id="5" name="Resim 4"/>
          <p:cNvPicPr>
            <a:picLocks noChangeAspect="1"/>
          </p:cNvPicPr>
          <p:nvPr/>
        </p:nvPicPr>
        <p:blipFill>
          <a:blip r:embed="rId4" cstate="print">
            <a:extLst>
              <a:ext uri="{BEBA8EAE-BF5A-486C-A8C5-ECC9F3942E4B}">
                <a14:imgProps xmlns:a14="http://schemas.microsoft.com/office/drawing/2010/main">
                  <a14:imgLayer r:embed="rId5">
                    <a14:imgEffect>
                      <a14:backgroundRemoval t="3352" b="94972" l="1897" r="94851"/>
                    </a14:imgEffect>
                  </a14:imgLayer>
                </a14:imgProps>
              </a:ext>
              <a:ext uri="{28A0092B-C50C-407E-A947-70E740481C1C}">
                <a14:useLocalDpi xmlns:a14="http://schemas.microsoft.com/office/drawing/2010/main" val="0"/>
              </a:ext>
            </a:extLst>
          </a:blip>
          <a:stretch>
            <a:fillRect/>
          </a:stretch>
        </p:blipFill>
        <p:spPr>
          <a:xfrm>
            <a:off x="9929308" y="228600"/>
            <a:ext cx="2391280" cy="2232000"/>
          </a:xfrm>
          <a:prstGeom prst="rect">
            <a:avLst/>
          </a:prstGeom>
        </p:spPr>
      </p:pic>
      <p:sp>
        <p:nvSpPr>
          <p:cNvPr id="6" name="Akış Çizelgesi: Delikli Teyp 5"/>
          <p:cNvSpPr/>
          <p:nvPr/>
        </p:nvSpPr>
        <p:spPr>
          <a:xfrm>
            <a:off x="2171700" y="442913"/>
            <a:ext cx="7729538" cy="1843087"/>
          </a:xfrm>
          <a:prstGeom prst="flowChartPunchedTape">
            <a:avLst/>
          </a:prstGeom>
          <a:solidFill>
            <a:srgbClr val="B2B2B2">
              <a:lumMod val="60000"/>
              <a:lumOff val="40000"/>
            </a:srgbClr>
          </a:solidFill>
          <a:ln w="12700" cap="flat" cmpd="sng" algn="ctr">
            <a:solidFill>
              <a:srgbClr val="DDDDD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tr-TR" sz="1800" b="1" i="0" u="none" strike="noStrike" kern="0" cap="none" spc="0" normalizeH="0" baseline="0" noProof="0">
              <a:ln w="12700">
                <a:solidFill>
                  <a:srgbClr val="000000">
                    <a:lumMod val="50000"/>
                  </a:srgbClr>
                </a:solidFill>
                <a:prstDash val="solid"/>
              </a:ln>
              <a:pattFill prst="narHorz">
                <a:fgClr>
                  <a:srgbClr val="000000"/>
                </a:fgClr>
                <a:bgClr>
                  <a:srgbClr val="000000">
                    <a:lumMod val="40000"/>
                    <a:lumOff val="60000"/>
                  </a:srgbClr>
                </a:bgClr>
              </a:pattFill>
              <a:effectLst>
                <a:innerShdw blurRad="177800">
                  <a:srgbClr val="000000">
                    <a:lumMod val="50000"/>
                  </a:srgbClr>
                </a:innerShdw>
              </a:effectLst>
              <a:uLnTx/>
              <a:uFillTx/>
              <a:latin typeface="Calibri" panose="020F0502020204030204"/>
              <a:ea typeface="+mn-ea"/>
              <a:cs typeface="+mn-cs"/>
            </a:endParaRPr>
          </a:p>
        </p:txBody>
      </p:sp>
      <p:sp>
        <p:nvSpPr>
          <p:cNvPr id="7" name="Dikdörtgen 6"/>
          <p:cNvSpPr/>
          <p:nvPr/>
        </p:nvSpPr>
        <p:spPr>
          <a:xfrm>
            <a:off x="2694411" y="781349"/>
            <a:ext cx="6774611" cy="1200329"/>
          </a:xfrm>
          <a:prstGeom prst="rect">
            <a:avLst/>
          </a:prstGeom>
          <a:noFill/>
        </p:spPr>
        <p:txBody>
          <a:bodyPr wrap="none" lIns="91440" tIns="45720" rIns="91440" bIns="45720">
            <a:spAutoFit/>
          </a:bodyPr>
          <a:lstStyle/>
          <a:p>
            <a:pPr algn="ctr"/>
            <a:r>
              <a:rPr lang="tr-TR" sz="7200" dirty="0">
                <a:ln w="0"/>
                <a:solidFill>
                  <a:prstClr val="black"/>
                </a:solidFill>
                <a:effectLst>
                  <a:outerShdw blurRad="38100" dist="19050" dir="2700000" algn="tl" rotWithShape="0">
                    <a:prstClr val="black">
                      <a:alpha val="40000"/>
                    </a:prstClr>
                  </a:outerShdw>
                </a:effectLst>
                <a:latin typeface="Jokerman" panose="04090605060D06020702" pitchFamily="82" charset="0"/>
              </a:rPr>
              <a:t>Çocuk ve Doğa</a:t>
            </a:r>
          </a:p>
        </p:txBody>
      </p:sp>
      <p:sp>
        <p:nvSpPr>
          <p:cNvPr id="8" name="Dikdörtgen 7"/>
          <p:cNvSpPr/>
          <p:nvPr/>
        </p:nvSpPr>
        <p:spPr>
          <a:xfrm>
            <a:off x="1892347" y="3065025"/>
            <a:ext cx="8493030" cy="1754326"/>
          </a:xfrm>
          <a:prstGeom prst="rect">
            <a:avLst/>
          </a:prstGeom>
          <a:noFill/>
        </p:spPr>
        <p:txBody>
          <a:bodyPr wrap="none" lIns="91440" tIns="45720" rIns="91440" bIns="4572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tr-TR" sz="5400" b="0" i="0" u="none" strike="noStrike" kern="0" cap="none" spc="0" normalizeH="0" baseline="0" noProof="0" dirty="0">
                <a:ln w="0"/>
                <a:solidFill>
                  <a:prstClr val="black"/>
                </a:solidFill>
                <a:effectLst>
                  <a:outerShdw blurRad="38100" dist="19050" dir="2700000" algn="tl" rotWithShape="0">
                    <a:prstClr val="black">
                      <a:alpha val="40000"/>
                    </a:prstClr>
                  </a:outerShdw>
                </a:effectLst>
                <a:uLnTx/>
                <a:uFillTx/>
                <a:latin typeface="Arial Rounded MT Bold" panose="020F0704030504030204" pitchFamily="34" charset="0"/>
              </a:rPr>
              <a:t>Sağlık Bilimleri Fakültesi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tr-TR" sz="5400" b="0" i="0" u="none" strike="noStrike" kern="0" cap="none" spc="0" normalizeH="0" baseline="0" noProof="0" dirty="0">
                <a:ln w="0"/>
                <a:solidFill>
                  <a:prstClr val="black"/>
                </a:solidFill>
                <a:effectLst>
                  <a:outerShdw blurRad="38100" dist="19050" dir="2700000" algn="tl" rotWithShape="0">
                    <a:prstClr val="black">
                      <a:alpha val="40000"/>
                    </a:prstClr>
                  </a:outerShdw>
                </a:effectLst>
                <a:uLnTx/>
                <a:uFillTx/>
                <a:latin typeface="Arial Rounded MT Bold" panose="020F0704030504030204" pitchFamily="34" charset="0"/>
              </a:rPr>
              <a:t>Çocuk Gelişimi Bölümü</a:t>
            </a:r>
            <a:endParaRPr kumimoji="0" lang="tr-TR" sz="5400" b="0" i="0" u="none" strike="noStrike" kern="0" cap="none" spc="0" normalizeH="0" baseline="0" noProof="0" dirty="0">
              <a:ln w="0"/>
              <a:solidFill>
                <a:prstClr val="black"/>
              </a:solidFill>
              <a:effectLst>
                <a:outerShdw blurRad="38100" dist="19050" dir="2700000" algn="tl" rotWithShape="0">
                  <a:prstClr val="black">
                    <a:alpha val="40000"/>
                  </a:prstClr>
                </a:outerShdw>
              </a:effectLst>
              <a:uLnTx/>
              <a:uFillTx/>
            </a:endParaRPr>
          </a:p>
        </p:txBody>
      </p:sp>
    </p:spTree>
    <p:extLst>
      <p:ext uri="{BB962C8B-B14F-4D97-AF65-F5344CB8AC3E}">
        <p14:creationId xmlns:p14="http://schemas.microsoft.com/office/powerpoint/2010/main" val="17690352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0037" y="1170326"/>
            <a:ext cx="11415713" cy="3970318"/>
          </a:xfrm>
          <a:prstGeom prst="rect">
            <a:avLst/>
          </a:prstGeom>
        </p:spPr>
        <p:txBody>
          <a:bodyPr wrap="square">
            <a:spAutoFit/>
          </a:bodyPr>
          <a:lstStyle/>
          <a:p>
            <a:r>
              <a:rPr lang="tr-TR" sz="2800" b="1" dirty="0">
                <a:ln w="0"/>
                <a:effectLst>
                  <a:outerShdw blurRad="38100" dist="19050" dir="2700000" algn="tl" rotWithShape="0">
                    <a:schemeClr val="dk1">
                      <a:alpha val="40000"/>
                    </a:schemeClr>
                  </a:outerShdw>
                </a:effectLst>
              </a:rPr>
              <a:t>Gözlem yapmanın çocuklara faydaları: </a:t>
            </a:r>
          </a:p>
          <a:p>
            <a:endParaRPr lang="tr-TR" sz="2800" dirty="0">
              <a:ln w="0"/>
              <a:effectLst>
                <a:outerShdw blurRad="38100" dist="19050" dir="2700000" algn="tl" rotWithShape="0">
                  <a:schemeClr val="dk1">
                    <a:alpha val="40000"/>
                  </a:schemeClr>
                </a:outerShdw>
              </a:effectLst>
            </a:endParaRPr>
          </a:p>
          <a:p>
            <a:r>
              <a:rPr lang="tr-TR" sz="2800" dirty="0">
                <a:ln w="0"/>
                <a:effectLst>
                  <a:outerShdw blurRad="38100" dist="19050" dir="2700000" algn="tl" rotWithShape="0">
                    <a:schemeClr val="dk1">
                      <a:alpha val="40000"/>
                    </a:schemeClr>
                  </a:outerShdw>
                </a:effectLst>
              </a:rPr>
              <a:t>• Gözlem çocukları meraklı olmaya sevk eder. </a:t>
            </a:r>
          </a:p>
          <a:p>
            <a:r>
              <a:rPr lang="tr-TR" sz="2800" dirty="0">
                <a:ln w="0"/>
                <a:effectLst>
                  <a:outerShdw blurRad="38100" dist="19050" dir="2700000" algn="tl" rotWithShape="0">
                    <a:schemeClr val="dk1">
                      <a:alpha val="40000"/>
                    </a:schemeClr>
                  </a:outerShdw>
                </a:effectLst>
              </a:rPr>
              <a:t>• Benzerliklerin ve farklılıkların gözlemlenmesi, sınıflama becerisi ve değişkenleri tanımlama ve değiştirme becerilerinin gelişmesi için gereklidir. </a:t>
            </a:r>
          </a:p>
          <a:p>
            <a:r>
              <a:rPr lang="tr-TR" sz="2800" dirty="0">
                <a:ln w="0"/>
                <a:effectLst>
                  <a:outerShdw blurRad="38100" dist="19050" dir="2700000" algn="tl" rotWithShape="0">
                    <a:schemeClr val="dk1">
                      <a:alpha val="40000"/>
                    </a:schemeClr>
                  </a:outerShdw>
                </a:effectLst>
              </a:rPr>
              <a:t>• Olaylardaki farklılıkların gözlemlenmesi kavramların geliştirilmesine yardım eder. </a:t>
            </a:r>
          </a:p>
          <a:p>
            <a:r>
              <a:rPr lang="tr-TR" sz="2800" dirty="0">
                <a:ln w="0"/>
                <a:effectLst>
                  <a:outerShdw blurRad="38100" dist="19050" dir="2700000" algn="tl" rotWithShape="0">
                    <a:schemeClr val="dk1">
                      <a:alpha val="40000"/>
                    </a:schemeClr>
                  </a:outerShdw>
                </a:effectLst>
              </a:rPr>
              <a:t>• Bilgilerin geliştirilmesini sağlar. </a:t>
            </a:r>
          </a:p>
          <a:p>
            <a:r>
              <a:rPr lang="tr-TR" sz="2800" dirty="0">
                <a:ln w="0"/>
                <a:effectLst>
                  <a:outerShdw blurRad="38100" dist="19050" dir="2700000" algn="tl" rotWithShape="0">
                    <a:schemeClr val="dk1">
                      <a:alpha val="40000"/>
                    </a:schemeClr>
                  </a:outerShdw>
                </a:effectLst>
              </a:rPr>
              <a:t>• Araştırma dürtüsünü harekete geçirir. </a:t>
            </a:r>
          </a:p>
        </p:txBody>
      </p:sp>
    </p:spTree>
    <p:extLst>
      <p:ext uri="{BB962C8B-B14F-4D97-AF65-F5344CB8AC3E}">
        <p14:creationId xmlns:p14="http://schemas.microsoft.com/office/powerpoint/2010/main" val="23035035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Belirtme Çizgisi 2"/>
          <p:cNvSpPr/>
          <p:nvPr/>
        </p:nvSpPr>
        <p:spPr>
          <a:xfrm>
            <a:off x="371476" y="1628776"/>
            <a:ext cx="11401425" cy="4014787"/>
          </a:xfrm>
          <a:prstGeom prst="wedge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tr-TR" sz="2800" b="1" dirty="0">
                <a:ln w="0"/>
                <a:solidFill>
                  <a:schemeClr val="tx1"/>
                </a:solidFill>
                <a:effectLst>
                  <a:outerShdw blurRad="38100" dist="19050" dir="2700000" algn="tl" rotWithShape="0">
                    <a:schemeClr val="dk1">
                      <a:alpha val="40000"/>
                    </a:schemeClr>
                  </a:outerShdw>
                </a:effectLst>
              </a:rPr>
              <a:t>Sınıflama: </a:t>
            </a:r>
          </a:p>
          <a:p>
            <a:pPr algn="just"/>
            <a:endParaRPr lang="tr-TR" sz="2800" dirty="0">
              <a:ln w="0"/>
              <a:solidFill>
                <a:schemeClr val="tx1"/>
              </a:solidFill>
              <a:effectLst>
                <a:outerShdw blurRad="38100" dist="19050" dir="2700000" algn="tl" rotWithShape="0">
                  <a:schemeClr val="dk1">
                    <a:alpha val="40000"/>
                  </a:schemeClr>
                </a:outerShdw>
              </a:effectLst>
            </a:endParaRPr>
          </a:p>
          <a:p>
            <a:pPr algn="just"/>
            <a:endParaRPr lang="tr-TR" sz="2800" dirty="0">
              <a:ln w="0"/>
              <a:solidFill>
                <a:schemeClr val="tx1"/>
              </a:solidFill>
              <a:effectLst>
                <a:outerShdw blurRad="38100" dist="19050" dir="2700000" algn="tl" rotWithShape="0">
                  <a:schemeClr val="dk1">
                    <a:alpha val="40000"/>
                  </a:schemeClr>
                </a:outerShdw>
              </a:effectLst>
            </a:endParaRPr>
          </a:p>
          <a:p>
            <a:pPr algn="just"/>
            <a:r>
              <a:rPr lang="tr-TR" sz="2800" dirty="0">
                <a:ln w="0"/>
                <a:solidFill>
                  <a:schemeClr val="tx1"/>
                </a:solidFill>
                <a:effectLst>
                  <a:outerShdw blurRad="38100" dist="19050" dir="2700000" algn="tl" rotWithShape="0">
                    <a:schemeClr val="dk1">
                      <a:alpha val="40000"/>
                    </a:schemeClr>
                  </a:outerShdw>
                </a:effectLst>
              </a:rPr>
              <a:t>Objeleri, olayları veya onları temsil eden bilgileri bazı metotlar ve sistem kullanarak, benzer ve farklı özelliklerine göre gruplara ayırmaktır.</a:t>
            </a:r>
          </a:p>
          <a:p>
            <a:pPr algn="just"/>
            <a:r>
              <a:rPr lang="tr-TR" sz="2800" dirty="0">
                <a:ln w="0"/>
                <a:solidFill>
                  <a:schemeClr val="tx1"/>
                </a:solidFill>
                <a:effectLst>
                  <a:outerShdw blurRad="38100" dist="19050" dir="2700000" algn="tl" rotWithShape="0">
                    <a:schemeClr val="dk1">
                      <a:alpha val="40000"/>
                    </a:schemeClr>
                  </a:outerShdw>
                </a:effectLst>
              </a:rPr>
              <a:t>Bu süreç öğrencilerin önceki bilgileri ile yeni kavramlar arasında ilişki kurmasını sağlar. Gruplamanın veya sınıflamanın belirli bir sistemi ya da metodu vardır. Bu gruplamalar, önceden tanımlanmış özellikler kümesine göre yapılır. Öğrenciler sınıflama ile karmaşaya düzen getirirler.</a:t>
            </a:r>
          </a:p>
          <a:p>
            <a:pPr algn="just"/>
            <a:endParaRPr lang="tr-TR" sz="2800" dirty="0">
              <a:ln w="0"/>
              <a:solidFill>
                <a:schemeClr val="tx1"/>
              </a:solidFill>
              <a:effectLst>
                <a:outerShdw blurRad="38100" dist="19050" dir="2700000" algn="tl" rotWithShape="0">
                  <a:schemeClr val="dk1">
                    <a:alpha val="40000"/>
                  </a:schemeClr>
                </a:outerShdw>
              </a:effectLst>
            </a:endParaRPr>
          </a:p>
          <a:p>
            <a:pPr algn="just"/>
            <a:endParaRPr lang="tr-TR" sz="2800" dirty="0">
              <a:ln w="0"/>
              <a:solidFill>
                <a:schemeClr val="tx1"/>
              </a:solidFill>
              <a:effectLst>
                <a:outerShdw blurRad="38100" dist="19050" dir="2700000" algn="tl" rotWithShape="0">
                  <a:schemeClr val="dk1">
                    <a:alpha val="40000"/>
                  </a:schemeClr>
                </a:outerShdw>
              </a:effectLst>
            </a:endParaRPr>
          </a:p>
          <a:p>
            <a:pPr algn="just"/>
            <a:endParaRPr lang="tr-TR" sz="2800" dirty="0">
              <a:ln w="0"/>
              <a:solidFill>
                <a:schemeClr val="tx1"/>
              </a:solidFill>
              <a:effectLst>
                <a:outerShdw blurRad="38100" dist="19050" dir="2700000" algn="tl" rotWithShape="0">
                  <a:schemeClr val="dk1">
                    <a:alpha val="40000"/>
                  </a:schemeClr>
                </a:outerShdw>
              </a:effectLst>
            </a:endParaRPr>
          </a:p>
          <a:p>
            <a:pPr algn="just"/>
            <a:endParaRPr lang="tr-TR" sz="280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1602176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Belirtme Çizgisi 1"/>
          <p:cNvSpPr/>
          <p:nvPr/>
        </p:nvSpPr>
        <p:spPr>
          <a:xfrm>
            <a:off x="328613" y="557212"/>
            <a:ext cx="11458575" cy="4600575"/>
          </a:xfrm>
          <a:prstGeom prst="wedge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tr-TR" sz="2800" dirty="0">
                <a:ln w="0"/>
                <a:solidFill>
                  <a:schemeClr val="tx1"/>
                </a:solidFill>
                <a:effectLst>
                  <a:outerShdw blurRad="38100" dist="19050" dir="2700000" algn="tl" rotWithShape="0">
                    <a:schemeClr val="dk1">
                      <a:alpha val="40000"/>
                    </a:schemeClr>
                  </a:outerShdw>
                </a:effectLst>
              </a:rPr>
              <a:t>Etkili bir sınıflama yapabilmek için, sınıflanacak nesneler ve olaylar hakkında yeterli bilgi toplanmalıdır. Yani benzerlikler ve farklılıklar ayrıntılı olarak açığa çıkarılmalıdır. Bunun için de iyi gözlem yapılmalıdır. </a:t>
            </a:r>
          </a:p>
        </p:txBody>
      </p:sp>
    </p:spTree>
    <p:extLst>
      <p:ext uri="{BB962C8B-B14F-4D97-AF65-F5344CB8AC3E}">
        <p14:creationId xmlns:p14="http://schemas.microsoft.com/office/powerpoint/2010/main" val="5856146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Belirtme Çizgisi 1"/>
          <p:cNvSpPr/>
          <p:nvPr/>
        </p:nvSpPr>
        <p:spPr>
          <a:xfrm>
            <a:off x="314326" y="1285875"/>
            <a:ext cx="11444287" cy="4357687"/>
          </a:xfrm>
          <a:prstGeom prst="wedge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tr-TR" sz="2800" dirty="0">
                <a:ln w="0"/>
                <a:solidFill>
                  <a:schemeClr val="tx1"/>
                </a:solidFill>
                <a:effectLst>
                  <a:outerShdw blurRad="38100" dist="19050" dir="2700000" algn="tl" rotWithShape="0">
                    <a:schemeClr val="dk1">
                      <a:alpha val="40000"/>
                    </a:schemeClr>
                  </a:outerShdw>
                </a:effectLst>
              </a:rPr>
              <a:t>Yapılan nicel gözlemlerin geleneksel veya geleneksel olmayan standartlarla karşılaştırılmasıdır. Nicel gözlemler belirli standart veya standart olmayan ölçümlerle değerlendirildiğinde anlamlı olur. Ölçme en basit seviyede kıyaslama ve saymadır, doğrusal boyutları, alanı, hacmi, zamanı, sıcaklığı, kütleyi....vb. ölçülebilir nitelikleri tanımlamak için standart ve standart dışı birimlerin kullanımını kapsar. Deneyim olmadan gelişmez. </a:t>
            </a:r>
          </a:p>
        </p:txBody>
      </p:sp>
      <p:sp>
        <p:nvSpPr>
          <p:cNvPr id="3" name="Dikdörtgen 2"/>
          <p:cNvSpPr/>
          <p:nvPr/>
        </p:nvSpPr>
        <p:spPr>
          <a:xfrm>
            <a:off x="286781" y="629722"/>
            <a:ext cx="1481496" cy="1077218"/>
          </a:xfrm>
          <a:prstGeom prst="rect">
            <a:avLst/>
          </a:prstGeom>
        </p:spPr>
        <p:txBody>
          <a:bodyPr wrap="none">
            <a:spAutoFit/>
          </a:bodyPr>
          <a:lstStyle/>
          <a:p>
            <a:r>
              <a:rPr lang="tr-TR" sz="3200" b="1" dirty="0">
                <a:ln w="0"/>
                <a:effectLst>
                  <a:outerShdw blurRad="38100" dist="19050" dir="2700000" algn="tl" rotWithShape="0">
                    <a:schemeClr val="dk1">
                      <a:alpha val="40000"/>
                    </a:schemeClr>
                  </a:outerShdw>
                </a:effectLst>
              </a:rPr>
              <a:t>Ölçme: </a:t>
            </a:r>
          </a:p>
          <a:p>
            <a:endParaRPr lang="tr-TR" sz="3200" b="1" dirty="0">
              <a:ln w="0"/>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4293855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Belirtme Çizgisi 1"/>
          <p:cNvSpPr/>
          <p:nvPr/>
        </p:nvSpPr>
        <p:spPr>
          <a:xfrm>
            <a:off x="357188" y="1328739"/>
            <a:ext cx="11444287" cy="4400550"/>
          </a:xfrm>
          <a:prstGeom prst="wedge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tr-TR" sz="2800" dirty="0">
                <a:ln w="0"/>
                <a:solidFill>
                  <a:schemeClr val="tx1"/>
                </a:solidFill>
                <a:effectLst>
                  <a:outerShdw blurRad="38100" dist="19050" dir="2700000" algn="tl" rotWithShape="0">
                    <a:schemeClr val="dk1">
                      <a:alpha val="40000"/>
                    </a:schemeClr>
                  </a:outerShdw>
                </a:effectLst>
              </a:rPr>
              <a:t>Sayı ilişkileri kurma, matematiksel kuralları ve formülleri nicelikleri hesaplamada veya temel ölçülerle ilişki kurmada uygulamaktır. Sayma ve hesaplama gibi faaliyetleri içerir. Fen bilimlerinde sayıları kullanmak sorulara ve problemlere cevap bulmak için önemlidir. Uzayla ilgili süreçler, nesneleri düzlem ve üç boyutlu şekillerine göre anlamayı ve anlatmayı içerir. Uzayda yer ve yön kavramlarını geliştirmeyi zorunlu kılar. Bu süreç, diğer süreçlerin gelişmesine yardım eder. Sayı-uzay ilişkileri kurma becerisi gelişmiş bir öğrenci; “İki boyutlu bir şekli üç boyutlu bir şekle nasıl dönüştürürsünüz?” “Bir </a:t>
            </a:r>
            <a:r>
              <a:rPr lang="tr-TR" sz="2800" dirty="0" err="1">
                <a:ln w="0"/>
                <a:solidFill>
                  <a:schemeClr val="tx1"/>
                </a:solidFill>
                <a:effectLst>
                  <a:outerShdw blurRad="38100" dist="19050" dir="2700000" algn="tl" rotWithShape="0">
                    <a:schemeClr val="dk1">
                      <a:alpha val="40000"/>
                    </a:schemeClr>
                  </a:outerShdw>
                </a:effectLst>
              </a:rPr>
              <a:t>kübün</a:t>
            </a:r>
            <a:r>
              <a:rPr lang="tr-TR" sz="2800" dirty="0">
                <a:ln w="0"/>
                <a:solidFill>
                  <a:schemeClr val="tx1"/>
                </a:solidFill>
                <a:effectLst>
                  <a:outerShdw blurRad="38100" dist="19050" dir="2700000" algn="tl" rotWithShape="0">
                    <a:schemeClr val="dk1">
                      <a:alpha val="40000"/>
                    </a:schemeClr>
                  </a:outerShdw>
                </a:effectLst>
              </a:rPr>
              <a:t> kaç kenarı vardır?” “...bu şeklin simetri eksenleri hangileridir?” gibi soruları cevaplayabilir.</a:t>
            </a:r>
          </a:p>
        </p:txBody>
      </p:sp>
      <p:sp>
        <p:nvSpPr>
          <p:cNvPr id="3" name="Dikdörtgen 2"/>
          <p:cNvSpPr/>
          <p:nvPr/>
        </p:nvSpPr>
        <p:spPr>
          <a:xfrm>
            <a:off x="342251" y="501134"/>
            <a:ext cx="4016933" cy="523220"/>
          </a:xfrm>
          <a:prstGeom prst="rect">
            <a:avLst/>
          </a:prstGeom>
        </p:spPr>
        <p:txBody>
          <a:bodyPr wrap="none">
            <a:spAutoFit/>
          </a:bodyPr>
          <a:lstStyle/>
          <a:p>
            <a:r>
              <a:rPr lang="tr-TR" sz="2800" b="1" dirty="0">
                <a:ln w="0"/>
                <a:effectLst>
                  <a:outerShdw blurRad="38100" dist="19050" dir="2700000" algn="tl" rotWithShape="0">
                    <a:schemeClr val="dk1">
                      <a:alpha val="40000"/>
                    </a:schemeClr>
                  </a:outerShdw>
                </a:effectLst>
              </a:rPr>
              <a:t>Sayı-Uzay İlişkileri Kurma:</a:t>
            </a:r>
          </a:p>
        </p:txBody>
      </p:sp>
    </p:spTree>
    <p:extLst>
      <p:ext uri="{BB962C8B-B14F-4D97-AF65-F5344CB8AC3E}">
        <p14:creationId xmlns:p14="http://schemas.microsoft.com/office/powerpoint/2010/main" val="33051539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Belirtme Çizgisi 1"/>
          <p:cNvSpPr/>
          <p:nvPr/>
        </p:nvSpPr>
        <p:spPr>
          <a:xfrm>
            <a:off x="328612" y="1271588"/>
            <a:ext cx="11372850" cy="3800475"/>
          </a:xfrm>
          <a:prstGeom prst="wedge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tr-TR" sz="2800" dirty="0">
                <a:ln w="0"/>
                <a:solidFill>
                  <a:schemeClr val="tx1"/>
                </a:solidFill>
                <a:effectLst>
                  <a:outerShdw blurRad="38100" dist="19050" dir="2700000" algn="tl" rotWithShape="0">
                    <a:schemeClr val="dk1">
                      <a:alpha val="40000"/>
                    </a:schemeClr>
                  </a:outerShdw>
                </a:effectLst>
              </a:rPr>
              <a:t>Önceden kestirme, verilere dayanarak gelecekteki olaylar veya var olması beklenen şartlar hakkında tahmin yapmaktır. Burada delillerin ve geçmişteki tecrübelerin kullanılmasıyla yapılan önceden kestirmeyi rasyonel olmayan bir tahminden ayırt etmek gerekir. Bilimsel araştırma sürekli bir tahminde bulunda işlemidir, bir tahmini desteklemek veya çürütmek için veri toplanır. Bunun için de deney veya gözlem yapılır. </a:t>
            </a:r>
          </a:p>
        </p:txBody>
      </p:sp>
      <p:sp>
        <p:nvSpPr>
          <p:cNvPr id="3" name="Dikdörtgen 2"/>
          <p:cNvSpPr/>
          <p:nvPr/>
        </p:nvSpPr>
        <p:spPr>
          <a:xfrm>
            <a:off x="286482" y="615434"/>
            <a:ext cx="5353068" cy="523220"/>
          </a:xfrm>
          <a:prstGeom prst="rect">
            <a:avLst/>
          </a:prstGeom>
        </p:spPr>
        <p:txBody>
          <a:bodyPr wrap="none">
            <a:spAutoFit/>
          </a:bodyPr>
          <a:lstStyle/>
          <a:p>
            <a:r>
              <a:rPr lang="tr-TR" sz="2800" b="1" dirty="0"/>
              <a:t>Önceden Kestirme (Tahmin Etme): </a:t>
            </a:r>
          </a:p>
        </p:txBody>
      </p:sp>
    </p:spTree>
    <p:extLst>
      <p:ext uri="{BB962C8B-B14F-4D97-AF65-F5344CB8AC3E}">
        <p14:creationId xmlns:p14="http://schemas.microsoft.com/office/powerpoint/2010/main" val="67999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Belirtme Çizgisi 1"/>
          <p:cNvSpPr/>
          <p:nvPr/>
        </p:nvSpPr>
        <p:spPr>
          <a:xfrm>
            <a:off x="357188" y="1343024"/>
            <a:ext cx="11430000" cy="3943351"/>
          </a:xfrm>
          <a:prstGeom prst="wedge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tr-TR" sz="2800" dirty="0">
                <a:ln w="0"/>
                <a:solidFill>
                  <a:schemeClr val="tx1"/>
                </a:solidFill>
                <a:effectLst>
                  <a:outerShdw blurRad="38100" dist="19050" dir="2700000" algn="tl" rotWithShape="0">
                    <a:schemeClr val="dk1">
                      <a:alpha val="40000"/>
                    </a:schemeClr>
                  </a:outerShdw>
                </a:effectLst>
              </a:rPr>
              <a:t>Öğrenciler deney yaparken hem niteliksel hem de niceliksel birçok veri elde ederler. Olaylar ve nesneler hakkında toplanan bu veriler herkesin anlayabileceği çeşitli düzenleyici formlarda kaydedilir. Bu düzenleyici formlar verilerin kullanılmasında kolaylık sağlar. Verileri kaydetme, verileri kullanma ve model oluşturma için temel hazırlar. Örneğin bir tablo, sonradan çizilecek bir grafik için temel oluşturur. Tablolar çizme, not tutma, bir taslak çizme, teyp kaydı alma, fotoğraf çekme, yapılan deneyi bir rapor haline getirme, verileri kaydetme becerisiyle ilgili bazı davranışlardır. </a:t>
            </a:r>
          </a:p>
        </p:txBody>
      </p:sp>
      <p:sp>
        <p:nvSpPr>
          <p:cNvPr id="3" name="Dikdörtgen 2"/>
          <p:cNvSpPr/>
          <p:nvPr/>
        </p:nvSpPr>
        <p:spPr>
          <a:xfrm>
            <a:off x="267718" y="729734"/>
            <a:ext cx="2941191" cy="523220"/>
          </a:xfrm>
          <a:prstGeom prst="rect">
            <a:avLst/>
          </a:prstGeom>
        </p:spPr>
        <p:txBody>
          <a:bodyPr wrap="none">
            <a:spAutoFit/>
          </a:bodyPr>
          <a:lstStyle/>
          <a:p>
            <a:pPr lvl="0" algn="ctr"/>
            <a:r>
              <a:rPr lang="tr-TR" sz="2800" b="1" dirty="0">
                <a:ln w="0"/>
                <a:solidFill>
                  <a:prstClr val="black"/>
                </a:solidFill>
                <a:effectLst>
                  <a:outerShdw blurRad="38100" dist="19050" dir="2700000" algn="tl" rotWithShape="0">
                    <a:prstClr val="black">
                      <a:alpha val="40000"/>
                    </a:prstClr>
                  </a:outerShdw>
                </a:effectLst>
              </a:rPr>
              <a:t>Verileri Kaydetme:</a:t>
            </a:r>
          </a:p>
        </p:txBody>
      </p:sp>
    </p:spTree>
    <p:extLst>
      <p:ext uri="{BB962C8B-B14F-4D97-AF65-F5344CB8AC3E}">
        <p14:creationId xmlns:p14="http://schemas.microsoft.com/office/powerpoint/2010/main" val="1722354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Belirtme Çizgisi 1"/>
          <p:cNvSpPr/>
          <p:nvPr/>
        </p:nvSpPr>
        <p:spPr>
          <a:xfrm>
            <a:off x="328614" y="1257300"/>
            <a:ext cx="11501436" cy="4314825"/>
          </a:xfrm>
          <a:prstGeom prst="wedge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tr-TR" sz="2800" dirty="0">
                <a:ln w="0"/>
                <a:solidFill>
                  <a:schemeClr val="tx1"/>
                </a:solidFill>
                <a:effectLst>
                  <a:outerShdw blurRad="38100" dist="19050" dir="2700000" algn="tl" rotWithShape="0">
                    <a:schemeClr val="dk1">
                      <a:alpha val="40000"/>
                    </a:schemeClr>
                  </a:outerShdw>
                </a:effectLst>
              </a:rPr>
              <a:t>Bu süreç bir deney veya gözlem sonucu elde edilmiş verileri grafik, resim, vb. gibi bir çok duyu organına hitap edecek şekilde göstermeyi içerir. Örneğin bir mumun yanarak erimesi , grafikle, şekille, üç boyutlu bir modelle, görüntü kaydıyla gösterilebilir. Verilerin böyle grafik, çizelge gibi formlarda ifade edilmesi verilerin yorumlanmasını kolaylaştırır.</a:t>
            </a:r>
          </a:p>
          <a:p>
            <a:pPr algn="just"/>
            <a:endParaRPr lang="tr-TR" sz="2800" dirty="0">
              <a:ln w="0"/>
              <a:solidFill>
                <a:schemeClr val="tx1"/>
              </a:solidFill>
              <a:effectLst>
                <a:outerShdw blurRad="38100" dist="19050" dir="2700000" algn="tl" rotWithShape="0">
                  <a:schemeClr val="dk1">
                    <a:alpha val="40000"/>
                  </a:schemeClr>
                </a:outerShdw>
              </a:effectLst>
            </a:endParaRPr>
          </a:p>
          <a:p>
            <a:pPr algn="just"/>
            <a:endParaRPr lang="tr-TR" sz="2800" dirty="0">
              <a:ln w="0"/>
              <a:solidFill>
                <a:schemeClr val="tx1"/>
              </a:solidFill>
              <a:effectLst>
                <a:outerShdw blurRad="38100" dist="19050" dir="2700000" algn="tl" rotWithShape="0">
                  <a:schemeClr val="dk1">
                    <a:alpha val="40000"/>
                  </a:schemeClr>
                </a:outerShdw>
              </a:effectLst>
            </a:endParaRPr>
          </a:p>
        </p:txBody>
      </p:sp>
      <p:sp>
        <p:nvSpPr>
          <p:cNvPr id="3" name="Dikdörtgen 2"/>
          <p:cNvSpPr/>
          <p:nvPr/>
        </p:nvSpPr>
        <p:spPr>
          <a:xfrm>
            <a:off x="290225" y="615434"/>
            <a:ext cx="6063711" cy="523220"/>
          </a:xfrm>
          <a:prstGeom prst="rect">
            <a:avLst/>
          </a:prstGeom>
        </p:spPr>
        <p:txBody>
          <a:bodyPr wrap="none">
            <a:spAutoFit/>
          </a:bodyPr>
          <a:lstStyle/>
          <a:p>
            <a:r>
              <a:rPr lang="tr-TR" sz="2800" b="1" dirty="0">
                <a:ln w="0"/>
                <a:effectLst>
                  <a:outerShdw blurRad="38100" dist="19050" dir="2700000" algn="tl" rotWithShape="0">
                    <a:schemeClr val="dk1">
                      <a:alpha val="40000"/>
                    </a:schemeClr>
                  </a:outerShdw>
                </a:effectLst>
              </a:rPr>
              <a:t>Verileri Kullanma ve Model Oluşturma: </a:t>
            </a:r>
          </a:p>
        </p:txBody>
      </p:sp>
    </p:spTree>
    <p:extLst>
      <p:ext uri="{BB962C8B-B14F-4D97-AF65-F5344CB8AC3E}">
        <p14:creationId xmlns:p14="http://schemas.microsoft.com/office/powerpoint/2010/main" val="30833417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Belirtme Çizgisi 1"/>
          <p:cNvSpPr/>
          <p:nvPr/>
        </p:nvSpPr>
        <p:spPr>
          <a:xfrm>
            <a:off x="328613" y="1300164"/>
            <a:ext cx="11315700" cy="4686300"/>
          </a:xfrm>
          <a:prstGeom prst="wedge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tr-TR" sz="2800" dirty="0">
                <a:ln w="0"/>
                <a:solidFill>
                  <a:schemeClr val="tx1"/>
                </a:solidFill>
                <a:effectLst>
                  <a:outerShdw blurRad="38100" dist="19050" dir="2700000" algn="tl" rotWithShape="0">
                    <a:schemeClr val="dk1">
                      <a:alpha val="40000"/>
                    </a:schemeClr>
                  </a:outerShdw>
                </a:effectLst>
              </a:rPr>
              <a:t>Bu süreç; bir gözleme anlam vermekten bir grafikteki veriler için bir açıklama yazmaya kadar değişir. Bu süreç, deneylerde elde edilen veriler arasındaki ilişkileri ve eğilimleri görme becerisidir. Verileri yorumlama, elde edilmiş verileri organize edip bunları analiz ederek motifler veya ilişkiler bulmaktır. Veriler iyi yorumlanırsa buradan bir sonuca ulaşmak kolay olur ve ulaşılan sonuç da tutarlı olur. Örnek sorular: Grafiğin eğimi neyi verir?,..... grafiğe göre sıcaklık basınçla nasıl ilişkilidir?</a:t>
            </a:r>
          </a:p>
        </p:txBody>
      </p:sp>
      <p:sp>
        <p:nvSpPr>
          <p:cNvPr id="3" name="Dikdörtgen 2"/>
          <p:cNvSpPr/>
          <p:nvPr/>
        </p:nvSpPr>
        <p:spPr>
          <a:xfrm>
            <a:off x="296086" y="615434"/>
            <a:ext cx="3221523" cy="523220"/>
          </a:xfrm>
          <a:prstGeom prst="rect">
            <a:avLst/>
          </a:prstGeom>
        </p:spPr>
        <p:txBody>
          <a:bodyPr wrap="none">
            <a:spAutoFit/>
          </a:bodyPr>
          <a:lstStyle/>
          <a:p>
            <a:r>
              <a:rPr lang="tr-TR" sz="2800" b="1" dirty="0">
                <a:ln w="0"/>
                <a:effectLst>
                  <a:outerShdw blurRad="38100" dist="19050" dir="2700000" algn="tl" rotWithShape="0">
                    <a:schemeClr val="dk1">
                      <a:alpha val="40000"/>
                    </a:schemeClr>
                  </a:outerShdw>
                </a:effectLst>
              </a:rPr>
              <a:t>Verileri Yorumlama: </a:t>
            </a:r>
          </a:p>
        </p:txBody>
      </p:sp>
    </p:spTree>
    <p:extLst>
      <p:ext uri="{BB962C8B-B14F-4D97-AF65-F5344CB8AC3E}">
        <p14:creationId xmlns:p14="http://schemas.microsoft.com/office/powerpoint/2010/main" val="7692583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Belirtme Çizgisi 1"/>
          <p:cNvSpPr/>
          <p:nvPr/>
        </p:nvSpPr>
        <p:spPr>
          <a:xfrm>
            <a:off x="328612" y="1371600"/>
            <a:ext cx="11544300" cy="4114800"/>
          </a:xfrm>
          <a:prstGeom prst="wedge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tr-TR" sz="2800" dirty="0">
                <a:ln w="0"/>
                <a:solidFill>
                  <a:schemeClr val="tx1"/>
                </a:solidFill>
                <a:effectLst>
                  <a:outerShdw blurRad="38100" dist="19050" dir="2700000" algn="tl" rotWithShape="0">
                    <a:schemeClr val="dk1">
                      <a:alpha val="40000"/>
                    </a:schemeClr>
                  </a:outerShdw>
                </a:effectLst>
              </a:rPr>
              <a:t>Bir gözlemin ya da deneyin sonuçlarını yorumlayıp bir yargıda bulunmaktır. Yordama daha önceki bilgilere dayanır. Öğrencilerin verilen bilginin ötesinde yeni ilişkilere ulaşmasıdır. İki tür yordama vardır, tümdengelim (genelden özele) ve tümevarım (özelden genele). Tümevarıma örnek olarak, iki çocuğun çeşitli cisimlerin suda yüzüp yüzmediklerini incelemek için yaptıkları bir deneyin sonucunda çocukların, öz kütlesi sudan büyük olan birkaç cismin battığını görerek genellemede bulunmaları, verilebilir. Tümdengelime örnek olarak; elinden bıraktığı her cismin yere düştüğünü gözlemleyen bir öğrencinin bunun evrensel çekim yasasının bir sonucu olduğunu söylemesi verilebilir.</a:t>
            </a:r>
            <a:endParaRPr lang="tr-TR" dirty="0"/>
          </a:p>
        </p:txBody>
      </p:sp>
      <p:sp>
        <p:nvSpPr>
          <p:cNvPr id="3" name="Dikdörtgen 2"/>
          <p:cNvSpPr/>
          <p:nvPr/>
        </p:nvSpPr>
        <p:spPr>
          <a:xfrm>
            <a:off x="302859" y="644008"/>
            <a:ext cx="4188198" cy="523220"/>
          </a:xfrm>
          <a:prstGeom prst="rect">
            <a:avLst/>
          </a:prstGeom>
        </p:spPr>
        <p:txBody>
          <a:bodyPr wrap="none">
            <a:spAutoFit/>
          </a:bodyPr>
          <a:lstStyle/>
          <a:p>
            <a:r>
              <a:rPr lang="tr-TR" sz="2800" b="1" dirty="0"/>
              <a:t>Sonuç Çıkarma (Yordama): </a:t>
            </a:r>
          </a:p>
        </p:txBody>
      </p:sp>
    </p:spTree>
    <p:extLst>
      <p:ext uri="{BB962C8B-B14F-4D97-AF65-F5344CB8AC3E}">
        <p14:creationId xmlns:p14="http://schemas.microsoft.com/office/powerpoint/2010/main" val="5279543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Belirtme Çizgisi 1"/>
          <p:cNvSpPr/>
          <p:nvPr/>
        </p:nvSpPr>
        <p:spPr>
          <a:xfrm>
            <a:off x="300038" y="271463"/>
            <a:ext cx="11530012" cy="4857750"/>
          </a:xfrm>
          <a:prstGeom prst="wedgeEllipseCallout">
            <a:avLst>
              <a:gd name="adj1" fmla="val -26905"/>
              <a:gd name="adj2" fmla="val 82794"/>
            </a:avLst>
          </a:prstGeom>
          <a:solidFill>
            <a:schemeClr val="bg2">
              <a:lumMod val="75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tr-TR" sz="1800" i="0" u="none" strike="noStrike" kern="0" normalizeH="0" baseline="0" noProof="0">
              <a:ln w="0"/>
              <a:effectLst>
                <a:outerShdw blurRad="38100" dist="19050" dir="2700000" algn="tl" rotWithShape="0">
                  <a:schemeClr val="dk1">
                    <a:alpha val="40000"/>
                  </a:schemeClr>
                </a:outerShdw>
              </a:effectLst>
              <a:uLnTx/>
              <a:uFillTx/>
              <a:latin typeface="Calibri" panose="020F0502020204030204"/>
              <a:ea typeface="+mn-ea"/>
              <a:cs typeface="+mn-cs"/>
            </a:endParaRPr>
          </a:p>
        </p:txBody>
      </p:sp>
      <p:sp>
        <p:nvSpPr>
          <p:cNvPr id="3" name="Dikdörtgen 2"/>
          <p:cNvSpPr/>
          <p:nvPr/>
        </p:nvSpPr>
        <p:spPr>
          <a:xfrm>
            <a:off x="1373990" y="1885950"/>
            <a:ext cx="9072548" cy="2123658"/>
          </a:xfrm>
          <a:prstGeom prst="rect">
            <a:avLst/>
          </a:prstGeom>
          <a:solidFill>
            <a:schemeClr val="bg2">
              <a:lumMod val="75000"/>
            </a:schemeClr>
          </a:solidFill>
        </p:spPr>
        <p:txBody>
          <a:bodyPr wrap="none" lIns="91440" tIns="45720" rIns="91440" bIns="45720">
            <a:spAutoFit/>
          </a:bodyPr>
          <a:lstStyle/>
          <a:p>
            <a:pPr algn="ctr"/>
            <a:r>
              <a:rPr lang="tr-TR" sz="6600" dirty="0">
                <a:ln w="0"/>
                <a:effectLst>
                  <a:outerShdw blurRad="38100" dist="19050" dir="2700000" algn="tl" rotWithShape="0">
                    <a:schemeClr val="dk1">
                      <a:alpha val="40000"/>
                    </a:schemeClr>
                  </a:outerShdw>
                </a:effectLst>
                <a:latin typeface="Calibri" panose="020F0502020204030204"/>
              </a:rPr>
              <a:t>Çevre Eğitiminde Bilimsel</a:t>
            </a:r>
          </a:p>
          <a:p>
            <a:pPr algn="ctr"/>
            <a:r>
              <a:rPr lang="tr-TR" sz="6600" dirty="0">
                <a:ln w="0"/>
                <a:effectLst>
                  <a:outerShdw blurRad="38100" dist="19050" dir="2700000" algn="tl" rotWithShape="0">
                    <a:schemeClr val="dk1">
                      <a:alpha val="40000"/>
                    </a:schemeClr>
                  </a:outerShdw>
                </a:effectLst>
                <a:latin typeface="Calibri" panose="020F0502020204030204"/>
              </a:rPr>
              <a:t>Süreç Becerileri</a:t>
            </a:r>
          </a:p>
        </p:txBody>
      </p:sp>
    </p:spTree>
    <p:extLst>
      <p:ext uri="{BB962C8B-B14F-4D97-AF65-F5344CB8AC3E}">
        <p14:creationId xmlns:p14="http://schemas.microsoft.com/office/powerpoint/2010/main" val="34262576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Belirtme Çizgisi 2"/>
          <p:cNvSpPr/>
          <p:nvPr/>
        </p:nvSpPr>
        <p:spPr>
          <a:xfrm>
            <a:off x="357188" y="1228725"/>
            <a:ext cx="11515725" cy="4314825"/>
          </a:xfrm>
          <a:prstGeom prst="wedge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tr-TR" sz="2800" dirty="0">
                <a:ln w="0"/>
                <a:solidFill>
                  <a:schemeClr val="tx1"/>
                </a:solidFill>
                <a:effectLst>
                  <a:outerShdw blurRad="38100" dist="19050" dir="2700000" algn="tl" rotWithShape="0">
                    <a:schemeClr val="dk1">
                      <a:alpha val="40000"/>
                    </a:schemeClr>
                  </a:outerShdw>
                </a:effectLst>
              </a:rPr>
              <a:t>Değişkenleri belirleme, yapılacak deneyin gidişatını etkileyebilecek tüm etkenlerin ifade edilmesidir. Yani, değişik şartlar altında değişimi veya sabit tutulması olayların gidişatını etkileyebilecek tüm faktörlerin belirlenmesidir .Araştırma sırasında bunların değiştirilmesi ve işletilmesi için tüm bu değişkenler tanımlanmalıdır. Örnek: bir bitkinin büyümesinde etkili olan faktörleri belirlemek, bir sarkacın periyodunun nelere bağlı olduğunu belirlemek...gibi.</a:t>
            </a:r>
          </a:p>
        </p:txBody>
      </p:sp>
      <p:sp>
        <p:nvSpPr>
          <p:cNvPr id="4" name="Dikdörtgen 3"/>
          <p:cNvSpPr/>
          <p:nvPr/>
        </p:nvSpPr>
        <p:spPr>
          <a:xfrm>
            <a:off x="356844" y="601147"/>
            <a:ext cx="3626121" cy="523220"/>
          </a:xfrm>
          <a:prstGeom prst="rect">
            <a:avLst/>
          </a:prstGeom>
        </p:spPr>
        <p:txBody>
          <a:bodyPr wrap="none">
            <a:spAutoFit/>
          </a:bodyPr>
          <a:lstStyle/>
          <a:p>
            <a:r>
              <a:rPr lang="tr-TR" sz="2800" b="1" dirty="0">
                <a:ln w="0"/>
                <a:effectLst>
                  <a:outerShdw blurRad="38100" dist="19050" dir="2700000" algn="tl" rotWithShape="0">
                    <a:schemeClr val="dk1">
                      <a:alpha val="40000"/>
                    </a:schemeClr>
                  </a:outerShdw>
                </a:effectLst>
              </a:rPr>
              <a:t>Değişkenleri Belirleme:</a:t>
            </a:r>
          </a:p>
        </p:txBody>
      </p:sp>
    </p:spTree>
    <p:extLst>
      <p:ext uri="{BB962C8B-B14F-4D97-AF65-F5344CB8AC3E}">
        <p14:creationId xmlns:p14="http://schemas.microsoft.com/office/powerpoint/2010/main" val="37278195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Belirtme Çizgisi 1"/>
          <p:cNvSpPr/>
          <p:nvPr/>
        </p:nvSpPr>
        <p:spPr>
          <a:xfrm>
            <a:off x="314325" y="785814"/>
            <a:ext cx="11530013" cy="5343524"/>
          </a:xfrm>
          <a:prstGeom prst="wedge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tr-TR" sz="2800" dirty="0">
                <a:ln w="0"/>
                <a:solidFill>
                  <a:schemeClr val="tx1"/>
                </a:solidFill>
                <a:effectLst>
                  <a:outerShdw blurRad="38100" dist="19050" dir="2700000" algn="tl" rotWithShape="0">
                    <a:schemeClr val="dk1">
                      <a:alpha val="40000"/>
                    </a:schemeClr>
                  </a:outerShdw>
                </a:effectLst>
              </a:rPr>
              <a:t>Değişkenleri değiştirme ve kontrol etmede strateji, bir değişkeni (değiştirilen değişken) değiştirmek ve diğer değişkende (cevap veren değişken) buna bağlı değişimleri incelemektir. Aynı zamanda diğer birçok değişken de tanımlanmalı ve sabit tutulmalıdır (kontrol edilen değişkenler). Bunun yapılmasının nedeni diğer değişkenlerin sonucu etkileyebilme olasılıklarıdır. Örneğin, yeşil bitkilerin büyümesinde güneş ışığının rolünü incelenirken, bitkiyle ve bitkinin bulunduğu ortamla ilgili tüm değişkenleri araştırma boyunca sabit tutulup, sadece bitkinin aldığı güneş ışığı miktarını değiştirilmelidir. Çocuklar değişkenleri kontrol etmede zorluk çekerler, öğrenciler 13-15 yaşına kadar bile iki ya da daha fazla değişkeni aynı anda değiştirmede bir sakınca görmezler. Bu yüzden değişkenleri değiştirme ve kontrol etme becerilerinin öğrencilere kazandırılmasına ilkokuldan başlanması gerekir.</a:t>
            </a:r>
          </a:p>
        </p:txBody>
      </p:sp>
      <p:sp>
        <p:nvSpPr>
          <p:cNvPr id="3" name="Dikdörtgen 2"/>
          <p:cNvSpPr/>
          <p:nvPr/>
        </p:nvSpPr>
        <p:spPr>
          <a:xfrm>
            <a:off x="264008" y="129659"/>
            <a:ext cx="6358792" cy="523220"/>
          </a:xfrm>
          <a:prstGeom prst="rect">
            <a:avLst/>
          </a:prstGeom>
        </p:spPr>
        <p:txBody>
          <a:bodyPr wrap="none">
            <a:spAutoFit/>
          </a:bodyPr>
          <a:lstStyle/>
          <a:p>
            <a:r>
              <a:rPr lang="tr-TR" sz="2800" b="1" dirty="0">
                <a:ln w="0"/>
                <a:effectLst>
                  <a:outerShdw blurRad="38100" dist="19050" dir="2700000" algn="tl" rotWithShape="0">
                    <a:schemeClr val="dk1">
                      <a:alpha val="40000"/>
                    </a:schemeClr>
                  </a:outerShdw>
                </a:effectLst>
              </a:rPr>
              <a:t>Değişkenleri Değiştirme ve Kontrol Etme: </a:t>
            </a:r>
          </a:p>
        </p:txBody>
      </p:sp>
    </p:spTree>
    <p:extLst>
      <p:ext uri="{BB962C8B-B14F-4D97-AF65-F5344CB8AC3E}">
        <p14:creationId xmlns:p14="http://schemas.microsoft.com/office/powerpoint/2010/main" val="19738217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Belirtme Çizgisi 1"/>
          <p:cNvSpPr/>
          <p:nvPr/>
        </p:nvSpPr>
        <p:spPr>
          <a:xfrm>
            <a:off x="357187" y="942975"/>
            <a:ext cx="11544300" cy="5057775"/>
          </a:xfrm>
          <a:prstGeom prst="wedge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tr-TR" sz="2800" dirty="0">
                <a:ln w="0"/>
                <a:solidFill>
                  <a:schemeClr val="tx1"/>
                </a:solidFill>
                <a:effectLst>
                  <a:outerShdw blurRad="38100" dist="19050" dir="2700000" algn="tl" rotWithShape="0">
                    <a:schemeClr val="dk1">
                      <a:alpha val="40000"/>
                    </a:schemeClr>
                  </a:outerShdw>
                </a:effectLst>
              </a:rPr>
              <a:t>Hipotez kurmak, doğru olduğu düşünülen düşünce ve tecrübelere dayalı test edilebilir ifadeler kurmaktır. Hipotezi oluştururken öğrenci tam geliştirilmemiş ve test edilebilir bir ifadede bulunur. Buna  göre hipotez kurma, doğruluğu bir deneyle test edilebilecek bir problem sorusu geliştirmektir. Örnek: “Eğer iki özdeş buz küpünden biri suda diğeri ise aynı sıcaklıktaki havada bulunuyorsa sudaki havadakinden daha hızlı erir.” şeklinde bir ifadede bulunmak. </a:t>
            </a:r>
            <a:r>
              <a:rPr lang="tr-TR" sz="2800" dirty="0" err="1">
                <a:ln w="0"/>
                <a:solidFill>
                  <a:schemeClr val="tx1"/>
                </a:solidFill>
                <a:effectLst>
                  <a:outerShdw blurRad="38100" dist="19050" dir="2700000" algn="tl" rotWithShape="0">
                    <a:schemeClr val="dk1">
                      <a:alpha val="40000"/>
                    </a:schemeClr>
                  </a:outerShdw>
                </a:effectLst>
              </a:rPr>
              <a:t>Bailer</a:t>
            </a:r>
            <a:r>
              <a:rPr lang="tr-TR" sz="2800" dirty="0">
                <a:ln w="0"/>
                <a:solidFill>
                  <a:schemeClr val="tx1"/>
                </a:solidFill>
                <a:effectLst>
                  <a:outerShdw blurRad="38100" dist="19050" dir="2700000" algn="tl" rotWithShape="0">
                    <a:schemeClr val="dk1">
                      <a:alpha val="40000"/>
                    </a:schemeClr>
                  </a:outerShdw>
                </a:effectLst>
              </a:rPr>
              <a:t> ve diğerlerine (1995) göre hipotez, bağımsız değişkendeki değişikliğin bağımlı değişken üzerine etkisinin nasıl olacağını kestiren özel bir çeşit tahmindir. </a:t>
            </a:r>
            <a:r>
              <a:rPr lang="tr-TR" sz="2800" dirty="0" err="1">
                <a:ln w="0"/>
                <a:solidFill>
                  <a:schemeClr val="tx1"/>
                </a:solidFill>
                <a:effectLst>
                  <a:outerShdw blurRad="38100" dist="19050" dir="2700000" algn="tl" rotWithShape="0">
                    <a:schemeClr val="dk1">
                      <a:alpha val="40000"/>
                    </a:schemeClr>
                  </a:outerShdw>
                </a:effectLst>
              </a:rPr>
              <a:t>Harlen’e</a:t>
            </a:r>
            <a:r>
              <a:rPr lang="tr-TR" sz="2800" dirty="0">
                <a:ln w="0"/>
                <a:solidFill>
                  <a:schemeClr val="tx1"/>
                </a:solidFill>
                <a:effectLst>
                  <a:outerShdw blurRad="38100" dist="19050" dir="2700000" algn="tl" rotWithShape="0">
                    <a:schemeClr val="dk1">
                      <a:alpha val="40000"/>
                    </a:schemeClr>
                  </a:outerShdw>
                </a:effectLst>
              </a:rPr>
              <a:t> (1993) göre, çocukların, bilimsel bilgilerin denenebilir ve daima çürütülebilir veya ileri delillerin ışığında değişebilir olduğunun farkında olmalarını istiyorsak onlara hipotez kurma becerisini kazandırmamız gerekir</a:t>
            </a:r>
          </a:p>
        </p:txBody>
      </p:sp>
      <p:sp>
        <p:nvSpPr>
          <p:cNvPr id="3" name="Dikdörtgen 2"/>
          <p:cNvSpPr/>
          <p:nvPr/>
        </p:nvSpPr>
        <p:spPr>
          <a:xfrm>
            <a:off x="306937" y="372546"/>
            <a:ext cx="4523098" cy="523220"/>
          </a:xfrm>
          <a:prstGeom prst="rect">
            <a:avLst/>
          </a:prstGeom>
        </p:spPr>
        <p:txBody>
          <a:bodyPr wrap="none">
            <a:spAutoFit/>
          </a:bodyPr>
          <a:lstStyle/>
          <a:p>
            <a:r>
              <a:rPr lang="tr-TR" sz="2800" b="1" dirty="0">
                <a:ln w="0"/>
                <a:effectLst>
                  <a:outerShdw blurRad="38100" dist="19050" dir="2700000" algn="tl" rotWithShape="0">
                    <a:schemeClr val="dk1">
                      <a:alpha val="40000"/>
                    </a:schemeClr>
                  </a:outerShdw>
                </a:effectLst>
              </a:rPr>
              <a:t>Hipotez Kurma ve Test Etme: </a:t>
            </a:r>
          </a:p>
        </p:txBody>
      </p:sp>
    </p:spTree>
    <p:extLst>
      <p:ext uri="{BB962C8B-B14F-4D97-AF65-F5344CB8AC3E}">
        <p14:creationId xmlns:p14="http://schemas.microsoft.com/office/powerpoint/2010/main" val="31060258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Belirtme Çizgisi 1"/>
          <p:cNvSpPr/>
          <p:nvPr/>
        </p:nvSpPr>
        <p:spPr>
          <a:xfrm>
            <a:off x="285750" y="1557338"/>
            <a:ext cx="11515725" cy="4314825"/>
          </a:xfrm>
          <a:prstGeom prst="wedge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tr-TR" sz="2800" dirty="0">
                <a:ln w="0"/>
                <a:solidFill>
                  <a:schemeClr val="tx1"/>
                </a:solidFill>
                <a:effectLst>
                  <a:outerShdw blurRad="38100" dist="19050" dir="2700000" algn="tl" rotWithShape="0">
                    <a:schemeClr val="dk1">
                      <a:alpha val="40000"/>
                    </a:schemeClr>
                  </a:outerShdw>
                </a:effectLst>
              </a:rPr>
              <a:t>Deney yapma değişkenleri değiştirme ve kontrol etme sürecidir. Bu süreç diğer tüm süreçlerle birleşir. Gerekli bir çok araç gereci beceriyle kullanarak uygun bir düzenek kurmayı, değişkenleri değiştirip kontrol ederek veriler elde etmeyi, bu verileri kaydedip değerlendirerek model oluşturmayı, verileri yorumlamayı, sonuca varmayı ve yapılanları </a:t>
            </a:r>
            <a:r>
              <a:rPr lang="tr-TR" sz="2800" dirty="0" err="1">
                <a:ln w="0"/>
                <a:solidFill>
                  <a:schemeClr val="tx1"/>
                </a:solidFill>
                <a:effectLst>
                  <a:outerShdw blurRad="38100" dist="19050" dir="2700000" algn="tl" rotWithShape="0">
                    <a:schemeClr val="dk1">
                      <a:alpha val="40000"/>
                    </a:schemeClr>
                  </a:outerShdw>
                </a:effectLst>
              </a:rPr>
              <a:t>raporlaştırmayı</a:t>
            </a:r>
            <a:r>
              <a:rPr lang="tr-TR" sz="2800" dirty="0">
                <a:ln w="0"/>
                <a:solidFill>
                  <a:schemeClr val="tx1"/>
                </a:solidFill>
                <a:effectLst>
                  <a:outerShdw blurRad="38100" dist="19050" dir="2700000" algn="tl" rotWithShape="0">
                    <a:schemeClr val="dk1">
                      <a:alpha val="40000"/>
                    </a:schemeClr>
                  </a:outerShdw>
                </a:effectLst>
              </a:rPr>
              <a:t> içerir.</a:t>
            </a:r>
          </a:p>
        </p:txBody>
      </p:sp>
      <p:sp>
        <p:nvSpPr>
          <p:cNvPr id="3" name="Dikdörtgen 2"/>
          <p:cNvSpPr/>
          <p:nvPr/>
        </p:nvSpPr>
        <p:spPr>
          <a:xfrm>
            <a:off x="293339" y="829746"/>
            <a:ext cx="2396169" cy="523220"/>
          </a:xfrm>
          <a:prstGeom prst="rect">
            <a:avLst/>
          </a:prstGeom>
        </p:spPr>
        <p:txBody>
          <a:bodyPr wrap="none">
            <a:spAutoFit/>
          </a:bodyPr>
          <a:lstStyle/>
          <a:p>
            <a:r>
              <a:rPr lang="tr-TR" sz="2800" b="1" dirty="0">
                <a:ln w="0"/>
                <a:effectLst>
                  <a:outerShdw blurRad="38100" dist="19050" dir="2700000" algn="tl" rotWithShape="0">
                    <a:schemeClr val="dk1">
                      <a:alpha val="40000"/>
                    </a:schemeClr>
                  </a:outerShdw>
                </a:effectLst>
              </a:rPr>
              <a:t>Deney Yapma: </a:t>
            </a:r>
          </a:p>
        </p:txBody>
      </p:sp>
    </p:spTree>
    <p:extLst>
      <p:ext uri="{BB962C8B-B14F-4D97-AF65-F5344CB8AC3E}">
        <p14:creationId xmlns:p14="http://schemas.microsoft.com/office/powerpoint/2010/main" val="26420853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Yukarı Ok Belirtme Çizgisi 2"/>
          <p:cNvSpPr/>
          <p:nvPr/>
        </p:nvSpPr>
        <p:spPr>
          <a:xfrm>
            <a:off x="485775" y="214313"/>
            <a:ext cx="11530013" cy="5843588"/>
          </a:xfrm>
          <a:prstGeom prst="upArrowCallout">
            <a:avLst/>
          </a:prstGeom>
          <a:solidFill>
            <a:schemeClr val="bg2">
              <a:lumMod val="75000"/>
            </a:schemeClr>
          </a:solidFill>
          <a:ln w="12700" cap="flat" cmpd="sng" algn="ctr">
            <a:solidFill>
              <a:srgbClr val="5B9BD5">
                <a:shade val="50000"/>
              </a:srgbClr>
            </a:solidFill>
            <a:prstDash val="solid"/>
            <a:miter lim="800000"/>
          </a:ln>
          <a:effectLst/>
        </p:spPr>
        <p:txBody>
          <a:bodyPr rtlCol="0" anchor="ct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tr-TR" sz="3200" i="0" u="none" strike="noStrike" kern="0" normalizeH="0" baseline="0" noProof="0" dirty="0">
                <a:ln w="0"/>
                <a:effectLst>
                  <a:outerShdw blurRad="38100" dist="19050" dir="2700000" algn="tl" rotWithShape="0">
                    <a:schemeClr val="dk1">
                      <a:alpha val="40000"/>
                    </a:schemeClr>
                  </a:outerShdw>
                </a:effectLst>
                <a:uLnTx/>
                <a:uFillTx/>
                <a:latin typeface="Calibri" panose="020F0502020204030204"/>
                <a:ea typeface="+mn-ea"/>
                <a:cs typeface="+mn-cs"/>
              </a:rPr>
              <a:t>Bilimsel süreç becerileri hiyerarşik bir yapıdadır; ancak söz konusu olan katı bir yapı değildir. Örneğin, gözlem yapma temel süreç becerileri içinde ele alınır; ancak en karmaşık süreçler içinde de kullanılır. Ayrıca tüm beceriler birbiriyle kombinasyon içindedir ve kendi içinde benzersizdir. </a:t>
            </a:r>
          </a:p>
        </p:txBody>
      </p:sp>
    </p:spTree>
    <p:extLst>
      <p:ext uri="{BB962C8B-B14F-4D97-AF65-F5344CB8AC3E}">
        <p14:creationId xmlns:p14="http://schemas.microsoft.com/office/powerpoint/2010/main" val="4395928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7B8851B-F055-0044-83D9-D8226F41C5E8}"/>
              </a:ext>
            </a:extLst>
          </p:cNvPr>
          <p:cNvSpPr>
            <a:spLocks noGrp="1"/>
          </p:cNvSpPr>
          <p:nvPr>
            <p:ph type="title"/>
          </p:nvPr>
        </p:nvSpPr>
        <p:spPr/>
        <p:txBody>
          <a:bodyPr/>
          <a:lstStyle/>
          <a:p>
            <a:r>
              <a:rPr lang="tr-TR" dirty="0"/>
              <a:t>Kaynakça</a:t>
            </a:r>
          </a:p>
        </p:txBody>
      </p:sp>
      <p:graphicFrame>
        <p:nvGraphicFramePr>
          <p:cNvPr id="3" name="Tablo 2">
            <a:extLst>
              <a:ext uri="{FF2B5EF4-FFF2-40B4-BE49-F238E27FC236}">
                <a16:creationId xmlns:a16="http://schemas.microsoft.com/office/drawing/2014/main" id="{A015A5CC-134D-D64E-A482-8EDB7549BFCB}"/>
              </a:ext>
            </a:extLst>
          </p:cNvPr>
          <p:cNvGraphicFramePr>
            <a:graphicFrameLocks noGrp="1"/>
          </p:cNvGraphicFramePr>
          <p:nvPr/>
        </p:nvGraphicFramePr>
        <p:xfrm>
          <a:off x="838200" y="3041174"/>
          <a:ext cx="10515600" cy="1920240"/>
        </p:xfrm>
        <a:graphic>
          <a:graphicData uri="http://schemas.openxmlformats.org/drawingml/2006/table">
            <a:tbl>
              <a:tblPr/>
              <a:tblGrid>
                <a:gridCol w="10515600">
                  <a:extLst>
                    <a:ext uri="{9D8B030D-6E8A-4147-A177-3AD203B41FA5}">
                      <a16:colId xmlns:a16="http://schemas.microsoft.com/office/drawing/2014/main" val="2159667174"/>
                    </a:ext>
                  </a:extLst>
                </a:gridCol>
              </a:tblGrid>
              <a:tr h="0">
                <a:tc>
                  <a:txBody>
                    <a:bodyPr/>
                    <a:lstStyle/>
                    <a:p>
                      <a:r>
                        <a:rPr lang="tr-TR">
                          <a:effectLst/>
                        </a:rPr>
                        <a:t>Atasoy, E. (2006). Çevre için eğitim: Çocuk doğa etkileşimi. Bursa: Ezgi Kitabevi. </a:t>
                      </a:r>
                    </a:p>
                  </a:txBody>
                  <a:tcPr marL="0" marR="0" marT="0" marB="0" anchor="ctr">
                    <a:lnL>
                      <a:noFill/>
                    </a:lnL>
                    <a:lnR>
                      <a:noFill/>
                    </a:lnR>
                    <a:lnT>
                      <a:noFill/>
                    </a:lnT>
                    <a:lnB>
                      <a:noFill/>
                    </a:lnB>
                  </a:tcPr>
                </a:tc>
                <a:extLst>
                  <a:ext uri="{0D108BD9-81ED-4DB2-BD59-A6C34878D82A}">
                    <a16:rowId xmlns:a16="http://schemas.microsoft.com/office/drawing/2014/main" val="4052185391"/>
                  </a:ext>
                </a:extLst>
              </a:tr>
              <a:tr h="0">
                <a:tc>
                  <a:txBody>
                    <a:bodyPr/>
                    <a:lstStyle/>
                    <a:p>
                      <a:r>
                        <a:rPr lang="tr-TR">
                          <a:effectLst/>
                        </a:rPr>
                        <a:t>Büyüktaşkapu, S., Öztürk Samur, A., Koçyiğit, S., ve Özenoğlu Kiremit, H. (2013). Çocuk ve çevre. Ankara: Vize Yayıncılık. </a:t>
                      </a:r>
                    </a:p>
                  </a:txBody>
                  <a:tcPr marL="0" marR="0" marT="0" marB="0" anchor="ctr">
                    <a:lnL>
                      <a:noFill/>
                    </a:lnL>
                    <a:lnR>
                      <a:noFill/>
                    </a:lnR>
                    <a:lnT>
                      <a:noFill/>
                    </a:lnT>
                    <a:lnB>
                      <a:noFill/>
                    </a:lnB>
                  </a:tcPr>
                </a:tc>
                <a:extLst>
                  <a:ext uri="{0D108BD9-81ED-4DB2-BD59-A6C34878D82A}">
                    <a16:rowId xmlns:a16="http://schemas.microsoft.com/office/drawing/2014/main" val="2192302795"/>
                  </a:ext>
                </a:extLst>
              </a:tr>
              <a:tr h="0">
                <a:tc>
                  <a:txBody>
                    <a:bodyPr/>
                    <a:lstStyle/>
                    <a:p>
                      <a:r>
                        <a:rPr lang="tr-TR">
                          <a:effectLst/>
                        </a:rPr>
                        <a:t>Kansu, N. (2012). Çocuğumla doğadayız. Ankara: Elma Yayınevi. </a:t>
                      </a:r>
                    </a:p>
                  </a:txBody>
                  <a:tcPr marL="0" marR="0" marT="0" marB="0" anchor="ctr">
                    <a:lnL>
                      <a:noFill/>
                    </a:lnL>
                    <a:lnR>
                      <a:noFill/>
                    </a:lnR>
                    <a:lnT>
                      <a:noFill/>
                    </a:lnT>
                    <a:lnB>
                      <a:noFill/>
                    </a:lnB>
                  </a:tcPr>
                </a:tc>
                <a:extLst>
                  <a:ext uri="{0D108BD9-81ED-4DB2-BD59-A6C34878D82A}">
                    <a16:rowId xmlns:a16="http://schemas.microsoft.com/office/drawing/2014/main" val="1585516800"/>
                  </a:ext>
                </a:extLst>
              </a:tr>
              <a:tr h="0">
                <a:tc>
                  <a:txBody>
                    <a:bodyPr/>
                    <a:lstStyle/>
                    <a:p>
                      <a:r>
                        <a:rPr lang="tr-TR">
                          <a:effectLst/>
                        </a:rPr>
                        <a:t>Louv, R. (2010). Doğadaki son çocuk. (Çev. C. Temürcü). Ankara: Tübitak Yayınları. </a:t>
                      </a:r>
                    </a:p>
                  </a:txBody>
                  <a:tcPr marL="0" marR="0" marT="0" marB="0" anchor="ctr">
                    <a:lnL>
                      <a:noFill/>
                    </a:lnL>
                    <a:lnR>
                      <a:noFill/>
                    </a:lnR>
                    <a:lnT>
                      <a:noFill/>
                    </a:lnT>
                    <a:lnB>
                      <a:noFill/>
                    </a:lnB>
                  </a:tcPr>
                </a:tc>
                <a:extLst>
                  <a:ext uri="{0D108BD9-81ED-4DB2-BD59-A6C34878D82A}">
                    <a16:rowId xmlns:a16="http://schemas.microsoft.com/office/drawing/2014/main" val="190482993"/>
                  </a:ext>
                </a:extLst>
              </a:tr>
              <a:tr h="0">
                <a:tc>
                  <a:txBody>
                    <a:bodyPr/>
                    <a:lstStyle/>
                    <a:p>
                      <a:r>
                        <a:rPr lang="tr-TR" dirty="0">
                          <a:effectLst/>
                        </a:rPr>
                        <a:t>Önder, A. ve Özkan, B. (2013). Sürdürülebilir çocuk gelişimi: Okul öncesinde etkinliklerle çevre eğitimi. Ankara: Anı Yayıncılık. </a:t>
                      </a:r>
                    </a:p>
                  </a:txBody>
                  <a:tcPr marL="0" marR="0" marT="0" marB="0" anchor="ctr">
                    <a:lnL>
                      <a:noFill/>
                    </a:lnL>
                    <a:lnR>
                      <a:noFill/>
                    </a:lnR>
                    <a:lnT>
                      <a:noFill/>
                    </a:lnT>
                    <a:lnB>
                      <a:noFill/>
                    </a:lnB>
                  </a:tcPr>
                </a:tc>
                <a:extLst>
                  <a:ext uri="{0D108BD9-81ED-4DB2-BD59-A6C34878D82A}">
                    <a16:rowId xmlns:a16="http://schemas.microsoft.com/office/drawing/2014/main" val="1263023871"/>
                  </a:ext>
                </a:extLst>
              </a:tr>
            </a:tbl>
          </a:graphicData>
        </a:graphic>
      </p:graphicFrame>
    </p:spTree>
    <p:extLst>
      <p:ext uri="{BB962C8B-B14F-4D97-AF65-F5344CB8AC3E}">
        <p14:creationId xmlns:p14="http://schemas.microsoft.com/office/powerpoint/2010/main" val="14352200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l Sağ Ok 2"/>
          <p:cNvSpPr/>
          <p:nvPr/>
        </p:nvSpPr>
        <p:spPr>
          <a:xfrm>
            <a:off x="0" y="357187"/>
            <a:ext cx="12192000" cy="6200775"/>
          </a:xfrm>
          <a:prstGeom prst="leftRightArrow">
            <a:avLst/>
          </a:prstGeom>
          <a:solidFill>
            <a:schemeClr val="bg2">
              <a:lumMod val="75000"/>
            </a:schemeClr>
          </a:solidFill>
          <a:ln w="12700" cap="flat" cmpd="sng" algn="ctr">
            <a:solidFill>
              <a:srgbClr val="5B9BD5">
                <a:shade val="50000"/>
              </a:srgbClr>
            </a:solidFill>
            <a:prstDash val="solid"/>
            <a:miter lim="800000"/>
          </a:ln>
          <a:effectLst/>
        </p:spPr>
        <p:txBody>
          <a:bodyPr rtlCol="0" anchor="ct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tr-TR" sz="2800" i="0" u="none" strike="noStrike" kern="0" normalizeH="0" baseline="0" noProof="0" dirty="0">
                <a:ln w="0"/>
                <a:effectLst>
                  <a:outerShdw blurRad="38100" dist="19050" dir="2700000" algn="tl" rotWithShape="0">
                    <a:schemeClr val="dk1">
                      <a:alpha val="40000"/>
                    </a:schemeClr>
                  </a:outerShdw>
                </a:effectLst>
                <a:uLnTx/>
                <a:uFillTx/>
                <a:latin typeface="Calibri" panose="020F0502020204030204"/>
                <a:ea typeface="+mn-ea"/>
                <a:cs typeface="+mn-cs"/>
              </a:rPr>
              <a:t>Bilimsel süreç becerileri, çocukların bilimsel bilgiyi</a:t>
            </a:r>
            <a:r>
              <a:rPr kumimoji="0" lang="tr-TR" sz="2800" i="0" u="none" strike="noStrike" kern="0" normalizeH="0" noProof="0" dirty="0">
                <a:ln w="0"/>
                <a:effectLst>
                  <a:outerShdw blurRad="38100" dist="19050" dir="2700000" algn="tl" rotWithShape="0">
                    <a:schemeClr val="dk1">
                      <a:alpha val="40000"/>
                    </a:schemeClr>
                  </a:outerShdw>
                </a:effectLst>
                <a:uLnTx/>
                <a:uFillTx/>
                <a:latin typeface="Calibri" panose="020F0502020204030204"/>
                <a:ea typeface="+mn-ea"/>
                <a:cs typeface="+mn-cs"/>
              </a:rPr>
              <a:t> </a:t>
            </a:r>
            <a:r>
              <a:rPr kumimoji="0" lang="tr-TR" sz="2800" i="0" u="none" strike="noStrike" kern="0" normalizeH="0" baseline="0" noProof="0" dirty="0">
                <a:ln w="0"/>
                <a:effectLst>
                  <a:outerShdw blurRad="38100" dist="19050" dir="2700000" algn="tl" rotWithShape="0">
                    <a:schemeClr val="dk1">
                      <a:alpha val="40000"/>
                    </a:schemeClr>
                  </a:outerShdw>
                </a:effectLst>
                <a:uLnTx/>
                <a:uFillTx/>
                <a:latin typeface="Calibri" panose="020F0502020204030204"/>
                <a:ea typeface="+mn-ea"/>
                <a:cs typeface="+mn-cs"/>
              </a:rPr>
              <a:t>keşfetmesi ve araştırmalar yapması için fırsatlar  sağlanarak desteklendikleri, bilimin uygulanan bir parçası olarak görülmektedir.</a:t>
            </a:r>
          </a:p>
        </p:txBody>
      </p:sp>
    </p:spTree>
    <p:extLst>
      <p:ext uri="{BB962C8B-B14F-4D97-AF65-F5344CB8AC3E}">
        <p14:creationId xmlns:p14="http://schemas.microsoft.com/office/powerpoint/2010/main" val="1427211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l Sağ Ok 1"/>
          <p:cNvSpPr/>
          <p:nvPr/>
        </p:nvSpPr>
        <p:spPr>
          <a:xfrm>
            <a:off x="271464" y="514350"/>
            <a:ext cx="11658600" cy="5900737"/>
          </a:xfrm>
          <a:prstGeom prst="leftRightArrow">
            <a:avLst/>
          </a:prstGeom>
          <a:solidFill>
            <a:schemeClr val="bg2">
              <a:lumMod val="75000"/>
            </a:schemeClr>
          </a:solidFill>
          <a:ln w="12700" cap="flat" cmpd="sng" algn="ctr">
            <a:solidFill>
              <a:srgbClr val="5B9BD5">
                <a:shade val="50000"/>
              </a:srgbClr>
            </a:solidFill>
            <a:prstDash val="solid"/>
            <a:miter lim="800000"/>
          </a:ln>
          <a:effectLst/>
        </p:spPr>
        <p:txBody>
          <a:bodyPr rtlCol="0" anchor="ct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tr-TR" sz="2800" i="0" u="none" strike="noStrike" kern="0" normalizeH="0" baseline="0" noProof="0" dirty="0">
                <a:ln w="0"/>
                <a:effectLst>
                  <a:outerShdw blurRad="38100" dist="19050" dir="2700000" algn="tl" rotWithShape="0">
                    <a:schemeClr val="dk1">
                      <a:alpha val="40000"/>
                    </a:schemeClr>
                  </a:outerShdw>
                </a:effectLst>
                <a:uLnTx/>
                <a:uFillTx/>
                <a:latin typeface="Calibri" panose="020F0502020204030204"/>
                <a:ea typeface="+mn-ea"/>
                <a:cs typeface="+mn-cs"/>
              </a:rPr>
              <a:t>Amerikan Fen Eğitimi Geliştirme komisyonu (AAAS) bilimsel süreç becerilerini, bilim insanların doğru davranışlarının yansıması olarak kabul edilen beceriler bütünü olarak tanımlamıştır. </a:t>
            </a:r>
          </a:p>
        </p:txBody>
      </p:sp>
    </p:spTree>
    <p:extLst>
      <p:ext uri="{BB962C8B-B14F-4D97-AF65-F5344CB8AC3E}">
        <p14:creationId xmlns:p14="http://schemas.microsoft.com/office/powerpoint/2010/main" val="33001294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 1"/>
          <p:cNvGrpSpPr/>
          <p:nvPr/>
        </p:nvGrpSpPr>
        <p:grpSpPr>
          <a:xfrm>
            <a:off x="149641" y="185738"/>
            <a:ext cx="11837571" cy="1650137"/>
            <a:chOff x="3234153" y="2714625"/>
            <a:chExt cx="5356338" cy="1650137"/>
          </a:xfrm>
        </p:grpSpPr>
        <p:sp>
          <p:nvSpPr>
            <p:cNvPr id="12" name="Yuvarlatılmış Dikdörtgen 11"/>
            <p:cNvSpPr/>
            <p:nvPr/>
          </p:nvSpPr>
          <p:spPr>
            <a:xfrm>
              <a:off x="3234153" y="2714625"/>
              <a:ext cx="5356338" cy="1650137"/>
            </a:xfrm>
            <a:prstGeom prst="roundRect">
              <a:avLst/>
            </a:prstGeom>
            <a:solidFill>
              <a:srgbClr val="ED7D31">
                <a:hueOff val="0"/>
                <a:satOff val="0"/>
                <a:lumOff val="0"/>
                <a:alphaOff val="0"/>
              </a:srgbClr>
            </a:solidFill>
            <a:ln w="12700" cap="flat" cmpd="sng" algn="ctr">
              <a:solidFill>
                <a:sysClr val="window" lastClr="FFFFFF">
                  <a:hueOff val="0"/>
                  <a:satOff val="0"/>
                  <a:lumOff val="0"/>
                  <a:alphaOff val="0"/>
                </a:sysClr>
              </a:solidFill>
              <a:prstDash val="solid"/>
              <a:miter lim="800000"/>
            </a:ln>
            <a:effectLst/>
          </p:spPr>
        </p:sp>
        <p:sp>
          <p:nvSpPr>
            <p:cNvPr id="13" name="Yuvarlatılmış Dikdörtgen 4"/>
            <p:cNvSpPr/>
            <p:nvPr/>
          </p:nvSpPr>
          <p:spPr>
            <a:xfrm>
              <a:off x="3314706" y="2795178"/>
              <a:ext cx="5195232" cy="1489031"/>
            </a:xfrm>
            <a:prstGeom prst="rect">
              <a:avLst/>
            </a:prstGeom>
            <a:noFill/>
            <a:ln>
              <a:noFill/>
            </a:ln>
            <a:effectLst/>
          </p:spPr>
          <p:txBody>
            <a:bodyPr spcFirstLastPara="0" vert="horz" wrap="square" lIns="91440" tIns="91440" rIns="91440" bIns="91440" numCol="1" spcCol="1270" anchor="ctr" anchorCtr="0">
              <a:noAutofit/>
            </a:bodyPr>
            <a:lstStyle/>
            <a:p>
              <a:pPr marL="0" marR="0" lvl="0" indent="0" algn="ctr" defTabSz="1600200" eaLnBrk="1" fontAlgn="auto" latinLnBrk="0" hangingPunct="1">
                <a:lnSpc>
                  <a:spcPct val="100000"/>
                </a:lnSpc>
                <a:spcBef>
                  <a:spcPct val="0"/>
                </a:spcBef>
                <a:spcAft>
                  <a:spcPct val="35000"/>
                </a:spcAft>
                <a:buClrTx/>
                <a:buSzTx/>
                <a:buFontTx/>
                <a:buNone/>
                <a:tabLst/>
                <a:defRPr/>
              </a:pPr>
              <a:endParaRPr kumimoji="0" lang="tr-TR" sz="3600" i="0" u="none" strike="noStrike" kern="1200" normalizeH="0" baseline="0" noProof="0" dirty="0">
                <a:ln w="0"/>
                <a:effectLst>
                  <a:outerShdw blurRad="38100" dist="19050" dir="2700000" algn="tl" rotWithShape="0">
                    <a:schemeClr val="dk1">
                      <a:alpha val="40000"/>
                    </a:schemeClr>
                  </a:outerShdw>
                </a:effectLst>
                <a:uLnTx/>
                <a:uFillTx/>
                <a:latin typeface="Calibri" panose="020F0502020204030204"/>
                <a:ea typeface="+mn-ea"/>
                <a:cs typeface="+mn-cs"/>
              </a:endParaRPr>
            </a:p>
          </p:txBody>
        </p:sp>
      </p:grpSp>
      <p:grpSp>
        <p:nvGrpSpPr>
          <p:cNvPr id="3" name="Grup 2"/>
          <p:cNvGrpSpPr/>
          <p:nvPr/>
        </p:nvGrpSpPr>
        <p:grpSpPr>
          <a:xfrm>
            <a:off x="300038" y="2014538"/>
            <a:ext cx="11891962" cy="1022043"/>
            <a:chOff x="3298008" y="-57176"/>
            <a:chExt cx="5283539" cy="2132544"/>
          </a:xfrm>
        </p:grpSpPr>
        <p:sp>
          <p:nvSpPr>
            <p:cNvPr id="10" name="Yuvarlatılmış Dikdörtgen 9"/>
            <p:cNvSpPr/>
            <p:nvPr/>
          </p:nvSpPr>
          <p:spPr>
            <a:xfrm>
              <a:off x="3298008" y="-57176"/>
              <a:ext cx="5228629" cy="2116622"/>
            </a:xfrm>
            <a:prstGeom prst="roundRect">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p:spPr>
        </p:sp>
        <p:sp>
          <p:nvSpPr>
            <p:cNvPr id="11" name="Yuvarlatılmış Dikdörtgen 6"/>
            <p:cNvSpPr/>
            <p:nvPr/>
          </p:nvSpPr>
          <p:spPr>
            <a:xfrm>
              <a:off x="3336480" y="165396"/>
              <a:ext cx="5245067" cy="1909972"/>
            </a:xfrm>
            <a:prstGeom prst="rect">
              <a:avLst/>
            </a:prstGeom>
            <a:noFill/>
            <a:ln>
              <a:noFill/>
            </a:ln>
            <a:effectLst/>
          </p:spPr>
          <p:txBody>
            <a:bodyPr spcFirstLastPara="0" vert="horz" wrap="square" lIns="50800" tIns="50800" rIns="50800" bIns="50800" numCol="1" spcCol="1270" anchor="ctr" anchorCtr="0">
              <a:noAutofit/>
            </a:bodyPr>
            <a:lstStyle/>
            <a:p>
              <a:pPr marL="457200" marR="0" lvl="0" indent="-457200" algn="just" defTabSz="889000" eaLnBrk="1" fontAlgn="auto" latinLnBrk="0" hangingPunct="1">
                <a:lnSpc>
                  <a:spcPct val="90000"/>
                </a:lnSpc>
                <a:spcBef>
                  <a:spcPct val="0"/>
                </a:spcBef>
                <a:spcAft>
                  <a:spcPct val="35000"/>
                </a:spcAft>
                <a:buClrTx/>
                <a:buSzTx/>
                <a:buFont typeface="+mj-lt"/>
                <a:buAutoNum type="arabicPeriod"/>
                <a:tabLst/>
                <a:defRPr/>
              </a:pPr>
              <a:r>
                <a:rPr kumimoji="0" lang="tr-TR" sz="2000" i="0" u="none" strike="noStrike" kern="1200" normalizeH="0" baseline="0" noProof="0" dirty="0">
                  <a:ln w="0"/>
                  <a:effectLst>
                    <a:outerShdw blurRad="38100" dist="19050" dir="2700000" algn="tl" rotWithShape="0">
                      <a:schemeClr val="dk1">
                        <a:alpha val="40000"/>
                      </a:schemeClr>
                    </a:outerShdw>
                  </a:effectLst>
                  <a:uLnTx/>
                  <a:uFillTx/>
                  <a:latin typeface="Calibri" panose="020F0502020204030204" pitchFamily="34" charset="0"/>
                  <a:ea typeface="+mn-ea"/>
                  <a:cs typeface="Calibri" panose="020F0502020204030204" pitchFamily="34" charset="0"/>
                </a:rPr>
                <a:t> </a:t>
              </a:r>
              <a:r>
                <a:rPr kumimoji="0" lang="tr-TR" sz="2000" i="0" u="none" strike="noStrike" kern="1200" normalizeH="0" baseline="0" noProof="0" dirty="0">
                  <a:ln w="0"/>
                  <a:effectLst>
                    <a:outerShdw blurRad="38100" dist="19050" dir="2700000" algn="tl" rotWithShape="0">
                      <a:schemeClr val="dk1">
                        <a:alpha val="40000"/>
                      </a:schemeClr>
                    </a:outerShdw>
                  </a:effectLst>
                  <a:uLnTx/>
                  <a:uFillTx/>
                  <a:latin typeface="Calibri" panose="020F0502020204030204"/>
                  <a:ea typeface="+mn-ea"/>
                </a:rPr>
                <a:t>Bir eyleme yol açan düşünme yollarının var olmasıdır. ( problemler çözmek, hedefler oluşturmak, planlar yapmak gibi).</a:t>
              </a:r>
            </a:p>
          </p:txBody>
        </p:sp>
      </p:grpSp>
      <p:grpSp>
        <p:nvGrpSpPr>
          <p:cNvPr id="4" name="Grup 3"/>
          <p:cNvGrpSpPr/>
          <p:nvPr/>
        </p:nvGrpSpPr>
        <p:grpSpPr>
          <a:xfrm>
            <a:off x="214313" y="4872038"/>
            <a:ext cx="11658601" cy="1073957"/>
            <a:chOff x="7099721" y="4419452"/>
            <a:chExt cx="4953902" cy="2349997"/>
          </a:xfrm>
        </p:grpSpPr>
        <p:sp>
          <p:nvSpPr>
            <p:cNvPr id="8" name="Yuvarlatılmış Dikdörtgen 7"/>
            <p:cNvSpPr/>
            <p:nvPr/>
          </p:nvSpPr>
          <p:spPr>
            <a:xfrm>
              <a:off x="7099721" y="4419452"/>
              <a:ext cx="4953902" cy="2344757"/>
            </a:xfrm>
            <a:prstGeom prst="roundRect">
              <a:avLst/>
            </a:prstGeom>
            <a:solidFill>
              <a:srgbClr val="FFC000">
                <a:hueOff val="0"/>
                <a:satOff val="0"/>
                <a:lumOff val="0"/>
                <a:alphaOff val="0"/>
              </a:srgbClr>
            </a:solidFill>
            <a:ln w="12700" cap="flat" cmpd="sng" algn="ctr">
              <a:solidFill>
                <a:sysClr val="window" lastClr="FFFFFF">
                  <a:hueOff val="0"/>
                  <a:satOff val="0"/>
                  <a:lumOff val="0"/>
                  <a:alphaOff val="0"/>
                </a:sysClr>
              </a:solidFill>
              <a:prstDash val="solid"/>
              <a:miter lim="800000"/>
            </a:ln>
            <a:effectLst/>
          </p:spPr>
        </p:sp>
        <p:sp>
          <p:nvSpPr>
            <p:cNvPr id="9" name="Yuvarlatılmış Dikdörtgen 8"/>
            <p:cNvSpPr/>
            <p:nvPr/>
          </p:nvSpPr>
          <p:spPr>
            <a:xfrm>
              <a:off x="7137875" y="4653616"/>
              <a:ext cx="4069136" cy="2115833"/>
            </a:xfrm>
            <a:prstGeom prst="rect">
              <a:avLst/>
            </a:prstGeom>
            <a:noFill/>
            <a:ln>
              <a:noFill/>
            </a:ln>
            <a:effectLst/>
          </p:spPr>
          <p:txBody>
            <a:bodyPr spcFirstLastPara="0" vert="horz" wrap="square" lIns="50800" tIns="50800" rIns="50800" bIns="50800" numCol="1" spcCol="1270" anchor="ctr" anchorCtr="0">
              <a:noAutofit/>
            </a:bodyPr>
            <a:lstStyle/>
            <a:p>
              <a:pPr marL="0" marR="0" lvl="0" indent="0" defTabSz="889000" eaLnBrk="1" fontAlgn="auto" latinLnBrk="0" hangingPunct="1">
                <a:lnSpc>
                  <a:spcPct val="90000"/>
                </a:lnSpc>
                <a:spcBef>
                  <a:spcPct val="0"/>
                </a:spcBef>
                <a:spcAft>
                  <a:spcPct val="35000"/>
                </a:spcAft>
                <a:buClrTx/>
                <a:buSzTx/>
                <a:buFontTx/>
                <a:buNone/>
                <a:tabLst/>
                <a:defRPr/>
              </a:pPr>
              <a:r>
                <a:rPr lang="tr-TR" sz="2000" dirty="0">
                  <a:ln w="0"/>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3. </a:t>
              </a:r>
              <a:r>
                <a:rPr kumimoji="0" lang="tr-TR" sz="2000" i="0" u="none" strike="noStrike" kern="1200" normalizeH="0" baseline="0" noProof="0" dirty="0">
                  <a:ln w="0"/>
                  <a:effectLst>
                    <a:outerShdw blurRad="38100" dist="19050" dir="2700000" algn="tl" rotWithShape="0">
                      <a:schemeClr val="dk1">
                        <a:alpha val="40000"/>
                      </a:schemeClr>
                    </a:outerShdw>
                  </a:effectLst>
                  <a:uLnTx/>
                  <a:uFillTx/>
                  <a:latin typeface="Calibri" panose="020F0502020204030204" pitchFamily="34" charset="0"/>
                  <a:ea typeface="+mn-ea"/>
                  <a:cs typeface="Calibri" panose="020F0502020204030204" pitchFamily="34" charset="0"/>
                </a:rPr>
                <a:t> </a:t>
              </a:r>
              <a:r>
                <a:rPr kumimoji="0" lang="tr-TR" sz="2000" i="0" u="none" strike="noStrike" kern="1200" normalizeH="0" baseline="0" noProof="0" dirty="0">
                  <a:ln w="0"/>
                  <a:effectLst>
                    <a:outerShdw blurRad="38100" dist="19050" dir="2700000" algn="tl" rotWithShape="0">
                      <a:schemeClr val="dk1">
                        <a:alpha val="40000"/>
                      </a:schemeClr>
                    </a:outerShdw>
                  </a:effectLst>
                  <a:uLnTx/>
                  <a:uFillTx/>
                  <a:latin typeface="Calibri" panose="020F0502020204030204"/>
                  <a:ea typeface="+mn-ea"/>
                </a:rPr>
                <a:t>Düşünce ve duyguların başkalarına aktarılması.</a:t>
              </a:r>
            </a:p>
          </p:txBody>
        </p:sp>
      </p:grpSp>
      <p:grpSp>
        <p:nvGrpSpPr>
          <p:cNvPr id="5" name="Grup 4"/>
          <p:cNvGrpSpPr/>
          <p:nvPr/>
        </p:nvGrpSpPr>
        <p:grpSpPr>
          <a:xfrm>
            <a:off x="218153" y="3571876"/>
            <a:ext cx="11754772" cy="1042988"/>
            <a:chOff x="104000" y="3121271"/>
            <a:chExt cx="4625595" cy="2319655"/>
          </a:xfrm>
        </p:grpSpPr>
        <p:sp>
          <p:nvSpPr>
            <p:cNvPr id="6" name="Yuvarlatılmış Dikdörtgen 5"/>
            <p:cNvSpPr/>
            <p:nvPr/>
          </p:nvSpPr>
          <p:spPr>
            <a:xfrm>
              <a:off x="104000" y="3121271"/>
              <a:ext cx="4625595" cy="2319655"/>
            </a:xfrm>
            <a:prstGeom prst="roundRect">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p:spPr>
        </p:sp>
        <p:sp>
          <p:nvSpPr>
            <p:cNvPr id="7" name="Yuvarlatılmış Dikdörtgen 10"/>
            <p:cNvSpPr/>
            <p:nvPr/>
          </p:nvSpPr>
          <p:spPr>
            <a:xfrm>
              <a:off x="158843" y="3266283"/>
              <a:ext cx="3909058" cy="2093182"/>
            </a:xfrm>
            <a:prstGeom prst="rect">
              <a:avLst/>
            </a:prstGeom>
            <a:noFill/>
            <a:ln>
              <a:noFill/>
            </a:ln>
            <a:effectLst/>
          </p:spPr>
          <p:txBody>
            <a:bodyPr spcFirstLastPara="0" vert="horz" wrap="square" lIns="45720" tIns="45720" rIns="45720" bIns="45720" numCol="1" spcCol="1270" anchor="ctr" anchorCtr="0">
              <a:noAutofit/>
            </a:bodyPr>
            <a:lstStyle/>
            <a:p>
              <a:pPr marR="0" lvl="0" defTabSz="800100" eaLnBrk="1" fontAlgn="auto" latinLnBrk="0" hangingPunct="1">
                <a:lnSpc>
                  <a:spcPct val="90000"/>
                </a:lnSpc>
                <a:spcBef>
                  <a:spcPct val="0"/>
                </a:spcBef>
                <a:spcAft>
                  <a:spcPct val="35000"/>
                </a:spcAft>
                <a:buClrTx/>
                <a:buSzTx/>
                <a:tabLst/>
                <a:defRPr/>
              </a:pPr>
              <a:r>
                <a:rPr lang="tr-TR" dirty="0">
                  <a:ln w="0"/>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2. </a:t>
              </a:r>
              <a:r>
                <a:rPr kumimoji="0" lang="tr-TR" sz="1800" i="0" u="none" strike="noStrike" kern="1200" normalizeH="0" baseline="0" noProof="0" dirty="0">
                  <a:ln w="0"/>
                  <a:effectLst>
                    <a:outerShdw blurRad="38100" dist="19050" dir="2700000" algn="tl" rotWithShape="0">
                      <a:schemeClr val="dk1">
                        <a:alpha val="40000"/>
                      </a:schemeClr>
                    </a:outerShdw>
                  </a:effectLst>
                  <a:uLnTx/>
                  <a:uFillTx/>
                  <a:latin typeface="Calibri" panose="020F0502020204030204" pitchFamily="34" charset="0"/>
                  <a:ea typeface="+mn-ea"/>
                  <a:cs typeface="Calibri" panose="020F0502020204030204" pitchFamily="34" charset="0"/>
                </a:rPr>
                <a:t> </a:t>
              </a:r>
              <a:r>
                <a:rPr kumimoji="0" lang="tr-TR" sz="1800" i="0" u="none" strike="noStrike" kern="1200" normalizeH="0" baseline="0" noProof="0" dirty="0">
                  <a:ln w="0"/>
                  <a:effectLst>
                    <a:outerShdw blurRad="38100" dist="19050" dir="2700000" algn="tl" rotWithShape="0">
                      <a:schemeClr val="dk1">
                        <a:alpha val="40000"/>
                      </a:schemeClr>
                    </a:outerShdw>
                  </a:effectLst>
                  <a:uLnTx/>
                  <a:uFillTx/>
                  <a:latin typeface="Calibri" panose="020F0502020204030204"/>
                  <a:ea typeface="+mn-ea"/>
                </a:rPr>
                <a:t>Duyguların yönetilmesi. ( can sıkıntısının üstesinden gelmek gibi).   </a:t>
              </a:r>
            </a:p>
          </p:txBody>
        </p:sp>
      </p:grpSp>
      <p:sp>
        <p:nvSpPr>
          <p:cNvPr id="14" name="Dikdörtgen 13"/>
          <p:cNvSpPr/>
          <p:nvPr/>
        </p:nvSpPr>
        <p:spPr>
          <a:xfrm>
            <a:off x="-338138" y="742861"/>
            <a:ext cx="12168188" cy="523220"/>
          </a:xfrm>
          <a:prstGeom prst="rect">
            <a:avLst/>
          </a:prstGeom>
        </p:spPr>
        <p:txBody>
          <a:bodyPr wrap="square">
            <a:spAutoFit/>
          </a:bodyPr>
          <a:lstStyle/>
          <a:p>
            <a:pPr lvl="0" algn="ctr"/>
            <a:r>
              <a:rPr lang="tr-TR" sz="2800" b="1" dirty="0">
                <a:ln w="0"/>
                <a:effectLst>
                  <a:outerShdw blurRad="38100" dist="19050" dir="2700000" algn="tl" rotWithShape="0">
                    <a:schemeClr val="dk1">
                      <a:alpha val="40000"/>
                    </a:schemeClr>
                  </a:outerShdw>
                </a:effectLst>
                <a:latin typeface="Calibri" panose="020F0502020204030204"/>
              </a:rPr>
              <a:t>Bilimsel Süreç Becerilerinin Üç Temel Fonksiyonu Vardır. Bunlar;</a:t>
            </a:r>
          </a:p>
        </p:txBody>
      </p:sp>
    </p:spTree>
    <p:extLst>
      <p:ext uri="{BB962C8B-B14F-4D97-AF65-F5344CB8AC3E}">
        <p14:creationId xmlns:p14="http://schemas.microsoft.com/office/powerpoint/2010/main" val="20440697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l Sağ Ok 1"/>
          <p:cNvSpPr/>
          <p:nvPr/>
        </p:nvSpPr>
        <p:spPr>
          <a:xfrm>
            <a:off x="0" y="105634"/>
            <a:ext cx="12192000" cy="5872162"/>
          </a:xfrm>
          <a:prstGeom prst="leftRightArrow">
            <a:avLst/>
          </a:prstGeom>
          <a:solidFill>
            <a:schemeClr val="bg2">
              <a:lumMod val="75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tr-TR" sz="1800" b="1" i="0" u="none" strike="noStrike" kern="0" normalizeH="0" baseline="0" noProof="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uLnTx/>
              <a:uFillTx/>
              <a:latin typeface="Calibri" panose="020F0502020204030204"/>
              <a:ea typeface="+mn-ea"/>
              <a:cs typeface="+mn-cs"/>
            </a:endParaRPr>
          </a:p>
        </p:txBody>
      </p:sp>
      <p:sp>
        <p:nvSpPr>
          <p:cNvPr id="5" name="Dikdörtgen 4"/>
          <p:cNvSpPr/>
          <p:nvPr/>
        </p:nvSpPr>
        <p:spPr>
          <a:xfrm>
            <a:off x="962672" y="2281535"/>
            <a:ext cx="10495904" cy="1569660"/>
          </a:xfrm>
          <a:prstGeom prst="rect">
            <a:avLst/>
          </a:prstGeom>
          <a:noFill/>
        </p:spPr>
        <p:txBody>
          <a:bodyPr wrap="square" lIns="91440" tIns="45720" rIns="91440" bIns="45720">
            <a:spAutoFit/>
          </a:bodyPr>
          <a:lstStyle/>
          <a:p>
            <a:pPr algn="just"/>
            <a:r>
              <a:rPr lang="tr-TR" sz="3200" dirty="0" err="1">
                <a:ln w="0"/>
                <a:effectLst>
                  <a:outerShdw blurRad="38100" dist="19050" dir="2700000" algn="tl" rotWithShape="0">
                    <a:schemeClr val="dk1">
                      <a:alpha val="40000"/>
                    </a:schemeClr>
                  </a:outerShdw>
                </a:effectLst>
              </a:rPr>
              <a:t>Lind’e</a:t>
            </a:r>
            <a:r>
              <a:rPr lang="tr-TR" sz="3200" dirty="0">
                <a:ln w="0"/>
                <a:effectLst>
                  <a:outerShdw blurRad="38100" dist="19050" dir="2700000" algn="tl" rotWithShape="0">
                    <a:schemeClr val="dk1">
                      <a:alpha val="40000"/>
                    </a:schemeClr>
                  </a:outerShdw>
                </a:effectLst>
              </a:rPr>
              <a:t> (1998) göre bilimsel süreç becerileri, bilgi oluşturmada, problemler üzerinde ve sonuçları formüle etmekte kullandığımız düşünme becerileridir.</a:t>
            </a:r>
          </a:p>
        </p:txBody>
      </p:sp>
    </p:spTree>
    <p:extLst>
      <p:ext uri="{BB962C8B-B14F-4D97-AF65-F5344CB8AC3E}">
        <p14:creationId xmlns:p14="http://schemas.microsoft.com/office/powerpoint/2010/main" val="27178572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76250" y="860643"/>
            <a:ext cx="11125200" cy="5016758"/>
          </a:xfrm>
          <a:prstGeom prst="rect">
            <a:avLst/>
          </a:prstGeom>
        </p:spPr>
        <p:txBody>
          <a:bodyPr wrap="square">
            <a:spAutoFit/>
          </a:bodyPr>
          <a:lstStyle/>
          <a:p>
            <a:pPr lvl="0" algn="just"/>
            <a:r>
              <a:rPr lang="tr-TR" sz="3200" dirty="0">
                <a:ln w="0"/>
                <a:effectLst>
                  <a:outerShdw blurRad="38100" dist="19050" dir="2700000" algn="tl" rotWithShape="0">
                    <a:schemeClr val="dk1">
                      <a:alpha val="40000"/>
                    </a:schemeClr>
                  </a:outerShdw>
                </a:effectLst>
                <a:latin typeface="Calibri" panose="020F0502020204030204"/>
              </a:rPr>
              <a:t>Örneğin, bir çiftçi fen eğitimi almadığı halde bir hipotez kurup test ederek, tarlasında en üst düzeyde verim almanın yollarını arayabilir. Bir finans danışmanı, döviz kurlarını tahmin etmek için grafik çizebilir veya tahminler yapabilir. Bilinçli bir tüketici gözlem becerisi gelişmiş bir bireydir ve veri toplama, verileri yorumlama ve sonuç çıkarma gibi düşünsel yöntemleri uygun bir şekilde kullanır. Farkında olarak veya olmadan bilimsel süreç becerilerini kullanmak, günlük hayatta karşılaşılan olayları anlamayı, yorumlamayı ve okulda öğrenilenlerle ilişkilendirmeyi, yani bilimsel okur yazarlığa ulaşmayı kolaylaştırır.</a:t>
            </a:r>
          </a:p>
        </p:txBody>
      </p:sp>
    </p:spTree>
    <p:extLst>
      <p:ext uri="{BB962C8B-B14F-4D97-AF65-F5344CB8AC3E}">
        <p14:creationId xmlns:p14="http://schemas.microsoft.com/office/powerpoint/2010/main" val="10264428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rbest Form 1"/>
          <p:cNvSpPr/>
          <p:nvPr/>
        </p:nvSpPr>
        <p:spPr>
          <a:xfrm>
            <a:off x="1" y="-1"/>
            <a:ext cx="12191999" cy="1914525"/>
          </a:xfrm>
          <a:custGeom>
            <a:avLst/>
            <a:gdLst>
              <a:gd name="connsiteX0" fmla="*/ 0 w 11755438"/>
              <a:gd name="connsiteY0" fmla="*/ 796006 h 2272809"/>
              <a:gd name="connsiteX1" fmla="*/ 5593618 w 11755438"/>
              <a:gd name="connsiteY1" fmla="*/ 796006 h 2272809"/>
              <a:gd name="connsiteX2" fmla="*/ 5593618 w 11755438"/>
              <a:gd name="connsiteY2" fmla="*/ 568202 h 2272809"/>
              <a:gd name="connsiteX3" fmla="*/ 5309517 w 11755438"/>
              <a:gd name="connsiteY3" fmla="*/ 568202 h 2272809"/>
              <a:gd name="connsiteX4" fmla="*/ 5877719 w 11755438"/>
              <a:gd name="connsiteY4" fmla="*/ 0 h 2272809"/>
              <a:gd name="connsiteX5" fmla="*/ 6445921 w 11755438"/>
              <a:gd name="connsiteY5" fmla="*/ 568202 h 2272809"/>
              <a:gd name="connsiteX6" fmla="*/ 6161820 w 11755438"/>
              <a:gd name="connsiteY6" fmla="*/ 568202 h 2272809"/>
              <a:gd name="connsiteX7" fmla="*/ 6161820 w 11755438"/>
              <a:gd name="connsiteY7" fmla="*/ 796006 h 2272809"/>
              <a:gd name="connsiteX8" fmla="*/ 11755438 w 11755438"/>
              <a:gd name="connsiteY8" fmla="*/ 796006 h 2272809"/>
              <a:gd name="connsiteX9" fmla="*/ 11755438 w 11755438"/>
              <a:gd name="connsiteY9" fmla="*/ 2272809 h 2272809"/>
              <a:gd name="connsiteX10" fmla="*/ 0 w 11755438"/>
              <a:gd name="connsiteY10" fmla="*/ 2272809 h 2272809"/>
              <a:gd name="connsiteX11" fmla="*/ 0 w 11755438"/>
              <a:gd name="connsiteY11" fmla="*/ 796006 h 2272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755438" h="2272809">
                <a:moveTo>
                  <a:pt x="11755438" y="1476803"/>
                </a:moveTo>
                <a:lnTo>
                  <a:pt x="6161820" y="1476803"/>
                </a:lnTo>
                <a:lnTo>
                  <a:pt x="6161820" y="1704607"/>
                </a:lnTo>
                <a:lnTo>
                  <a:pt x="6445921" y="1704607"/>
                </a:lnTo>
                <a:lnTo>
                  <a:pt x="5877719" y="2272808"/>
                </a:lnTo>
                <a:lnTo>
                  <a:pt x="5309517" y="1704607"/>
                </a:lnTo>
                <a:lnTo>
                  <a:pt x="5593618" y="1704607"/>
                </a:lnTo>
                <a:lnTo>
                  <a:pt x="5593618" y="1476803"/>
                </a:lnTo>
                <a:lnTo>
                  <a:pt x="0" y="1476803"/>
                </a:lnTo>
                <a:lnTo>
                  <a:pt x="0" y="1"/>
                </a:lnTo>
                <a:lnTo>
                  <a:pt x="11755438" y="1"/>
                </a:lnTo>
                <a:lnTo>
                  <a:pt x="11755438" y="1476803"/>
                </a:lnTo>
                <a:close/>
              </a:path>
            </a:pathLst>
          </a:custGeom>
          <a:solidFill>
            <a:schemeClr val="bg2">
              <a:lumMod val="75000"/>
            </a:schemeClr>
          </a:solidFill>
          <a:ln w="12700" cap="flat" cmpd="sng" algn="ctr">
            <a:solidFill>
              <a:sysClr val="window" lastClr="FFFFFF">
                <a:hueOff val="0"/>
                <a:satOff val="0"/>
                <a:lumOff val="0"/>
                <a:alphaOff val="0"/>
              </a:sysClr>
            </a:solidFill>
            <a:prstDash val="solid"/>
            <a:miter lim="800000"/>
          </a:ln>
          <a:effectLst/>
        </p:spPr>
        <p:txBody>
          <a:bodyPr spcFirstLastPara="0" vert="horz" wrap="square" lIns="284480" tIns="284481" rIns="284480" bIns="1759534" numCol="1" spcCol="1270" anchor="ctr" anchorCtr="0">
            <a:noAutofit/>
          </a:bodyPr>
          <a:lstStyle/>
          <a:p>
            <a:pPr marL="0" marR="0" lvl="0" indent="0" algn="ctr" defTabSz="1778000" eaLnBrk="1" fontAlgn="auto" latinLnBrk="0" hangingPunct="1">
              <a:lnSpc>
                <a:spcPct val="90000"/>
              </a:lnSpc>
              <a:spcBef>
                <a:spcPct val="0"/>
              </a:spcBef>
              <a:spcAft>
                <a:spcPct val="35000"/>
              </a:spcAft>
              <a:buClrTx/>
              <a:buSzTx/>
              <a:buFontTx/>
              <a:buNone/>
              <a:tabLst/>
              <a:defRPr/>
            </a:pPr>
            <a:endParaRPr kumimoji="0" lang="tr-TR" sz="3600" i="0" u="none" strike="noStrike" kern="0" normalizeH="0" baseline="0" noProof="0" dirty="0">
              <a:ln w="0"/>
              <a:effectLst>
                <a:outerShdw blurRad="38100" dist="19050" dir="2700000" algn="tl" rotWithShape="0">
                  <a:schemeClr val="dk1">
                    <a:alpha val="40000"/>
                  </a:schemeClr>
                </a:outerShdw>
              </a:effectLst>
              <a:uLnTx/>
              <a:uFillTx/>
              <a:latin typeface="Calibri" panose="020F0502020204030204"/>
              <a:ea typeface="+mn-ea"/>
              <a:cs typeface="+mn-cs"/>
            </a:endParaRPr>
          </a:p>
          <a:p>
            <a:pPr marL="0" marR="0" lvl="0" indent="0" algn="ctr" defTabSz="1778000" eaLnBrk="1" fontAlgn="auto" latinLnBrk="0" hangingPunct="1">
              <a:lnSpc>
                <a:spcPct val="90000"/>
              </a:lnSpc>
              <a:spcBef>
                <a:spcPct val="0"/>
              </a:spcBef>
              <a:spcAft>
                <a:spcPct val="35000"/>
              </a:spcAft>
              <a:buClrTx/>
              <a:buSzTx/>
              <a:buFontTx/>
              <a:buNone/>
              <a:tabLst/>
              <a:defRPr/>
            </a:pPr>
            <a:r>
              <a:rPr kumimoji="0" lang="tr-TR" sz="4000" i="0" u="none" strike="noStrike" kern="0" normalizeH="0" baseline="0" noProof="0" dirty="0">
                <a:ln w="0"/>
                <a:effectLst>
                  <a:outerShdw blurRad="38100" dist="19050" dir="2700000" algn="tl" rotWithShape="0">
                    <a:schemeClr val="dk1">
                      <a:alpha val="40000"/>
                    </a:schemeClr>
                  </a:outerShdw>
                </a:effectLst>
                <a:uLnTx/>
                <a:uFillTx/>
                <a:latin typeface="Calibri" panose="020F0502020204030204"/>
                <a:ea typeface="+mn-ea"/>
                <a:cs typeface="+mn-cs"/>
              </a:rPr>
              <a:t>Bilimsel Süreç Becerilerinin Sınıflandırılması</a:t>
            </a:r>
          </a:p>
        </p:txBody>
      </p:sp>
      <p:graphicFrame>
        <p:nvGraphicFramePr>
          <p:cNvPr id="3" name="Tablo 2"/>
          <p:cNvGraphicFramePr>
            <a:graphicFrameLocks noGrp="1"/>
          </p:cNvGraphicFramePr>
          <p:nvPr>
            <p:extLst>
              <p:ext uri="{D42A27DB-BD31-4B8C-83A1-F6EECF244321}">
                <p14:modId xmlns:p14="http://schemas.microsoft.com/office/powerpoint/2010/main" val="374152523"/>
              </p:ext>
            </p:extLst>
          </p:nvPr>
        </p:nvGraphicFramePr>
        <p:xfrm>
          <a:off x="0" y="1185863"/>
          <a:ext cx="12192000" cy="5055589"/>
        </p:xfrm>
        <a:graphic>
          <a:graphicData uri="http://schemas.openxmlformats.org/drawingml/2006/table">
            <a:tbl>
              <a:tblPr firstRow="1" bandRow="1">
                <a:tableStyleId>{D113A9D2-9D6B-4929-AA2D-F23B5EE8CBE7}</a:tableStyleId>
              </a:tblPr>
              <a:tblGrid>
                <a:gridCol w="6050066">
                  <a:extLst>
                    <a:ext uri="{9D8B030D-6E8A-4147-A177-3AD203B41FA5}">
                      <a16:colId xmlns:a16="http://schemas.microsoft.com/office/drawing/2014/main" val="20000"/>
                    </a:ext>
                  </a:extLst>
                </a:gridCol>
                <a:gridCol w="6141934">
                  <a:extLst>
                    <a:ext uri="{9D8B030D-6E8A-4147-A177-3AD203B41FA5}">
                      <a16:colId xmlns:a16="http://schemas.microsoft.com/office/drawing/2014/main" val="20001"/>
                    </a:ext>
                  </a:extLst>
                </a:gridCol>
              </a:tblGrid>
              <a:tr h="1215109">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pPr algn="ctr"/>
                      <a:endParaRPr lang="tr-TR" sz="4400" b="1" dirty="0"/>
                    </a:p>
                  </a:txBody>
                  <a:tcPr/>
                </a:tc>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pPr algn="ctr"/>
                      <a:endParaRPr lang="tr-TR" sz="4800" dirty="0"/>
                    </a:p>
                  </a:txBody>
                  <a:tcPr/>
                </a:tc>
                <a:extLst>
                  <a:ext uri="{0D108BD9-81ED-4DB2-BD59-A6C34878D82A}">
                    <a16:rowId xmlns:a16="http://schemas.microsoft.com/office/drawing/2014/main" val="10000"/>
                  </a:ext>
                </a:extLst>
              </a:tr>
              <a:tr h="857539">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pPr marL="457200" indent="-457200">
                        <a:buFont typeface="Arial" panose="020B0604020202020204" pitchFamily="34" charset="0"/>
                        <a:buChar char="•"/>
                      </a:pPr>
                      <a:r>
                        <a:rPr lang="tr-TR" sz="3200" dirty="0">
                          <a:solidFill>
                            <a:schemeClr val="accent3">
                              <a:lumMod val="75000"/>
                            </a:schemeClr>
                          </a:solidFill>
                        </a:rPr>
                        <a:t>Gözlem yapma</a:t>
                      </a:r>
                      <a:endParaRPr lang="tr-TR" sz="3200" b="1" dirty="0">
                        <a:solidFill>
                          <a:schemeClr val="accent3">
                            <a:lumMod val="75000"/>
                          </a:schemeClr>
                        </a:solidFill>
                      </a:endParaRPr>
                    </a:p>
                  </a:txBody>
                  <a:tcPr/>
                </a:tc>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pPr marL="457200" indent="-457200">
                        <a:buFont typeface="Arial" panose="020B0604020202020204" pitchFamily="34" charset="0"/>
                        <a:buChar char="•"/>
                      </a:pPr>
                      <a:r>
                        <a:rPr lang="tr-TR" sz="2800" dirty="0">
                          <a:solidFill>
                            <a:schemeClr val="accent3">
                              <a:lumMod val="75000"/>
                            </a:schemeClr>
                          </a:solidFill>
                        </a:rPr>
                        <a:t>Değişkenleri belirleme ve kontrol</a:t>
                      </a:r>
                      <a:r>
                        <a:rPr lang="tr-TR" sz="2800" baseline="0" dirty="0">
                          <a:solidFill>
                            <a:schemeClr val="accent3">
                              <a:lumMod val="75000"/>
                            </a:schemeClr>
                          </a:solidFill>
                        </a:rPr>
                        <a:t> etme</a:t>
                      </a:r>
                      <a:endParaRPr lang="tr-TR" sz="2800" b="1" dirty="0">
                        <a:solidFill>
                          <a:schemeClr val="accent3">
                            <a:lumMod val="75000"/>
                          </a:schemeClr>
                        </a:solidFill>
                      </a:endParaRPr>
                    </a:p>
                  </a:txBody>
                  <a:tcPr/>
                </a:tc>
                <a:extLst>
                  <a:ext uri="{0D108BD9-81ED-4DB2-BD59-A6C34878D82A}">
                    <a16:rowId xmlns:a16="http://schemas.microsoft.com/office/drawing/2014/main" val="10001"/>
                  </a:ext>
                </a:extLst>
              </a:tr>
              <a:tr h="525588">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pPr marL="457200" indent="-457200">
                        <a:buFont typeface="Arial" panose="020B0604020202020204" pitchFamily="34" charset="0"/>
                        <a:buChar char="•"/>
                      </a:pPr>
                      <a:r>
                        <a:rPr lang="tr-TR" sz="3200" dirty="0">
                          <a:solidFill>
                            <a:schemeClr val="accent3">
                              <a:lumMod val="75000"/>
                            </a:schemeClr>
                          </a:solidFill>
                        </a:rPr>
                        <a:t>Sınıflama yapma</a:t>
                      </a:r>
                      <a:endParaRPr lang="tr-TR" sz="3200" b="1" dirty="0">
                        <a:solidFill>
                          <a:schemeClr val="accent3">
                            <a:lumMod val="75000"/>
                          </a:schemeClr>
                        </a:solidFill>
                      </a:endParaRPr>
                    </a:p>
                  </a:txBody>
                  <a:tcPr/>
                </a:tc>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pPr marL="457200" indent="-457200">
                        <a:buFont typeface="Arial" panose="020B0604020202020204" pitchFamily="34" charset="0"/>
                        <a:buChar char="•"/>
                      </a:pPr>
                      <a:r>
                        <a:rPr lang="tr-TR" sz="2800" dirty="0">
                          <a:solidFill>
                            <a:schemeClr val="accent3">
                              <a:lumMod val="75000"/>
                            </a:schemeClr>
                          </a:solidFill>
                        </a:rPr>
                        <a:t>Verileri yorumlama</a:t>
                      </a:r>
                      <a:endParaRPr lang="tr-TR" sz="2800" b="1" dirty="0">
                        <a:solidFill>
                          <a:schemeClr val="accent3">
                            <a:lumMod val="75000"/>
                          </a:schemeClr>
                        </a:solidFill>
                      </a:endParaRPr>
                    </a:p>
                  </a:txBody>
                  <a:tcPr/>
                </a:tc>
                <a:extLst>
                  <a:ext uri="{0D108BD9-81ED-4DB2-BD59-A6C34878D82A}">
                    <a16:rowId xmlns:a16="http://schemas.microsoft.com/office/drawing/2014/main" val="10002"/>
                  </a:ext>
                </a:extLst>
              </a:tr>
              <a:tr h="525588">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pPr marL="457200" indent="-457200">
                        <a:buFont typeface="Arial" panose="020B0604020202020204" pitchFamily="34" charset="0"/>
                        <a:buChar char="•"/>
                      </a:pPr>
                      <a:r>
                        <a:rPr lang="tr-TR" sz="3200" dirty="0">
                          <a:solidFill>
                            <a:schemeClr val="accent3">
                              <a:lumMod val="75000"/>
                            </a:schemeClr>
                          </a:solidFill>
                        </a:rPr>
                        <a:t>Bilimsel iletişim kurma</a:t>
                      </a:r>
                      <a:endParaRPr lang="tr-TR" sz="3200" b="1" dirty="0">
                        <a:solidFill>
                          <a:schemeClr val="accent3">
                            <a:lumMod val="75000"/>
                          </a:schemeClr>
                        </a:solidFill>
                      </a:endParaRPr>
                    </a:p>
                  </a:txBody>
                  <a:tcPr/>
                </a:tc>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pPr marL="457200" indent="-457200">
                        <a:buFont typeface="Arial" panose="020B0604020202020204" pitchFamily="34" charset="0"/>
                        <a:buChar char="•"/>
                      </a:pPr>
                      <a:r>
                        <a:rPr lang="tr-TR" sz="2800" dirty="0">
                          <a:solidFill>
                            <a:schemeClr val="accent3">
                              <a:lumMod val="75000"/>
                            </a:schemeClr>
                          </a:solidFill>
                        </a:rPr>
                        <a:t>Deney yapma</a:t>
                      </a:r>
                      <a:endParaRPr lang="tr-TR" sz="2800" b="1" dirty="0">
                        <a:solidFill>
                          <a:schemeClr val="accent3">
                            <a:lumMod val="75000"/>
                          </a:schemeClr>
                        </a:solidFill>
                      </a:endParaRPr>
                    </a:p>
                  </a:txBody>
                  <a:tcPr/>
                </a:tc>
                <a:extLst>
                  <a:ext uri="{0D108BD9-81ED-4DB2-BD59-A6C34878D82A}">
                    <a16:rowId xmlns:a16="http://schemas.microsoft.com/office/drawing/2014/main" val="10003"/>
                  </a:ext>
                </a:extLst>
              </a:tr>
              <a:tr h="525588">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pPr marL="457200" indent="-457200">
                        <a:buFont typeface="Arial" panose="020B0604020202020204" pitchFamily="34" charset="0"/>
                        <a:buChar char="•"/>
                      </a:pPr>
                      <a:r>
                        <a:rPr lang="tr-TR" sz="3200" dirty="0">
                          <a:solidFill>
                            <a:schemeClr val="accent3">
                              <a:lumMod val="75000"/>
                            </a:schemeClr>
                          </a:solidFill>
                        </a:rPr>
                        <a:t>Ölçüm yapma</a:t>
                      </a:r>
                      <a:endParaRPr lang="tr-TR" sz="3200" b="1" dirty="0">
                        <a:solidFill>
                          <a:schemeClr val="accent3">
                            <a:lumMod val="75000"/>
                          </a:schemeClr>
                        </a:solidFill>
                      </a:endParaRPr>
                    </a:p>
                  </a:txBody>
                  <a:tcPr/>
                </a:tc>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pPr marL="457200" indent="-457200">
                        <a:buFont typeface="Arial" panose="020B0604020202020204" pitchFamily="34" charset="0"/>
                        <a:buChar char="•"/>
                      </a:pPr>
                      <a:r>
                        <a:rPr lang="tr-TR" sz="2800" dirty="0">
                          <a:solidFill>
                            <a:schemeClr val="accent3">
                              <a:lumMod val="75000"/>
                            </a:schemeClr>
                          </a:solidFill>
                        </a:rPr>
                        <a:t>Model oluşturma</a:t>
                      </a:r>
                      <a:endParaRPr lang="tr-TR" sz="2800" b="1" dirty="0">
                        <a:solidFill>
                          <a:schemeClr val="accent3">
                            <a:lumMod val="75000"/>
                          </a:schemeClr>
                        </a:solidFill>
                      </a:endParaRPr>
                    </a:p>
                  </a:txBody>
                  <a:tcPr/>
                </a:tc>
                <a:extLst>
                  <a:ext uri="{0D108BD9-81ED-4DB2-BD59-A6C34878D82A}">
                    <a16:rowId xmlns:a16="http://schemas.microsoft.com/office/drawing/2014/main" val="10004"/>
                  </a:ext>
                </a:extLst>
              </a:tr>
              <a:tr h="525588">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pPr marL="457200" indent="-457200">
                        <a:buFont typeface="Arial" panose="020B0604020202020204" pitchFamily="34" charset="0"/>
                        <a:buChar char="•"/>
                      </a:pPr>
                      <a:r>
                        <a:rPr lang="tr-TR" sz="3200" dirty="0">
                          <a:solidFill>
                            <a:schemeClr val="accent3">
                              <a:lumMod val="75000"/>
                            </a:schemeClr>
                          </a:solidFill>
                        </a:rPr>
                        <a:t>Tahmin etme</a:t>
                      </a:r>
                      <a:endParaRPr lang="tr-TR" sz="3200" b="1" dirty="0">
                        <a:solidFill>
                          <a:schemeClr val="accent3">
                            <a:lumMod val="75000"/>
                          </a:schemeClr>
                        </a:solidFill>
                      </a:endParaRPr>
                    </a:p>
                  </a:txBody>
                  <a:tcPr/>
                </a:tc>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endParaRPr lang="tr-TR" dirty="0">
                        <a:solidFill>
                          <a:schemeClr val="accent3">
                            <a:lumMod val="75000"/>
                          </a:schemeClr>
                        </a:solidFill>
                      </a:endParaRPr>
                    </a:p>
                  </a:txBody>
                  <a:tcPr/>
                </a:tc>
                <a:extLst>
                  <a:ext uri="{0D108BD9-81ED-4DB2-BD59-A6C34878D82A}">
                    <a16:rowId xmlns:a16="http://schemas.microsoft.com/office/drawing/2014/main" val="10005"/>
                  </a:ext>
                </a:extLst>
              </a:tr>
              <a:tr h="525588">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pPr marL="457200" indent="-457200">
                        <a:buFont typeface="Arial" panose="020B0604020202020204" pitchFamily="34" charset="0"/>
                        <a:buChar char="•"/>
                      </a:pPr>
                      <a:r>
                        <a:rPr lang="tr-TR" sz="3200" dirty="0">
                          <a:solidFill>
                            <a:schemeClr val="accent3">
                              <a:lumMod val="75000"/>
                            </a:schemeClr>
                          </a:solidFill>
                        </a:rPr>
                        <a:t>Çıkarım yapma</a:t>
                      </a:r>
                      <a:endParaRPr lang="tr-TR" sz="3200" b="1" dirty="0">
                        <a:solidFill>
                          <a:schemeClr val="accent3">
                            <a:lumMod val="75000"/>
                          </a:schemeClr>
                        </a:solidFill>
                      </a:endParaRPr>
                    </a:p>
                  </a:txBody>
                  <a:tcPr/>
                </a:tc>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endParaRPr lang="tr-TR" dirty="0"/>
                    </a:p>
                  </a:txBody>
                  <a:tcPr/>
                </a:tc>
                <a:extLst>
                  <a:ext uri="{0D108BD9-81ED-4DB2-BD59-A6C34878D82A}">
                    <a16:rowId xmlns:a16="http://schemas.microsoft.com/office/drawing/2014/main" val="10006"/>
                  </a:ext>
                </a:extLst>
              </a:tr>
            </a:tbl>
          </a:graphicData>
        </a:graphic>
      </p:graphicFrame>
      <p:sp>
        <p:nvSpPr>
          <p:cNvPr id="6" name="Dikdörtgen 5"/>
          <p:cNvSpPr/>
          <p:nvPr/>
        </p:nvSpPr>
        <p:spPr>
          <a:xfrm>
            <a:off x="1016540" y="1438573"/>
            <a:ext cx="3072316" cy="646331"/>
          </a:xfrm>
          <a:prstGeom prst="rect">
            <a:avLst/>
          </a:prstGeom>
          <a:noFill/>
        </p:spPr>
        <p:txBody>
          <a:bodyPr wrap="none" lIns="91440" tIns="45720" rIns="91440" bIns="45720">
            <a:spAutoFit/>
          </a:bodyPr>
          <a:lstStyle/>
          <a:p>
            <a:pPr algn="ctr"/>
            <a:r>
              <a:rPr lang="tr-TR" sz="3600" dirty="0">
                <a:ln w="0"/>
                <a:effectLst>
                  <a:outerShdw blurRad="38100" dist="19050" dir="2700000" algn="tl" rotWithShape="0">
                    <a:schemeClr val="dk1">
                      <a:alpha val="40000"/>
                    </a:schemeClr>
                  </a:outerShdw>
                </a:effectLst>
              </a:rPr>
              <a:t>Temel Beceriler</a:t>
            </a:r>
          </a:p>
        </p:txBody>
      </p:sp>
      <p:sp>
        <p:nvSpPr>
          <p:cNvPr id="7" name="Dikdörtgen 6"/>
          <p:cNvSpPr/>
          <p:nvPr/>
        </p:nvSpPr>
        <p:spPr>
          <a:xfrm>
            <a:off x="6674654" y="1367135"/>
            <a:ext cx="4271939" cy="646331"/>
          </a:xfrm>
          <a:prstGeom prst="rect">
            <a:avLst/>
          </a:prstGeom>
          <a:noFill/>
        </p:spPr>
        <p:txBody>
          <a:bodyPr wrap="none" lIns="91440" tIns="45720" rIns="91440" bIns="45720">
            <a:spAutoFit/>
          </a:bodyPr>
          <a:lstStyle/>
          <a:p>
            <a:pPr algn="ctr"/>
            <a:r>
              <a:rPr lang="tr-TR" sz="3600" dirty="0">
                <a:ln w="0"/>
                <a:effectLst>
                  <a:outerShdw blurRad="38100" dist="19050" dir="2700000" algn="tl" rotWithShape="0">
                    <a:schemeClr val="dk1">
                      <a:alpha val="40000"/>
                    </a:schemeClr>
                  </a:outerShdw>
                </a:effectLst>
              </a:rPr>
              <a:t>Birleştirilmiş Beceriler</a:t>
            </a:r>
          </a:p>
        </p:txBody>
      </p:sp>
    </p:spTree>
    <p:extLst>
      <p:ext uri="{BB962C8B-B14F-4D97-AF65-F5344CB8AC3E}">
        <p14:creationId xmlns:p14="http://schemas.microsoft.com/office/powerpoint/2010/main" val="10169308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Belirtme Çizgisi 1"/>
          <p:cNvSpPr/>
          <p:nvPr/>
        </p:nvSpPr>
        <p:spPr>
          <a:xfrm>
            <a:off x="371475" y="1000125"/>
            <a:ext cx="11487150" cy="5086350"/>
          </a:xfrm>
          <a:prstGeom prst="wedge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tr-TR" sz="3200" dirty="0">
              <a:ln w="0"/>
              <a:solidFill>
                <a:schemeClr val="tx1"/>
              </a:solidFill>
              <a:effectLst>
                <a:outerShdw blurRad="38100" dist="19050" dir="2700000" algn="tl" rotWithShape="0">
                  <a:schemeClr val="dk1">
                    <a:alpha val="40000"/>
                  </a:schemeClr>
                </a:outerShdw>
              </a:effectLst>
            </a:endParaRPr>
          </a:p>
          <a:p>
            <a:pPr lvl="0"/>
            <a:endParaRPr lang="tr-TR" sz="3200" dirty="0">
              <a:ln w="0"/>
              <a:solidFill>
                <a:schemeClr val="tx1"/>
              </a:solidFill>
              <a:effectLst>
                <a:outerShdw blurRad="38100" dist="19050" dir="2700000" algn="tl" rotWithShape="0">
                  <a:schemeClr val="dk1">
                    <a:alpha val="40000"/>
                  </a:schemeClr>
                </a:outerShdw>
              </a:effectLst>
            </a:endParaRPr>
          </a:p>
          <a:p>
            <a:pPr lvl="0"/>
            <a:r>
              <a:rPr lang="tr-TR" sz="3200" b="1" dirty="0">
                <a:ln w="0"/>
                <a:solidFill>
                  <a:prstClr val="black"/>
                </a:solidFill>
                <a:effectLst>
                  <a:outerShdw blurRad="38100" dist="19050" dir="2700000" algn="tl" rotWithShape="0">
                    <a:prstClr val="black">
                      <a:alpha val="40000"/>
                    </a:prstClr>
                  </a:outerShdw>
                </a:effectLst>
              </a:rPr>
              <a:t>Gözlem</a:t>
            </a:r>
            <a:endParaRPr lang="tr-TR" sz="3200" dirty="0"/>
          </a:p>
          <a:p>
            <a:pPr lvl="0" algn="just"/>
            <a:r>
              <a:rPr lang="tr-TR" sz="2800" dirty="0">
                <a:ln w="0"/>
                <a:solidFill>
                  <a:schemeClr val="tx1"/>
                </a:solidFill>
                <a:effectLst>
                  <a:outerShdw blurRad="38100" dist="19050" dir="2700000" algn="tl" rotWithShape="0">
                    <a:schemeClr val="dk1">
                      <a:alpha val="40000"/>
                    </a:schemeClr>
                  </a:outerShdw>
                </a:effectLst>
              </a:rPr>
              <a:t>Duyu organlarıyla veya duyu organlarının hassasiyetini artıran araç ve gereçlerle objelerin, olayların incelenmesidir. </a:t>
            </a:r>
            <a:endParaRPr lang="tr-TR" sz="4400" dirty="0">
              <a:ln w="0"/>
              <a:solidFill>
                <a:schemeClr val="tx1"/>
              </a:solidFill>
              <a:effectLst>
                <a:outerShdw blurRad="38100" dist="19050" dir="2700000" algn="tl" rotWithShape="0">
                  <a:schemeClr val="dk1">
                    <a:alpha val="40000"/>
                  </a:schemeClr>
                </a:outerShdw>
              </a:effectLst>
            </a:endParaRPr>
          </a:p>
          <a:p>
            <a:pPr lvl="0" algn="just"/>
            <a:r>
              <a:rPr lang="tr-TR" sz="2800" dirty="0">
                <a:ln w="0"/>
                <a:solidFill>
                  <a:schemeClr val="tx1"/>
                </a:solidFill>
                <a:effectLst>
                  <a:outerShdw blurRad="38100" dist="19050" dir="2700000" algn="tl" rotWithShape="0">
                    <a:schemeClr val="dk1">
                      <a:alpha val="40000"/>
                    </a:schemeClr>
                  </a:outerShdw>
                </a:effectLst>
              </a:rPr>
              <a:t>Etkili bir gözlem yalnızca bakmak değil belirli bir amaçla dikkatle (konsantre olarak) ve sistemli bir şekilde bakmaktır. Çocuklar oldukça iyi birer gözlemcidir. Okula başlamadan uzun zaman önce öğrendikleri bir çok şey gözleme düşkün olmalarının bir sonucudur. Çocukların gözlem yapmaya düşkün olmalarının nedeni biyolojik temele dayanır. Tehlikeyi algılamak, yiyecek bulmak ve evin yolunu bilmek tüm yaratıkların hayatta kalabilmek için ihtiyaç duyduğu becerilerdir. Günümüzün konforlu ve güvenli çevresinde bir çok çocuk gözlem becerisini hayatta kalmak için kullanmasa da ilk elden izlenim elde etme merakı hala sürmektedir. Çocuklar için bu çağda gözlem yapmanın anlamı, keşfetme için tüm duyularını kullanmaktır.</a:t>
            </a:r>
          </a:p>
          <a:p>
            <a:pPr lvl="0" algn="ctr"/>
            <a:endParaRPr lang="tr-TR" sz="3200" dirty="0">
              <a:ln w="0"/>
              <a:solidFill>
                <a:schemeClr val="tx1"/>
              </a:solidFill>
              <a:effectLst>
                <a:outerShdw blurRad="38100" dist="19050" dir="2700000" algn="tl" rotWithShape="0">
                  <a:schemeClr val="dk1">
                    <a:alpha val="40000"/>
                  </a:schemeClr>
                </a:outerShdw>
              </a:effectLst>
            </a:endParaRPr>
          </a:p>
          <a:p>
            <a:pPr lvl="0" algn="ctr"/>
            <a:endParaRPr lang="tr-TR" sz="3200" dirty="0">
              <a:ln w="0"/>
              <a:solidFill>
                <a:schemeClr val="tx1"/>
              </a:solidFill>
              <a:effectLst>
                <a:outerShdw blurRad="38100" dist="19050" dir="2700000" algn="tl" rotWithShape="0">
                  <a:schemeClr val="dk1">
                    <a:alpha val="40000"/>
                  </a:schemeClr>
                </a:outerShdw>
              </a:effectLst>
            </a:endParaRPr>
          </a:p>
          <a:p>
            <a:pPr lvl="0" algn="ctr"/>
            <a:endParaRPr lang="tr-TR" sz="3200" dirty="0">
              <a:ln w="0"/>
              <a:solidFill>
                <a:schemeClr val="tx1"/>
              </a:solidFill>
              <a:effectLst>
                <a:outerShdw blurRad="38100" dist="19050" dir="2700000" algn="tl" rotWithShape="0">
                  <a:schemeClr val="dk1">
                    <a:alpha val="40000"/>
                  </a:schemeClr>
                </a:outerShdw>
              </a:effectLst>
            </a:endParaRPr>
          </a:p>
        </p:txBody>
      </p:sp>
      <p:sp>
        <p:nvSpPr>
          <p:cNvPr id="3" name="Dikdörtgen 2"/>
          <p:cNvSpPr/>
          <p:nvPr/>
        </p:nvSpPr>
        <p:spPr>
          <a:xfrm>
            <a:off x="3655420" y="0"/>
            <a:ext cx="4252511" cy="584775"/>
          </a:xfrm>
          <a:prstGeom prst="rect">
            <a:avLst/>
          </a:prstGeom>
        </p:spPr>
        <p:txBody>
          <a:bodyPr wrap="none">
            <a:spAutoFit/>
          </a:bodyPr>
          <a:lstStyle/>
          <a:p>
            <a:pPr lvl="0" algn="ctr"/>
            <a:r>
              <a:rPr lang="tr-TR" sz="3200" dirty="0">
                <a:ln w="0"/>
                <a:effectLst>
                  <a:outerShdw blurRad="38100" dist="19050" dir="2700000" algn="tl" rotWithShape="0">
                    <a:schemeClr val="dk1">
                      <a:alpha val="40000"/>
                    </a:schemeClr>
                  </a:outerShdw>
                </a:effectLst>
              </a:rPr>
              <a:t>Bilimsel Süreç Becerileri </a:t>
            </a:r>
          </a:p>
        </p:txBody>
      </p:sp>
    </p:spTree>
    <p:extLst>
      <p:ext uri="{BB962C8B-B14F-4D97-AF65-F5344CB8AC3E}">
        <p14:creationId xmlns:p14="http://schemas.microsoft.com/office/powerpoint/2010/main" val="544507194"/>
      </p:ext>
    </p:extLst>
  </p:cSld>
  <p:clrMapOvr>
    <a:masterClrMapping/>
  </p:clrMapOvr>
</p:sld>
</file>

<file path=ppt/theme/theme1.xml><?xml version="1.0" encoding="utf-8"?>
<a:theme xmlns:a="http://schemas.openxmlformats.org/drawingml/2006/main" name="Office Teması">
  <a:themeElements>
    <a:clrScheme name="Özel 5">
      <a:dk1>
        <a:sysClr val="windowText" lastClr="000000"/>
      </a:dk1>
      <a:lt1>
        <a:sysClr val="window" lastClr="FFFFFF"/>
      </a:lt1>
      <a:dk2>
        <a:srgbClr val="000000"/>
      </a:dk2>
      <a:lt2>
        <a:srgbClr val="F8F8F8"/>
      </a:lt2>
      <a:accent1>
        <a:srgbClr val="DDDDDD"/>
      </a:accent1>
      <a:accent2>
        <a:srgbClr val="B2B2B2"/>
      </a:accent2>
      <a:accent3>
        <a:srgbClr val="000000"/>
      </a:accent3>
      <a:accent4>
        <a:srgbClr val="000000"/>
      </a:accent4>
      <a:accent5>
        <a:srgbClr val="000000"/>
      </a:accent5>
      <a:accent6>
        <a:srgbClr val="000000"/>
      </a:accent6>
      <a:hlink>
        <a:srgbClr val="000000"/>
      </a:hlink>
      <a:folHlink>
        <a:srgbClr val="919191"/>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110</TotalTime>
  <Words>1648</Words>
  <Application>Microsoft Macintosh PowerPoint</Application>
  <PresentationFormat>Geniş ekran</PresentationFormat>
  <Paragraphs>78</Paragraphs>
  <Slides>25</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25</vt:i4>
      </vt:variant>
    </vt:vector>
  </HeadingPairs>
  <TitlesOfParts>
    <vt:vector size="31" baseType="lpstr">
      <vt:lpstr>Arial</vt:lpstr>
      <vt:lpstr>Arial Rounded MT Bold</vt:lpstr>
      <vt:lpstr>Calibri</vt:lpstr>
      <vt:lpstr>Calibri Light</vt:lpstr>
      <vt:lpstr>Jokerman</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SeFa ÜnaL</dc:creator>
  <cp:lastModifiedBy>Taşkın TAŞTEPE</cp:lastModifiedBy>
  <cp:revision>19</cp:revision>
  <dcterms:created xsi:type="dcterms:W3CDTF">2017-12-02T17:53:05Z</dcterms:created>
  <dcterms:modified xsi:type="dcterms:W3CDTF">2020-05-04T20:26:59Z</dcterms:modified>
</cp:coreProperties>
</file>