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68" r:id="rId2"/>
    <p:sldId id="269" r:id="rId3"/>
    <p:sldId id="270" r:id="rId4"/>
    <p:sldId id="273" r:id="rId5"/>
    <p:sldId id="274" r:id="rId6"/>
    <p:sldId id="275" r:id="rId7"/>
    <p:sldId id="271" r:id="rId8"/>
    <p:sldId id="276" r:id="rId9"/>
    <p:sldId id="272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0780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848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6337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888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835101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448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3366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654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84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841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414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6038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3341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3057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2956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0733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5955E-4CF7-4E24-B4F6-8CEAFDDDD4E9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DD3E324-E2ED-441C-8317-FCD263B05E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41408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0698451" y="6392488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493548" y="2887902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018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061637" y="2754346"/>
            <a:ext cx="67190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Çevreye bağlı balık hastalıkları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err="1" smtClean="0">
                <a:latin typeface="Bodoni MT Poster Compressed" panose="02070706080601050204" pitchFamily="18" charset="-94"/>
              </a:rPr>
              <a:t>Paraziter</a:t>
            </a:r>
            <a:r>
              <a:rPr lang="tr-TR" sz="3200" dirty="0" smtClean="0">
                <a:latin typeface="Bodoni MT Poster Compressed" panose="02070706080601050204" pitchFamily="18" charset="-94"/>
              </a:rPr>
              <a:t> balık hastalıkları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smtClean="0">
                <a:latin typeface="Bodoni MT Poster Compressed" panose="02070706080601050204" pitchFamily="18" charset="-94"/>
              </a:rPr>
              <a:t>Beslenmeye bağlı balık </a:t>
            </a:r>
            <a:r>
              <a:rPr lang="tr-TR" sz="3200" dirty="0" err="1" smtClean="0">
                <a:latin typeface="Bodoni MT Poster Compressed" panose="02070706080601050204" pitchFamily="18" charset="-94"/>
              </a:rPr>
              <a:t>hastaaları</a:t>
            </a:r>
            <a:endParaRPr lang="tr-TR" sz="3200" dirty="0" smtClean="0">
              <a:latin typeface="Bodoni MT Poster Compressed" panose="02070706080601050204" pitchFamily="18" charset="-94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tr-TR" sz="3200" dirty="0" err="1" smtClean="0">
                <a:latin typeface="Bodoni MT Poster Compressed" panose="02070706080601050204" pitchFamily="18" charset="-94"/>
              </a:rPr>
              <a:t>Viral</a:t>
            </a:r>
            <a:r>
              <a:rPr lang="tr-TR" sz="3200" dirty="0" smtClean="0">
                <a:latin typeface="Bodoni MT Poster Compressed" panose="02070706080601050204" pitchFamily="18" charset="-94"/>
              </a:rPr>
              <a:t>, </a:t>
            </a:r>
            <a:r>
              <a:rPr lang="tr-TR" sz="3200" dirty="0" err="1" smtClean="0">
                <a:latin typeface="Bodoni MT Poster Compressed" panose="02070706080601050204" pitchFamily="18" charset="-94"/>
              </a:rPr>
              <a:t>bakteriyal</a:t>
            </a:r>
            <a:r>
              <a:rPr lang="tr-TR" sz="3200" dirty="0" smtClean="0">
                <a:latin typeface="Bodoni MT Poster Compressed" panose="02070706080601050204" pitchFamily="18" charset="-94"/>
              </a:rPr>
              <a:t> ve </a:t>
            </a:r>
            <a:r>
              <a:rPr lang="tr-TR" sz="3200" dirty="0" err="1" smtClean="0">
                <a:latin typeface="Bodoni MT Poster Compressed" panose="02070706080601050204" pitchFamily="18" charset="-94"/>
              </a:rPr>
              <a:t>fungal</a:t>
            </a:r>
            <a:r>
              <a:rPr lang="tr-TR" sz="3200" dirty="0" smtClean="0">
                <a:latin typeface="Bodoni MT Poster Compressed" panose="02070706080601050204" pitchFamily="18" charset="-94"/>
              </a:rPr>
              <a:t> balık hastalıkları ve etmenleri</a:t>
            </a:r>
          </a:p>
        </p:txBody>
      </p:sp>
      <p:pic>
        <p:nvPicPr>
          <p:cNvPr id="3074" name="Picture 2" descr="paraziter balık hastalıkları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2770" y="2249478"/>
            <a:ext cx="2431728" cy="37855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10665230" y="6384175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3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287593" y="2734919"/>
            <a:ext cx="662524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dirty="0" smtClean="0"/>
              <a:t>Su ürünleri yetiştiricilik sistemlerinde hastalığın ortaya çıkışında temel üç faktör etkili olmaktadır;</a:t>
            </a:r>
          </a:p>
          <a:p>
            <a:pPr algn="just">
              <a:lnSpc>
                <a:spcPct val="150000"/>
              </a:lnSpc>
            </a:pPr>
            <a:endParaRPr lang="tr-TR" sz="2000" dirty="0" smtClean="0"/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/>
              <a:t>Balık (konakçı)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/>
              <a:t>Su kalitesi (çevre)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/>
              <a:t>Patojen</a:t>
            </a:r>
          </a:p>
          <a:p>
            <a:pPr algn="just">
              <a:lnSpc>
                <a:spcPct val="150000"/>
              </a:lnSpc>
            </a:pPr>
            <a:endParaRPr lang="tr-TR" sz="2000" dirty="0"/>
          </a:p>
        </p:txBody>
      </p:sp>
      <p:pic>
        <p:nvPicPr>
          <p:cNvPr id="1026" name="Picture 2" descr="fish disease host pathogen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9818" y="3538224"/>
            <a:ext cx="2483888" cy="284405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Metin kutusu 6"/>
          <p:cNvSpPr txBox="1"/>
          <p:nvPr/>
        </p:nvSpPr>
        <p:spPr>
          <a:xfrm>
            <a:off x="10714771" y="6375863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299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039091" y="2347131"/>
            <a:ext cx="105072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Su Kalitesi-Balık Hastalıkları etkileşimi:</a:t>
            </a:r>
            <a:endParaRPr lang="tr-TR" sz="2400" b="1" dirty="0">
              <a:solidFill>
                <a:schemeClr val="accent6"/>
              </a:solidFill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tr-TR" dirty="0" smtClean="0">
                <a:cs typeface="Times New Roman" panose="02020603050405020304" pitchFamily="18" charset="0"/>
              </a:rPr>
              <a:t>Yetiştiricilik ünitelerinde hastalığın ortaya çıkışında etkili en önemli su kalite parametreleri;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Çözünmüş oksijen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Amonyak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err="1" smtClean="0">
                <a:cs typeface="Times New Roman" panose="02020603050405020304" pitchFamily="18" charset="0"/>
              </a:rPr>
              <a:t>Nitrit</a:t>
            </a:r>
            <a:endParaRPr lang="tr-TR" dirty="0" smtClean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BOI</a:t>
            </a:r>
            <a:r>
              <a:rPr lang="tr-TR" baseline="-25000" dirty="0" smtClean="0">
                <a:cs typeface="Times New Roman" panose="02020603050405020304" pitchFamily="18" charset="0"/>
              </a:rPr>
              <a:t>5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Karbondioksit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AKM (askıda katı madde)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Fosfor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75667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880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38844" y="2460560"/>
            <a:ext cx="903906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Patojen:</a:t>
            </a:r>
          </a:p>
          <a:p>
            <a:pPr algn="just">
              <a:lnSpc>
                <a:spcPct val="150000"/>
              </a:lnSpc>
            </a:pPr>
            <a:r>
              <a:rPr lang="tr-TR" dirty="0" err="1" smtClean="0">
                <a:cs typeface="Times New Roman" panose="02020603050405020304" pitchFamily="18" charset="0"/>
              </a:rPr>
              <a:t>Paraziter</a:t>
            </a:r>
            <a:r>
              <a:rPr lang="tr-TR" dirty="0" smtClean="0"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cs typeface="Times New Roman" panose="02020603050405020304" pitchFamily="18" charset="0"/>
              </a:rPr>
              <a:t>viral</a:t>
            </a:r>
            <a:r>
              <a:rPr lang="tr-TR" dirty="0" smtClean="0">
                <a:cs typeface="Times New Roman" panose="02020603050405020304" pitchFamily="18" charset="0"/>
              </a:rPr>
              <a:t>, </a:t>
            </a:r>
            <a:r>
              <a:rPr lang="tr-TR" dirty="0" err="1" smtClean="0">
                <a:cs typeface="Times New Roman" panose="02020603050405020304" pitchFamily="18" charset="0"/>
              </a:rPr>
              <a:t>Bakteriyal</a:t>
            </a:r>
            <a:r>
              <a:rPr lang="tr-TR" dirty="0" smtClean="0">
                <a:cs typeface="Times New Roman" panose="02020603050405020304" pitchFamily="18" charset="0"/>
              </a:rPr>
              <a:t> ve </a:t>
            </a:r>
            <a:r>
              <a:rPr lang="tr-TR" dirty="0" err="1" smtClean="0">
                <a:cs typeface="Times New Roman" panose="02020603050405020304" pitchFamily="18" charset="0"/>
              </a:rPr>
              <a:t>fungal</a:t>
            </a:r>
            <a:r>
              <a:rPr lang="tr-TR" dirty="0" smtClean="0">
                <a:cs typeface="Times New Roman" panose="02020603050405020304" pitchFamily="18" charset="0"/>
              </a:rPr>
              <a:t> kaynaklı hastalık yapıcı biyolojik kökenli etmen olarak tanımlanır.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1039092" y="3690787"/>
            <a:ext cx="1073173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Hastalığın ortaya çıkışında canlı direnci bakımından etkili faktörler: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Balığın yaşı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Bağışıklık sistemi gücü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Genetik özellik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Beslenme durumu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dirty="0" smtClean="0">
                <a:cs typeface="Times New Roman" panose="02020603050405020304" pitchFamily="18" charset="0"/>
              </a:rPr>
              <a:t>Canlının daha önce hastalığa maruz kamış olması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576157" y="6384176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1507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88720" y="2493819"/>
            <a:ext cx="106486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Beslenmeye bağlı hastalıkların ortaya çıkışında yaygın olarak gözlenen patolojik durumlar: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Omurga eğrilikleri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Katarakt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Yüzgeçlerde aşınma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Karaciğerde yağlanma-tümörler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Deri/yüzgeçlerde kanamalar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err="1" smtClean="0">
                <a:cs typeface="Times New Roman" panose="02020603050405020304" pitchFamily="18" charset="0"/>
              </a:rPr>
              <a:t>Ekzoftalmus</a:t>
            </a:r>
            <a:endParaRPr lang="tr-TR" sz="2000" dirty="0"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748358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6524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069869" y="2456599"/>
            <a:ext cx="72902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Balık Hastalıklarının Kontrolü: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Patojen içermeyen su temini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Patojen transferinin engellenmesi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Dezenfeksiyon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000" dirty="0" smtClean="0">
                <a:cs typeface="Times New Roman" panose="02020603050405020304" pitchFamily="18" charset="0"/>
              </a:rPr>
              <a:t>Uygun çevre koşulları</a:t>
            </a:r>
            <a:endParaRPr lang="tr-TR" sz="2000" dirty="0">
              <a:cs typeface="Times New Roman" panose="02020603050405020304" pitchFamily="18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069869" y="4701062"/>
            <a:ext cx="803009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0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Aşı:</a:t>
            </a:r>
          </a:p>
          <a:p>
            <a:pPr algn="just">
              <a:lnSpc>
                <a:spcPct val="150000"/>
              </a:lnSpc>
            </a:pPr>
            <a:r>
              <a:rPr lang="tr-TR" sz="2000" dirty="0" smtClean="0">
                <a:cs typeface="Times New Roman" panose="02020603050405020304" pitchFamily="18" charset="0"/>
              </a:rPr>
              <a:t>Öldürülmüş ya da zayıflatılmış patojenin balığa verilmesi ile balığın aktif savunmasının artırılması şeklinde tanımlanabilir.</a:t>
            </a:r>
            <a:endParaRPr lang="tr-TR" sz="2000" dirty="0"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665230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940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504605" y="2698283"/>
            <a:ext cx="80300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Aşılama Yöntemleri: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cs typeface="Times New Roman" panose="02020603050405020304" pitchFamily="18" charset="0"/>
              </a:rPr>
              <a:t>Enjeksiyon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err="1" smtClean="0">
                <a:cs typeface="Times New Roman" panose="02020603050405020304" pitchFamily="18" charset="0"/>
              </a:rPr>
              <a:t>İmmersiyon</a:t>
            </a:r>
            <a:endParaRPr lang="tr-TR" sz="2400" dirty="0" smtClean="0"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cs typeface="Times New Roman" panose="02020603050405020304" pitchFamily="18" charset="0"/>
              </a:rPr>
              <a:t>Oral 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cs typeface="Times New Roman" panose="02020603050405020304" pitchFamily="18" charset="0"/>
              </a:rPr>
              <a:t>metot şeklindedir. </a:t>
            </a:r>
            <a:endParaRPr lang="tr-TR" sz="2400" dirty="0">
              <a:cs typeface="Times New Roman" panose="02020603050405020304" pitchFamily="18" charset="0"/>
            </a:endParaRPr>
          </a:p>
        </p:txBody>
      </p:sp>
      <p:pic>
        <p:nvPicPr>
          <p:cNvPr id="2050" name="Picture 2" descr="fish vaccines ile ilgili görsel sonucu"/>
          <p:cNvPicPr>
            <a:picLocks noChangeAspect="1" noChangeArrowheads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531" y="3242791"/>
            <a:ext cx="4208608" cy="218847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Metin kutusu 5"/>
          <p:cNvSpPr txBox="1"/>
          <p:nvPr/>
        </p:nvSpPr>
        <p:spPr>
          <a:xfrm>
            <a:off x="10686012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7859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2394066" y="2585260"/>
            <a:ext cx="734013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schemeClr val="accent6"/>
                </a:solidFill>
                <a:cs typeface="Times New Roman" panose="02020603050405020304" pitchFamily="18" charset="0"/>
              </a:rPr>
              <a:t>Tedavi Yöntemleri:</a:t>
            </a:r>
          </a:p>
          <a:p>
            <a:pPr algn="just">
              <a:lnSpc>
                <a:spcPct val="150000"/>
              </a:lnSpc>
            </a:pPr>
            <a:endParaRPr lang="tr-TR" sz="2400" b="1" dirty="0" smtClean="0"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tr-TR" sz="2400" dirty="0" smtClean="0">
                <a:cs typeface="Times New Roman" panose="02020603050405020304" pitchFamily="18" charset="0"/>
              </a:rPr>
              <a:t>Su içinde tedavi uygulamaları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cs typeface="Times New Roman" panose="02020603050405020304" pitchFamily="18" charset="0"/>
              </a:rPr>
              <a:t>Yem yolu ile tedavi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err="1" smtClean="0">
                <a:cs typeface="Times New Roman" panose="02020603050405020304" pitchFamily="18" charset="0"/>
              </a:rPr>
              <a:t>Parenteral</a:t>
            </a:r>
            <a:r>
              <a:rPr lang="tr-TR" sz="2400" dirty="0" smtClean="0">
                <a:cs typeface="Times New Roman" panose="02020603050405020304" pitchFamily="18" charset="0"/>
              </a:rPr>
              <a:t> tedavi</a:t>
            </a:r>
            <a:endParaRPr lang="tr-TR" sz="2400" dirty="0">
              <a:cs typeface="Times New Roman" panose="02020603050405020304" pitchFamily="18" charset="0"/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10640292" y="6457890"/>
            <a:ext cx="7897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i="1" dirty="0" smtClean="0">
                <a:latin typeface="Bodoni MT Poster Compressed" panose="02070706080601050204" pitchFamily="18" charset="-94"/>
              </a:rPr>
              <a:t>14. Hafta</a:t>
            </a:r>
            <a:endParaRPr lang="tr-TR" sz="2000" i="1" dirty="0">
              <a:latin typeface="Bodoni MT Poster Compressed" panose="02070706080601050204" pitchFamily="18" charset="-94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1371254" y="1264936"/>
            <a:ext cx="9204903" cy="108219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tr-TR" sz="4600" b="1" dirty="0" smtClean="0"/>
              <a:t>Balık Hastalıkları</a:t>
            </a:r>
            <a:endParaRPr lang="tr-TR" sz="46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85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499</TotalTime>
  <Words>236</Words>
  <Application>Microsoft Office PowerPoint</Application>
  <PresentationFormat>Geniş ekran</PresentationFormat>
  <Paragraphs>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6" baseType="lpstr">
      <vt:lpstr>Arial</vt:lpstr>
      <vt:lpstr>Bodoni MT Poster Compressed</vt:lpstr>
      <vt:lpstr>Times New Roman</vt:lpstr>
      <vt:lpstr>Trebuchet MS</vt:lpstr>
      <vt:lpstr>Wingdings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Akasya Topçu</dc:creator>
  <cp:lastModifiedBy>Akasya Topçu</cp:lastModifiedBy>
  <cp:revision>85</cp:revision>
  <dcterms:created xsi:type="dcterms:W3CDTF">2017-06-01T08:33:22Z</dcterms:created>
  <dcterms:modified xsi:type="dcterms:W3CDTF">2018-04-30T13:16:31Z</dcterms:modified>
</cp:coreProperties>
</file>