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9"/>
  </p:notesMasterIdLst>
  <p:handoutMasterIdLst>
    <p:handoutMasterId r:id="rId20"/>
  </p:handoutMasterIdLst>
  <p:sldIdLst>
    <p:sldId id="291" r:id="rId2"/>
    <p:sldId id="296" r:id="rId3"/>
    <p:sldId id="310" r:id="rId4"/>
    <p:sldId id="311" r:id="rId5"/>
    <p:sldId id="312" r:id="rId6"/>
    <p:sldId id="302" r:id="rId7"/>
    <p:sldId id="303" r:id="rId8"/>
    <p:sldId id="301" r:id="rId9"/>
    <p:sldId id="304" r:id="rId10"/>
    <p:sldId id="305" r:id="rId11"/>
    <p:sldId id="313" r:id="rId12"/>
    <p:sldId id="314" r:id="rId13"/>
    <p:sldId id="306" r:id="rId14"/>
    <p:sldId id="300" r:id="rId15"/>
    <p:sldId id="309" r:id="rId16"/>
    <p:sldId id="308" r:id="rId17"/>
    <p:sldId id="307" r:id="rId18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106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0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4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8053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5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19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13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3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4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4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3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3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3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2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B-310 BİYOKİMYA II DERSİ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IX.HAFTA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err="1"/>
              <a:t>p</a:t>
            </a:r>
            <a:r>
              <a:rPr lang="tr-TR" dirty="0" err="1" smtClean="0"/>
              <a:t>ankreatik</a:t>
            </a:r>
            <a:r>
              <a:rPr lang="tr-TR" dirty="0" smtClean="0"/>
              <a:t> enzimlerin, </a:t>
            </a:r>
            <a:r>
              <a:rPr lang="tr-TR" dirty="0" err="1" smtClean="0"/>
              <a:t>tripsin</a:t>
            </a:r>
            <a:r>
              <a:rPr lang="tr-TR" dirty="0" smtClean="0"/>
              <a:t>, </a:t>
            </a:r>
            <a:r>
              <a:rPr lang="tr-TR" dirty="0" err="1" smtClean="0"/>
              <a:t>kimotripsin</a:t>
            </a:r>
            <a:r>
              <a:rPr lang="tr-TR" dirty="0" smtClean="0"/>
              <a:t> ve </a:t>
            </a:r>
            <a:r>
              <a:rPr lang="tr-TR" dirty="0" err="1" smtClean="0"/>
              <a:t>karboksipeptidaz</a:t>
            </a:r>
            <a:r>
              <a:rPr lang="tr-TR" dirty="0" smtClean="0"/>
              <a:t> A ve B </a:t>
            </a:r>
            <a:r>
              <a:rPr lang="tr-TR" dirty="0" err="1" smtClean="0"/>
              <a:t>nin</a:t>
            </a:r>
            <a:r>
              <a:rPr lang="tr-TR" dirty="0" smtClean="0"/>
              <a:t> </a:t>
            </a:r>
            <a:r>
              <a:rPr lang="tr-TR" dirty="0" err="1" smtClean="0"/>
              <a:t>zimojenlerinin</a:t>
            </a:r>
            <a:r>
              <a:rPr lang="tr-TR" dirty="0" smtClean="0"/>
              <a:t> salınmasına neden olur.</a:t>
            </a:r>
          </a:p>
          <a:p>
            <a:r>
              <a:rPr lang="tr-TR" dirty="0" smtClean="0"/>
              <a:t>Böylece küçük </a:t>
            </a:r>
            <a:r>
              <a:rPr lang="tr-TR" dirty="0" err="1" smtClean="0"/>
              <a:t>peptidler</a:t>
            </a:r>
            <a:r>
              <a:rPr lang="tr-TR" dirty="0" smtClean="0"/>
              <a:t> ve amino asitlere dönüşen yapılar ince bağırsak mukozası tarafından emilir ve lenfatik sistem ve kılcallar aracılığı ile karaciğere taşınır. </a:t>
            </a:r>
          </a:p>
        </p:txBody>
      </p:sp>
    </p:spTree>
    <p:extLst>
      <p:ext uri="{BB962C8B-B14F-4D97-AF65-F5344CB8AC3E}">
        <p14:creationId xmlns:p14="http://schemas.microsoft.com/office/powerpoint/2010/main" val="255844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hapter 17 : Amino Acid Oxidation and the Production of Ur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292" name="Picture 4" descr="Chapter 17 : Amino Acid Oxidation and the Production of 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338"/>
            <a:ext cx="7056784" cy="50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30748" y="5733256"/>
            <a:ext cx="8656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https://www.google.com/url?sa=i&amp;url=http%3A%2F%2Fwww.bioinfo.org.cn%2Fbook%2Fbiochemistry%2Fchapt17%2Fbio1.htm&amp;psig=AOvVaw13pXsc2QrQ7qD6Ac2CeO6u&amp;ust=1589145167641000&amp;source=images&amp;cd=vfe&amp;ved=0CAIQjRxqFwoTCNC68aXZp-kCFQAAAAAdAAAAABBN</a:t>
            </a:r>
          </a:p>
        </p:txBody>
      </p:sp>
    </p:spTree>
    <p:extLst>
      <p:ext uri="{BB962C8B-B14F-4D97-AF65-F5344CB8AC3E}">
        <p14:creationId xmlns:p14="http://schemas.microsoft.com/office/powerpoint/2010/main" val="111098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PT - Biochemistry 482 Amino Acid metabolism PowerPoi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268"/>
            <a:ext cx="7488832" cy="543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11560" y="573325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https://www.google.com/url?sa=i&amp;url=https%3A%2F%2Fwww.slideserve.com%2Fskylar%2Fbiochemistry-482-amino-acid-metabolism&amp;psig=AOvVaw13pXsc2QrQ7qD6Ac2CeO6u&amp;ust=1589145167641000&amp;source=images&amp;cd=vfe&amp;ved=0CAIQjRxqFwoTCNC68aXZp-kCFQAAAAAdAAAAABBi</a:t>
            </a:r>
          </a:p>
        </p:txBody>
      </p:sp>
    </p:spTree>
    <p:extLst>
      <p:ext uri="{BB962C8B-B14F-4D97-AF65-F5344CB8AC3E}">
        <p14:creationId xmlns:p14="http://schemas.microsoft.com/office/powerpoint/2010/main" val="3536504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 err="1" smtClean="0"/>
              <a:t>Karciğere</a:t>
            </a:r>
            <a:r>
              <a:rPr lang="tr-TR" dirty="0" smtClean="0"/>
              <a:t> gelen amino asitler burada </a:t>
            </a:r>
            <a:r>
              <a:rPr lang="tr-TR" dirty="0" err="1" smtClean="0"/>
              <a:t>transaminaz</a:t>
            </a:r>
            <a:r>
              <a:rPr lang="tr-TR" dirty="0" smtClean="0"/>
              <a:t> veya amino </a:t>
            </a:r>
            <a:r>
              <a:rPr lang="tr-TR" dirty="0" err="1" smtClean="0"/>
              <a:t>transferaz</a:t>
            </a:r>
            <a:r>
              <a:rPr lang="tr-TR" dirty="0" smtClean="0"/>
              <a:t> enzimleri tarafından </a:t>
            </a:r>
            <a:r>
              <a:rPr lang="el-GR" dirty="0" smtClean="0"/>
              <a:t>α</a:t>
            </a:r>
            <a:r>
              <a:rPr lang="tr-TR" dirty="0" smtClean="0"/>
              <a:t>-amin grupları, </a:t>
            </a:r>
            <a:r>
              <a:rPr lang="el-GR" dirty="0" smtClean="0"/>
              <a:t>α-</a:t>
            </a:r>
            <a:r>
              <a:rPr lang="tr-TR" dirty="0" err="1" smtClean="0"/>
              <a:t>ketoglutarata</a:t>
            </a:r>
            <a:r>
              <a:rPr lang="tr-TR" dirty="0" smtClean="0"/>
              <a:t> aktarılarak </a:t>
            </a:r>
            <a:r>
              <a:rPr lang="tr-TR" dirty="0" err="1" smtClean="0"/>
              <a:t>glutamat</a:t>
            </a:r>
            <a:r>
              <a:rPr lang="tr-TR" dirty="0" smtClean="0"/>
              <a:t> oluşturulur. Farklı </a:t>
            </a:r>
            <a:r>
              <a:rPr lang="tr-TR" dirty="0" err="1" smtClean="0"/>
              <a:t>transaminazlar</a:t>
            </a:r>
            <a:r>
              <a:rPr lang="tr-TR" dirty="0" smtClean="0"/>
              <a:t> bulunmaktadır;</a:t>
            </a:r>
          </a:p>
          <a:p>
            <a:r>
              <a:rPr lang="tr-TR" dirty="0" smtClean="0"/>
              <a:t>ALT (GPT)</a:t>
            </a:r>
          </a:p>
          <a:p>
            <a:r>
              <a:rPr lang="tr-TR" dirty="0" smtClean="0"/>
              <a:t>AST (GOT)</a:t>
            </a:r>
          </a:p>
        </p:txBody>
      </p:sp>
    </p:spTree>
    <p:extLst>
      <p:ext uri="{BB962C8B-B14F-4D97-AF65-F5344CB8AC3E}">
        <p14:creationId xmlns:p14="http://schemas.microsoft.com/office/powerpoint/2010/main" val="2566089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285861"/>
            <a:ext cx="8229600" cy="39290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3600" smtClean="0"/>
              <a:t>BU </a:t>
            </a:r>
            <a:r>
              <a:rPr lang="tr-TR" sz="3600" dirty="0" smtClean="0"/>
              <a:t>KONU İLE İLGİLİ BİYOKİMYASAL FORMÜLLER YAZILARAK </a:t>
            </a:r>
            <a:r>
              <a:rPr lang="tr-TR" sz="3600" smtClean="0"/>
              <a:t>KONU DETAYLI ŞEKİLDE AÇIKLANACAKTIR</a:t>
            </a:r>
            <a:endParaRPr lang="tr-TR" sz="36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Lehninger</a:t>
            </a:r>
            <a:r>
              <a:rPr lang="tr-TR" dirty="0" smtClean="0"/>
              <a:t> Biyokimyanın İlkeleri, </a:t>
            </a:r>
            <a:r>
              <a:rPr lang="tr-TR" dirty="0" err="1" smtClean="0"/>
              <a:t>David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Michael 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Biochemistry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Thieme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32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Biochemistry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</a:t>
            </a:r>
            <a:r>
              <a:rPr lang="tr-TR" dirty="0" smtClean="0"/>
              <a:t>-</a:t>
            </a:r>
            <a:r>
              <a:rPr lang="tr-TR" dirty="0" err="1" smtClean="0"/>
              <a:t>Hill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Publishing</a:t>
            </a:r>
            <a:r>
              <a:rPr lang="tr-TR" dirty="0" smtClean="0"/>
              <a:t> </a:t>
            </a:r>
            <a:r>
              <a:rPr lang="tr-TR" dirty="0" err="1" smtClean="0"/>
              <a:t>Division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DOKUZUNCU HAFTA  DERS İÇERİĞİ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4000" b="1" dirty="0" smtClean="0"/>
              <a:t>Amino Asit Katabolizmasına Genel Bakış:</a:t>
            </a:r>
            <a:r>
              <a:rPr lang="tr-TR" sz="4000" dirty="0" smtClean="0"/>
              <a:t> </a:t>
            </a:r>
          </a:p>
          <a:p>
            <a:r>
              <a:rPr lang="tr-TR" sz="4000" dirty="0" smtClean="0"/>
              <a:t>Hayvanlarda, 3 farklı </a:t>
            </a:r>
            <a:r>
              <a:rPr lang="tr-TR" sz="4000" dirty="0" err="1" smtClean="0"/>
              <a:t>metabolik</a:t>
            </a:r>
            <a:r>
              <a:rPr lang="tr-TR" sz="4000" dirty="0" smtClean="0"/>
              <a:t> durumda amino asitler </a:t>
            </a:r>
            <a:r>
              <a:rPr lang="tr-TR" sz="4000" dirty="0" err="1" smtClean="0"/>
              <a:t>oksidatif</a:t>
            </a:r>
            <a:r>
              <a:rPr lang="tr-TR" sz="4000" dirty="0" smtClean="0"/>
              <a:t> parçalanmaya uğrar;</a:t>
            </a:r>
          </a:p>
          <a:p>
            <a:endParaRPr lang="tr-TR" sz="4000" dirty="0" smtClean="0"/>
          </a:p>
          <a:p>
            <a:endParaRPr lang="tr-TR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tein Digestion and Absorption – Human Nutrition [DEPRECATED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46196" y="5589240"/>
            <a:ext cx="8158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%3A%2F%2Fpressbooks-dev.oer.hawaii.edu%2Fhumannutrition%2Fchapter%2Fprotein-digestion-and-absorption%2F&amp;psig=AOvVaw2PTo_QCJja4-Z1nteSIr6X&amp;ust=1589321075324000&amp;source=images&amp;cd=vfe&amp;ved=0CAIQjRxqFwoTCICqp8XorOkCFQAAAAAdAAAAABAO</a:t>
            </a:r>
          </a:p>
        </p:txBody>
      </p:sp>
    </p:spTree>
    <p:extLst>
      <p:ext uri="{BB962C8B-B14F-4D97-AF65-F5344CB8AC3E}">
        <p14:creationId xmlns:p14="http://schemas.microsoft.com/office/powerpoint/2010/main" val="290384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tein: Digestion and Absorption Process | Protein Metabo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488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67544" y="566124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%3A%2F%2Fwww.biologydiscussion.com%2Fproteins%2Fmetabolism-proteins%2Fprotein-digestion-and-absorption-process-protein-metabolism%2F17210&amp;psig=AOvVaw2PTo_QCJja4-Z1nteSIr6X&amp;ust=1589321075324000&amp;source=images&amp;cd=vfe&amp;ved=0CAIQjRxqFwoTCICqp8XorOkCFQAAAAAdAAAAABAU</a:t>
            </a:r>
          </a:p>
        </p:txBody>
      </p:sp>
    </p:spTree>
    <p:extLst>
      <p:ext uri="{BB962C8B-B14F-4D97-AF65-F5344CB8AC3E}">
        <p14:creationId xmlns:p14="http://schemas.microsoft.com/office/powerpoint/2010/main" val="103768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w does digestion of proteins take place?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488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67544" y="566124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https://www.google.com/url?sa=i&amp;url=https%3A%2F%2Fwww.quora.com%2FHow-does-digestion-of-proteins-take-place&amp;psig=AOvVaw2PTo_QCJja4-Z1nteSIr6X&amp;ust=1589321075324000&amp;source=images&amp;cd=vfe&amp;ved=0CAIQjRxqFwoTCICqp8XorOkCFQAAAAAdAAAAABAf</a:t>
            </a:r>
          </a:p>
        </p:txBody>
      </p:sp>
    </p:spTree>
    <p:extLst>
      <p:ext uri="{BB962C8B-B14F-4D97-AF65-F5344CB8AC3E}">
        <p14:creationId xmlns:p14="http://schemas.microsoft.com/office/powerpoint/2010/main" val="87515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1-Hücresel proteinlerin normal sentezi ve parçalanması sırasında protein yıkımıyla açığa çıkan ve yeni protein sentezi için kullanılmayan bazı amino asitler </a:t>
            </a:r>
            <a:r>
              <a:rPr lang="tr-TR" dirty="0" err="1" smtClean="0"/>
              <a:t>oksidatif</a:t>
            </a:r>
            <a:r>
              <a:rPr lang="tr-TR" dirty="0" smtClean="0"/>
              <a:t> parçalanmaya uğrarlar,</a:t>
            </a:r>
          </a:p>
          <a:p>
            <a:r>
              <a:rPr lang="tr-TR" dirty="0" smtClean="0"/>
              <a:t>2-Proteince zengin bir diyet sonrasında, sindirilen amino asitler vücudun protein sentezi için gereksinin duyduğundan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fazla ise yıkılırlar; amino asitler depolanamazlar,</a:t>
            </a:r>
          </a:p>
          <a:p>
            <a:endParaRPr lang="tr-TR" dirty="0" smtClean="0"/>
          </a:p>
          <a:p>
            <a:r>
              <a:rPr lang="tr-TR" dirty="0" smtClean="0"/>
              <a:t>3-Açlık durumunda veya tedavi edilmemiş şeker hastalığında, yani </a:t>
            </a:r>
            <a:r>
              <a:rPr lang="tr-TR" dirty="0" err="1" smtClean="0"/>
              <a:t>karbohidratların</a:t>
            </a:r>
            <a:r>
              <a:rPr lang="tr-TR" dirty="0" smtClean="0"/>
              <a:t> yeterli olmadığı veya düzgün kullanılmadığı durumlarda hücresel proteinler yakıt olarak kullanılır.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Proteinlerin sindirimi midede </a:t>
            </a:r>
            <a:r>
              <a:rPr lang="tr-TR" dirty="0" err="1" smtClean="0"/>
              <a:t>gastrin</a:t>
            </a:r>
            <a:r>
              <a:rPr lang="tr-TR" dirty="0" smtClean="0"/>
              <a:t> hormonunun salınması ile </a:t>
            </a:r>
            <a:r>
              <a:rPr lang="tr-TR" dirty="0" err="1" smtClean="0"/>
              <a:t>parietal</a:t>
            </a:r>
            <a:r>
              <a:rPr lang="tr-TR" dirty="0" smtClean="0"/>
              <a:t> hücrelerden </a:t>
            </a:r>
            <a:r>
              <a:rPr lang="tr-TR" dirty="0" err="1" smtClean="0"/>
              <a:t>HCl</a:t>
            </a:r>
            <a:r>
              <a:rPr lang="tr-TR" dirty="0" smtClean="0"/>
              <a:t> ve </a:t>
            </a:r>
            <a:r>
              <a:rPr lang="tr-TR" dirty="0" err="1" smtClean="0"/>
              <a:t>pepsinojen</a:t>
            </a:r>
            <a:r>
              <a:rPr lang="tr-TR" dirty="0" smtClean="0"/>
              <a:t> salgılanmasını uyarılır. Asidik ortam </a:t>
            </a:r>
            <a:r>
              <a:rPr lang="tr-TR" dirty="0" err="1" smtClean="0"/>
              <a:t>hen</a:t>
            </a:r>
            <a:r>
              <a:rPr lang="tr-TR" dirty="0" smtClean="0"/>
              <a:t> antiseptik hem de küresel proteinlerin üç boyutlu yapısının bozulmasını sağlayarak </a:t>
            </a:r>
            <a:r>
              <a:rPr lang="tr-TR" dirty="0" err="1" smtClean="0"/>
              <a:t>peptit</a:t>
            </a:r>
            <a:r>
              <a:rPr lang="tr-TR" dirty="0" smtClean="0"/>
              <a:t> bağlarının </a:t>
            </a:r>
            <a:r>
              <a:rPr lang="tr-TR" dirty="0" err="1" smtClean="0"/>
              <a:t>enzimatik</a:t>
            </a:r>
            <a:r>
              <a:rPr lang="tr-TR" dirty="0" smtClean="0"/>
              <a:t> hidrolizini kolaylaştırmaktadır.</a:t>
            </a:r>
          </a:p>
          <a:p>
            <a:pPr marL="0" indent="0"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err="1" smtClean="0"/>
              <a:t>Pepsinojen</a:t>
            </a:r>
            <a:r>
              <a:rPr lang="tr-TR" dirty="0" smtClean="0"/>
              <a:t> düşük </a:t>
            </a:r>
            <a:r>
              <a:rPr lang="tr-TR" dirty="0" err="1" smtClean="0"/>
              <a:t>pH</a:t>
            </a:r>
            <a:r>
              <a:rPr lang="tr-TR" dirty="0" smtClean="0"/>
              <a:t> da aktifleşerek </a:t>
            </a:r>
            <a:r>
              <a:rPr lang="tr-TR" dirty="0" err="1" smtClean="0"/>
              <a:t>Phe</a:t>
            </a:r>
            <a:r>
              <a:rPr lang="tr-TR" dirty="0" smtClean="0"/>
              <a:t>, </a:t>
            </a:r>
            <a:r>
              <a:rPr lang="tr-TR" dirty="0" err="1" smtClean="0"/>
              <a:t>Trp</a:t>
            </a:r>
            <a:r>
              <a:rPr lang="tr-TR" dirty="0" smtClean="0"/>
              <a:t> ve </a:t>
            </a:r>
            <a:r>
              <a:rPr lang="tr-TR" dirty="0" err="1" smtClean="0"/>
              <a:t>Try</a:t>
            </a:r>
            <a:r>
              <a:rPr lang="tr-TR" dirty="0" smtClean="0"/>
              <a:t> amino asitlerinin amino ucundan hidrolizler,</a:t>
            </a:r>
          </a:p>
          <a:p>
            <a:r>
              <a:rPr lang="tr-TR" dirty="0" smtClean="0"/>
              <a:t>Asidik mide içeriği </a:t>
            </a:r>
            <a:r>
              <a:rPr lang="tr-TR" dirty="0" err="1" smtClean="0"/>
              <a:t>sekretin</a:t>
            </a:r>
            <a:r>
              <a:rPr lang="tr-TR" dirty="0" smtClean="0"/>
              <a:t> hormonunun kana geçerek pankreasın </a:t>
            </a:r>
            <a:r>
              <a:rPr lang="tr-TR" dirty="0" err="1" smtClean="0"/>
              <a:t>gastrik</a:t>
            </a:r>
            <a:r>
              <a:rPr lang="tr-TR" dirty="0" smtClean="0"/>
              <a:t> </a:t>
            </a:r>
            <a:r>
              <a:rPr lang="tr-TR" dirty="0" err="1" smtClean="0"/>
              <a:t>HCl</a:t>
            </a:r>
            <a:r>
              <a:rPr lang="tr-TR" dirty="0" smtClean="0"/>
              <a:t> ini </a:t>
            </a:r>
            <a:r>
              <a:rPr lang="tr-TR" dirty="0" err="1" smtClean="0"/>
              <a:t>nötralleştirmek</a:t>
            </a:r>
            <a:r>
              <a:rPr lang="tr-TR" dirty="0" smtClean="0"/>
              <a:t> için bikarbonat salınımını sağlar. İnce bağırsaktaki amino asitler </a:t>
            </a:r>
            <a:r>
              <a:rPr lang="tr-TR" dirty="0" err="1" smtClean="0"/>
              <a:t>kolesitokinin</a:t>
            </a:r>
            <a:r>
              <a:rPr lang="tr-TR" dirty="0" smtClean="0"/>
              <a:t> hormonunun kana salınarak  </a:t>
            </a:r>
          </a:p>
        </p:txBody>
      </p:sp>
    </p:spTree>
    <p:extLst>
      <p:ext uri="{BB962C8B-B14F-4D97-AF65-F5344CB8AC3E}">
        <p14:creationId xmlns:p14="http://schemas.microsoft.com/office/powerpoint/2010/main" val="2764211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617</TotalTime>
  <Words>425</Words>
  <Application>Microsoft Office PowerPoint</Application>
  <PresentationFormat>Ekran Gösterisi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Arial Tur</vt:lpstr>
      <vt:lpstr>Impact</vt:lpstr>
      <vt:lpstr>Ana Olay</vt:lpstr>
      <vt:lpstr>B-310 BİYOKİMYA II DERSİ </vt:lpstr>
      <vt:lpstr> DOKUZUNCU HAFTA  DERS İÇERİĞİ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52</cp:revision>
  <dcterms:created xsi:type="dcterms:W3CDTF">2007-03-31T19:43:26Z</dcterms:created>
  <dcterms:modified xsi:type="dcterms:W3CDTF">2020-05-11T22:12:17Z</dcterms:modified>
</cp:coreProperties>
</file>