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56" r:id="rId4"/>
    <p:sldId id="278" r:id="rId5"/>
    <p:sldId id="336" r:id="rId6"/>
    <p:sldId id="337" r:id="rId7"/>
    <p:sldId id="338" r:id="rId8"/>
    <p:sldId id="292" r:id="rId9"/>
    <p:sldId id="291" r:id="rId10"/>
    <p:sldId id="339" r:id="rId11"/>
    <p:sldId id="279" r:id="rId12"/>
    <p:sldId id="295" r:id="rId13"/>
    <p:sldId id="296" r:id="rId14"/>
    <p:sldId id="297" r:id="rId15"/>
    <p:sldId id="340" r:id="rId16"/>
    <p:sldId id="300" r:id="rId17"/>
    <p:sldId id="346" r:id="rId18"/>
    <p:sldId id="343" r:id="rId19"/>
    <p:sldId id="341" r:id="rId20"/>
    <p:sldId id="342" r:id="rId21"/>
    <p:sldId id="344" r:id="rId22"/>
    <p:sldId id="345" r:id="rId23"/>
    <p:sldId id="289" r:id="rId24"/>
    <p:sldId id="335" r:id="rId25"/>
    <p:sldId id="293" r:id="rId26"/>
    <p:sldId id="281" r:id="rId27"/>
    <p:sldId id="347" r:id="rId28"/>
    <p:sldId id="348" r:id="rId29"/>
    <p:sldId id="349" r:id="rId30"/>
    <p:sldId id="350" r:id="rId31"/>
    <p:sldId id="351" r:id="rId32"/>
    <p:sldId id="284" r:id="rId33"/>
    <p:sldId id="299" r:id="rId34"/>
    <p:sldId id="285" r:id="rId35"/>
    <p:sldId id="298" r:id="rId36"/>
    <p:sldId id="287" r:id="rId37"/>
    <p:sldId id="288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02AB0-018F-4072-AAA8-85A65EBEF2A6}" v="1" dt="2018-12-27T18:28:21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iadam@hotmail.com" userId="35aaabc26dd741c0" providerId="LiveId" clId="{79502AB0-018F-4072-AAA8-85A65EBEF2A6}"/>
    <pc:docChg chg="custSel modSld">
      <pc:chgData name="bakiadam@hotmail.com" userId="35aaabc26dd741c0" providerId="LiveId" clId="{79502AB0-018F-4072-AAA8-85A65EBEF2A6}" dt="2018-12-27T18:28:21.495" v="0" actId="27636"/>
      <pc:docMkLst>
        <pc:docMk/>
      </pc:docMkLst>
      <pc:sldChg chg="modSp">
        <pc:chgData name="bakiadam@hotmail.com" userId="35aaabc26dd741c0" providerId="LiveId" clId="{79502AB0-018F-4072-AAA8-85A65EBEF2A6}" dt="2018-12-27T18:28:21.495" v="0" actId="27636"/>
        <pc:sldMkLst>
          <pc:docMk/>
          <pc:sldMk cId="0" sldId="342"/>
        </pc:sldMkLst>
        <pc:spChg chg="mod">
          <ac:chgData name="bakiadam@hotmail.com" userId="35aaabc26dd741c0" providerId="LiveId" clId="{79502AB0-018F-4072-AAA8-85A65EBEF2A6}" dt="2018-12-27T18:28:21.495" v="0" actId="27636"/>
          <ac:spMkLst>
            <pc:docMk/>
            <pc:sldMk cId="0" sldId="342"/>
            <ac:spMk id="41987" creationId="{518D4A37-8B1E-4E1A-972C-453A89FF8D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60C2F-B175-4DA6-AEF3-1E7848B01905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80665-12F3-4A38-A6B3-55BC337236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52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F2B079D-03F5-4FB9-8BA0-4E591BF1E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A05E0E-616F-4850-938F-2CFBC9B01296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C527E1E-7EA7-4B1E-8B1A-F6088799B3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B365F51-1AC7-4E42-85CF-439273B92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D53D66D-4F48-4FF1-A032-E0A94C448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928CA-73E8-4D80-BCB7-191F68956998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DDFCDB2-26CA-435B-95FC-73F8B74FDB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6F665F2-2A7C-41BD-A0AF-F858A3270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1EF2200-CBC1-4276-BAAC-28A8736D5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45534-2E8F-4EA6-B128-34FDBA330CC9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65FB20-41B5-4A0E-ACC5-038CF4B258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CE1AAF2-DAC2-49AE-9072-AC130B706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C0B86F3-BB96-4BE1-90CA-375C56AF1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2562B7-E27A-4736-A9E0-4270BC4C0A42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6C9361F-C116-41EF-ACDC-51275BDC3E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04D46C6-90DB-4DB4-B253-DE4B4F111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614B82D-4D89-427D-B058-9476899DE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23E6F-FF6A-4215-A320-5D7C16042683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499797D-E953-4C84-BFA6-1B0A5B27F2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3C0B409-EF34-411D-8A38-9DCDD8AE7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4C86606-9BC7-43D3-B8A7-966F4E4DFC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757A11-732F-4AE8-8C76-5BA456436AD9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7F684D9-3D4D-4EF7-86A2-CD287EA10B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B1F5F0A-D6B9-4147-90F5-8D40B48BF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13F840C-C1A4-403F-9E9C-C07705E9A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91026-8118-4489-AC32-D0FBC8B639D8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18102FC-923F-46BF-AD5B-C77D7C66B4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4B510DB-DF40-4B53-A815-68FE2D3CB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8C83D92-E0CB-440B-9818-1FADD674E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06F5D-74D3-437F-B2DE-BE87EE6EAB95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414D304-3D21-4DF7-809D-1AB9633BAC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D5F5CA6-50A8-422E-917B-3B70EC060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3E1132A-1076-48AF-938D-165CECD42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65BBB1-8460-4948-BB0A-80A43EF4E8A9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8C68DE4-D267-4145-84F5-C1CCE72605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23F26A9-45A4-48FA-97EB-0267DCB03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C9BC81-BD0F-4D1A-A514-FFC29FEC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1F4E341-E2DC-4506-9D14-0FC26F4A6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33BDF8-71F5-445F-A027-10468DDD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4ED7E4-7A29-4413-95B1-4D9C5A3D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04B073-DDC5-4638-9616-4AB54CAB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80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903DD0-07B2-4AA6-8F58-65471AF0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EB361AA-B7D1-45DE-B75E-1BF16327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D5BBDC-33F2-4A90-AB8C-2FBC092D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FC4E81-7D41-4988-9139-C4592709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F0CAEF-2F3A-41B1-9A52-28311FA5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7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B818486-BCFA-448F-807E-4FA3D6388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67C6BA8-E30F-43CD-8FDA-B881F4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0F416C-4F3C-4BE4-B279-3575AABF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434E11-D86D-43F8-BFD6-A33339B5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453F17-A40E-4714-8CB3-772714E7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97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47FD3D-7513-4F87-8D43-0A8B42C5B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4C6181-858B-4E69-A2AE-20A948E7B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E16942-011D-4954-A9AD-FEE0AA006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46A9-CB0D-4E9F-98B6-89F3F0B3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4E06B2-6274-4BE5-85F1-F6B0320DE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E8206D-9B3A-4708-8C41-B75A715A6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100128-C3F9-47EA-B28A-F8779B247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0C605-1387-4F90-8BAF-0870B13E2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310DB-4D23-4854-BF04-86492581C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C349E-1366-475A-8D58-1A6E1C025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DC2EE9-FE8D-4C8D-BB38-F2075BE1B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4176-73B2-49C4-9016-95445936E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0314C-DA52-4BB4-9AD9-03F63AF59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A9063-D332-4E95-BB86-A35CC82D3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8C82C-EED2-4FBE-BEA9-D9199A52D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DE0D-189C-4450-8361-00E739829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1EB37F-D20A-47D7-8B41-575C68D2A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1424DD-C28A-492A-9CC6-F28AE4CBC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B463CB-28F3-420D-A03F-2CACB0C33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1076-E798-495B-88DE-F6121DF4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BD34F2-E77B-49EC-824E-404B8F36A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BA605D-4049-428E-B3C0-21C1ACFAF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3492B-E69A-4BB4-AA55-0D78F7DFE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9C2F-8D49-4ADE-A40C-A3CCDA9DA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7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2A519E-6BD8-486D-BE6A-D5AEF1F85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F16B3A-FA81-48E2-B6B6-22C6BACF6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4F3E1C-7A03-4422-9FCD-FF2F61631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807D1-9C66-43C6-A3D0-B6C4FE8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95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55A15-B22B-4F73-B6B1-1C2CDECB0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AD7F-42E9-4C9C-B129-8F61521A1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B56F0-7CDD-4EB4-A5E0-6CEDE452A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E200-0EDE-4756-8B26-78A7F230D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86AD0A-80BF-40D1-A10F-E5C99384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B8E50A-DFD5-466B-ADC7-9FBD7FE56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2AF3C8-3486-4205-B5B5-62E53AC8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CB77F1-C12D-4388-8FCB-B23B07CB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0F9B46-7220-4C28-B7D9-458EB9EB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959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DAEF8-0991-4353-AAF0-61DF167B4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91BEC-716B-4083-A6CE-943001DFB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FB568-6B59-4267-AB8E-262AEBC0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AB70-34F7-41DF-BCA3-E1B924D15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0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800A3-E9D8-4DD2-9E9D-80BE9319B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558AE-D415-44B3-979C-134F2413F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0273B1-3626-4646-850D-CF12C7CD5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4ECA1-4EF4-4AA7-8983-ADF89A892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9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8DEB9-746A-4B9E-A604-9AA96E35C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8730C-2C20-490B-856C-4A302113D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5EE570-8571-427E-86DC-D4DF9781F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E48B-6E17-4289-AD5E-1DE23E1C0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11271CDD-4319-405B-8D6A-65CD55CA5DB7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04800" y="3200400"/>
            <a:ext cx="11684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tr-TR" sz="2400" b="0">
              <a:solidFill>
                <a:srgbClr val="5B5249"/>
              </a:solidFill>
            </a:endParaRPr>
          </a:p>
        </p:txBody>
      </p:sp>
      <p:pic>
        <p:nvPicPr>
          <p:cNvPr id="5" name="Picture 1027" descr="D:\FRONTPAGE THEMES\NATURE\ANABNR2.PNG">
            <a:extLst>
              <a:ext uri="{FF2B5EF4-FFF2-40B4-BE49-F238E27FC236}">
                <a16:creationId xmlns:a16="http://schemas.microsoft.com/office/drawing/2014/main" id="{5B5079ED-A525-413B-803D-F56AEA20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711200" y="3200400"/>
            <a:ext cx="1127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8">
            <a:extLst>
              <a:ext uri="{FF2B5EF4-FFF2-40B4-BE49-F238E27FC236}">
                <a16:creationId xmlns:a16="http://schemas.microsoft.com/office/drawing/2014/main" id="{C3AB8C9F-311D-47C0-B24E-39FB66D86D5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060451" y="2895600"/>
            <a:ext cx="4064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tr-TR" sz="2400" b="0">
              <a:solidFill>
                <a:srgbClr val="5B5249"/>
              </a:solidFill>
            </a:endParaRPr>
          </a:p>
        </p:txBody>
      </p:sp>
      <p:sp>
        <p:nvSpPr>
          <p:cNvPr id="25605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524000" y="1981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2717800" y="4351338"/>
            <a:ext cx="85344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A1766B4C-ECEA-495A-8BC9-20F897997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44BE3638-3FAA-4C78-A91A-A572563EB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3">
            <a:extLst>
              <a:ext uri="{FF2B5EF4-FFF2-40B4-BE49-F238E27FC236}">
                <a16:creationId xmlns:a16="http://schemas.microsoft.com/office/drawing/2014/main" id="{3BD5F11C-C434-4B87-B910-DA69B1DE8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 sz="1400" b="1" smtClean="0"/>
            </a:lvl1pPr>
          </a:lstStyle>
          <a:p>
            <a:pPr>
              <a:defRPr/>
            </a:pPr>
            <a:fld id="{0DBF753A-B03E-460F-ABD2-0C4DEB8D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01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0E06B33-732A-4D63-ACBF-22128FECB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6E2360C-01B5-40DF-AEDC-7D342B2F3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F7CCBA8-8E08-4F0F-BBF2-8CE28BAEF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F6D1F9E6-ED26-41BE-B6DC-7F3959D8E5F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554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EE02A31-F4B9-47C8-A4F7-9FB62EEE6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F01EC19-7669-4E08-8248-BA2AA5AA4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EA62595-EF13-4837-9E31-E3F321C5B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327D1466-22F8-4E73-B4C5-98B5C1FEB52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75850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970771A-4B90-4984-97F6-F4E63BCEC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3BF2B55-A878-4B24-9BD4-7741BF710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AD9E3E3-4AF7-4879-A8FC-456A78813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5C722EB9-B93D-45F0-B4DE-DC65C07A01A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1505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D8282C-923D-47FF-87D1-17CCB8599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D5D974F-DF71-4105-87C7-F102D7975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8C7B3DC-162E-4DFB-9D3A-24323A68A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995E0F44-135E-49EA-A215-49FE8E0613B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84163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470E17D-8043-46C1-A7D2-2DAD96D97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E520059-7004-43AB-A877-9D208B46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4DBCF7F-EA46-4916-B991-36CD13B6D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0AFCED1D-E7B3-4299-BE72-36D2D3163B9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24818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0BEABF4-CA5C-4047-AECA-3F8884001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BDABBC3-07F0-495A-BFF9-FCAB4442F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1F4B0C6-8051-497B-A6DD-3F34F0BB9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F58DF241-6A05-4E23-84A4-455769F6781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0195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664D70-09B5-44C2-83BE-0F2935BA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33BCDC-F49A-4D3F-A682-C69E91B19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A27B6F-CEAC-400E-BB5D-BC4A82CD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D46623-38A8-4E3F-BFC8-FEA38160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A7369B-41CE-4C5D-82AD-860B8AE5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16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A81FD0-58EB-404E-A6A8-0C2CEA843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DBA7EDF-DA15-4CA9-9A15-954DFE731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BE38397-8BF3-49A4-BCDA-755398FB1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353528C3-493E-4B07-85F9-89D9FA8BDD8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65090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F8DFAA7-AA98-4686-97F1-FE97A864F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5A577A9-8C33-4ED0-B965-9CE29FE85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40B2DB2-547A-4C91-AB29-52A9A29B0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F5F62BF0-5E32-43C4-82AA-2EF9BD70AAE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53039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9FAC3D8-9949-4310-A6BC-225F05BFD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11223C1-DFCE-4F7D-8F3E-1C045681C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3B12D2F-1C5F-4185-B3AB-42E39FED9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8DE1C8D5-4133-4C17-927D-6385DAC1EC9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31360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838200"/>
            <a:ext cx="25908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838200"/>
            <a:ext cx="75692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860A9E-0A9C-4CBD-A7E0-B52D4C7C7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CC78960-DF65-4B20-9FC9-AD57C89EB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E1DBB8B-F6E8-4595-A463-6918DF246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3E8F1D91-85D2-4C0D-B630-A42BCD973AE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14778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5093F7-494E-4184-972E-3E49DBEF1F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5AC71B-49BC-4F58-A62F-2FB20F6E7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30ACADA-48E4-4920-A211-E80A27E95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A6F6B6DA-F223-4ECE-B579-3316A4D3E33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07847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1B789F2-7302-499F-B0EE-8D922A64E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6CCB641-CC2B-4D86-8582-255751851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CB9EC49-0F86-485D-9566-F647C09D1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812E9E70-EE3E-41A5-83FD-C11E885092A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0922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A82B3B-A445-41F4-8237-74D5AF76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93C252-A9E9-432B-8D77-EFC723AC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5675652-426B-4F18-8B41-5FD2C46E1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5598F1-99F7-4849-AB16-F4ED52FE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E914739-F826-4214-812F-2C5AC10D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7756DC9-A333-4F51-93AF-A3BA4B0B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8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65160E-A407-4132-9F16-8FB19E43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7B18AD-0AAB-453E-A0F3-6CC787EE4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289F85-4EF7-431F-B107-B271251E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62B6304-C825-4342-9FF9-2CAA87694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723D103-11B7-4E8E-BDC3-6B2DBB828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260DED6-D141-4696-BEEF-37A8CFC4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FEDE2E7-0021-44F6-99B9-94A0CFEF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893C497-E057-4A80-838C-42C934EE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77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3B68033-9369-46B8-9F17-2CAB96FE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FF37DE7-97AC-438A-AE3B-D6CAF73B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F1350D3-7DCF-4AB0-AEA4-2DDED4C3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C87B2F1-F28A-432F-AA5D-413F9E11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B7A8DCC-A795-4F80-8E8E-2FA9CF5D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019D385-B1CF-4F03-9DDA-8720DC3C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A55F3A-62A3-4D21-8D6A-3963299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17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A64821-EA92-48D9-8D86-439B366A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C94B82-F76B-4423-8C79-2860608C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E9227D7-5AC9-4163-8F87-40B5C826C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9EE6480-35FB-4844-B1A9-75D70D27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082BE6-E5A7-4D36-8D5A-C500CFD5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5DEAC92-CF25-4281-90AC-71A78784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8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E457504-54CA-4C0A-9C12-662B83AB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0FCBCA3-694E-4B8A-84B5-3C592D720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50329C-CDC1-4689-B161-6120A6BA6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91E575-2FC8-44AA-83CA-8FC59722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2320D8-E8D1-415C-B6F6-EB9C3DE9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B62447-96CF-40B1-89E3-884704F1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77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3D5E1A3-038F-40FF-BAAA-E12818A6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EF2C85-C9F9-406E-A759-F35C96144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795906-4934-4372-AD07-F84902289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C5E2F-C308-4327-A250-8453DE737C6A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072BDD-0791-434E-94FF-4E2F63918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3C7041-14B8-47F9-836D-5A409F5E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DEF6-E07A-4DDC-811A-F6BAD8AAEA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66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AE98FC-2BC9-4C41-978F-B54E1B835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43ADE4-EEFB-4CC1-AAB0-ACA9A2198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17A528-8943-4C85-B8BF-CE9A719F99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BE0858-7746-42BB-892E-8C737757E6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25B33F-7A89-4A21-80DB-E335298C19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2E90C7-F3E3-4B41-B2F8-F06B856D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875127-CBE7-4859-92A1-F097A638464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03200" y="0"/>
            <a:ext cx="19304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tr-TR" sz="2400" b="0">
              <a:solidFill>
                <a:srgbClr val="5B5249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7E6D13-DEF2-4513-8EFD-9FFD84CD4893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235200" y="0"/>
            <a:ext cx="99568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tr-TR" sz="2400" b="0">
              <a:solidFill>
                <a:srgbClr val="5B5249"/>
              </a:solidFill>
            </a:endParaRPr>
          </a:p>
        </p:txBody>
      </p:sp>
      <p:sp>
        <p:nvSpPr>
          <p:cNvPr id="1028" name="Rectangle 4" descr="Stationery">
            <a:extLst>
              <a:ext uri="{FF2B5EF4-FFF2-40B4-BE49-F238E27FC236}">
                <a16:creationId xmlns:a16="http://schemas.microsoft.com/office/drawing/2014/main" id="{0F5C12EA-67F4-4894-96E0-643D492B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625600" cy="762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tr-TR" sz="2400" b="0">
              <a:solidFill>
                <a:srgbClr val="5B5249"/>
              </a:solidFill>
            </a:endParaRPr>
          </a:p>
        </p:txBody>
      </p:sp>
      <p:sp>
        <p:nvSpPr>
          <p:cNvPr id="1029" name="Rectangle 5" descr="Stationery">
            <a:extLst>
              <a:ext uri="{FF2B5EF4-FFF2-40B4-BE49-F238E27FC236}">
                <a16:creationId xmlns:a16="http://schemas.microsoft.com/office/drawing/2014/main" id="{82BBACF1-391B-45AB-8C20-0DE66E2E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tr-TR" sz="2400" b="0">
              <a:solidFill>
                <a:srgbClr val="5B5249"/>
              </a:solidFill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C3D8715-23D1-4237-9B2C-0EA988BAE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838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971F031-484E-43FE-87C0-EDFDAD6FA1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4135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2A3D7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1DDCD6A4-2698-4577-A74E-03841D8374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135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2A3D7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7" name="Picture 9" descr="C:\Wendy\anabnr2.GIF">
            <a:extLst>
              <a:ext uri="{FF2B5EF4-FFF2-40B4-BE49-F238E27FC236}">
                <a16:creationId xmlns:a16="http://schemas.microsoft.com/office/drawing/2014/main" id="{63C57EB8-0410-49F5-9C6A-A1EEBD0F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1"/>
            <a:ext cx="105537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368DFF9F-266C-4283-8E7B-9F864633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57200"/>
            <a:ext cx="33528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tr-TR" sz="2400" b="0">
              <a:solidFill>
                <a:srgbClr val="5B5249"/>
              </a:solidFill>
            </a:endParaRP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3E2E0E5E-4A3C-4A43-B0DF-4169F81AAA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4135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 b="0" smtClean="0">
                <a:solidFill>
                  <a:srgbClr val="2A3D7A"/>
                </a:solidFill>
              </a:defRPr>
            </a:lvl1pPr>
          </a:lstStyle>
          <a:p>
            <a:pPr>
              <a:defRPr/>
            </a:pPr>
            <a:fld id="{CC5177E9-5B5E-4FCE-A6C1-CDD8ED6316E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56D079EF-0216-45C3-A48F-4C45442CA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10185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4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AC87BE5-B520-4C5F-AB59-CB4667E4C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rgbClr val="000099"/>
                </a:solidFill>
                <a:latin typeface="Times New Roman" panose="02020603050405020304" pitchFamily="18" charset="0"/>
              </a:rPr>
              <a:t>CAYNİZM</a:t>
            </a:r>
            <a:endParaRPr lang="en-US" altLang="tr-TR" sz="40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1" name="Picture 6" descr="Paintings of India ">
            <a:extLst>
              <a:ext uri="{FF2B5EF4-FFF2-40B4-BE49-F238E27FC236}">
                <a16:creationId xmlns:a16="http://schemas.microsoft.com/office/drawing/2014/main" id="{D3E04A0D-A4F8-4F8A-9B74-1D80DBAB2D1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0989" y="838200"/>
            <a:ext cx="3794125" cy="579120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untitled">
            <a:extLst>
              <a:ext uri="{FF2B5EF4-FFF2-40B4-BE49-F238E27FC236}">
                <a16:creationId xmlns:a16="http://schemas.microsoft.com/office/drawing/2014/main" id="{D8330D2A-6A11-4C86-BFBF-4821B74CE0B9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81001"/>
            <a:ext cx="8686800" cy="557371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031028-009">
            <a:extLst>
              <a:ext uri="{FF2B5EF4-FFF2-40B4-BE49-F238E27FC236}">
                <a16:creationId xmlns:a16="http://schemas.microsoft.com/office/drawing/2014/main" id="{0F0A5852-97B8-4477-B251-F0BDF902CCA3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04800"/>
            <a:ext cx="8458200" cy="634365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031028-862">
            <a:extLst>
              <a:ext uri="{FF2B5EF4-FFF2-40B4-BE49-F238E27FC236}">
                <a16:creationId xmlns:a16="http://schemas.microsoft.com/office/drawing/2014/main" id="{8B52E4B3-F933-4CBA-B998-7F0CBBB514E4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0500"/>
            <a:ext cx="8686800" cy="65151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Unvan 1">
            <a:extLst>
              <a:ext uri="{FF2B5EF4-FFF2-40B4-BE49-F238E27FC236}">
                <a16:creationId xmlns:a16="http://schemas.microsoft.com/office/drawing/2014/main" id="{276E2A97-C574-4ED1-96AC-D9E88E64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Mezhepler</a:t>
            </a:r>
          </a:p>
        </p:txBody>
      </p:sp>
      <p:sp>
        <p:nvSpPr>
          <p:cNvPr id="35843" name="İçerik Yer Tutucusu 2">
            <a:extLst>
              <a:ext uri="{FF2B5EF4-FFF2-40B4-BE49-F238E27FC236}">
                <a16:creationId xmlns:a16="http://schemas.microsoft.com/office/drawing/2014/main" id="{4B0F952D-4654-43C7-98EB-496C1A65A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i="1"/>
              <a:t>Vardhamana’dan sonra MÖ. IV.yyda iki keşiş grubu oluştu</a:t>
            </a:r>
          </a:p>
          <a:p>
            <a:r>
              <a:rPr lang="tr-TR" altLang="tr-TR" i="1"/>
              <a:t>Digambara </a:t>
            </a:r>
            <a:r>
              <a:rPr lang="tr-TR" altLang="tr-TR"/>
              <a:t>(Çıplaklar)</a:t>
            </a:r>
          </a:p>
          <a:p>
            <a:r>
              <a:rPr lang="tr-TR" altLang="tr-TR" i="1"/>
              <a:t>Svetambara </a:t>
            </a:r>
            <a:r>
              <a:rPr lang="tr-TR" altLang="tr-TR"/>
              <a:t>(Beyaz Giyinenler) şeklindeki bir bölünme de yaşanmıştır.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Unvan 1">
            <a:extLst>
              <a:ext uri="{FF2B5EF4-FFF2-40B4-BE49-F238E27FC236}">
                <a16:creationId xmlns:a16="http://schemas.microsoft.com/office/drawing/2014/main" id="{6CF1FE98-1CC3-48D4-8FDC-1A9DC3FF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İnaçlar</a:t>
            </a:r>
          </a:p>
        </p:txBody>
      </p:sp>
      <p:sp>
        <p:nvSpPr>
          <p:cNvPr id="36867" name="İçerik Yer Tutucusu 2">
            <a:extLst>
              <a:ext uri="{FF2B5EF4-FFF2-40B4-BE49-F238E27FC236}">
                <a16:creationId xmlns:a16="http://schemas.microsoft.com/office/drawing/2014/main" id="{CE95175A-04E8-4831-8ABB-15BD79B4B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Tanrı yok</a:t>
            </a:r>
          </a:p>
          <a:p>
            <a:r>
              <a:rPr lang="tr-TR" altLang="tr-TR"/>
              <a:t>Tirtankaralar var</a:t>
            </a:r>
          </a:p>
          <a:p>
            <a:r>
              <a:rPr lang="tr-TR" altLang="tr-TR"/>
              <a:t>Alem gerçek ve ebedidir</a:t>
            </a:r>
          </a:p>
          <a:p>
            <a:r>
              <a:rPr lang="tr-TR" altLang="tr-TR"/>
              <a:t>Kıyamet yok</a:t>
            </a:r>
          </a:p>
          <a:p>
            <a:r>
              <a:rPr lang="tr-TR" altLang="tr-TR"/>
              <a:t>Jiva/pugdala</a:t>
            </a:r>
          </a:p>
          <a:p>
            <a:r>
              <a:rPr lang="tr-TR" altLang="tr-TR"/>
              <a:t>Üç mücevher: Doğru iman, doğru bilgi, doğru davranış</a:t>
            </a:r>
          </a:p>
          <a:p>
            <a:endParaRPr lang="tr-TR" alt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>
            <a:extLst>
              <a:ext uri="{FF2B5EF4-FFF2-40B4-BE49-F238E27FC236}">
                <a16:creationId xmlns:a16="http://schemas.microsoft.com/office/drawing/2014/main" id="{5DB2522A-AFEB-4DB9-A918-EAE8A02A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TEMEL ÖĞRETİLER</a:t>
            </a:r>
          </a:p>
        </p:txBody>
      </p:sp>
      <p:sp>
        <p:nvSpPr>
          <p:cNvPr id="37891" name="2 İçerik Yer Tutucusu">
            <a:extLst>
              <a:ext uri="{FF2B5EF4-FFF2-40B4-BE49-F238E27FC236}">
                <a16:creationId xmlns:a16="http://schemas.microsoft.com/office/drawing/2014/main" id="{A33D3309-2888-432F-8632-F156883D0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van 1">
            <a:extLst>
              <a:ext uri="{FF2B5EF4-FFF2-40B4-BE49-F238E27FC236}">
                <a16:creationId xmlns:a16="http://schemas.microsoft.com/office/drawing/2014/main" id="{294B5907-3E86-4148-A560-A4A537B9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Tirtankalar</a:t>
            </a:r>
          </a:p>
        </p:txBody>
      </p:sp>
      <p:sp>
        <p:nvSpPr>
          <p:cNvPr id="38915" name="İçerik Yer Tutucusu 2">
            <a:extLst>
              <a:ext uri="{FF2B5EF4-FFF2-40B4-BE49-F238E27FC236}">
                <a16:creationId xmlns:a16="http://schemas.microsoft.com/office/drawing/2014/main" id="{21A51AE6-B63C-4349-8B6A-E95FA501D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/>
              <a:t>Caynizme göre alem ezeli ve ebedidir. Zaman zaman yükselişler ve çöküşler olur. Yükseliş zamanlarında huzur vardır manevi rehberlere ihtiyaç olmaz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/>
              <a:t>Çöküş zamanlarında Tirtankaralar insanlara yardıma gelir. Bunların sonuncusu Vardhamana’dır</a:t>
            </a:r>
            <a:endParaRPr lang="en-US" altLang="tr-TR" b="1"/>
          </a:p>
          <a:p>
            <a:endParaRPr lang="tr-TR" alt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Unvan 1">
            <a:extLst>
              <a:ext uri="{FF2B5EF4-FFF2-40B4-BE49-F238E27FC236}">
                <a16:creationId xmlns:a16="http://schemas.microsoft.com/office/drawing/2014/main" id="{30BE67C7-985A-4282-8653-5119866B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85800"/>
            <a:ext cx="7772400" cy="1295400"/>
          </a:xfrm>
        </p:spPr>
        <p:txBody>
          <a:bodyPr/>
          <a:lstStyle/>
          <a:p>
            <a:br>
              <a:rPr lang="tr-TR" altLang="tr-TR"/>
            </a:br>
            <a:br>
              <a:rPr lang="tr-TR" altLang="tr-TR"/>
            </a:br>
            <a:r>
              <a:rPr lang="tr-TR" altLang="tr-TR"/>
              <a:t>Jiva/pugdala (Evrenin oluşumu)</a:t>
            </a:r>
            <a:br>
              <a:rPr lang="tr-TR" altLang="tr-TR"/>
            </a:br>
            <a:endParaRPr lang="tr-TR" altLang="tr-TR"/>
          </a:p>
        </p:txBody>
      </p:sp>
      <p:sp>
        <p:nvSpPr>
          <p:cNvPr id="39939" name="İçerik Yer Tutucusu 2">
            <a:extLst>
              <a:ext uri="{FF2B5EF4-FFF2-40B4-BE49-F238E27FC236}">
                <a16:creationId xmlns:a16="http://schemas.microsoft.com/office/drawing/2014/main" id="{ADFCB6BA-C73C-4E36-8497-D2FD83D96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Fizikî dünya, sınırsız sayıdaki </a:t>
            </a:r>
            <a:r>
              <a:rPr lang="tr-TR" altLang="tr-TR" i="1"/>
              <a:t>pudgala </a:t>
            </a:r>
            <a:r>
              <a:rPr lang="tr-TR" altLang="tr-TR"/>
              <a:t>(madde) ve </a:t>
            </a:r>
            <a:r>
              <a:rPr lang="tr-TR" altLang="tr-TR" i="1"/>
              <a:t>jiva </a:t>
            </a:r>
            <a:r>
              <a:rPr lang="tr-TR" altLang="tr-TR"/>
              <a:t>(ruh) atomlarının birbiriyle teması sonrasında oluşmuştur. Varoluşun başlangıcı </a:t>
            </a:r>
            <a:r>
              <a:rPr lang="tr-TR" altLang="tr-TR" i="1"/>
              <a:t>jiva </a:t>
            </a:r>
            <a:r>
              <a:rPr lang="tr-TR" altLang="tr-TR"/>
              <a:t>atomlarının hareketiyledir, fakat bunun tarihini belirleme imkânımız yoktur; çünkü o ezelîdir.</a:t>
            </a:r>
          </a:p>
          <a:p>
            <a:r>
              <a:rPr lang="tr-TR" altLang="tr-TR"/>
              <a:t>Bütün varlıkların jivası vardır. Turp vs.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Unvan 1">
            <a:extLst>
              <a:ext uri="{FF2B5EF4-FFF2-40B4-BE49-F238E27FC236}">
                <a16:creationId xmlns:a16="http://schemas.microsoft.com/office/drawing/2014/main" id="{A638B3F5-1AC8-4C3E-BB3D-A93F4D98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Karma</a:t>
            </a:r>
          </a:p>
        </p:txBody>
      </p:sp>
      <p:sp>
        <p:nvSpPr>
          <p:cNvPr id="41987" name="İçerik Yer Tutucusu 2">
            <a:extLst>
              <a:ext uri="{FF2B5EF4-FFF2-40B4-BE49-F238E27FC236}">
                <a16:creationId xmlns:a16="http://schemas.microsoft.com/office/drawing/2014/main" id="{518D4A37-8B1E-4E1A-972C-453A89FF8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96" charset="2"/>
              <a:buChar char="n"/>
              <a:defRPr/>
            </a:pPr>
            <a:r>
              <a:rPr lang="tr-TR" dirty="0"/>
              <a:t>İnsan iradi eylemleri (</a:t>
            </a:r>
            <a:r>
              <a:rPr lang="tr-TR" dirty="0" err="1"/>
              <a:t>Karmik</a:t>
            </a:r>
            <a:r>
              <a:rPr lang="tr-TR" dirty="0"/>
              <a:t> unsurlar) sonrasında maddi atomlar (</a:t>
            </a:r>
            <a:r>
              <a:rPr lang="tr-TR" dirty="0" err="1"/>
              <a:t>pugdala</a:t>
            </a:r>
            <a:r>
              <a:rPr lang="tr-TR" dirty="0"/>
              <a:t>) ruha (</a:t>
            </a:r>
            <a:r>
              <a:rPr lang="tr-TR" dirty="0" err="1"/>
              <a:t>jiva</a:t>
            </a:r>
            <a:r>
              <a:rPr lang="tr-TR" dirty="0"/>
              <a:t>) yönelir ve onu örter. Doğal halinde parlak ve saf olan ruh (</a:t>
            </a:r>
            <a:r>
              <a:rPr lang="tr-TR" i="1" dirty="0" err="1"/>
              <a:t>jiva</a:t>
            </a:r>
            <a:r>
              <a:rPr lang="tr-TR" dirty="0"/>
              <a:t>) </a:t>
            </a:r>
            <a:r>
              <a:rPr lang="tr-TR" dirty="0" err="1"/>
              <a:t>karmik</a:t>
            </a:r>
            <a:r>
              <a:rPr lang="tr-TR" dirty="0"/>
              <a:t> unsurlarla birleşince kalınlaşır ve tanınmaz hale gelir. Yanlış eylemler yanlış eylemlere </a:t>
            </a:r>
            <a:r>
              <a:rPr lang="tr-TR" dirty="0" err="1"/>
              <a:t>yolaçar</a:t>
            </a:r>
            <a:r>
              <a:rPr lang="tr-TR" dirty="0"/>
              <a:t>. Bu da tekrar doğumlara neden olur. Karma hayatın nedenidir. Fiziki, psikolojik özellikler/farklılıklar bile karmadan kaynaklanır.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Unvan 1">
            <a:extLst>
              <a:ext uri="{FF2B5EF4-FFF2-40B4-BE49-F238E27FC236}">
                <a16:creationId xmlns:a16="http://schemas.microsoft.com/office/drawing/2014/main" id="{F207A62A-A7D3-4696-A844-678B6233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Samsaradan kurtuluş</a:t>
            </a:r>
          </a:p>
        </p:txBody>
      </p:sp>
      <p:sp>
        <p:nvSpPr>
          <p:cNvPr id="41987" name="İçerik Yer Tutucusu 2">
            <a:extLst>
              <a:ext uri="{FF2B5EF4-FFF2-40B4-BE49-F238E27FC236}">
                <a16:creationId xmlns:a16="http://schemas.microsoft.com/office/drawing/2014/main" id="{10EA6C8C-049A-46F3-8D35-31ABB4B0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Bunun için tövbe, kefâret gibi evrensel uygulamaların yansıra </a:t>
            </a:r>
            <a:r>
              <a:rPr lang="tr-TR" altLang="tr-TR" i="1"/>
              <a:t>doğru iman</a:t>
            </a:r>
            <a:r>
              <a:rPr lang="tr-TR" altLang="tr-TR"/>
              <a:t>, </a:t>
            </a:r>
            <a:r>
              <a:rPr lang="tr-TR" altLang="tr-TR" i="1"/>
              <a:t>doğru bilgi </a:t>
            </a:r>
            <a:r>
              <a:rPr lang="tr-TR" altLang="tr-TR"/>
              <a:t>ve </a:t>
            </a:r>
            <a:r>
              <a:rPr lang="tr-TR" altLang="tr-TR" i="1"/>
              <a:t>doğru davranış</a:t>
            </a:r>
            <a:r>
              <a:rPr lang="tr-TR" altLang="tr-TR"/>
              <a:t>tan oluşan ve nihai kurtuluş için emsalsiz bir mücevher kadar değerli kabul edildiğinden “üç mücevher” (</a:t>
            </a:r>
            <a:r>
              <a:rPr lang="tr-TR" altLang="tr-TR" i="1"/>
              <a:t>triratna</a:t>
            </a:r>
            <a:r>
              <a:rPr lang="tr-TR" altLang="tr-TR"/>
              <a:t>) diye anılan bir reçete önerilir.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http://images.google.com/images?q=tbn:mRyZz862JwgJ:www.cs.colostate.edu/~malaiya/jina.gif">
            <a:extLst>
              <a:ext uri="{FF2B5EF4-FFF2-40B4-BE49-F238E27FC236}">
                <a16:creationId xmlns:a16="http://schemas.microsoft.com/office/drawing/2014/main" id="{A9B6EB9A-2394-4251-8A4C-3E0F361DB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1905000"/>
            <a:ext cx="4230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C:\My Documents\My Webs\images\jainism.gif">
            <a:extLst>
              <a:ext uri="{FF2B5EF4-FFF2-40B4-BE49-F238E27FC236}">
                <a16:creationId xmlns:a16="http://schemas.microsoft.com/office/drawing/2014/main" id="{72C1DCC8-F661-4F4D-8499-82C1E54C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381000"/>
            <a:ext cx="1049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F5613FF3-192A-483E-9305-46F6F35BA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838200"/>
            <a:ext cx="7772400" cy="914400"/>
          </a:xfrm>
        </p:spPr>
        <p:txBody>
          <a:bodyPr/>
          <a:lstStyle/>
          <a:p>
            <a:pPr eaLnBrk="1" hangingPunct="1"/>
            <a:r>
              <a:rPr lang="tr-TR" altLang="tr-TR" b="1"/>
              <a:t>Caynizm nedir</a:t>
            </a:r>
            <a:r>
              <a:rPr lang="en-US" altLang="tr-TR" b="1"/>
              <a:t>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453758A-DA74-4658-925E-C09523F4E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76400"/>
            <a:ext cx="7848600" cy="4572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 b="1"/>
              <a:t>2500 yıllık bir din</a:t>
            </a:r>
            <a:endParaRPr lang="en-US" altLang="tr-TR" sz="2800" b="1"/>
          </a:p>
          <a:p>
            <a:pPr eaLnBrk="1" hangingPunct="1">
              <a:lnSpc>
                <a:spcPct val="90000"/>
              </a:lnSpc>
            </a:pPr>
            <a:r>
              <a:rPr lang="tr-TR" altLang="tr-TR" sz="2800" b="1"/>
              <a:t>Ekseriyeti Hindistanda </a:t>
            </a:r>
            <a:r>
              <a:rPr lang="en-US" altLang="tr-TR" sz="2800" b="1"/>
              <a:t>3 - 4 </a:t>
            </a:r>
            <a:r>
              <a:rPr lang="tr-TR" altLang="tr-TR" sz="2800" b="1"/>
              <a:t>milyon mensubu var</a:t>
            </a:r>
            <a:endParaRPr lang="en-US" altLang="tr-TR" sz="2800" b="1"/>
          </a:p>
          <a:p>
            <a:pPr eaLnBrk="1" hangingPunct="1">
              <a:lnSpc>
                <a:spcPct val="90000"/>
              </a:lnSpc>
            </a:pPr>
            <a:r>
              <a:rPr lang="tr-TR" altLang="tr-TR" sz="2800" b="1"/>
              <a:t>Yaşam onaylanır fakat dünya reddedilir</a:t>
            </a:r>
            <a:endParaRPr lang="en-US" altLang="tr-TR" sz="2800" b="1"/>
          </a:p>
          <a:p>
            <a:pPr eaLnBrk="1" hangingPunct="1">
              <a:lnSpc>
                <a:spcPct val="90000"/>
              </a:lnSpc>
            </a:pPr>
            <a:r>
              <a:rPr lang="tr-TR" altLang="tr-TR" sz="2800" b="1"/>
              <a:t>Tekrar doğumdan kurtulmayı amaçlar</a:t>
            </a:r>
            <a:endParaRPr lang="en-US" altLang="tr-TR" sz="2800" b="1"/>
          </a:p>
          <a:p>
            <a:pPr eaLnBrk="1" hangingPunct="1">
              <a:lnSpc>
                <a:spcPct val="90000"/>
              </a:lnSpc>
            </a:pPr>
            <a:r>
              <a:rPr lang="en-US" altLang="tr-TR" sz="2800" b="1" i="1">
                <a:solidFill>
                  <a:schemeClr val="hlink"/>
                </a:solidFill>
              </a:rPr>
              <a:t>Ahimsa</a:t>
            </a:r>
            <a:r>
              <a:rPr lang="en-US" altLang="tr-TR" sz="2800" b="1"/>
              <a:t> – </a:t>
            </a:r>
            <a:r>
              <a:rPr lang="tr-TR" altLang="tr-TR" sz="2800" b="1"/>
              <a:t>öldürmemek</a:t>
            </a:r>
            <a:r>
              <a:rPr lang="en-US" altLang="tr-TR" sz="2800" b="1"/>
              <a:t> – </a:t>
            </a:r>
            <a:r>
              <a:rPr lang="tr-TR" altLang="tr-TR" sz="2800" b="1"/>
              <a:t>temel ruhi disiplindir</a:t>
            </a:r>
            <a:endParaRPr lang="en-US" altLang="tr-TR" sz="2800" b="1"/>
          </a:p>
          <a:p>
            <a:pPr eaLnBrk="1" hangingPunct="1">
              <a:lnSpc>
                <a:spcPct val="90000"/>
              </a:lnSpc>
            </a:pPr>
            <a:r>
              <a:rPr lang="tr-TR" altLang="tr-TR" sz="2800" b="1"/>
              <a:t>Yaratıcı tanrı yok</a:t>
            </a:r>
            <a:endParaRPr lang="en-US" altLang="tr-TR" sz="2800" b="1"/>
          </a:p>
          <a:p>
            <a:pPr eaLnBrk="1" hangingPunct="1">
              <a:lnSpc>
                <a:spcPct val="90000"/>
              </a:lnSpc>
            </a:pPr>
            <a:r>
              <a:rPr lang="tr-TR" altLang="tr-TR" sz="2800" b="1"/>
              <a:t>Ritüellerden ziyade ahlaki disiplin önemlidir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800" b="1"/>
              <a:t>Âlemdeki her şeyin canlı ve sabit bir ruha sahip</a:t>
            </a:r>
            <a:r>
              <a:rPr lang="tr-TR" altLang="tr-TR" sz="2800" b="1"/>
              <a:t> </a:t>
            </a:r>
            <a:r>
              <a:rPr lang="en-US" altLang="tr-TR" sz="2800" b="1"/>
              <a:t>olduğuna dayanan bir varlık anlayışını benimser.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>
            <a:extLst>
              <a:ext uri="{FF2B5EF4-FFF2-40B4-BE49-F238E27FC236}">
                <a16:creationId xmlns:a16="http://schemas.microsoft.com/office/drawing/2014/main" id="{EB677D23-5962-4209-9001-56BE8F0D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3011" name="2 İçerik Yer Tutucusu">
            <a:extLst>
              <a:ext uri="{FF2B5EF4-FFF2-40B4-BE49-F238E27FC236}">
                <a16:creationId xmlns:a16="http://schemas.microsoft.com/office/drawing/2014/main" id="{BD8CB0B5-6A7E-4B50-8AE1-E86733EC4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Doğru iman: Kutsal metinlerin öğretilerinden şüphe duymamak, kurtuluşa kesin inanmak</a:t>
            </a:r>
          </a:p>
          <a:p>
            <a:endParaRPr lang="tr-TR" altLang="tr-TR"/>
          </a:p>
          <a:p>
            <a:r>
              <a:rPr lang="tr-TR" altLang="tr-TR"/>
              <a:t>Doğru Bilgi: Tirtankaraların aktardığı hakikatler hakkında doğru bilgi sahibi olmak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http://images.google.com/images?q=tbn:mRyZz862JwgJ:www.cs.colostate.edu/~malaiya/jina.gif">
            <a:extLst>
              <a:ext uri="{FF2B5EF4-FFF2-40B4-BE49-F238E27FC236}">
                <a16:creationId xmlns:a16="http://schemas.microsoft.com/office/drawing/2014/main" id="{3E5E396A-A535-4DEA-8C42-EBD1E858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4" y="2057400"/>
            <a:ext cx="42306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2F1A602-A7BA-40E8-AD7B-A97783ACD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Doğru Davranış: Beş Yemin</a:t>
            </a:r>
            <a:endParaRPr lang="en-US" altLang="tr-T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9BF0392-72A1-4655-9846-567009811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dirty="0"/>
              <a:t>Ahimsa</a:t>
            </a:r>
            <a:r>
              <a:rPr lang="en-US" dirty="0"/>
              <a:t>: </a:t>
            </a:r>
            <a:r>
              <a:rPr lang="tr-TR" dirty="0"/>
              <a:t>zarar vermemek, öldürmemek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err="1"/>
              <a:t>Satya</a:t>
            </a:r>
            <a:r>
              <a:rPr lang="en-US" dirty="0"/>
              <a:t>: </a:t>
            </a:r>
            <a:r>
              <a:rPr lang="tr-TR" dirty="0"/>
              <a:t>doğru olmak, yalan söylememek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err="1"/>
              <a:t>Achaurya</a:t>
            </a:r>
            <a:r>
              <a:rPr lang="en-US" dirty="0"/>
              <a:t>: </a:t>
            </a:r>
            <a:r>
              <a:rPr lang="tr-TR" dirty="0"/>
              <a:t>çalmamak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err="1"/>
              <a:t>Brahmacharya</a:t>
            </a:r>
            <a:r>
              <a:rPr lang="en-US" dirty="0"/>
              <a:t>: </a:t>
            </a:r>
            <a:r>
              <a:rPr lang="tr-TR" dirty="0"/>
              <a:t>iffetli olmak, zinadan kaçınmak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err="1"/>
              <a:t>Aparigraha</a:t>
            </a:r>
            <a:r>
              <a:rPr lang="en-US" dirty="0"/>
              <a:t>: </a:t>
            </a:r>
            <a:r>
              <a:rPr lang="tr-TR" dirty="0"/>
              <a:t>kanaatkar olmak, mala      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r-TR" dirty="0"/>
              <a:t>düşkün olmamak      </a:t>
            </a:r>
            <a:endParaRPr lang="en-US" dirty="0"/>
          </a:p>
        </p:txBody>
      </p:sp>
      <p:pic>
        <p:nvPicPr>
          <p:cNvPr id="44037" name="Picture 4" descr="C:\My Documents\My Webs\images\jainism.gif">
            <a:extLst>
              <a:ext uri="{FF2B5EF4-FFF2-40B4-BE49-F238E27FC236}">
                <a16:creationId xmlns:a16="http://schemas.microsoft.com/office/drawing/2014/main" id="{7D666F0D-A14C-416D-9871-F329A4F2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4648200"/>
            <a:ext cx="1049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Unvan 1">
            <a:extLst>
              <a:ext uri="{FF2B5EF4-FFF2-40B4-BE49-F238E27FC236}">
                <a16:creationId xmlns:a16="http://schemas.microsoft.com/office/drawing/2014/main" id="{9625A6E2-EA3F-4740-B856-1996195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5059" name="İçerik Yer Tutucusu 3">
            <a:extLst>
              <a:ext uri="{FF2B5EF4-FFF2-40B4-BE49-F238E27FC236}">
                <a16:creationId xmlns:a16="http://schemas.microsoft.com/office/drawing/2014/main" id="{1A058F1D-8A22-4D8D-AEAA-0648BAAFB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914400"/>
            <a:ext cx="6305550" cy="53784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desh_ratten">
            <a:extLst>
              <a:ext uri="{FF2B5EF4-FFF2-40B4-BE49-F238E27FC236}">
                <a16:creationId xmlns:a16="http://schemas.microsoft.com/office/drawing/2014/main" id="{4B3801AA-BE29-46B7-8630-85C687993EC1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81000"/>
            <a:ext cx="8686800" cy="5511800"/>
          </a:xfrm>
          <a:noFill/>
        </p:spPr>
      </p:pic>
      <p:sp>
        <p:nvSpPr>
          <p:cNvPr id="46083" name="Text Box 7">
            <a:extLst>
              <a:ext uri="{FF2B5EF4-FFF2-40B4-BE49-F238E27FC236}">
                <a16:creationId xmlns:a16="http://schemas.microsoft.com/office/drawing/2014/main" id="{34BE8B87-4F6D-42E4-85D7-3C3865FD5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172201"/>
            <a:ext cx="586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tr-TR" sz="2800" b="1">
                <a:solidFill>
                  <a:srgbClr val="000099"/>
                </a:solidFill>
                <a:latin typeface="Times New Roman" panose="02020603050405020304" pitchFamily="18" charset="0"/>
              </a:rPr>
              <a:t>Ahimsa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tr-TR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http://images.google.com/images?q=tbn:mRyZz862JwgJ:www.cs.colostate.edu/~malaiya/jina.gif">
            <a:extLst>
              <a:ext uri="{FF2B5EF4-FFF2-40B4-BE49-F238E27FC236}">
                <a16:creationId xmlns:a16="http://schemas.microsoft.com/office/drawing/2014/main" id="{F1D0690F-F293-4B4D-9E80-390C61FB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4" y="2057400"/>
            <a:ext cx="42306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D33BB5C-5AA3-46DA-BAEE-4D5639EE5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/>
              <a:t>Jain Beliefs: </a:t>
            </a:r>
            <a:r>
              <a:rPr lang="en-US" altLang="tr-TR" b="1" i="1"/>
              <a:t>Jiva</a:t>
            </a:r>
            <a:r>
              <a:rPr lang="en-US" altLang="tr-TR" b="1"/>
              <a:t> &amp; </a:t>
            </a:r>
            <a:r>
              <a:rPr lang="en-US" altLang="tr-TR" b="1" i="1"/>
              <a:t>Ajiva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9C1D87B-9EF7-4BCD-AD12-053A79ACF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z="2800" b="1" i="1">
                <a:solidFill>
                  <a:schemeClr val="hlink"/>
                </a:solidFill>
              </a:rPr>
              <a:t>Jiva</a:t>
            </a:r>
            <a:r>
              <a:rPr lang="en-US" altLang="tr-TR" sz="2800" b="1"/>
              <a:t> = life-giving spirit (soul)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800" b="1" i="1">
                <a:solidFill>
                  <a:schemeClr val="hlink"/>
                </a:solidFill>
              </a:rPr>
              <a:t>Ajiva</a:t>
            </a:r>
            <a:r>
              <a:rPr lang="en-US" altLang="tr-TR" sz="2800" b="1"/>
              <a:t> = inert/non-living matter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800" b="1"/>
              <a:t>All living beings contain soul and are considered </a:t>
            </a:r>
            <a:r>
              <a:rPr lang="en-US" altLang="tr-TR" sz="2800" b="1" i="1"/>
              <a:t>Jiva </a:t>
            </a:r>
            <a:r>
              <a:rPr lang="en-US" altLang="tr-TR" sz="2800" b="1"/>
              <a:t>(soul trapped in matter):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b="1"/>
              <a:t>Humans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b="1"/>
              <a:t>Animals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b="1"/>
              <a:t>Plants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b="1"/>
              <a:t>Microscopic life-forms trapped in matter (water beings, rock beings, fire beings, air beings)</a:t>
            </a:r>
            <a:endParaRPr lang="en-US" altLang="tr-TR" sz="2400" b="1"/>
          </a:p>
        </p:txBody>
      </p:sp>
      <p:pic>
        <p:nvPicPr>
          <p:cNvPr id="48133" name="Picture 4" descr="C:\My Documents\My Webs\images\jainism.gif">
            <a:extLst>
              <a:ext uri="{FF2B5EF4-FFF2-40B4-BE49-F238E27FC236}">
                <a16:creationId xmlns:a16="http://schemas.microsoft.com/office/drawing/2014/main" id="{AF39FDD3-E130-42F8-A4AC-86FAEA377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381000"/>
            <a:ext cx="1049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7651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>
            <a:extLst>
              <a:ext uri="{FF2B5EF4-FFF2-40B4-BE49-F238E27FC236}">
                <a16:creationId xmlns:a16="http://schemas.microsoft.com/office/drawing/2014/main" id="{B441015F-0BB2-4FE6-97DF-871295A7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Görecelik </a:t>
            </a:r>
          </a:p>
        </p:txBody>
      </p:sp>
      <p:sp>
        <p:nvSpPr>
          <p:cNvPr id="49155" name="2 İçerik Yer Tutucusu">
            <a:extLst>
              <a:ext uri="{FF2B5EF4-FFF2-40B4-BE49-F238E27FC236}">
                <a16:creationId xmlns:a16="http://schemas.microsoft.com/office/drawing/2014/main" id="{20D23107-14B3-43AE-946F-915E15596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Her hüküm görecelidir</a:t>
            </a:r>
          </a:p>
          <a:p>
            <a:r>
              <a:rPr lang="tr-TR" altLang="tr-TR"/>
              <a:t>Her obje/nesne sayısız niteliklere sahiptir. Bunların hepsini herkes kavrayamaz. Bundan dolayı hüküm görecelidir.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>
            <a:extLst>
              <a:ext uri="{FF2B5EF4-FFF2-40B4-BE49-F238E27FC236}">
                <a16:creationId xmlns:a16="http://schemas.microsoft.com/office/drawing/2014/main" id="{1948EAE2-DCCC-4DA9-A0B9-5A25D32A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İbadet</a:t>
            </a:r>
          </a:p>
        </p:txBody>
      </p:sp>
      <p:sp>
        <p:nvSpPr>
          <p:cNvPr id="50179" name="2 İçerik Yer Tutucusu">
            <a:extLst>
              <a:ext uri="{FF2B5EF4-FFF2-40B4-BE49-F238E27FC236}">
                <a16:creationId xmlns:a16="http://schemas.microsoft.com/office/drawing/2014/main" id="{59DAC59E-19E3-4E32-971A-B39843FC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Caynistler aşramalarda toplu halde yaşayan ve zahitlik geleneğin sürdürenler ve normal laiklerden oluşur. </a:t>
            </a:r>
          </a:p>
          <a:p>
            <a:r>
              <a:rPr lang="tr-TR" altLang="tr-TR"/>
              <a:t>Zahitler, dervişler jina olma yolundadır.</a:t>
            </a:r>
          </a:p>
          <a:p>
            <a:r>
              <a:rPr lang="tr-TR" altLang="tr-TR"/>
              <a:t>Laikler normal hayatı yaşar ve zahitlerin temel ihtiyaçlarını karşılarlar.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>
            <a:extLst>
              <a:ext uri="{FF2B5EF4-FFF2-40B4-BE49-F238E27FC236}">
                <a16:creationId xmlns:a16="http://schemas.microsoft.com/office/drawing/2014/main" id="{70780B67-18D1-4C62-9D34-EC17E7EE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Üç cevher</a:t>
            </a:r>
          </a:p>
        </p:txBody>
      </p:sp>
      <p:sp>
        <p:nvSpPr>
          <p:cNvPr id="51203" name="2 İçerik Yer Tutucusu">
            <a:extLst>
              <a:ext uri="{FF2B5EF4-FFF2-40B4-BE49-F238E27FC236}">
                <a16:creationId xmlns:a16="http://schemas.microsoft.com/office/drawing/2014/main" id="{CA25F722-A034-4C0A-8144-828B90B0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Bütün Caynistler</a:t>
            </a:r>
          </a:p>
          <a:p>
            <a:r>
              <a:rPr lang="tr-TR" altLang="tr-TR"/>
              <a:t>Doğru iman, doğru bilgi ve doğru davranışa uymak zoruundadır.</a:t>
            </a:r>
          </a:p>
          <a:p>
            <a:r>
              <a:rPr lang="tr-TR" altLang="tr-TR"/>
              <a:t>Zahitler için ek kurallar vardır.</a:t>
            </a:r>
          </a:p>
          <a:p>
            <a:endParaRPr lang="tr-TR" alt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>
            <a:extLst>
              <a:ext uri="{FF2B5EF4-FFF2-40B4-BE49-F238E27FC236}">
                <a16:creationId xmlns:a16="http://schemas.microsoft.com/office/drawing/2014/main" id="{FFB4F057-6E3F-4F1F-9598-6588924A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Tapınaklarda ibadet</a:t>
            </a:r>
          </a:p>
        </p:txBody>
      </p:sp>
      <p:sp>
        <p:nvSpPr>
          <p:cNvPr id="52227" name="2 İçerik Yer Tutucusu">
            <a:extLst>
              <a:ext uri="{FF2B5EF4-FFF2-40B4-BE49-F238E27FC236}">
                <a16:creationId xmlns:a16="http://schemas.microsoft.com/office/drawing/2014/main" id="{BD137DA3-B0D9-4D9E-B989-01F68F3DD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Tirtankaralar ve özellikle Vardhamana etrafında odaklaşır.</a:t>
            </a:r>
          </a:p>
          <a:p>
            <a:r>
              <a:rPr lang="tr-TR" altLang="tr-TR"/>
              <a:t>Sabahleyin güneşin doğuşu esnasındaki bir saatlik ibadette</a:t>
            </a:r>
          </a:p>
          <a:p>
            <a:r>
              <a:rPr lang="tr-TR" altLang="tr-TR"/>
              <a:t>Meditasyon, secde, tavaf ve sunu yapılır.</a:t>
            </a:r>
          </a:p>
          <a:p>
            <a:r>
              <a:rPr lang="tr-TR" altLang="tr-TR"/>
              <a:t>Tirtankaralar sadece örnektirler. Herhangi bir etkileri yoktur.</a:t>
            </a:r>
          </a:p>
          <a:p>
            <a:r>
              <a:rPr lang="tr-TR" altLang="tr-TR"/>
              <a:t>Hac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>
            <a:extLst>
              <a:ext uri="{FF2B5EF4-FFF2-40B4-BE49-F238E27FC236}">
                <a16:creationId xmlns:a16="http://schemas.microsoft.com/office/drawing/2014/main" id="{3B97CC28-2D1A-4CD6-AB94-3C19A76D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Oruç</a:t>
            </a:r>
          </a:p>
        </p:txBody>
      </p:sp>
      <p:sp>
        <p:nvSpPr>
          <p:cNvPr id="53251" name="2 İçerik Yer Tutucusu">
            <a:extLst>
              <a:ext uri="{FF2B5EF4-FFF2-40B4-BE49-F238E27FC236}">
                <a16:creationId xmlns:a16="http://schemas.microsoft.com/office/drawing/2014/main" id="{90D1CBED-8F03-437E-BDD1-1581F8B7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Her onbeş günde bir üç gün oruç tutulur.</a:t>
            </a:r>
          </a:p>
          <a:p>
            <a:r>
              <a:rPr lang="tr-TR" altLang="tr-TR"/>
              <a:t>Keşişler için ölüm orucu kurtuluşa ulaşmanın yoludur.</a:t>
            </a:r>
          </a:p>
          <a:p>
            <a:r>
              <a:rPr lang="tr-TR" altLang="tr-TR"/>
              <a:t>Oruçlu iken sıvı alınabilir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Unvan 1">
            <a:extLst>
              <a:ext uri="{FF2B5EF4-FFF2-40B4-BE49-F238E27FC236}">
                <a16:creationId xmlns:a16="http://schemas.microsoft.com/office/drawing/2014/main" id="{11E7E295-5165-44BF-BC7E-6486883F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838200"/>
            <a:ext cx="7772400" cy="762000"/>
          </a:xfrm>
        </p:spPr>
        <p:txBody>
          <a:bodyPr/>
          <a:lstStyle/>
          <a:p>
            <a:r>
              <a:rPr lang="tr-TR" altLang="tr-TR"/>
              <a:t>Budizmle Ortak Noktalar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ACA078-D5EA-4E00-80EC-53C891D4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600200"/>
            <a:ext cx="7772400" cy="4616450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tr-TR" dirty="0"/>
              <a:t>1- </a:t>
            </a:r>
            <a:r>
              <a:rPr lang="tr-TR" sz="5500" dirty="0"/>
              <a:t>Her ikisi de Kuzey Hindistan’da aynı bölgede (</a:t>
            </a:r>
            <a:r>
              <a:rPr lang="tr-TR" sz="5500" dirty="0" err="1"/>
              <a:t>Bihar</a:t>
            </a:r>
            <a:r>
              <a:rPr lang="tr-TR" sz="5500" dirty="0"/>
              <a:t>) ve dönemde ortaya</a:t>
            </a:r>
          </a:p>
          <a:p>
            <a:pPr>
              <a:defRPr/>
            </a:pPr>
            <a:r>
              <a:rPr lang="tr-TR" sz="5500" dirty="0"/>
              <a:t>çıkmışlardır.</a:t>
            </a:r>
          </a:p>
          <a:p>
            <a:pPr>
              <a:defRPr/>
            </a:pPr>
            <a:r>
              <a:rPr lang="tr-TR" sz="5500" dirty="0"/>
              <a:t>2- Vedaların diline, dini otoritesine ve onlardan kaynaklanan dinî uygulamalara</a:t>
            </a:r>
          </a:p>
          <a:p>
            <a:pPr>
              <a:defRPr/>
            </a:pPr>
            <a:r>
              <a:rPr lang="tr-TR" sz="5500" dirty="0"/>
              <a:t>karşıdırlar.</a:t>
            </a:r>
          </a:p>
          <a:p>
            <a:pPr>
              <a:defRPr/>
            </a:pPr>
            <a:r>
              <a:rPr lang="tr-TR" sz="5500" dirty="0"/>
              <a:t>3- Hint toplumundaki geleneksel toplumsal </a:t>
            </a:r>
            <a:r>
              <a:rPr lang="tr-TR" sz="5500" dirty="0" err="1"/>
              <a:t>tabakalaşmayı</a:t>
            </a:r>
            <a:r>
              <a:rPr lang="tr-TR" sz="5500" dirty="0"/>
              <a:t> (kast sistemini)</a:t>
            </a:r>
          </a:p>
          <a:p>
            <a:pPr>
              <a:defRPr/>
            </a:pPr>
            <a:r>
              <a:rPr lang="tr-TR" sz="5500" dirty="0"/>
              <a:t>geçersiz ve anlamsız bulurlar.</a:t>
            </a:r>
          </a:p>
          <a:p>
            <a:pPr>
              <a:defRPr/>
            </a:pPr>
            <a:r>
              <a:rPr lang="tr-TR" sz="5500" dirty="0"/>
              <a:t>4- Âlemin yaratılması ve devamında Tanrı veya tanrısal güçlerin rolünü</a:t>
            </a:r>
          </a:p>
          <a:p>
            <a:pPr>
              <a:defRPr/>
            </a:pPr>
            <a:r>
              <a:rPr lang="tr-TR" sz="5500" dirty="0"/>
              <a:t>kabul etmezler.</a:t>
            </a:r>
          </a:p>
          <a:p>
            <a:pPr>
              <a:defRPr/>
            </a:pPr>
            <a:r>
              <a:rPr lang="tr-TR" sz="5500" dirty="0"/>
              <a:t>5- Nihai kurtuluşun ancak katı züht ve </a:t>
            </a:r>
            <a:r>
              <a:rPr lang="tr-TR" sz="5500" dirty="0" err="1"/>
              <a:t>riyâzet</a:t>
            </a:r>
            <a:r>
              <a:rPr lang="tr-TR" sz="5500" dirty="0"/>
              <a:t> hayatı sayesinde gerçekleşeceğini</a:t>
            </a:r>
          </a:p>
          <a:p>
            <a:pPr>
              <a:defRPr/>
            </a:pPr>
            <a:r>
              <a:rPr lang="tr-TR" sz="5500" dirty="0"/>
              <a:t>kabul ederler. Nihai aydınlanmaya kavuşan kimsenin dünyevî</a:t>
            </a:r>
          </a:p>
          <a:p>
            <a:pPr>
              <a:defRPr/>
            </a:pPr>
            <a:r>
              <a:rPr lang="tr-TR" sz="5500" dirty="0"/>
              <a:t>ve insani sınırlamalar ile </a:t>
            </a:r>
            <a:r>
              <a:rPr lang="tr-TR" sz="5500" i="1" dirty="0" err="1"/>
              <a:t>samsara</a:t>
            </a:r>
            <a:r>
              <a:rPr lang="tr-TR" sz="5500" i="1" dirty="0"/>
              <a:t> </a:t>
            </a:r>
            <a:r>
              <a:rPr lang="tr-TR" sz="5500" dirty="0"/>
              <a:t>çarkından ebediyen kurtulacağına</a:t>
            </a:r>
          </a:p>
          <a:p>
            <a:pPr>
              <a:defRPr/>
            </a:pPr>
            <a:r>
              <a:rPr lang="tr-TR" sz="5500" dirty="0"/>
              <a:t>inanırlar.</a:t>
            </a:r>
          </a:p>
          <a:p>
            <a:pPr>
              <a:defRPr/>
            </a:pPr>
            <a:r>
              <a:rPr lang="tr-TR" sz="5500" i="1" dirty="0"/>
              <a:t>6- </a:t>
            </a:r>
            <a:r>
              <a:rPr lang="tr-TR" sz="5500" i="1" dirty="0" err="1"/>
              <a:t>Arhat</a:t>
            </a:r>
            <a:r>
              <a:rPr lang="tr-TR" sz="5500" dirty="0"/>
              <a:t>, </a:t>
            </a:r>
            <a:r>
              <a:rPr lang="tr-TR" sz="5500" i="1" dirty="0" err="1"/>
              <a:t>Tathagatha</a:t>
            </a:r>
            <a:r>
              <a:rPr lang="tr-TR" sz="5500" dirty="0"/>
              <a:t>, </a:t>
            </a:r>
            <a:r>
              <a:rPr lang="tr-TR" sz="5500" i="1" dirty="0" err="1"/>
              <a:t>Siddha</a:t>
            </a:r>
            <a:r>
              <a:rPr lang="tr-TR" sz="5500" dirty="0"/>
              <a:t>, </a:t>
            </a:r>
            <a:r>
              <a:rPr lang="tr-TR" sz="5500" i="1" dirty="0" err="1"/>
              <a:t>Mukta</a:t>
            </a:r>
            <a:r>
              <a:rPr lang="tr-TR" sz="5500" i="1" dirty="0"/>
              <a:t> </a:t>
            </a:r>
            <a:r>
              <a:rPr lang="tr-TR" sz="5500" dirty="0"/>
              <a:t>gibi terimleri nihai aydınlanmaya</a:t>
            </a:r>
          </a:p>
          <a:p>
            <a:pPr>
              <a:defRPr/>
            </a:pPr>
            <a:r>
              <a:rPr lang="tr-TR" sz="5500" dirty="0"/>
              <a:t>ulaşan kimseler için aynı anlamlarda kullanırlar.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55C41BE-BFCE-4517-BD0A-93EABF347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Caynist Gruplar/mezhepler</a:t>
            </a:r>
            <a:endParaRPr lang="en-US" altLang="tr-TR" sz="4000"/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DE78C67E-85FD-44CF-8410-5E1B79DDAE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2101850"/>
            <a:ext cx="457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z="2800" b="1" i="1">
                <a:solidFill>
                  <a:schemeClr val="hlink"/>
                </a:solidFill>
              </a:rPr>
              <a:t>Digambara</a:t>
            </a:r>
            <a:r>
              <a:rPr lang="en-US" altLang="tr-TR" sz="2800" b="1"/>
              <a:t> (“</a:t>
            </a:r>
            <a:r>
              <a:rPr lang="tr-TR" altLang="tr-TR" sz="2800" b="1"/>
              <a:t>çıplaklar</a:t>
            </a:r>
            <a:r>
              <a:rPr lang="en-US" altLang="tr-TR" sz="2800" b="1"/>
              <a:t>”)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b="1"/>
              <a:t>Giyinmezler</a:t>
            </a:r>
            <a:endParaRPr lang="en-US" altLang="tr-TR" b="1"/>
          </a:p>
          <a:p>
            <a:pPr lvl="1" eaLnBrk="1" hangingPunct="1">
              <a:lnSpc>
                <a:spcPct val="90000"/>
              </a:lnSpc>
            </a:pPr>
            <a:r>
              <a:rPr lang="tr-TR" altLang="tr-TR" b="1"/>
              <a:t>Ormanda yalnız veya küçük gruplar halinde yaşarlar</a:t>
            </a:r>
            <a:endParaRPr lang="en-US" altLang="tr-TR" b="1"/>
          </a:p>
          <a:p>
            <a:pPr lvl="1" eaLnBrk="1" hangingPunct="1">
              <a:lnSpc>
                <a:spcPct val="90000"/>
              </a:lnSpc>
            </a:pPr>
            <a:r>
              <a:rPr lang="tr-TR" altLang="tr-TR" b="1"/>
              <a:t>Sadece erkekler katılabilir</a:t>
            </a:r>
            <a:endParaRPr lang="en-US" altLang="tr-TR"/>
          </a:p>
        </p:txBody>
      </p:sp>
      <p:pic>
        <p:nvPicPr>
          <p:cNvPr id="31758" name="Picture 14" descr="http://www.jainworld.com/pictures/kachner02.jpg">
            <a:extLst>
              <a:ext uri="{FF2B5EF4-FFF2-40B4-BE49-F238E27FC236}">
                <a16:creationId xmlns:a16="http://schemas.microsoft.com/office/drawing/2014/main" id="{9EB92B97-32FF-4EAF-89BA-57A79EB3348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164" y="2101850"/>
            <a:ext cx="2763837" cy="41148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56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>
            <a:extLst>
              <a:ext uri="{FF2B5EF4-FFF2-40B4-BE49-F238E27FC236}">
                <a16:creationId xmlns:a16="http://schemas.microsoft.com/office/drawing/2014/main" id="{58997CB2-0C01-45C5-B737-063FCB9F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tr-TR" sz="4400" b="1">
                <a:solidFill>
                  <a:srgbClr val="FFFFFF"/>
                </a:solidFill>
                <a:latin typeface="Times New Roman" panose="02020603050405020304" pitchFamily="18" charset="0"/>
              </a:rPr>
              <a:t>***CENSORED***</a:t>
            </a:r>
          </a:p>
        </p:txBody>
      </p:sp>
      <p:sp>
        <p:nvSpPr>
          <p:cNvPr id="55299" name="Text Box 5">
            <a:extLst>
              <a:ext uri="{FF2B5EF4-FFF2-40B4-BE49-F238E27FC236}">
                <a16:creationId xmlns:a16="http://schemas.microsoft.com/office/drawing/2014/main" id="{43FB6674-CC17-495E-BF15-948CB932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86401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tr-T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Sky Clad monks</a:t>
            </a:r>
          </a:p>
        </p:txBody>
      </p:sp>
      <p:pic>
        <p:nvPicPr>
          <p:cNvPr id="55300" name="Picture 6">
            <a:extLst>
              <a:ext uri="{FF2B5EF4-FFF2-40B4-BE49-F238E27FC236}">
                <a16:creationId xmlns:a16="http://schemas.microsoft.com/office/drawing/2014/main" id="{9C38BE49-7D5D-45BD-A63F-106AE710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7">
            <a:extLst>
              <a:ext uri="{FF2B5EF4-FFF2-40B4-BE49-F238E27FC236}">
                <a16:creationId xmlns:a16="http://schemas.microsoft.com/office/drawing/2014/main" id="{4CB4EA44-7768-4AC8-8276-B3F535D71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6162676"/>
            <a:ext cx="5189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800" b="1">
                <a:solidFill>
                  <a:srgbClr val="000099"/>
                </a:solidFill>
                <a:latin typeface="Times New Roman" panose="02020603050405020304" pitchFamily="18" charset="0"/>
              </a:rPr>
              <a:t>Hava giyinenler (çıplak rahipler)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86334B2-AE4D-4CEA-A253-8ABFF477C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Svetambara</a:t>
            </a:r>
            <a:endParaRPr lang="en-US" altLang="tr-TR" sz="400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4E2CDE1-E3DC-4E3E-B2CA-309491E337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2101850"/>
            <a:ext cx="4876800" cy="4114800"/>
          </a:xfrm>
        </p:spPr>
        <p:txBody>
          <a:bodyPr/>
          <a:lstStyle/>
          <a:p>
            <a:pPr eaLnBrk="1" hangingPunct="1"/>
            <a:r>
              <a:rPr lang="en-US" altLang="tr-TR" sz="2800" b="1" i="1">
                <a:solidFill>
                  <a:schemeClr val="hlink"/>
                </a:solidFill>
              </a:rPr>
              <a:t>Svetambara</a:t>
            </a:r>
            <a:r>
              <a:rPr lang="en-US" altLang="tr-TR" sz="2800" b="1"/>
              <a:t> (“</a:t>
            </a:r>
            <a:r>
              <a:rPr lang="tr-TR" altLang="tr-TR" sz="2800" b="1"/>
              <a:t>Biyaz giyinenler</a:t>
            </a:r>
            <a:r>
              <a:rPr lang="en-US" altLang="tr-TR" sz="2800" b="1"/>
              <a:t>”)</a:t>
            </a:r>
          </a:p>
          <a:p>
            <a:pPr lvl="1" eaLnBrk="1" hangingPunct="1"/>
            <a:r>
              <a:rPr lang="tr-TR" altLang="tr-TR" b="1"/>
              <a:t>Beyaz elbise giyerler</a:t>
            </a:r>
            <a:endParaRPr lang="en-US" altLang="tr-TR" b="1"/>
          </a:p>
          <a:p>
            <a:pPr lvl="1" eaLnBrk="1" hangingPunct="1"/>
            <a:r>
              <a:rPr lang="tr-TR" altLang="tr-TR" b="1"/>
              <a:t>Cemaat halinde yaşarlar</a:t>
            </a:r>
            <a:endParaRPr lang="en-US" altLang="tr-TR" b="1"/>
          </a:p>
          <a:p>
            <a:pPr lvl="1" eaLnBrk="1" hangingPunct="1"/>
            <a:r>
              <a:rPr lang="tr-TR" altLang="tr-TR" b="1"/>
              <a:t>Kadınlar katılabilir</a:t>
            </a:r>
            <a:endParaRPr lang="en-US" altLang="tr-TR" b="1"/>
          </a:p>
          <a:p>
            <a:pPr lvl="1" eaLnBrk="1" hangingPunct="1"/>
            <a:r>
              <a:rPr lang="tr-TR" altLang="tr-TR" b="1"/>
              <a:t>Ağızlarına maske takarlar</a:t>
            </a:r>
            <a:endParaRPr lang="en-US" altLang="tr-TR" b="1"/>
          </a:p>
        </p:txBody>
      </p:sp>
      <p:pic>
        <p:nvPicPr>
          <p:cNvPr id="37893" name="Picture 5" descr="http://www.bangalorenet.com/jain/images/swamiji.jpg">
            <a:extLst>
              <a:ext uri="{FF2B5EF4-FFF2-40B4-BE49-F238E27FC236}">
                <a16:creationId xmlns:a16="http://schemas.microsoft.com/office/drawing/2014/main" id="{1F6EF1C1-C890-4570-8286-DDEC19F56449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2101850"/>
            <a:ext cx="3051175" cy="41148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895" name="Picture 7" descr="Jain monks- People following religion practice total non-violence and vegetarianism">
            <a:extLst>
              <a:ext uri="{FF2B5EF4-FFF2-40B4-BE49-F238E27FC236}">
                <a16:creationId xmlns:a16="http://schemas.microsoft.com/office/drawing/2014/main" id="{9E51A641-A415-4C9A-B9E4-4AE1C0A8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71034">
            <a:extLst>
              <a:ext uri="{FF2B5EF4-FFF2-40B4-BE49-F238E27FC236}">
                <a16:creationId xmlns:a16="http://schemas.microsoft.com/office/drawing/2014/main" id="{3908573F-95F9-4419-9DCD-92C216FFBB3F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457200"/>
            <a:ext cx="4081463" cy="6096000"/>
          </a:xfrm>
          <a:noFill/>
        </p:spPr>
      </p:pic>
      <p:sp>
        <p:nvSpPr>
          <p:cNvPr id="58371" name="Text Box 7">
            <a:extLst>
              <a:ext uri="{FF2B5EF4-FFF2-40B4-BE49-F238E27FC236}">
                <a16:creationId xmlns:a16="http://schemas.microsoft.com/office/drawing/2014/main" id="{2515957E-8148-4465-988F-42768EBD6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867401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tr-TR" sz="2800" b="1">
                <a:solidFill>
                  <a:srgbClr val="000099"/>
                </a:solidFill>
                <a:latin typeface="Times New Roman" panose="02020603050405020304" pitchFamily="18" charset="0"/>
              </a:rPr>
              <a:t>White Clad monks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http://images.google.com/images?q=tbn:mRyZz862JwgJ:www.cs.colostate.edu/~malaiya/jina.gif">
            <a:extLst>
              <a:ext uri="{FF2B5EF4-FFF2-40B4-BE49-F238E27FC236}">
                <a16:creationId xmlns:a16="http://schemas.microsoft.com/office/drawing/2014/main" id="{8DECFC3A-197B-45C7-983B-FA7FF953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4" y="2057400"/>
            <a:ext cx="42306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99EEB3D9-3B89-4174-BA10-946E4A77B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Normal Caynistler</a:t>
            </a:r>
            <a:endParaRPr lang="en-US" altLang="tr-TR" sz="36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159CE8B-04A9-4B96-93A7-ABDB10A4B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/>
              <a:t>evlenip çocuk sahibi olabilirler</a:t>
            </a:r>
            <a:endParaRPr lang="en-US" altLang="tr-TR"/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Basit bir hayat sürerler fakat zühd hayatı yoktur. </a:t>
            </a:r>
            <a:r>
              <a:rPr lang="en-US" altLang="tr-TR" sz="2800"/>
              <a:t>(</a:t>
            </a:r>
            <a:r>
              <a:rPr lang="tr-TR" altLang="tr-TR" sz="2800"/>
              <a:t>Beş yemine uyarlar</a:t>
            </a:r>
            <a:r>
              <a:rPr lang="en-US" altLang="tr-TR" sz="2800"/>
              <a:t>)</a:t>
            </a:r>
            <a:endParaRPr lang="en-US" altLang="tr-TR"/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Vejeteryanlığı sürdürürler</a:t>
            </a:r>
            <a:endParaRPr lang="en-US" altLang="tr-TR"/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Kurtuluş bu hayatta gerçekleşmez </a:t>
            </a:r>
            <a:r>
              <a:rPr lang="en-US" altLang="tr-TR" sz="2800"/>
              <a:t>(</a:t>
            </a:r>
            <a:r>
              <a:rPr lang="tr-TR" altLang="tr-TR" sz="2800"/>
              <a:t>Çünkü kurtuluş tam zühd hayatı sonucunda mümkündür.</a:t>
            </a:r>
            <a:r>
              <a:rPr lang="en-US" altLang="tr-TR" sz="2800"/>
              <a:t>)</a:t>
            </a:r>
          </a:p>
        </p:txBody>
      </p:sp>
      <p:pic>
        <p:nvPicPr>
          <p:cNvPr id="32773" name="Picture 5" descr="http://images.google.com/images?q=tbn:JAlZkJnk8YYJ:www.bbc.co.uk/leicester/music/world_on_your_street/images/jain/family_150.jpg">
            <a:extLst>
              <a:ext uri="{FF2B5EF4-FFF2-40B4-BE49-F238E27FC236}">
                <a16:creationId xmlns:a16="http://schemas.microsoft.com/office/drawing/2014/main" id="{65E51D41-FD7A-4E8B-BCBB-457F4C1F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1"/>
            <a:ext cx="14224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5" name="Picture 23" descr="stick dancing">
            <a:extLst>
              <a:ext uri="{FF2B5EF4-FFF2-40B4-BE49-F238E27FC236}">
                <a16:creationId xmlns:a16="http://schemas.microsoft.com/office/drawing/2014/main" id="{4595B455-A837-4922-BC27-2C2FC207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3434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390D76A7-30C0-4E93-8002-B8D859B1A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Lay Jainism: religious practices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0647BEC-3FD1-4DFF-ABE4-05D140D0D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210185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 b="1"/>
              <a:t>Tirtankaralarla ilgili Kutsal mekanları ziyaret </a:t>
            </a:r>
            <a:r>
              <a:rPr lang="en-US" altLang="tr-TR" sz="2800" b="1"/>
              <a:t>Attend temples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800" b="1"/>
              <a:t>Revere the </a:t>
            </a:r>
            <a:r>
              <a:rPr lang="en-US" altLang="tr-TR" sz="2800" b="1" i="1"/>
              <a:t>Tirthankaras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800" b="1"/>
              <a:t>Observe holy days: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b="1" i="1">
                <a:cs typeface="Times New Roman" panose="02020603050405020304" pitchFamily="18" charset="0"/>
              </a:rPr>
              <a:t>Mahavir Jayanti</a:t>
            </a:r>
            <a:r>
              <a:rPr lang="en-US" altLang="tr-TR" sz="2400" b="1">
                <a:cs typeface="Times New Roman" panose="02020603050405020304" pitchFamily="18" charset="0"/>
              </a:rPr>
              <a:t> (April; commemorating the birth of Mahavira)</a:t>
            </a:r>
            <a:endParaRPr lang="en-US" altLang="tr-TR" sz="2400" b="1"/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b="1" i="1"/>
              <a:t>Paryushana Parva</a:t>
            </a:r>
            <a:r>
              <a:rPr lang="en-US" altLang="tr-TR" sz="2400" b="1"/>
              <a:t> (Aug. – Sept.; a festival of fasting and forgiveness)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b="1" i="1">
                <a:cs typeface="Times New Roman" panose="02020603050405020304" pitchFamily="18" charset="0"/>
              </a:rPr>
              <a:t>Mahavir Nirvan</a:t>
            </a:r>
            <a:r>
              <a:rPr lang="en-US" altLang="tr-TR" sz="2400" b="1"/>
              <a:t> (Diwali) (Oct. – Nov.; commemorates the liberation [death] of Mahavira)</a:t>
            </a:r>
          </a:p>
        </p:txBody>
      </p:sp>
      <p:pic>
        <p:nvPicPr>
          <p:cNvPr id="33811" name="Picture 19" descr="http://images.google.com/images?q=tbn:cAHFIHmriRMJ:www.sacredsites.com/images/dec2000/Shatrunajaya2.jpg">
            <a:extLst>
              <a:ext uri="{FF2B5EF4-FFF2-40B4-BE49-F238E27FC236}">
                <a16:creationId xmlns:a16="http://schemas.microsoft.com/office/drawing/2014/main" id="{5B520021-2BB8-4E6B-8DF4-7BB03FB2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828800" cy="1214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http://www.shubhlabh.net/ranakpur-s.jpg">
            <a:extLst>
              <a:ext uri="{FF2B5EF4-FFF2-40B4-BE49-F238E27FC236}">
                <a16:creationId xmlns:a16="http://schemas.microsoft.com/office/drawing/2014/main" id="{5A7C93E6-09F0-4293-9620-6D3C4CB1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590801"/>
            <a:ext cx="1714500" cy="1222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>
            <a:extLst>
              <a:ext uri="{FF2B5EF4-FFF2-40B4-BE49-F238E27FC236}">
                <a16:creationId xmlns:a16="http://schemas.microsoft.com/office/drawing/2014/main" id="{75C6A7A3-F315-43AA-A4FB-79F5DA2A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Farklar</a:t>
            </a:r>
          </a:p>
        </p:txBody>
      </p:sp>
      <p:sp>
        <p:nvSpPr>
          <p:cNvPr id="21507" name="İçerik Yer Tutucusu 2">
            <a:extLst>
              <a:ext uri="{FF2B5EF4-FFF2-40B4-BE49-F238E27FC236}">
                <a16:creationId xmlns:a16="http://schemas.microsoft.com/office/drawing/2014/main" id="{5A61E71C-1A5D-456A-9F92-120124A87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Tirtankaralara inanç</a:t>
            </a:r>
          </a:p>
          <a:p>
            <a:r>
              <a:rPr lang="tr-TR" altLang="tr-TR"/>
              <a:t>Karma: Karmayı genel ahlaki nedensellik yasası dışında pugdala denilen maddi atomların jiva/ruh denilen özü kaplamasıyla da ilişkilendiriler.</a:t>
            </a:r>
          </a:p>
          <a:p>
            <a:r>
              <a:rPr lang="tr-TR" altLang="tr-TR"/>
              <a:t>Ahimsanın kapsam alanı daha geniştir.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nvan 1">
            <a:extLst>
              <a:ext uri="{FF2B5EF4-FFF2-40B4-BE49-F238E27FC236}">
                <a16:creationId xmlns:a16="http://schemas.microsoft.com/office/drawing/2014/main" id="{80CAF6D5-D834-4D19-AEBC-ADC2B8B9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Hangi yönleriyle tanınmışlar?</a:t>
            </a:r>
          </a:p>
        </p:txBody>
      </p:sp>
      <p:sp>
        <p:nvSpPr>
          <p:cNvPr id="22531" name="İçerik Yer Tutucusu 2">
            <a:extLst>
              <a:ext uri="{FF2B5EF4-FFF2-40B4-BE49-F238E27FC236}">
                <a16:creationId xmlns:a16="http://schemas.microsoft.com/office/drawing/2014/main" id="{F127704A-6AA7-41B4-AE31-E6E119ECA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i="1"/>
              <a:t>ahimsa </a:t>
            </a:r>
            <a:r>
              <a:rPr lang="tr-TR" altLang="tr-TR"/>
              <a:t>prensibine katı bağlılıkları, savundukları ateist ve </a:t>
            </a:r>
          </a:p>
          <a:p>
            <a:r>
              <a:rPr lang="tr-TR" altLang="tr-TR"/>
              <a:t>Hümanist anlayışlarıyla kendilerini dünyaya tanıtmışlardır.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hatrunajaya3">
            <a:extLst>
              <a:ext uri="{FF2B5EF4-FFF2-40B4-BE49-F238E27FC236}">
                <a16:creationId xmlns:a16="http://schemas.microsoft.com/office/drawing/2014/main" id="{81ECE21F-5E38-4333-84A6-5E2E328E3EF1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81000"/>
            <a:ext cx="8610600" cy="5632450"/>
          </a:xfrm>
          <a:noFill/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DD7B97EA-7335-4435-98B9-660C257DA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248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tr-TR" sz="2400"/>
              <a:t>Tirthankaras—“ford builders” or “crossing builders”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7122">
            <a:extLst>
              <a:ext uri="{FF2B5EF4-FFF2-40B4-BE49-F238E27FC236}">
                <a16:creationId xmlns:a16="http://schemas.microsoft.com/office/drawing/2014/main" id="{DD81F383-802B-4DB2-9F1F-3F3DD74B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15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C37D340B-9E68-4B65-9CB9-352C0F2F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85801"/>
            <a:ext cx="4876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tr-TR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tr-TR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tr-TR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tr-TR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3 Metin kutusu">
            <a:extLst>
              <a:ext uri="{FF2B5EF4-FFF2-40B4-BE49-F238E27FC236}">
                <a16:creationId xmlns:a16="http://schemas.microsoft.com/office/drawing/2014/main" id="{8B1D7811-077E-4BF5-B400-3215C290C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1"/>
            <a:ext cx="8777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4000" b="1">
                <a:solidFill>
                  <a:srgbClr val="000099"/>
                </a:solidFill>
                <a:latin typeface="Times New Roman" panose="02020603050405020304" pitchFamily="18" charset="0"/>
              </a:rPr>
              <a:t>VARDHAMANA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kdörtgen 1">
            <a:extLst>
              <a:ext uri="{FF2B5EF4-FFF2-40B4-BE49-F238E27FC236}">
                <a16:creationId xmlns:a16="http://schemas.microsoft.com/office/drawing/2014/main" id="{9113B843-AC88-4C4B-BFD1-FFFCE1C6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50889"/>
            <a:ext cx="769620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1pPr>
            <a:lvl2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2pPr>
            <a:lvl3pPr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/>
              <a:t>İsmi: </a:t>
            </a:r>
            <a:r>
              <a:rPr lang="en-US" altLang="tr-TR"/>
              <a:t>Nataputta Vardhamana</a:t>
            </a:r>
            <a:endParaRPr lang="tr-TR" altLang="tr-TR" i="1">
              <a:solidFill>
                <a:srgbClr val="FF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i="1">
                <a:solidFill>
                  <a:srgbClr val="FF0000"/>
                </a:solidFill>
              </a:rPr>
              <a:t>Lakapları: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 i="1">
                <a:solidFill>
                  <a:srgbClr val="FF0000"/>
                </a:solidFill>
              </a:rPr>
              <a:t>Mahavira</a:t>
            </a:r>
            <a:r>
              <a:rPr lang="en-US" altLang="tr-TR">
                <a:solidFill>
                  <a:srgbClr val="FF0000"/>
                </a:solidFill>
              </a:rPr>
              <a:t> </a:t>
            </a:r>
            <a:r>
              <a:rPr lang="en-US" altLang="tr-TR"/>
              <a:t>(“</a:t>
            </a:r>
            <a:r>
              <a:rPr lang="tr-TR" altLang="tr-TR"/>
              <a:t>Büyük Kahraman</a:t>
            </a:r>
            <a:r>
              <a:rPr lang="en-US" altLang="tr-TR"/>
              <a:t>”) </a:t>
            </a:r>
            <a:endParaRPr lang="tr-TR" altLang="tr-TR"/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4000"/>
              <a:t>Jina:</a:t>
            </a:r>
            <a:r>
              <a:rPr lang="tr-TR" altLang="tr-TR"/>
              <a:t> Muzaffer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/>
              <a:t>24</a:t>
            </a:r>
            <a:r>
              <a:rPr lang="tr-TR" altLang="tr-TR" baseline="30000"/>
              <a:t>cü</a:t>
            </a:r>
            <a:r>
              <a:rPr lang="tr-TR" altLang="tr-TR"/>
              <a:t> ve son </a:t>
            </a:r>
            <a:r>
              <a:rPr lang="en-US" altLang="tr-TR"/>
              <a:t> </a:t>
            </a:r>
            <a:r>
              <a:rPr lang="en-US" altLang="tr-TR" i="1"/>
              <a:t>Tirthankara</a:t>
            </a:r>
            <a:r>
              <a:rPr lang="tr-TR" altLang="tr-TR"/>
              <a:t>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/>
              <a:t>Antik Caynizmin reformcusu</a:t>
            </a:r>
            <a:endParaRPr lang="en-US" altLang="tr-TR" i="1"/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/>
              <a:t>MÖ. </a:t>
            </a:r>
            <a:r>
              <a:rPr lang="en-US" altLang="tr-TR" sz="2400"/>
              <a:t>599 - 527 BCE </a:t>
            </a:r>
            <a:r>
              <a:rPr lang="tr-TR" altLang="tr-TR" sz="2400"/>
              <a:t>Kuzey Hindistanda yaşadı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/>
              <a:t>Buda’nınkine paralel bir yaşam sürdü</a:t>
            </a:r>
            <a:endParaRPr lang="en-US" altLang="tr-TR" sz="2400"/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/>
              <a:t>30 </a:t>
            </a:r>
            <a:r>
              <a:rPr lang="tr-TR" altLang="tr-TR"/>
              <a:t>yıl öğrencilik hayatı </a:t>
            </a:r>
            <a:r>
              <a:rPr lang="en-US" altLang="tr-TR"/>
              <a:t>(</a:t>
            </a:r>
            <a:r>
              <a:rPr lang="tr-TR" altLang="tr-TR"/>
              <a:t>hiç evlenmedi</a:t>
            </a:r>
            <a:r>
              <a:rPr lang="en-US" altLang="tr-TR"/>
              <a:t>)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/>
              <a:t>12 </a:t>
            </a:r>
            <a:r>
              <a:rPr lang="tr-TR" altLang="tr-TR"/>
              <a:t>yıl zühd ve çile hayatı yaşadı</a:t>
            </a:r>
            <a:endParaRPr lang="en-US" altLang="tr-TR"/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/>
              <a:t>30 </a:t>
            </a:r>
            <a:r>
              <a:rPr lang="tr-TR" altLang="tr-TR"/>
              <a:t>yıl manevi rehberlik </a:t>
            </a:r>
            <a:r>
              <a:rPr lang="en-US" altLang="tr-TR"/>
              <a:t>(</a:t>
            </a:r>
            <a:r>
              <a:rPr lang="en-US" altLang="tr-TR" i="1"/>
              <a:t>tirthankara</a:t>
            </a:r>
            <a:r>
              <a:rPr lang="en-US" altLang="tr-TR"/>
              <a:t>)</a:t>
            </a:r>
            <a:r>
              <a:rPr lang="tr-TR" altLang="tr-TR"/>
              <a:t> yaptı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/>
              <a:t>Açlık orucundan öldü</a:t>
            </a:r>
            <a:endParaRPr lang="en-US" altLang="tr-TR"/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/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http://images.google.com/images?q=tbn:mRyZz862JwgJ:www.cs.colostate.edu/~malaiya/jina.gif">
            <a:extLst>
              <a:ext uri="{FF2B5EF4-FFF2-40B4-BE49-F238E27FC236}">
                <a16:creationId xmlns:a16="http://schemas.microsoft.com/office/drawing/2014/main" id="{9B488956-BC90-4436-AD50-4562A869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4" y="2057400"/>
            <a:ext cx="42306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BA9ED83C-15C0-430B-8042-B5047CD80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Caynizmin Kurucuları</a:t>
            </a:r>
            <a:endParaRPr lang="en-US" altLang="tr-TR" b="1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EFF1643-B28F-4752-BA03-C92DC127A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b="1"/>
              <a:t>Caynistlere Göre Vardhamana kurucu değil reformcudur. O daha önceki Tirtankaraların sonuncusudur.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sz="2800" b="1"/>
              <a:t>24 </a:t>
            </a:r>
            <a:r>
              <a:rPr lang="en-US" altLang="tr-TR" sz="2800" b="1" i="1">
                <a:solidFill>
                  <a:srgbClr val="FF0000"/>
                </a:solidFill>
              </a:rPr>
              <a:t>Tirthankara</a:t>
            </a:r>
            <a:r>
              <a:rPr lang="tr-TR" altLang="tr-TR" sz="2800">
                <a:solidFill>
                  <a:srgbClr val="FF0000"/>
                </a:solidFill>
              </a:rPr>
              <a:t>: Büyük öğreticiler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b="1"/>
              <a:t>Caynizme göre alem ezeli ve ebedidir. Zaman zaman yükselişler ve çöküşler olur. Yükseliş zamanlarında huzur vardır manevi rehberlere ihtiyaç olmaz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800" b="1"/>
              <a:t>Çöküş zamanlarında Tirtankaralar insanlara yardıma gelir. Bunların sonuncusu Vardhamana’dır</a:t>
            </a:r>
            <a:endParaRPr lang="en-US" altLang="tr-TR" sz="2800" b="1"/>
          </a:p>
        </p:txBody>
      </p:sp>
      <p:pic>
        <p:nvPicPr>
          <p:cNvPr id="26631" name="Picture 7" descr="http://images.google.com/images?q=tbn:cAHFIHmriRMJ:www.sacredsites.com/images/dec2000/Shatrunajaya2.jpg">
            <a:extLst>
              <a:ext uri="{FF2B5EF4-FFF2-40B4-BE49-F238E27FC236}">
                <a16:creationId xmlns:a16="http://schemas.microsoft.com/office/drawing/2014/main" id="{8EB29325-D0FD-46AB-8B6E-CB9CE4CF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1000"/>
            <a:ext cx="1828800" cy="1214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bldLvl="3" autoUpdateAnimBg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Geniş ekran</PresentationFormat>
  <Paragraphs>151</Paragraphs>
  <Slides>35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Office Teması</vt:lpstr>
      <vt:lpstr>Default Design</vt:lpstr>
      <vt:lpstr>1_Nature</vt:lpstr>
      <vt:lpstr>CAYNİZM</vt:lpstr>
      <vt:lpstr>Caynizm nedir?</vt:lpstr>
      <vt:lpstr>Budizmle Ortak Noktalar</vt:lpstr>
      <vt:lpstr>Farklar</vt:lpstr>
      <vt:lpstr>Hangi yönleriyle tanınmışlar?</vt:lpstr>
      <vt:lpstr>PowerPoint Sunusu</vt:lpstr>
      <vt:lpstr>PowerPoint Sunusu</vt:lpstr>
      <vt:lpstr>PowerPoint Sunusu</vt:lpstr>
      <vt:lpstr>Caynizmin Kurucuları</vt:lpstr>
      <vt:lpstr>PowerPoint Sunusu</vt:lpstr>
      <vt:lpstr>PowerPoint Sunusu</vt:lpstr>
      <vt:lpstr>PowerPoint Sunusu</vt:lpstr>
      <vt:lpstr>Mezhepler</vt:lpstr>
      <vt:lpstr>İnaçlar</vt:lpstr>
      <vt:lpstr>TEMEL ÖĞRETİLER</vt:lpstr>
      <vt:lpstr>Tirtankalar</vt:lpstr>
      <vt:lpstr>  Jiva/pugdala (Evrenin oluşumu) </vt:lpstr>
      <vt:lpstr>Karma</vt:lpstr>
      <vt:lpstr>Samsaradan kurtuluş</vt:lpstr>
      <vt:lpstr>PowerPoint Sunusu</vt:lpstr>
      <vt:lpstr>Doğru Davranış: Beş Yemin</vt:lpstr>
      <vt:lpstr>PowerPoint Sunusu</vt:lpstr>
      <vt:lpstr>PowerPoint Sunusu</vt:lpstr>
      <vt:lpstr>Jain Beliefs: Jiva &amp; Ajiva</vt:lpstr>
      <vt:lpstr>Görecelik </vt:lpstr>
      <vt:lpstr>İbadet</vt:lpstr>
      <vt:lpstr>Üç cevher</vt:lpstr>
      <vt:lpstr>Tapınaklarda ibadet</vt:lpstr>
      <vt:lpstr>Oruç</vt:lpstr>
      <vt:lpstr>Caynist Gruplar/mezhepler</vt:lpstr>
      <vt:lpstr>PowerPoint Sunusu</vt:lpstr>
      <vt:lpstr>Svetambara</vt:lpstr>
      <vt:lpstr>PowerPoint Sunusu</vt:lpstr>
      <vt:lpstr>Normal Caynistler</vt:lpstr>
      <vt:lpstr>Lay Jainism: religious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CAYNİZM</dc:title>
  <dc:creator>bakiadam@hotmail.com</dc:creator>
  <cp:lastModifiedBy>bakiadam@hotmail.com</cp:lastModifiedBy>
  <cp:revision>1</cp:revision>
  <dcterms:created xsi:type="dcterms:W3CDTF">2018-12-27T18:28:17Z</dcterms:created>
  <dcterms:modified xsi:type="dcterms:W3CDTF">2018-12-27T18:28:24Z</dcterms:modified>
</cp:coreProperties>
</file>