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9EEA1-C3D9-4AE8-A10E-E3E9C065103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6C738-96B9-46A6-9299-E05EDB146A4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CF8ED-4478-4EEE-8167-9CF81A87DAB1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44DC7D-2475-444B-B950-1066C6C3EB27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E5B59A-7BCB-446B-9711-C2FB002FB6B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5CAB36-B042-40CB-A3D5-1D2707354175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F0F29F-709C-4DA1-AD9C-3F5F67F2B7C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902CF-B4B6-4DC7-9E0A-FEC5C88CC3F0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DAC38-9798-424A-8275-4EAC9795711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984375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altLang="en-US" sz="6000" b="1" dirty="0" smtClean="0">
                <a:solidFill>
                  <a:schemeClr val="bg1"/>
                </a:solidFill>
              </a:rPr>
              <a:t>Introduction to</a:t>
            </a:r>
            <a:br>
              <a:rPr lang="en-US" altLang="en-US" sz="6000" b="1" dirty="0" smtClean="0">
                <a:solidFill>
                  <a:schemeClr val="bg1"/>
                </a:solidFill>
              </a:rPr>
            </a:br>
            <a:r>
              <a:rPr lang="en-US" altLang="en-US" sz="6000" b="1" dirty="0" smtClean="0">
                <a:solidFill>
                  <a:schemeClr val="bg1"/>
                </a:solidFill>
              </a:rPr>
              <a:t>Marketing </a:t>
            </a:r>
            <a:r>
              <a:rPr lang="en-US" altLang="en-US" sz="6000" b="1" dirty="0" smtClean="0">
                <a:solidFill>
                  <a:schemeClr val="bg1"/>
                </a:solidFill>
              </a:rPr>
              <a:t>Research</a:t>
            </a:r>
            <a:r>
              <a:rPr lang="tr-TR" altLang="en-US" sz="6000" b="1" smtClean="0">
                <a:solidFill>
                  <a:schemeClr val="bg1"/>
                </a:solidFill>
              </a:rPr>
              <a:t>-3</a:t>
            </a:r>
            <a:endParaRPr lang="en-US" sz="6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/>
          </p:cNvGraphicFramePr>
          <p:nvPr/>
        </p:nvGraphicFramePr>
        <p:xfrm>
          <a:off x="5943600" y="3962400"/>
          <a:ext cx="1881188" cy="2201863"/>
        </p:xfrm>
        <a:graphic>
          <a:graphicData uri="http://schemas.openxmlformats.org/presentationml/2006/ole">
            <p:oleObj spid="_x0000_s1026" name="Clip" r:id="rId4" imgW="1881000" imgH="2201760" progId="MS_ClipArt_Gallery.2">
              <p:embed/>
            </p:oleObj>
          </a:graphicData>
        </a:graphic>
      </p:graphicFrame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Analyze Marketing Performance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smtClean="0"/>
              <a:t>This year’s market share is compared to last year’s.</a:t>
            </a:r>
          </a:p>
          <a:p>
            <a:pPr eaLnBrk="1" hangingPunct="1"/>
            <a:r>
              <a:rPr lang="en-US" sz="4000" smtClean="0"/>
              <a:t>Did brand image change after new advertising?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Performance-monitoring Research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5029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smtClean="0"/>
              <a:t>Research that regularly provides feedback for evaluation and control</a:t>
            </a:r>
          </a:p>
          <a:p>
            <a:pPr eaLnBrk="1" hangingPunct="1"/>
            <a:r>
              <a:rPr lang="en-US" sz="4000" smtClean="0"/>
              <a:t>Indicates things are or are not going as planned</a:t>
            </a:r>
          </a:p>
          <a:p>
            <a:pPr eaLnBrk="1" hangingPunct="1"/>
            <a:r>
              <a:rPr lang="en-US" sz="4000" smtClean="0"/>
              <a:t>Research may be required to explain why something “went wrong”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Determining When to Conduct Marketing Research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7244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6000" smtClean="0"/>
              <a:t>Time constraints</a:t>
            </a:r>
          </a:p>
          <a:p>
            <a:pPr eaLnBrk="1" hangingPunct="1"/>
            <a:r>
              <a:rPr lang="en-US" sz="6000" smtClean="0"/>
              <a:t>Availability of data</a:t>
            </a:r>
          </a:p>
          <a:p>
            <a:pPr eaLnBrk="1" hangingPunct="1"/>
            <a:r>
              <a:rPr lang="en-US" sz="6000" smtClean="0"/>
              <a:t>Nature of the decision</a:t>
            </a:r>
          </a:p>
          <a:p>
            <a:pPr eaLnBrk="1" hangingPunct="1"/>
            <a:r>
              <a:rPr lang="en-US" sz="6000" smtClean="0"/>
              <a:t>Benefits versus costs</a:t>
            </a:r>
          </a:p>
          <a:p>
            <a:pPr eaLnBrk="1" hangingPunct="1"/>
            <a:endParaRPr lang="en-US" sz="6000" smtClean="0"/>
          </a:p>
          <a:p>
            <a:pPr eaLnBrk="1" hangingPunct="1"/>
            <a:endParaRPr lang="en-US" sz="6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57200" y="2133600"/>
            <a:ext cx="1219200" cy="11430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Is sufficient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 time 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available</a:t>
            </a:r>
            <a:r>
              <a:rPr lang="en-US" sz="1000">
                <a:solidFill>
                  <a:schemeClr val="folHlink"/>
                </a:solidFill>
                <a:latin typeface="Arial Narrow" pitchFamily="34" charset="0"/>
              </a:rPr>
              <a:t>?</a:t>
            </a:r>
            <a:endParaRPr lang="en-US" sz="100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209800" y="2133600"/>
            <a:ext cx="1130300" cy="11303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Information 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already on 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hand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inadequate?</a:t>
            </a:r>
            <a:endParaRPr lang="en-US" sz="160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892550" y="2139950"/>
            <a:ext cx="1130300" cy="11303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Is the 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decision of 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strategic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or tactical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 importance?</a:t>
            </a:r>
            <a:endParaRPr lang="en-US" sz="160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492750" y="2139950"/>
            <a:ext cx="1130300" cy="11303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Does the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information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value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exceed the</a:t>
            </a:r>
          </a:p>
          <a:p>
            <a:pPr algn="ctr" eaLnBrk="0" hangingPunct="0"/>
            <a:r>
              <a:rPr lang="en-US" sz="1600">
                <a:solidFill>
                  <a:schemeClr val="tx2"/>
                </a:solidFill>
                <a:latin typeface="Arial Narrow" pitchFamily="34" charset="0"/>
              </a:rPr>
              <a:t> research cost?</a:t>
            </a:r>
            <a:endParaRPr lang="en-US" sz="1600">
              <a:solidFill>
                <a:schemeClr val="folHlink"/>
              </a:solidFill>
              <a:latin typeface="Arial Narrow" pitchFamily="34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7245350" y="2139950"/>
            <a:ext cx="1130300" cy="11303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b="1">
                <a:solidFill>
                  <a:schemeClr val="tx2"/>
                </a:solidFill>
                <a:latin typeface="Arial Narrow" pitchFamily="34" charset="0"/>
              </a:rPr>
              <a:t>Conduct</a:t>
            </a:r>
          </a:p>
          <a:p>
            <a:pPr algn="ctr" eaLnBrk="0" hangingPunct="0"/>
            <a:r>
              <a:rPr lang="en-US" b="1">
                <a:solidFill>
                  <a:schemeClr val="tx2"/>
                </a:solidFill>
                <a:latin typeface="Arial Narrow" pitchFamily="34" charset="0"/>
              </a:rPr>
              <a:t>Marketing</a:t>
            </a:r>
          </a:p>
          <a:p>
            <a:pPr algn="ctr" eaLnBrk="0" hangingPunct="0"/>
            <a:r>
              <a:rPr lang="en-US" b="1">
                <a:solidFill>
                  <a:schemeClr val="tx2"/>
                </a:solidFill>
                <a:latin typeface="Arial Narrow" pitchFamily="34" charset="0"/>
              </a:rPr>
              <a:t>Research</a:t>
            </a:r>
            <a:endParaRPr lang="en-US" b="1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533400" y="3886200"/>
            <a:ext cx="6083300" cy="7493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 b="1">
                <a:solidFill>
                  <a:schemeClr val="tx2"/>
                </a:solidFill>
                <a:latin typeface="Arial Narrow" pitchFamily="34" charset="0"/>
              </a:rPr>
              <a:t>Do Not Conduct Marketing Research</a:t>
            </a:r>
            <a:endParaRPr lang="en-US" b="1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468313" y="1874838"/>
            <a:ext cx="1206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Time Constraints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2095500" y="1874838"/>
            <a:ext cx="130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Availability of Data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3676650" y="1874838"/>
            <a:ext cx="15128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Nature of the Decision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468938" y="1874838"/>
            <a:ext cx="1270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Benefits vs. Costs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1677988" y="2667000"/>
            <a:ext cx="531812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6630988" y="2667000"/>
            <a:ext cx="608012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5030788" y="2667000"/>
            <a:ext cx="455612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3354388" y="2667000"/>
            <a:ext cx="531812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1703388" y="2408238"/>
            <a:ext cx="4079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Yes</a:t>
            </a: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6580188" y="2408238"/>
            <a:ext cx="4079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Yes</a:t>
            </a: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4979988" y="2408238"/>
            <a:ext cx="4079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Yes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3379788" y="2408238"/>
            <a:ext cx="4079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Yes</a:t>
            </a:r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1066800" y="3278188"/>
            <a:ext cx="0" cy="303212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2743200" y="3278188"/>
            <a:ext cx="0" cy="303212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4495800" y="3278188"/>
            <a:ext cx="0" cy="303212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6096000" y="3278188"/>
            <a:ext cx="0" cy="303212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892175" y="3627438"/>
            <a:ext cx="3508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No</a:t>
            </a:r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2568575" y="3627438"/>
            <a:ext cx="3508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No</a:t>
            </a:r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4321175" y="3627438"/>
            <a:ext cx="3508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No</a:t>
            </a: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5921375" y="3627438"/>
            <a:ext cx="3508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sz="1200" b="1">
                <a:latin typeface="Arial Narrow" pitchFamily="34" charset="0"/>
              </a:rPr>
              <a:t>No</a:t>
            </a:r>
          </a:p>
        </p:txBody>
      </p:sp>
      <p:sp>
        <p:nvSpPr>
          <p:cNvPr id="19484" name="Rectangle 2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Determining When to Conduct Marketing Research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28600" y="1752600"/>
            <a:ext cx="3873500" cy="34163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000" y="5334000"/>
            <a:ext cx="1266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</a:rPr>
              <a:t>Value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28600" y="1905000"/>
            <a:ext cx="3810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buFont typeface="Wingdings" pitchFamily="2" charset="2"/>
              <a:buChar char="Ø"/>
            </a:pPr>
            <a:r>
              <a:rPr lang="en-US" sz="2400" b="1">
                <a:solidFill>
                  <a:schemeClr val="tx2"/>
                </a:solidFill>
              </a:rPr>
              <a:t>Decreased uncertainty</a:t>
            </a:r>
          </a:p>
          <a:p>
            <a:pPr eaLnBrk="0" hangingPunct="0">
              <a:buFont typeface="Wingdings" pitchFamily="2" charset="2"/>
              <a:buChar char="Ø"/>
            </a:pPr>
            <a:r>
              <a:rPr lang="en-US" sz="2400" b="1">
                <a:solidFill>
                  <a:schemeClr val="tx2"/>
                </a:solidFill>
              </a:rPr>
              <a:t>Increased likelihood of correct decision</a:t>
            </a:r>
          </a:p>
          <a:p>
            <a:pPr eaLnBrk="0" hangingPunct="0">
              <a:buFont typeface="Wingdings" pitchFamily="2" charset="2"/>
              <a:buChar char="Ø"/>
            </a:pPr>
            <a:r>
              <a:rPr lang="en-US" sz="2400" b="1">
                <a:solidFill>
                  <a:schemeClr val="tx2"/>
                </a:solidFill>
              </a:rPr>
              <a:t>Improved marketing performance and resulting higher profits</a:t>
            </a:r>
            <a:endParaRPr lang="en-US" sz="2400" b="1">
              <a:solidFill>
                <a:schemeClr val="folHlink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648200" y="1524000"/>
            <a:ext cx="4267200" cy="3340100"/>
          </a:xfrm>
          <a:prstGeom prst="rect">
            <a:avLst/>
          </a:prstGeom>
          <a:solidFill>
            <a:srgbClr val="FFCC00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7162800" y="5029200"/>
            <a:ext cx="15001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</a:rPr>
              <a:t>Costs</a:t>
            </a:r>
            <a:endParaRPr lang="en-US" sz="3200" b="1">
              <a:solidFill>
                <a:schemeClr val="folHlink"/>
              </a:solidFill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4800600" y="1676400"/>
            <a:ext cx="38862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buFont typeface="Wingdings" pitchFamily="2" charset="2"/>
              <a:buChar char="Ø"/>
            </a:pPr>
            <a:r>
              <a:rPr lang="en-US" sz="2400" b="1">
                <a:solidFill>
                  <a:schemeClr val="tx2"/>
                </a:solidFill>
              </a:rPr>
              <a:t>Research expenditures</a:t>
            </a:r>
          </a:p>
          <a:p>
            <a:pPr eaLnBrk="0" hangingPunct="0">
              <a:buFont typeface="Wingdings" pitchFamily="2" charset="2"/>
              <a:buChar char="Ø"/>
            </a:pPr>
            <a:r>
              <a:rPr lang="en-US" sz="2400" b="1">
                <a:solidFill>
                  <a:schemeClr val="tx2"/>
                </a:solidFill>
              </a:rPr>
              <a:t>Delay of marketing decision and possible disclosure of information to rivals</a:t>
            </a:r>
          </a:p>
          <a:p>
            <a:pPr eaLnBrk="0" hangingPunct="0">
              <a:buFont typeface="Wingdings" pitchFamily="2" charset="2"/>
              <a:buChar char="Ø"/>
            </a:pPr>
            <a:r>
              <a:rPr lang="en-US" sz="2400" b="1">
                <a:solidFill>
                  <a:schemeClr val="tx2"/>
                </a:solidFill>
              </a:rPr>
              <a:t>Possible erroneous research results</a:t>
            </a:r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3968750" y="5416550"/>
            <a:ext cx="825500" cy="673100"/>
          </a:xfrm>
          <a:prstGeom prst="triangle">
            <a:avLst>
              <a:gd name="adj" fmla="val 49986"/>
            </a:avLst>
          </a:prstGeom>
          <a:solidFill>
            <a:schemeClr val="folHlink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2516188" y="5183188"/>
            <a:ext cx="3732212" cy="303212"/>
          </a:xfrm>
          <a:prstGeom prst="line">
            <a:avLst/>
          </a:prstGeom>
          <a:noFill/>
          <a:ln w="126999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2514600" y="5183188"/>
            <a:ext cx="0" cy="303212"/>
          </a:xfrm>
          <a:prstGeom prst="line">
            <a:avLst/>
          </a:prstGeom>
          <a:noFill/>
          <a:ln w="101599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V="1">
            <a:off x="6248400" y="4878388"/>
            <a:ext cx="0" cy="303212"/>
          </a:xfrm>
          <a:prstGeom prst="line">
            <a:avLst/>
          </a:prstGeom>
          <a:noFill/>
          <a:ln w="101599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bg1"/>
                </a:solidFill>
              </a:rPr>
              <a:t>Potential Value of a Marketing Research Effort Should Exceed Its Estimated Costs</a:t>
            </a:r>
            <a:endParaRPr lang="en-US" sz="48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ALWAYS Remember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400" smtClean="0"/>
              <a:t>Marketing Research is a tool.</a:t>
            </a:r>
          </a:p>
          <a:p>
            <a:pPr eaLnBrk="1" hangingPunct="1">
              <a:lnSpc>
                <a:spcPct val="90000"/>
              </a:lnSpc>
            </a:pPr>
            <a:r>
              <a:rPr lang="en-US" sz="4400" smtClean="0"/>
              <a:t>It assists marketing managers in their decision making.</a:t>
            </a:r>
          </a:p>
          <a:p>
            <a:pPr eaLnBrk="1" hangingPunct="1">
              <a:lnSpc>
                <a:spcPct val="90000"/>
              </a:lnSpc>
            </a:pPr>
            <a:r>
              <a:rPr lang="en-US" sz="5400" b="1" smtClean="0"/>
              <a:t>IT IS </a:t>
            </a:r>
            <a:r>
              <a:rPr lang="en-US" sz="5400" b="1" u="sng" smtClean="0">
                <a:solidFill>
                  <a:srgbClr val="800000"/>
                </a:solidFill>
              </a:rPr>
              <a:t>NOT</a:t>
            </a:r>
            <a:r>
              <a:rPr lang="en-US" sz="5400" b="1" smtClean="0"/>
              <a:t> A REPLACEMENT FOR MANAGERIAL JUDGEMENT!!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Ekran Gösterisi (4:3)</PresentationFormat>
  <Paragraphs>65</Paragraphs>
  <Slides>7</Slides>
  <Notes>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9" baseType="lpstr">
      <vt:lpstr>Ofis Teması</vt:lpstr>
      <vt:lpstr>Microsoft Clip Gallery</vt:lpstr>
      <vt:lpstr>Introduction to Marketing Research-3</vt:lpstr>
      <vt:lpstr>Analyze Marketing Performance</vt:lpstr>
      <vt:lpstr>Performance-monitoring Research</vt:lpstr>
      <vt:lpstr>Determining When to Conduct Marketing Research</vt:lpstr>
      <vt:lpstr>Determining When to Conduct Marketing Research</vt:lpstr>
      <vt:lpstr>Potential Value of a Marketing Research Effort Should Exceed Its Estimated Costs</vt:lpstr>
      <vt:lpstr>ALWAYS Remember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Marketing Research-3</dc:title>
  <dc:creator>Pc Hp</dc:creator>
  <cp:lastModifiedBy>Pc Hp</cp:lastModifiedBy>
  <cp:revision>1</cp:revision>
  <dcterms:created xsi:type="dcterms:W3CDTF">2019-12-30T11:01:05Z</dcterms:created>
  <dcterms:modified xsi:type="dcterms:W3CDTF">2019-12-30T11:01:43Z</dcterms:modified>
</cp:coreProperties>
</file>