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4CC360-3720-4833-979C-1337E327A2EF}"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952A54-6562-4E12-BB9B-B11ED8A89CF2}" type="slidenum">
              <a:rPr lang="tr-TR" smtClean="0"/>
              <a:t>‹#›</a:t>
            </a:fld>
            <a:endParaRPr lang="tr-TR"/>
          </a:p>
        </p:txBody>
      </p:sp>
    </p:spTree>
    <p:extLst>
      <p:ext uri="{BB962C8B-B14F-4D97-AF65-F5344CB8AC3E}">
        <p14:creationId xmlns:p14="http://schemas.microsoft.com/office/powerpoint/2010/main" val="2583230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Slide Image Placeholder 1"/>
          <p:cNvSpPr>
            <a:spLocks noGrp="1" noRot="1" noChangeAspect="1" noTextEdit="1"/>
          </p:cNvSpPr>
          <p:nvPr>
            <p:ph type="sldImg"/>
          </p:nvPr>
        </p:nvSpPr>
        <p:spPr>
          <a:ln/>
        </p:spPr>
      </p:sp>
      <p:sp>
        <p:nvSpPr>
          <p:cNvPr id="5160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1610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AA8A1E0-6A36-43AF-8612-D48678441D3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150538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06E1291-6167-4453-8048-7FEBAA84D84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34531" name="Rectangle 2"/>
          <p:cNvSpPr>
            <a:spLocks noGrp="1" noRot="1" noChangeAspect="1" noChangeArrowheads="1" noTextEdit="1"/>
          </p:cNvSpPr>
          <p:nvPr>
            <p:ph type="sldImg"/>
          </p:nvPr>
        </p:nvSpPr>
        <p:spPr>
          <a:ln/>
        </p:spPr>
      </p:sp>
      <p:sp>
        <p:nvSpPr>
          <p:cNvPr id="5345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733228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8" name="Slide Image Placeholder 1"/>
          <p:cNvSpPr>
            <a:spLocks noGrp="1" noRot="1" noChangeAspect="1" noTextEdit="1"/>
          </p:cNvSpPr>
          <p:nvPr>
            <p:ph type="sldImg"/>
          </p:nvPr>
        </p:nvSpPr>
        <p:spPr>
          <a:ln/>
        </p:spPr>
      </p:sp>
      <p:sp>
        <p:nvSpPr>
          <p:cNvPr id="5365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3658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1332DB3-2BF7-4992-A45C-4FE96C660C2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819274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6" name="Slide Image Placeholder 1"/>
          <p:cNvSpPr>
            <a:spLocks noGrp="1" noRot="1" noChangeAspect="1" noTextEdit="1"/>
          </p:cNvSpPr>
          <p:nvPr>
            <p:ph type="sldImg"/>
          </p:nvPr>
        </p:nvSpPr>
        <p:spPr>
          <a:ln/>
        </p:spPr>
      </p:sp>
      <p:sp>
        <p:nvSpPr>
          <p:cNvPr id="5386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3862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BA2D219-9435-4619-9FB7-8B2FC75E764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5126652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4" name="Slide Image Placeholder 1"/>
          <p:cNvSpPr>
            <a:spLocks noGrp="1" noRot="1" noChangeAspect="1" noTextEdit="1"/>
          </p:cNvSpPr>
          <p:nvPr>
            <p:ph type="sldImg"/>
          </p:nvPr>
        </p:nvSpPr>
        <p:spPr>
          <a:ln/>
        </p:spPr>
      </p:sp>
      <p:sp>
        <p:nvSpPr>
          <p:cNvPr id="5406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406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408C48D-1C93-4CEC-808A-C1661A8E1D5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60844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2" name="Slide Image Placeholder 1"/>
          <p:cNvSpPr>
            <a:spLocks noGrp="1" noRot="1" noChangeAspect="1" noTextEdit="1"/>
          </p:cNvSpPr>
          <p:nvPr>
            <p:ph type="sldImg"/>
          </p:nvPr>
        </p:nvSpPr>
        <p:spPr>
          <a:ln/>
        </p:spPr>
      </p:sp>
      <p:sp>
        <p:nvSpPr>
          <p:cNvPr id="54272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4272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40F2844-3120-4045-9971-807C1C62B4D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780667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0587B56-7788-4CC2-9752-EDF81E895A1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44771" name="Rectangle 2"/>
          <p:cNvSpPr>
            <a:spLocks noGrp="1" noRot="1" noChangeAspect="1" noChangeArrowheads="1" noTextEdit="1"/>
          </p:cNvSpPr>
          <p:nvPr>
            <p:ph type="sldImg"/>
          </p:nvPr>
        </p:nvSpPr>
        <p:spPr>
          <a:ln/>
        </p:spPr>
      </p:sp>
      <p:sp>
        <p:nvSpPr>
          <p:cNvPr id="5447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612956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BE2C2A-930E-46DD-B94E-32C8A38762B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46819" name="Rectangle 2"/>
          <p:cNvSpPr>
            <a:spLocks noGrp="1" noRot="1" noChangeAspect="1" noChangeArrowheads="1" noTextEdit="1"/>
          </p:cNvSpPr>
          <p:nvPr>
            <p:ph type="sldImg"/>
          </p:nvPr>
        </p:nvSpPr>
        <p:spPr>
          <a:ln/>
        </p:spPr>
      </p:sp>
      <p:sp>
        <p:nvSpPr>
          <p:cNvPr id="5468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625889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Slide Image Placeholder 1"/>
          <p:cNvSpPr>
            <a:spLocks noGrp="1" noRot="1" noChangeAspect="1" noTextEdit="1"/>
          </p:cNvSpPr>
          <p:nvPr>
            <p:ph type="sldImg"/>
          </p:nvPr>
        </p:nvSpPr>
        <p:spPr>
          <a:ln/>
        </p:spPr>
      </p:sp>
      <p:sp>
        <p:nvSpPr>
          <p:cNvPr id="5488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488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BBC2393-0BF4-4661-896A-071737321AA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8082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CBF72D1-A921-414A-B8E0-BBB0DF5FFCE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50915" name="Rectangle 2"/>
          <p:cNvSpPr>
            <a:spLocks noGrp="1" noRot="1" noChangeAspect="1" noChangeArrowheads="1" noTextEdit="1"/>
          </p:cNvSpPr>
          <p:nvPr>
            <p:ph type="sldImg"/>
          </p:nvPr>
        </p:nvSpPr>
        <p:spPr>
          <a:ln/>
        </p:spPr>
      </p:sp>
      <p:sp>
        <p:nvSpPr>
          <p:cNvPr id="55091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4001930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76DE8DD-52D5-4365-B6D3-84E43484227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52963" name="Rectangle 2"/>
          <p:cNvSpPr>
            <a:spLocks noGrp="1" noRot="1" noChangeAspect="1" noChangeArrowheads="1" noTextEdit="1"/>
          </p:cNvSpPr>
          <p:nvPr>
            <p:ph type="sldImg"/>
          </p:nvPr>
        </p:nvSpPr>
        <p:spPr>
          <a:ln/>
        </p:spPr>
      </p:sp>
      <p:sp>
        <p:nvSpPr>
          <p:cNvPr id="55296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439058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6" name="Slide Image Placeholder 1"/>
          <p:cNvSpPr>
            <a:spLocks noGrp="1" noRot="1" noChangeAspect="1" noTextEdit="1"/>
          </p:cNvSpPr>
          <p:nvPr>
            <p:ph type="sldImg"/>
          </p:nvPr>
        </p:nvSpPr>
        <p:spPr>
          <a:ln/>
        </p:spPr>
      </p:sp>
      <p:sp>
        <p:nvSpPr>
          <p:cNvPr id="51814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1814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2F7AD7B-C986-4987-B43C-DACA18B9504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337522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36C8E41-E691-4A05-BF68-D54E8B13B96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55011" name="Rectangle 2"/>
          <p:cNvSpPr>
            <a:spLocks noGrp="1" noRot="1" noChangeAspect="1" noChangeArrowheads="1" noTextEdit="1"/>
          </p:cNvSpPr>
          <p:nvPr>
            <p:ph type="sldImg"/>
          </p:nvPr>
        </p:nvSpPr>
        <p:spPr>
          <a:ln/>
        </p:spPr>
      </p:sp>
      <p:sp>
        <p:nvSpPr>
          <p:cNvPr id="5550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909900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4" name="Slide Image Placeholder 1"/>
          <p:cNvSpPr>
            <a:spLocks noGrp="1" noRot="1" noChangeAspect="1" noTextEdit="1"/>
          </p:cNvSpPr>
          <p:nvPr>
            <p:ph type="sldImg"/>
          </p:nvPr>
        </p:nvSpPr>
        <p:spPr>
          <a:ln/>
        </p:spPr>
      </p:sp>
      <p:sp>
        <p:nvSpPr>
          <p:cNvPr id="5201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201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BE80718-36C3-4CC0-94A0-B65F0E1320B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40222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42" name="Slide Image Placeholder 1"/>
          <p:cNvSpPr>
            <a:spLocks noGrp="1" noRot="1" noChangeAspect="1" noTextEdit="1"/>
          </p:cNvSpPr>
          <p:nvPr>
            <p:ph type="sldImg"/>
          </p:nvPr>
        </p:nvSpPr>
        <p:spPr>
          <a:ln/>
        </p:spPr>
      </p:sp>
      <p:sp>
        <p:nvSpPr>
          <p:cNvPr id="5222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2224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6232C70A-5C7B-4A87-866D-52DAA3A2C23C}"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6519392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90" name="Slide Image Placeholder 1"/>
          <p:cNvSpPr>
            <a:spLocks noGrp="1" noRot="1" noChangeAspect="1" noTextEdit="1"/>
          </p:cNvSpPr>
          <p:nvPr>
            <p:ph type="sldImg"/>
          </p:nvPr>
        </p:nvSpPr>
        <p:spPr>
          <a:ln/>
        </p:spPr>
      </p:sp>
      <p:sp>
        <p:nvSpPr>
          <p:cNvPr id="5242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2429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2C80F9F-A014-4B6A-AB38-21977BC2BB87}"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8436381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8" name="Slide Image Placeholder 1"/>
          <p:cNvSpPr>
            <a:spLocks noGrp="1" noRot="1" noChangeAspect="1" noTextEdit="1"/>
          </p:cNvSpPr>
          <p:nvPr>
            <p:ph type="sldImg"/>
          </p:nvPr>
        </p:nvSpPr>
        <p:spPr>
          <a:ln/>
        </p:spPr>
      </p:sp>
      <p:sp>
        <p:nvSpPr>
          <p:cNvPr id="5263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2634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E86FF4C-F045-4612-8960-6671D85C9C4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522807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6" name="Slide Image Placeholder 1"/>
          <p:cNvSpPr>
            <a:spLocks noGrp="1" noRot="1" noChangeAspect="1" noTextEdit="1"/>
          </p:cNvSpPr>
          <p:nvPr>
            <p:ph type="sldImg"/>
          </p:nvPr>
        </p:nvSpPr>
        <p:spPr>
          <a:ln/>
        </p:spPr>
      </p:sp>
      <p:sp>
        <p:nvSpPr>
          <p:cNvPr id="5283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2838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2E6FD5B-3803-4DC4-B1E8-23E055240CF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764785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4" name="Slide Image Placeholder 1"/>
          <p:cNvSpPr>
            <a:spLocks noGrp="1" noRot="1" noChangeAspect="1" noTextEdit="1"/>
          </p:cNvSpPr>
          <p:nvPr>
            <p:ph type="sldImg"/>
          </p:nvPr>
        </p:nvSpPr>
        <p:spPr>
          <a:ln/>
        </p:spPr>
      </p:sp>
      <p:sp>
        <p:nvSpPr>
          <p:cNvPr id="53043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3043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36EC924-1D37-4C24-9DA7-9D845E22F19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016938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82" name="Slide Image Placeholder 1"/>
          <p:cNvSpPr>
            <a:spLocks noGrp="1" noRot="1" noChangeAspect="1" noTextEdit="1"/>
          </p:cNvSpPr>
          <p:nvPr>
            <p:ph type="sldImg"/>
          </p:nvPr>
        </p:nvSpPr>
        <p:spPr>
          <a:ln/>
        </p:spPr>
      </p:sp>
      <p:sp>
        <p:nvSpPr>
          <p:cNvPr id="5324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53248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A9BCD3D-43FA-4301-B24F-B1A7E590874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474272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6A3C1B72-F88A-4611-A05D-EEB2671CEF30}"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1147871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3C1B72-F88A-4611-A05D-EEB2671CEF30}"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3059497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3C1B72-F88A-4611-A05D-EEB2671CEF30}"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14672771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87115391"/>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85903161"/>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3098066"/>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2912401"/>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88718190"/>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96184370"/>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7420174"/>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63418888"/>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A3C1B72-F88A-4611-A05D-EEB2671CEF30}"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26616500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48844889"/>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97031468"/>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22413922"/>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50129871"/>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12550958"/>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07665608"/>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6A3C1B72-F88A-4611-A05D-EEB2671CEF30}"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1290375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A3C1B72-F88A-4611-A05D-EEB2671CEF30}"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1294828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A3C1B72-F88A-4611-A05D-EEB2671CEF30}"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3687736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A3C1B72-F88A-4611-A05D-EEB2671CEF30}"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366211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A3C1B72-F88A-4611-A05D-EEB2671CEF30}"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712281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A3C1B72-F88A-4611-A05D-EEB2671CEF30}"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3727710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6A3C1B72-F88A-4611-A05D-EEB2671CEF30}"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216ADD-A8F6-4D4F-AE96-D02B8077A913}" type="slidenum">
              <a:rPr lang="tr-TR" smtClean="0"/>
              <a:t>‹#›</a:t>
            </a:fld>
            <a:endParaRPr lang="tr-TR"/>
          </a:p>
        </p:txBody>
      </p:sp>
    </p:spTree>
    <p:extLst>
      <p:ext uri="{BB962C8B-B14F-4D97-AF65-F5344CB8AC3E}">
        <p14:creationId xmlns:p14="http://schemas.microsoft.com/office/powerpoint/2010/main" val="178761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3C1B72-F88A-4611-A05D-EEB2671CEF30}"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16ADD-A8F6-4D4F-AE96-D02B8077A913}" type="slidenum">
              <a:rPr lang="tr-TR" smtClean="0"/>
              <a:t>‹#›</a:t>
            </a:fld>
            <a:endParaRPr lang="tr-TR"/>
          </a:p>
        </p:txBody>
      </p:sp>
    </p:spTree>
    <p:extLst>
      <p:ext uri="{BB962C8B-B14F-4D97-AF65-F5344CB8AC3E}">
        <p14:creationId xmlns:p14="http://schemas.microsoft.com/office/powerpoint/2010/main" val="1691443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73765011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764873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981200"/>
            <a:ext cx="7772400" cy="4616450"/>
          </a:xfrm>
        </p:spPr>
        <p:txBody>
          <a:bodyPr/>
          <a:lstStyle/>
          <a:p>
            <a:pPr>
              <a:buClr>
                <a:srgbClr val="FFFF00"/>
              </a:buClr>
              <a:buSzPct val="100000"/>
              <a:buFont typeface="Wingdings" panose="05000000000000000000" pitchFamily="2" charset="2"/>
              <a:buChar char="ü"/>
              <a:defRPr/>
            </a:pPr>
            <a:r>
              <a:rPr lang="tr-TR" dirty="0" smtClean="0"/>
              <a:t>İlk olarak eksitasyon görülür; takiben kas seyirmesi, nabızda düşüş, bozulmuş solunum, artmış dozla deliryum ve koma da oluşabilir; ancak nadiren ölümcüldür.  </a:t>
            </a:r>
          </a:p>
          <a:p>
            <a:pPr>
              <a:buClr>
                <a:srgbClr val="FFFF00"/>
              </a:buClr>
              <a:buSzPct val="100000"/>
              <a:buFont typeface="Wingdings" panose="05000000000000000000" pitchFamily="2" charset="2"/>
              <a:buChar char="ü"/>
              <a:defRPr/>
            </a:pPr>
            <a:r>
              <a:rPr lang="tr-TR" dirty="0" smtClean="0"/>
              <a:t>Ciddi zehirlenmelerde anti-kolinerjik sendrom oluşabilir.</a:t>
            </a:r>
          </a:p>
          <a:p>
            <a:pPr>
              <a:buClr>
                <a:srgbClr val="FFFF00"/>
              </a:buClr>
              <a:buSzPct val="100000"/>
              <a:buFont typeface="Wingdings" panose="05000000000000000000" pitchFamily="2" charset="2"/>
              <a:buChar char="ü"/>
              <a:defRPr/>
            </a:pPr>
            <a:r>
              <a:rPr lang="tr-TR" dirty="0" smtClean="0"/>
              <a:t>Görsel ve işitsel halüsinasyonlar görülür. Uyku hali oluşturur.</a:t>
            </a:r>
          </a:p>
          <a:p>
            <a:pPr>
              <a:defRPr/>
            </a:pPr>
            <a:endParaRPr lang="tr-TR" dirty="0"/>
          </a:p>
        </p:txBody>
      </p:sp>
      <p:sp>
        <p:nvSpPr>
          <p:cNvPr id="53145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0B49DDF-34C7-45B2-991D-2F861752E9B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p:txBody>
          <a:bodyPr/>
          <a:lstStyle/>
          <a:p>
            <a:pPr>
              <a:defRPr/>
            </a:pPr>
            <a:r>
              <a:rPr lang="tr-TR" i="1" dirty="0" smtClean="0">
                <a:solidFill>
                  <a:srgbClr val="FFFF00"/>
                </a:solidFill>
              </a:rPr>
              <a:t>Amanita muscaria</a:t>
            </a:r>
            <a:endParaRPr lang="tr-TR" i="1" dirty="0">
              <a:solidFill>
                <a:srgbClr val="FFFF00"/>
              </a:solidFill>
            </a:endParaRPr>
          </a:p>
        </p:txBody>
      </p:sp>
    </p:spTree>
    <p:extLst>
      <p:ext uri="{BB962C8B-B14F-4D97-AF65-F5344CB8AC3E}">
        <p14:creationId xmlns:p14="http://schemas.microsoft.com/office/powerpoint/2010/main" val="2721793142"/>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1752600" y="457201"/>
            <a:ext cx="8447088" cy="739775"/>
          </a:xfrm>
        </p:spPr>
        <p:txBody>
          <a:bodyPr/>
          <a:lstStyle/>
          <a:p>
            <a:pPr eaLnBrk="1" hangingPunct="1">
              <a:defRPr/>
            </a:pPr>
            <a:r>
              <a:rPr lang="tr-TR" sz="3600" dirty="0">
                <a:solidFill>
                  <a:srgbClr val="FFFF00"/>
                </a:solidFill>
              </a:rPr>
              <a:t>Peyote – </a:t>
            </a:r>
            <a:r>
              <a:rPr lang="tr-TR" sz="3600" i="1" dirty="0">
                <a:solidFill>
                  <a:srgbClr val="FFFF00"/>
                </a:solidFill>
              </a:rPr>
              <a:t>Lophophora williamsii</a:t>
            </a:r>
            <a:endParaRPr lang="en-US" sz="3600" dirty="0">
              <a:solidFill>
                <a:srgbClr val="FFFF00"/>
              </a:solidFill>
            </a:endParaRPr>
          </a:p>
        </p:txBody>
      </p:sp>
      <p:sp>
        <p:nvSpPr>
          <p:cNvPr id="168963" name="Rectangle 3"/>
          <p:cNvSpPr>
            <a:spLocks noGrp="1" noChangeArrowheads="1"/>
          </p:cNvSpPr>
          <p:nvPr>
            <p:ph idx="1"/>
          </p:nvPr>
        </p:nvSpPr>
        <p:spPr>
          <a:xfrm>
            <a:off x="1919288" y="1844676"/>
            <a:ext cx="5905500" cy="4824413"/>
          </a:xfrm>
        </p:spPr>
        <p:txBody>
          <a:bodyPr/>
          <a:lstStyle/>
          <a:p>
            <a:pPr eaLnBrk="1" hangingPunct="1">
              <a:lnSpc>
                <a:spcPct val="80000"/>
              </a:lnSpc>
              <a:defRPr/>
            </a:pPr>
            <a:r>
              <a:rPr lang="tr-TR" sz="2400" dirty="0"/>
              <a:t>Aztek kaynaklı Peyote kaktüsü adlı bitki.</a:t>
            </a:r>
          </a:p>
          <a:p>
            <a:pPr eaLnBrk="1" hangingPunct="1">
              <a:lnSpc>
                <a:spcPct val="80000"/>
              </a:lnSpc>
              <a:defRPr/>
            </a:pPr>
            <a:endParaRPr lang="tr-TR" sz="2400" dirty="0"/>
          </a:p>
          <a:p>
            <a:pPr eaLnBrk="1" hangingPunct="1">
              <a:lnSpc>
                <a:spcPct val="80000"/>
              </a:lnSpc>
              <a:defRPr/>
            </a:pPr>
            <a:r>
              <a:rPr lang="tr-TR" sz="2400" dirty="0"/>
              <a:t>Bu küçük, gövdesiz kaktüs, Meksika Platoları' nda ve Amerika Birleşik Devletleri'nin güney-batısındaki kurak yerlerde (Texas) kayalık bayırlarında yabani olarak yetişir. Genellikle gruplar halinde bulunurlar.</a:t>
            </a:r>
          </a:p>
          <a:p>
            <a:pPr eaLnBrk="1" hangingPunct="1">
              <a:lnSpc>
                <a:spcPct val="80000"/>
              </a:lnSpc>
              <a:defRPr/>
            </a:pPr>
            <a:r>
              <a:rPr lang="tr-TR" sz="2400" dirty="0"/>
              <a:t>Bu kaktüsün yumruları Güney Amerika yerlileri tarafından tıbbi ve törensel amaçlarla kullanılışı çok uzun yıllara dayanır. </a:t>
            </a:r>
          </a:p>
          <a:p>
            <a:pPr eaLnBrk="1" hangingPunct="1">
              <a:lnSpc>
                <a:spcPct val="80000"/>
              </a:lnSpc>
              <a:defRPr/>
            </a:pPr>
            <a:endParaRPr lang="en-US" sz="2400" dirty="0"/>
          </a:p>
        </p:txBody>
      </p:sp>
      <p:sp>
        <p:nvSpPr>
          <p:cNvPr id="53350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6580D67-036C-476F-9864-E8A37404C30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33509" name="AutoShape 6" descr="data:image/jpeg;base64,/9j/4AAQSkZJRgABAQAAAQABAAD/2wCEAAkGBhQSERQUExQUFBUWGBgaGBcYFiAaIBwYHBkYGxsZIRgaICYeGxokGhoeHy8iJScpLCwsHx4xNTAqNSYrLCkBCQoKDgwOGg8PGikkHyQsLCwsLCwpKSwsKSwsLCwsKSwsLCwsKSwsLCksLCwsLCkpLCwpLCksLCwsLCwsLCwsLP/AABEIAHgAtAMBIgACEQEDEQH/xAAcAAACAgMBAQAAAAAAAAAAAAAEBQMGAAECBwj/xAA8EAACAQMDAgQEBAYBAwMFAAABAhEAAyEEEjEFQQZRYXETIoGRMkKh8AcUUrHB4SNi0fEzcoMVFlNjgv/EABkBAAMBAQEAAAAAAAAAAAAAAAABAgMEBf/EACIRAAICAgEFAAMAAAAAAAAAAAABAhEhMRIDBEFRYRMicf/aAAwDAQACEQMRAD8Af+JvEMuE06/zDMpUKg3kEgfPtWSmMCYqDoXRdYmjSydOtm6WuMxa+qhpPMLuMhRBEdq34i1z6TRn+TCruYkpG3d+Y5XJn17dxW/D9rUXtOWvX/gswDqlu1gAgH8xOc5wOKwlDOTojLGCp+KfDsOp1GqVQCv/AB2rbXSY7F3KDtHEUTc8RWPjW7Q3h1Be3cYAEDvb2CflYSR3maY6noJutebVk7V2pZtr/wAfbLNtzG7A4JMzSnpHg2zp9Xa1DOLe3cSjPIMq0bWJlWBM1UZZoU4urH2k6Rrr123d1FwWLFsYtgBnKvEAgxBkDBM+1LuuN8E7SRwWUBhlTkYnnHBzVn0PXFZ75Xa0ogt2wqsbjtjB52wOJEc1T7XQX1HUb381bCW7RVim8OGdh8qz3XBLewHetJUjncbHOq8I7bxm7/xsqMoWN7bl/EcQokEiJMGK7v8AhTSlcowJ/wD2GffDUyu6r5iXMtjPoBgfQdqju2ywkRH7xQoozb9Grd0bQogAQoAGAoAAH0FS3NQMxIGft9PSlmtUhIBE8gfQ96V2eokmMzTVJkjm9fVV/wBVVtR1IvcVVAkmIPsatA025GDAQQDzB8ucwsc4pD0HQKL7tcaAsgHcIEttJkxuxgRnMmqn6QfR+B8h3fNIgHjOMwKhu6uUaIUmYxg5yJqDV60AHb34nn04xNK9b1hjbWz8hAAUAfL3JLEzyaMgsg2p6g6YafSa46fcW7d+a2r/AC8leDPIPaaVLrPiOtueW28z3zkcirrpNMlpIUQMfX1JpLIaFXVels4/4j/8ZwSfRjz7H71W+pdYIRLIRVK7gxg72ZiMPJ/KBAAAq7nWK+MASBJx35+lLPFfSrbt537YAFyIBPZCfzDsGORjtwmVErOrcbIUwV7diPTyI/Wuel6q61kojiN5hSeSVAEeW49/TNJ72p5mfbvNH9B6eSFViJLb9siZHuI9Kh40XCId0zqGxmClS3oZgScSPI4p58c3ADhio4AI45InkkDNR6zobG3bFu3btlSQTbBIDKAGlGMqO7GdoH6r7eru6YguqhuVnKn/AKh+/LzoTCfTzaGybXAIcD3T/tNZSN+vXHO6LWf6sH+1ZV2YNZLB4s8bBLTraDXG/CX/ACgtOJxnHbFPf4eeINVd02+5p7gS2gi6RhyAoBydzDbk4j1oHSfw0Fu0ChuO85umyHCYJJVCSoxEYZpPar74T6zZza3ObiRLPOQBG+ePT9Kzk3LR3R/UoPW+ttN1lNsn5dpzMctGYgYpHpugazqbKyH4NhWzqHELuBn5F5dhHbHrivU/EN3QsDNlSzc3FtAfqRJz/ml2iB1hmwUa2m1RnaFx+FRxgD05rGXKLo15xkgfpGks6QMNLvvXjh9TdjPaFWIVfbPnNCajTm3uuMxZ7h+YniBJAA7ZY05NsLjEDEjv6+v/AIoXVagBoE7QOWjJ+nAiKuML3s5ZzvC0IX1ssM010upWdrswEQCDw2M/ShNRcnmCPKm3hnptu7auFlV3V/wtkbdo2+uc5q5XEyjllX6j1MByrEkBc7YOSMZwPLt9KD8Naj4lzjcwjABmZIHucT6Tmrb13wFbvIzaYfCuZm2W+VvQE5Q/p7V3/Cvo/wAHT37jqVvNda2Q2Cq2wPlzxLMSfpQ5W0VwyL+oakKsLIgZkESciRgYmc0mbw7qpDGy21iCJKgycBtpMgQeSBEGvRNd0NG1Fq+35EYbfNhG1voJ+sVIvSTcYXHgLkgHkiImPUefNKUnih8EeTa7VlZEgx3/AMg+VVnV65pJBK4iZ7HB+9W7xd0X+XutbVtwAHODkTEZjFC9A6EoAu3MsRIX+n/f9qtty0Z6FfhbozlxdZSFH4ZxPrHMeX1q1azUwrLBmPt2k+k0Qeoqknah+WBuyAZMmMBsYANJ9X1UbiJIH9+5IFUsKhNXkitXpO1n/J3H5sHnvP8Aagbt5keNxaZETPMkwKj1GpUCS5mSWYZnMbZJjtNLzek7l3EdjH059qTZSRHrvDF93+KgF1GO7ah+b1+UwSfaal09vchI3bkBhp2kASSDJx7xM4AxT3pGrKAT2A7/AG+0134jYG29xEDuY3CYkcbo7sPvE0NOrRpGWaYDd6nZOnF35Fu/hUbmbmPiH4fALL+LtI9jXPSdXbcLZXfBViwZQYZo8phcfixzBpBc6fdvXINv4G07X5L7hiCDndOIx61fvC3hhbKlyXa4whi5mMzAAwB5+1JRsqU+Iu0nhewF+a1cuEmZ3MAP+kARgefesq5bI9fasquJzW35L/rrqopImSsiDAVTiY4ie9UPwP10tf1ilkW1be2fiETDMrY5Hyys94mKg/iF4oCWd1q7vVlXaFja2T+ZeZMnHlVO/hz1hRb1IMfFa4rZ5jtg5IwZHtUx2dekWjx31WXIXMTJGF2KJbB9c058P6ZbGkthV2kqrtHAZgpJkd8gSeIiqlqdN/Naqytz/wBPcfiBV2gqg3FQ2ZLYGe3tXoGsRSjsx2SJyOBHr2E8d60M3oWazV/IYzwJ/U/qaUNrIBk+3lRq2C1sNP4lBA9MEEz5jy9Kg0fhC7e+Z4Cdhu2z7k5j2FYKTRFG/DV+xqLxtXiVJH/HDBdxzKzHMceeauGk6All99t3BiCrQQR6kRSdPCu1YT+WX/8Aoz7yFJn60dpb2qTF02Li/wBS3IYfdfm/T3q39LjH2hjqFPI5qIasAN2JyfUwBP2AH0FQ39VHBqJ3AHziJx9f2RXD1u5XSOyMMBDa4NtE4ySP360aNd8pYgtHCjlj2AnH3qs6lAIKMsgwcz5CI85nHap+l61rnpGKrt+4XVCfSxgXXPAL6m897VX9u9ifh2hMA8Au2BAxgH3qPr3hu1pLJuq1wopUMGIJO4gYMY+xq76ayIy0n0qu+NvD5v297Xitu0C3w4hSeJJBkt2E4E11tNZRyOKPKtf10NIjHr+/0pX1DWho2zuaMdyfOnnUNFaWfkGe0TkfXHNKdPph+WFk8hc/YZIJxQ2/Jkhj4f0I2ksqErBLuJifyqp/vRWu6iSdoAIjniPp2pc951RR8oUiRkSScT7njPlRfhzSrcvBWUXZVjsJwYGPoOcwMVbDiwG7eKvj5Qf74p10fxC2muB7ZDNtIE45GRPY+RFV7qWtS67siC0JGxAMBYjzqC3e2mTx+/1qUy3Evus1gufOyjc5DSgUFDAyDk7vy+1dWdXBgCOJx2+v74qp3tc1sASRKrOcboMkAEgdvWt6bq5EZn3qkZ9W2XJ7mcEx71lJbXX4HAP1rKrJGBv/AA68OWrWkt3mtr8W4zncwyBLQR5II9KR/wAUOi7YvWyAybSSAAdpxxz3BH1r0OxZWxpvhnCWbaqZOTC9gOCeefOvNPHXW0uIylpdlAgf1YA47mB7TXPF6PTlHDGnhPoTjT2ddcvXLjgkqgICi2ZXODuYiTHtTnrKajXO9qyUW2ph2ZsbSJIAAMuUmOImufD7XNHo7dq4jBCgMTJTd8xBniGJg8ZofoHVRae6lltrXANs4kEgMD2ZguRHaa0Uk0c7jkctclieAcgf9PYe0UM3WHtTtaPTkc8gVxevHCxB8vfgUs13SWAlrme4249gefrWSvRi8Fs8P6y9qQWZEFoSPibj8x8lWDu9cxTO5p0HmarPR+uP8O3b+LbZkG2XTYI/KAAxGBgnE04tl70j4ymORaiBPmRP96fLxRvB15M1N1VxH07/AGqTS3cEqyhuzGSBjgCMmK0NAqCFHuf90FdtH8SHEyPI+v2xXD1+hJyUvJ1KSZzrtV/6rrIRo7gE4ywx8xkE+2KH8OaVjJB+UnAPP1Ndnoty5hjiOPrIqw+H9DsABWR+tV2nbSjJuX9KnNJEx1FyyM2CR/UH3D9BNJOta1NSuy7vVZwq4E+Z8/rV+tBYx9qoP8TPEh0C29lizdN0sBvcjaRn8AywImDuGRHevQZw3ezz7rWjSxcIn4oKyhIIBnzgjIjj9KQXurH8OIMnj9ceUYqLqHWrt9izLkmTJhQeMIuAABECKzR6NeXJk8nzHO2OwmpUbIdLRA2sDnLAn37DjHapLWpZCGVmDDhgYORBzzkVJqNOrTKcekfv3pde0wGJPtJpsEbLjcQO/rMfWp7thlUMDPmAOCOB6zQtm1n25H7+lGvdG1lJ7H+0/wB6SVBZHdAIhcfX+8+tRJcKnIIoLT6okUwtEMM1aRD+k66mt1u1phHE/U1qnbJo9S6h0Frijdqb25wCYIVWMSTAkgE5iaqnX/DWm0wD3g/xGONx4ImZ7iP+2Kv17XJZ05ugj5ceoyRtk5EefevJ+v8AXfiOXuknOFC5Ib8RJ/o29h5DFapRUcI0cpN7Lj4Z6nqdTbF24gcDfbF13y4nBCRBO2AWPNJPFPS7jX7Vg2RbFxgqXFk7cyWAkYgTwMir9oCE+VVAUYHlHCiP/aKD8W6Y7FdCykEEEZhux9BOI4+9Yx6Udo2/I9MUdPT4AW011rpEkF43cZGPyyRH1rep6gO/7ihemdRuXHNncJILN8m4sgIYmeF2xOcQan8S6h0VU3brYBfaFjaxJkHHzEcz61nL9ckTpvBUkN5rpCHLOFBOBkgD0jM17j0LoqWbQtpkLO5ojc35nPaSftXhd+6zfKgPuZqz2dff+EFu3rt2BJ3uSPQRxRGSsJTtFu671oXr9vS6cyjttuXF792AP9IUGSOSQBgGbCdCJAAwO3p2H2rz/wAP9VsjXaJVgl929yYO8q0LEwAG+UCM8969KfXpbtvfuHaiZnzI4A8yeK0VN2NNoO0miXBFCP1a1p2urdIVLcNvPChhOfIT3rzrwv8AxEbSoy3lN1C7tggMrMxZonBWTxiOx7VWfE/jk6kXzDI14gFRkfDU/Is+0T5n0qfyegTs93Y2r6blK3UPDId2P/ctfNnjPpb6TXaiyhDqrDazmW2sAwBJzImPpSW3qmRiyMyE8lWK/qpFE3L5OSSx8yZP3OaG7JILPUCpgjPqJ+xpna1k/uKD6j0xkVGMMrgQw8yJ2n1FApeK+o9KL9CaLNpentcDupWEAkFgOfScik2qY7sAARmaj/8AqoPaPpXdpwfWlmx6Rq2xkAcHJ96sOi6TpLlqbmoNltv4nKwCVH5cFhk9/tScClfXuoAkKoUGBMDy4E+fc0xogurbS6y2nNxBADsu0nGTtBMCfXiKM0t7NI9PdzTbSuPpVkSGiXMf7rKD3/uaylZJcP8A7sfUqLS28/mkgJ6Ge2f8UV0nwftRr11TcLhldQ0fI3ywABPeefy80X0Tw2gB+RkGAwnkiDg+UjntVjYgAAABQMD6D604v2aSpCzpC3EthLsSny7pB+JtgK+Pwyv2IozqvWZtsgBAIjOYkeX+Kiu3+yjJ/c1F/LwJMk85/wC1O2tEcgfQ9Zuadb3wltqbpk7gSB8u2CAwkYBj3rdvWrd5IJA+b6xn70q6tqCvIieP/FJrfWfg3AxyuQ3se/0OazknQJ2PtQVGaXdQ10CO5/1TbWWitm1elHS9+GOfqI7jv7VXOoKPbOPb/FTeAqhfZRr11VWQfxSOwHf3mKt/U9Zda2A9x3gYBOB9OKr/AIWuReumJPwxHuCSf0pn1OQxBO7A4mPwg4nyoVWFMU/zAUhGb8WS0GAT2498+0Usv2+ak6tcncQOOK7sDcFPoKSVMoUakVJp78iO9MdT04fWl13p8e/byqxhtnTjGMULd0sExkf48q4090zHeizZntHtQgAbmk/p/tU1rTeWKZaXROwIQTAyf9+ZoVUnI4AosCC8SqkzODVeBxmm/Vr0LsH4jz6Dy+tJjbNOIzFTFE6e/GD96404x98V02mPaqANDg1ugbylDG7biYrKQqPeHuFTzyf84xRF7REiB8pjk9j5esVFc6uLSkifUA++feuNTrt+T+EHAntWbu6RnZu3pVQYljHJ8/c/f7UNqbknaMn3qMdQAwR/cUu12sjvPHauiKpZJBeq3IG3yYmZ5/8AAgCPfk1U+pGZNO9bqQRSLXPIOKToZx/OOkFWMCMdvPjseaZgLdXduPfv6f3FJXPyih7Wsa0ZXvyDwf8AfrWMopmiLXoNF8PIHNb1FwzEgA8Gf8f7qHpPXFuQBhuAD39qJvgCScHI449PQ1n8YhfqrM9wckVzoE+QAx8uD98e+K25jvQ51G1wV8vmHmKZVB7HcwUZLQBjOTEAdqC1dorKkAen+a0t6CGUweQR271t5bkk+9NNjQIdP3HPlUyXoHlXZ+lIerarc0KeOT6+VUsiHVvrDWzKP8PM8xx/el567txbAPqwx9uaRRnNdb4quKGd27pk5zPNGWQGpcpzRdu9HehjRw7bGqddY5/CIjP7+tCO0kmpbV0r2Jp0IjuWSTJMk+ZrK7+KTwxHoKymB61dvFm2j1+wyfvxRun6oGsMm1TcUqZBjABBEeUfrW6ysU/JkhJqtTHEz5Z7Y/zSq9fY1lZV2JEFy5NL9Qe9brKopEFrUlGDAK0dmEjIIyP194oMrWVlSUQjaIgfNJk+84/fFWnoHilU0zWbwLNve4GeGWAEKoBzuZg0zggisrKZaFfXeoB9vwGUALuIAA+ZzJXjO3iPKiNJfT4Si49vc7oSQCNqgNu3YBGSODWVlDQg1dVowWljGI+Zv/xsTxM/8gAyTz35rY6lo4f52nG0A8SinliNwDkg4JgVlZSoBb4gNtsaZlgKWcBpgCPzSQxM9gvtUfTNYi2AouLbI/ECJnJnEjdIj+riIHNZWVSVAcdIuWwL34FLMuwMVELLYDOjgYI7fWol0un+TdBba5YliBv3MFUxgKRmQPtWVlMCTTaTQksGciGIGTlflafbDJ9VNS9Ps6ctbZiohUO1iYH/ACncDAyQkQDM1lZQBDpNHYNxzcKQTKjcQNu87srwwXIHf9KK0Gh07sqICzfDdvxHLAttBA4G0A471qspCAOr9L2X7q2mUIGMAmfKe3nWVlZTEf/Z"/>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847064"/>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r>
              <a:rPr lang="tr-TR" dirty="0" smtClean="0"/>
              <a:t>İçerik: MESKALİN; bunun dışında bu kaktüsten 50’den fazla alkaloit izole edilmiş.</a:t>
            </a:r>
          </a:p>
          <a:p>
            <a:pPr>
              <a:defRPr/>
            </a:pPr>
            <a:r>
              <a:rPr lang="tr-TR" dirty="0" smtClean="0"/>
              <a:t>Doz: </a:t>
            </a:r>
          </a:p>
          <a:p>
            <a:pPr>
              <a:buFont typeface="Wingdings" panose="05000000000000000000" pitchFamily="2" charset="2"/>
              <a:buChar char="v"/>
              <a:defRPr/>
            </a:pPr>
            <a:r>
              <a:rPr lang="tr-TR" dirty="0" smtClean="0"/>
              <a:t>Saf meskalin </a:t>
            </a:r>
            <a:r>
              <a:rPr lang="tr-TR" dirty="0" smtClean="0">
                <a:sym typeface="Wingdings" pitchFamily="2" charset="2"/>
              </a:rPr>
              <a:t> 200-400 mg</a:t>
            </a:r>
          </a:p>
          <a:p>
            <a:pPr>
              <a:buFont typeface="Wingdings" panose="05000000000000000000" pitchFamily="2" charset="2"/>
              <a:buChar char="v"/>
              <a:defRPr/>
            </a:pPr>
            <a:r>
              <a:rPr lang="tr-TR" dirty="0" smtClean="0">
                <a:sym typeface="Wingdings" pitchFamily="2" charset="2"/>
              </a:rPr>
              <a:t>Kurutulmuş kaktüs parçaları: 10-20 g</a:t>
            </a:r>
          </a:p>
          <a:p>
            <a:pPr marL="0" indent="0">
              <a:buNone/>
              <a:defRPr/>
            </a:pPr>
            <a:r>
              <a:rPr lang="tr-TR" dirty="0" smtClean="0"/>
              <a:t>Alındıktan sonra etkileri 10-12 saat sürebiliyor.</a:t>
            </a:r>
            <a:endParaRPr lang="tr-TR" dirty="0"/>
          </a:p>
        </p:txBody>
      </p:sp>
      <p:sp>
        <p:nvSpPr>
          <p:cNvPr id="53555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B60B5BD-E2F7-4AA5-A39D-71D84CEB6CD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Rectangle 2"/>
          <p:cNvSpPr>
            <a:spLocks noGrp="1" noChangeArrowheads="1"/>
          </p:cNvSpPr>
          <p:nvPr>
            <p:ph type="title"/>
          </p:nvPr>
        </p:nvSpPr>
        <p:spPr>
          <a:xfrm>
            <a:off x="1752600" y="457201"/>
            <a:ext cx="8447088" cy="739775"/>
          </a:xfrm>
        </p:spPr>
        <p:txBody>
          <a:bodyPr/>
          <a:lstStyle/>
          <a:p>
            <a:pPr eaLnBrk="1" hangingPunct="1">
              <a:defRPr/>
            </a:pPr>
            <a:r>
              <a:rPr lang="tr-TR" sz="3600" dirty="0">
                <a:solidFill>
                  <a:srgbClr val="FFFF00"/>
                </a:solidFill>
              </a:rPr>
              <a:t>Peyote – </a:t>
            </a:r>
            <a:r>
              <a:rPr lang="tr-TR" sz="3600" i="1" dirty="0">
                <a:solidFill>
                  <a:srgbClr val="FFFF00"/>
                </a:solidFill>
              </a:rPr>
              <a:t>Lophophora williamsii</a:t>
            </a:r>
            <a:endParaRPr lang="en-US" sz="3600" dirty="0">
              <a:solidFill>
                <a:srgbClr val="FFFF00"/>
              </a:solidFill>
            </a:endParaRPr>
          </a:p>
        </p:txBody>
      </p:sp>
    </p:spTree>
    <p:extLst>
      <p:ext uri="{BB962C8B-B14F-4D97-AF65-F5344CB8AC3E}">
        <p14:creationId xmlns:p14="http://schemas.microsoft.com/office/powerpoint/2010/main" val="1345594633"/>
      </p:ext>
    </p:extLst>
  </p:cSld>
  <p:clrMapOvr>
    <a:masterClrMapping/>
  </p:clrMapOvr>
  <p:transition>
    <p:random/>
    <p:sndAc>
      <p:stSnd>
        <p:snd r:embed="rId3" name="WHOO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2313" y="1125539"/>
            <a:ext cx="7772400" cy="5399087"/>
          </a:xfrm>
        </p:spPr>
        <p:txBody>
          <a:bodyPr/>
          <a:lstStyle/>
          <a:p>
            <a:pPr algn="just">
              <a:defRPr/>
            </a:pPr>
            <a:r>
              <a:rPr lang="tr-TR" sz="2400" dirty="0"/>
              <a:t>Etkisi LSD'ye benzer fakat daha azdır. 5 mg/kg meskalin şiddetli ışık ve renkle ilgili halusinasyonlara neden olur; sinestezi gözlenir.</a:t>
            </a:r>
          </a:p>
          <a:p>
            <a:pPr algn="just">
              <a:defRPr/>
            </a:pPr>
            <a:endParaRPr lang="tr-TR" sz="2400" dirty="0"/>
          </a:p>
          <a:p>
            <a:pPr algn="just">
              <a:defRPr/>
            </a:pPr>
            <a:r>
              <a:rPr lang="tr-TR" sz="2400" dirty="0"/>
              <a:t>Sinestezi denilen algılama bozukluğunda ise kişilerin sesleri görebildiği, renkleri hissedebildiği ve şekillerin tadını alabildiği belirtilir. Sinestezi sorunu olanlar, sayıların ve harflerin renkli olduğu, müzik notalarının özel kokusu olduğu büyülü bir dünyada yaşarlar. Bunlar gerçeği, farklı duygusal algılamaları karıştırarak görürler. Onlar için E harfi, örneğin, yeşildir. R’nin tiz bir sesi vardır, 5 sayısı sarı renktir ve Sol notası çikolata tadındadır. </a:t>
            </a:r>
          </a:p>
        </p:txBody>
      </p:sp>
      <p:sp>
        <p:nvSpPr>
          <p:cNvPr id="53760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DA572D6-A4D9-45F9-9428-4D36513B21E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472258"/>
      </p:ext>
    </p:extLst>
  </p:cSld>
  <p:clrMapOvr>
    <a:masterClrMapping/>
  </p:clrMapOvr>
  <p:transition>
    <p:random/>
    <p:sndAc>
      <p:stSnd>
        <p:snd r:embed="rId3" name="WHOO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defRPr/>
            </a:pPr>
            <a:r>
              <a:rPr lang="tr-TR" dirty="0" smtClean="0"/>
              <a:t>Gayrı meşru pazarlarda kristal toz halinde kapsüllerde veya sıvı olarak küçük ampuller halinde bulunur. Genellikle ağız yoluyla alınır. İsteğe bağlı olarak enjeksiyonla da alınabilir.  Sıçanlarda öldürücü doz deri altına tatbik yoluyla 370 mg/kg' dır.</a:t>
            </a:r>
          </a:p>
          <a:p>
            <a:pPr>
              <a:defRPr/>
            </a:pPr>
            <a:endParaRPr lang="tr-TR" dirty="0"/>
          </a:p>
        </p:txBody>
      </p:sp>
      <p:sp>
        <p:nvSpPr>
          <p:cNvPr id="5396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250631D1-2D62-4194-A324-7573E455B5C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59447366"/>
      </p:ext>
    </p:extLst>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6672264" y="1981200"/>
            <a:ext cx="3309937" cy="800100"/>
          </a:xfrm>
        </p:spPr>
        <p:txBody>
          <a:bodyPr/>
          <a:lstStyle/>
          <a:p>
            <a:pPr marL="0" indent="0">
              <a:buNone/>
              <a:defRPr/>
            </a:pPr>
            <a:r>
              <a:rPr lang="tr-TR" dirty="0" smtClean="0"/>
              <a:t>Meskalin</a:t>
            </a:r>
            <a:endParaRPr lang="tr-TR" dirty="0"/>
          </a:p>
        </p:txBody>
      </p:sp>
      <p:sp>
        <p:nvSpPr>
          <p:cNvPr id="5417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9A13B88-D3CE-4274-8079-9EE2BF534AD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pic>
        <p:nvPicPr>
          <p:cNvPr id="541701" name="Picture 2" descr="http://t1.gstatic.com/images?q=tbn:ANd9GcThcRxDe_OBeYpKx1CPieW5essnlFAUb-RQS5f8SH_H9ehfC-Hv"/>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2438" y="1557338"/>
            <a:ext cx="2952750"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21638813"/>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1524000" y="260351"/>
            <a:ext cx="8839200" cy="1171575"/>
          </a:xfrm>
        </p:spPr>
        <p:txBody>
          <a:bodyPr/>
          <a:lstStyle/>
          <a:p>
            <a:pPr algn="ctr" eaLnBrk="1" hangingPunct="1">
              <a:defRPr/>
            </a:pPr>
            <a:r>
              <a:rPr lang="tr-TR" sz="3600" b="1" dirty="0">
                <a:solidFill>
                  <a:srgbClr val="FFFF00"/>
                </a:solidFill>
              </a:rPr>
              <a:t>STP</a:t>
            </a:r>
            <a:r>
              <a:rPr lang="tr-TR" sz="3600" dirty="0">
                <a:solidFill>
                  <a:srgbClr val="FFFF00"/>
                </a:solidFill>
              </a:rPr>
              <a:t> (Dimetoksimetamfetamin) 2,5-dimethoxy-4-methylamphetamine(DOM)</a:t>
            </a:r>
            <a:endParaRPr lang="en-US" sz="3600" dirty="0">
              <a:solidFill>
                <a:srgbClr val="FFFF00"/>
              </a:solidFill>
            </a:endParaRPr>
          </a:p>
        </p:txBody>
      </p:sp>
      <p:sp>
        <p:nvSpPr>
          <p:cNvPr id="167939" name="Rectangle 3"/>
          <p:cNvSpPr>
            <a:spLocks noGrp="1" noChangeArrowheads="1"/>
          </p:cNvSpPr>
          <p:nvPr>
            <p:ph idx="1"/>
          </p:nvPr>
        </p:nvSpPr>
        <p:spPr>
          <a:xfrm>
            <a:off x="1919288" y="1981200"/>
            <a:ext cx="8424862" cy="4114800"/>
          </a:xfrm>
        </p:spPr>
        <p:txBody>
          <a:bodyPr/>
          <a:lstStyle/>
          <a:p>
            <a:pPr eaLnBrk="1" hangingPunct="1">
              <a:defRPr/>
            </a:pPr>
            <a:r>
              <a:rPr lang="tr-TR" smtClean="0"/>
              <a:t>Kimyasal olarak Mescaline ve amfetaminlerle bağlantılıdır. Etkisi LSD'ye çok benzer ve LSD'den daha uzun sürelidir (hatta bu süre 72 saate kadar bile uzayabilir). </a:t>
            </a:r>
            <a:endParaRPr lang="en-US" smtClean="0"/>
          </a:p>
        </p:txBody>
      </p:sp>
      <p:sp>
        <p:nvSpPr>
          <p:cNvPr id="54374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6DDB7682-55F5-4D8D-9078-EBCC762321D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57891706"/>
      </p:ext>
    </p:extLst>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a:xfrm>
            <a:off x="1524000" y="333376"/>
            <a:ext cx="9144000" cy="1008063"/>
          </a:xfrm>
        </p:spPr>
        <p:txBody>
          <a:bodyPr/>
          <a:lstStyle/>
          <a:p>
            <a:pPr algn="ctr" eaLnBrk="1" hangingPunct="1">
              <a:defRPr/>
            </a:pPr>
            <a:r>
              <a:rPr lang="tr-TR" sz="2800" b="1" dirty="0">
                <a:solidFill>
                  <a:srgbClr val="FFFF00"/>
                </a:solidFill>
              </a:rPr>
              <a:t>Hint Keneviri</a:t>
            </a:r>
            <a:r>
              <a:rPr lang="tr-TR" sz="2800" dirty="0">
                <a:solidFill>
                  <a:srgbClr val="FFFF00"/>
                </a:solidFill>
              </a:rPr>
              <a:t> (Cannabis sativa L.)</a:t>
            </a:r>
            <a:br>
              <a:rPr lang="tr-TR" sz="2800" dirty="0">
                <a:solidFill>
                  <a:srgbClr val="FFFF00"/>
                </a:solidFill>
              </a:rPr>
            </a:br>
            <a:r>
              <a:rPr lang="tr-TR" sz="2800" b="1" dirty="0">
                <a:solidFill>
                  <a:srgbClr val="FFFF00"/>
                </a:solidFill>
              </a:rPr>
              <a:t>Esrar</a:t>
            </a:r>
            <a:r>
              <a:rPr lang="tr-TR" sz="2800" dirty="0">
                <a:solidFill>
                  <a:srgbClr val="FFFF00"/>
                </a:solidFill>
              </a:rPr>
              <a:t> (marihuana)</a:t>
            </a:r>
            <a:endParaRPr lang="en-US" sz="2800" dirty="0">
              <a:solidFill>
                <a:srgbClr val="FFFF00"/>
              </a:solidFill>
            </a:endParaRPr>
          </a:p>
        </p:txBody>
      </p:sp>
      <p:sp>
        <p:nvSpPr>
          <p:cNvPr id="177155" name="Rectangle 3"/>
          <p:cNvSpPr>
            <a:spLocks noGrp="1" noChangeArrowheads="1"/>
          </p:cNvSpPr>
          <p:nvPr>
            <p:ph idx="1"/>
          </p:nvPr>
        </p:nvSpPr>
        <p:spPr>
          <a:xfrm>
            <a:off x="1703389" y="1482726"/>
            <a:ext cx="8785225" cy="5114925"/>
          </a:xfrm>
        </p:spPr>
        <p:txBody>
          <a:bodyPr/>
          <a:lstStyle/>
          <a:p>
            <a:pPr eaLnBrk="1" hangingPunct="1">
              <a:defRPr/>
            </a:pPr>
            <a:r>
              <a:rPr lang="tr-TR" sz="2400" dirty="0"/>
              <a:t>Esrar, Hint keneviri bitkisinin dişi türlerinin tepesindeki çiçekli kısım ile filiz halindeki yapraklarının kurutulup bastırılması suretiyle hazırlanan ve aktif maddesini bu kısımlardan salgılanan reçine içindeki kannabinoidlerin oluşturduğu bir bitki türüdür. </a:t>
            </a:r>
          </a:p>
          <a:p>
            <a:pPr eaLnBrk="1" hangingPunct="1">
              <a:defRPr/>
            </a:pPr>
            <a:endParaRPr lang="en-US" sz="2400" dirty="0"/>
          </a:p>
        </p:txBody>
      </p:sp>
      <p:sp>
        <p:nvSpPr>
          <p:cNvPr id="54579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FA2E322-EC16-4571-B177-792DA9360F1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10111989"/>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lgn="just">
              <a:defRPr/>
            </a:pPr>
            <a:r>
              <a:rPr lang="tr-TR" sz="2400" dirty="0"/>
              <a:t>Kannabinoidlerin içinde esrarda en fazla bulunan ve esrarın farmakolojik etkilerinden sorumlu olan ana etkin madde tetra hidrokannabinol (THC) dir. Kannabinoidlerin içinde bulunduğu reçine, erkek ve dişi bitkilerin bütün bölümlerinde bulunur. </a:t>
            </a:r>
          </a:p>
          <a:p>
            <a:pPr algn="just">
              <a:defRPr/>
            </a:pPr>
            <a:r>
              <a:rPr lang="tr-TR" sz="2400" dirty="0"/>
              <a:t>En çok dişi bitkinin çiçekli dal uçlarından salgılanan reçinenin doğrudan toplanmasıyla elde edilen ürün reçinece zengindir ve %10-15 THC ihtiva eder.</a:t>
            </a:r>
            <a:endParaRPr lang="tr-TR" sz="2400" dirty="0"/>
          </a:p>
        </p:txBody>
      </p:sp>
      <p:sp>
        <p:nvSpPr>
          <p:cNvPr id="5478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AE691D3-310E-41E8-8AEE-2A2F703CDA1F}"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62012496"/>
      </p:ext>
    </p:extLst>
  </p:cSld>
  <p:clrMapOvr>
    <a:masterClrMapping/>
  </p:clrMapOvr>
  <p:transition>
    <p:random/>
    <p:sndAc>
      <p:stSnd>
        <p:snd r:embed="rId3" name="WHOO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9" name="Rectangle 3"/>
          <p:cNvSpPr>
            <a:spLocks noGrp="1" noChangeArrowheads="1"/>
          </p:cNvSpPr>
          <p:nvPr>
            <p:ph idx="1"/>
          </p:nvPr>
        </p:nvSpPr>
        <p:spPr>
          <a:xfrm>
            <a:off x="1992313" y="908050"/>
            <a:ext cx="7772400" cy="4114800"/>
          </a:xfrm>
        </p:spPr>
        <p:txBody>
          <a:bodyPr/>
          <a:lstStyle/>
          <a:p>
            <a:pPr eaLnBrk="1" hangingPunct="1">
              <a:defRPr/>
            </a:pPr>
            <a:r>
              <a:rPr lang="tr-TR" sz="2400"/>
              <a:t>Esrarın en etkili ve tehlikeli biçimi olan sıvı esrarda ise THC oranı % 60' ı bulur. Esrar ve onun ana etkin maddesi olan THC belirli psikotrop etkilere sahiptir. Kemiricilerde öldürücü doz ağız yoluyla 700 - 1400 mg/kg, deri altına 400 mg/kg, damara enjeksiyon yoluyla ise 20 - 40 mg/kg olarak tespit edilmiştir.</a:t>
            </a:r>
            <a:endParaRPr lang="en-US" sz="2400"/>
          </a:p>
        </p:txBody>
      </p:sp>
      <p:pic>
        <p:nvPicPr>
          <p:cNvPr id="225283" name="Picture 7" descr="thc"/>
          <p:cNvPicPr>
            <a:picLocks noChangeAspect="1" noChangeArrowheads="1"/>
          </p:cNvPicPr>
          <p:nvPr/>
        </p:nvPicPr>
        <p:blipFill>
          <a:blip r:embed="rId4">
            <a:extLst/>
          </a:blip>
          <a:srcRect/>
          <a:stretch>
            <a:fillRect/>
          </a:stretch>
        </p:blipFill>
        <p:spPr bwMode="auto">
          <a:xfrm>
            <a:off x="2424114" y="3268316"/>
            <a:ext cx="3762375" cy="23209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
        <p:nvSpPr>
          <p:cNvPr id="54989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3561A77-4C8E-4EE6-A7EC-8F3D860E116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14451837"/>
      </p:ext>
    </p:extLst>
  </p:cSld>
  <p:clrMapOvr>
    <a:masterClrMapping/>
  </p:clrMapOvr>
  <p:transition>
    <p:random/>
    <p:sndAc>
      <p:stSnd>
        <p:snd r:embed="rId3"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1" y="333375"/>
            <a:ext cx="8664575" cy="1511300"/>
          </a:xfrm>
        </p:spPr>
        <p:txBody>
          <a:bodyPr/>
          <a:lstStyle/>
          <a:p>
            <a:pPr algn="ctr">
              <a:defRPr/>
            </a:pPr>
            <a:r>
              <a:rPr lang="tr-TR" dirty="0" smtClean="0">
                <a:solidFill>
                  <a:srgbClr val="FFFF00"/>
                </a:solidFill>
              </a:rPr>
              <a:t>İbotenik asit ve Müsimol içeren Mantarlar</a:t>
            </a:r>
            <a:endParaRPr lang="tr-TR" dirty="0">
              <a:solidFill>
                <a:srgbClr val="FFFF00"/>
              </a:solidFill>
            </a:endParaRPr>
          </a:p>
        </p:txBody>
      </p:sp>
      <p:sp>
        <p:nvSpPr>
          <p:cNvPr id="3" name="Content Placeholder 2"/>
          <p:cNvSpPr>
            <a:spLocks noGrp="1"/>
          </p:cNvSpPr>
          <p:nvPr>
            <p:ph idx="1"/>
          </p:nvPr>
        </p:nvSpPr>
        <p:spPr/>
        <p:txBody>
          <a:bodyPr/>
          <a:lstStyle/>
          <a:p>
            <a:pPr>
              <a:defRPr/>
            </a:pPr>
            <a:r>
              <a:rPr lang="tr-TR" i="1" smtClean="0">
                <a:cs typeface="Tahoma" pitchFamily="34" charset="0"/>
              </a:rPr>
              <a:t>Amanita muscaria</a:t>
            </a:r>
          </a:p>
          <a:p>
            <a:pPr>
              <a:defRPr/>
            </a:pPr>
            <a:r>
              <a:rPr lang="tr-TR" i="1" smtClean="0">
                <a:cs typeface="Tahoma" pitchFamily="34" charset="0"/>
              </a:rPr>
              <a:t>Amanita pantherina</a:t>
            </a:r>
            <a:r>
              <a:rPr lang="tr-TR" smtClean="0">
                <a:cs typeface="Tahoma" pitchFamily="34" charset="0"/>
              </a:rPr>
              <a:t> </a:t>
            </a:r>
            <a:r>
              <a:rPr lang="tr-TR" smtClean="0">
                <a:cs typeface="Tahoma" pitchFamily="34" charset="0"/>
                <a:sym typeface="Wingdings" pitchFamily="2" charset="2"/>
              </a:rPr>
              <a:t> ile benzer kimyasal içeriğe sahiptir ancak; daha etkili ve tehlikelidir.</a:t>
            </a:r>
            <a:endParaRPr lang="tr-TR" i="1" smtClean="0">
              <a:cs typeface="Tahoma" pitchFamily="34" charset="0"/>
            </a:endParaRPr>
          </a:p>
          <a:p>
            <a:pPr>
              <a:defRPr/>
            </a:pPr>
            <a:endParaRPr lang="tr-TR" smtClean="0"/>
          </a:p>
        </p:txBody>
      </p:sp>
      <p:sp>
        <p:nvSpPr>
          <p:cNvPr id="5150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06C2E82-5655-4EBD-929F-3723F769B84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38703171"/>
      </p:ext>
    </p:extLst>
  </p:cSld>
  <p:clrMapOvr>
    <a:masterClrMapping/>
  </p:clrMapOvr>
  <p:transition>
    <p:random/>
    <p:sndAc>
      <p:stSnd>
        <p:snd r:embed="rId3" name="WHOO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3" name="Rectangle 3"/>
          <p:cNvSpPr>
            <a:spLocks noGrp="1" noChangeArrowheads="1"/>
          </p:cNvSpPr>
          <p:nvPr>
            <p:ph idx="1"/>
          </p:nvPr>
        </p:nvSpPr>
        <p:spPr>
          <a:xfrm>
            <a:off x="1847851" y="476250"/>
            <a:ext cx="8640763" cy="5905500"/>
          </a:xfrm>
        </p:spPr>
        <p:txBody>
          <a:bodyPr/>
          <a:lstStyle/>
          <a:p>
            <a:pPr eaLnBrk="1" hangingPunct="1">
              <a:lnSpc>
                <a:spcPct val="80000"/>
              </a:lnSpc>
              <a:defRPr/>
            </a:pPr>
            <a:r>
              <a:rPr lang="tr-TR" sz="2800" dirty="0"/>
              <a:t>Ham esrar kendine has kokusu olan yeşil renkli bir tozdur. Genellikle iyice yumuşayıncaya kadar yoğrulduktan sonra levha ya da çubuk biçimine getirilir ve daha çok tütüne karıştırılarak sigara gibi içilir. Ayrıca çiğnenerek, bal, yağ gibi çeşitli yiyecek ve içeceklere karıştırılarak ya da buruna çekilerek kullanılır. Batıda Marihuana adıyla bilinen toz esrarın sigara ve pipo tütününe karıştırılarak kullanılması yaygındır. </a:t>
            </a:r>
          </a:p>
          <a:p>
            <a:pPr eaLnBrk="1" hangingPunct="1">
              <a:lnSpc>
                <a:spcPct val="80000"/>
              </a:lnSpc>
              <a:defRPr/>
            </a:pPr>
            <a:endParaRPr lang="tr-TR" sz="2800" dirty="0"/>
          </a:p>
          <a:p>
            <a:pPr eaLnBrk="1" hangingPunct="1">
              <a:lnSpc>
                <a:spcPct val="80000"/>
              </a:lnSpc>
              <a:defRPr/>
            </a:pPr>
            <a:r>
              <a:rPr lang="tr-TR" sz="2800" b="1" dirty="0"/>
              <a:t>Esrar bağımlılığının özellikleri şunlardır.</a:t>
            </a:r>
          </a:p>
          <a:p>
            <a:pPr marL="0" indent="0" eaLnBrk="1" hangingPunct="1">
              <a:lnSpc>
                <a:spcPct val="80000"/>
              </a:lnSpc>
              <a:buNone/>
              <a:defRPr/>
            </a:pPr>
            <a:r>
              <a:rPr lang="tr-TR" sz="2800" dirty="0"/>
              <a:t> 1. Değişik derecede psişik bağımlılık gelişir,</a:t>
            </a:r>
          </a:p>
          <a:p>
            <a:pPr marL="0" indent="0" eaLnBrk="1" hangingPunct="1">
              <a:lnSpc>
                <a:spcPct val="80000"/>
              </a:lnSpc>
              <a:buNone/>
              <a:defRPr/>
            </a:pPr>
            <a:r>
              <a:rPr lang="tr-TR" sz="2800" dirty="0"/>
              <a:t> 2. Fiziksel bağımlılık yapma derecesi önemsiz derecededir,</a:t>
            </a:r>
          </a:p>
          <a:p>
            <a:pPr marL="0" indent="0" eaLnBrk="1" hangingPunct="1">
              <a:lnSpc>
                <a:spcPct val="80000"/>
              </a:lnSpc>
              <a:buNone/>
              <a:defRPr/>
            </a:pPr>
            <a:r>
              <a:rPr lang="tr-TR" sz="2800" dirty="0"/>
              <a:t> 3. Tolerans gelişmesi önemsiz derecede olur.</a:t>
            </a:r>
          </a:p>
        </p:txBody>
      </p:sp>
      <p:sp>
        <p:nvSpPr>
          <p:cNvPr id="55193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C21413C-0435-40BC-A81C-6FEB7BF0E7F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31155701"/>
      </p:ext>
    </p:extLst>
  </p:cSld>
  <p:clrMapOvr>
    <a:masterClrMapping/>
  </p:clrMapOvr>
  <p:transition>
    <p:random/>
    <p:sndAc>
      <p:stSnd>
        <p:snd r:embed="rId3" name="WHOOSH.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5" name="Rectangle 3"/>
          <p:cNvSpPr>
            <a:spLocks noGrp="1" noChangeArrowheads="1"/>
          </p:cNvSpPr>
          <p:nvPr>
            <p:ph idx="1"/>
          </p:nvPr>
        </p:nvSpPr>
        <p:spPr/>
        <p:txBody>
          <a:bodyPr/>
          <a:lstStyle/>
          <a:p>
            <a:pPr eaLnBrk="1" hangingPunct="1">
              <a:defRPr/>
            </a:pPr>
            <a:r>
              <a:rPr lang="tr-TR" sz="2800" dirty="0"/>
              <a:t>Kenevirin ana vatanı Orta Asya'dır. Mutedil iklimlerde de yetiştirilir. Yeryüzünde ip yapmakta kullanılan ilk bitkidir. MÖ. 3000 yıllarında Çinliler kumaş yapmakta kullanmışlardır.</a:t>
            </a:r>
          </a:p>
        </p:txBody>
      </p:sp>
      <p:sp>
        <p:nvSpPr>
          <p:cNvPr id="55398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DF66012-D61D-449F-B4F2-91331F3E01C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16904257"/>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i="1" dirty="0" smtClean="0">
                <a:solidFill>
                  <a:srgbClr val="FFFF00"/>
                </a:solidFill>
              </a:rPr>
              <a:t>Amanita muscaria</a:t>
            </a:r>
            <a:endParaRPr lang="tr-TR" i="1" dirty="0">
              <a:solidFill>
                <a:srgbClr val="FFFF00"/>
              </a:solidFill>
            </a:endParaRPr>
          </a:p>
        </p:txBody>
      </p:sp>
      <p:sp>
        <p:nvSpPr>
          <p:cNvPr id="3" name="Content Placeholder 2"/>
          <p:cNvSpPr>
            <a:spLocks noGrp="1"/>
          </p:cNvSpPr>
          <p:nvPr>
            <p:ph idx="1"/>
          </p:nvPr>
        </p:nvSpPr>
        <p:spPr/>
        <p:txBody>
          <a:bodyPr/>
          <a:lstStyle/>
          <a:p>
            <a:pPr>
              <a:defRPr/>
            </a:pPr>
            <a:r>
              <a:rPr lang="tr-TR" dirty="0">
                <a:effectLst/>
              </a:rPr>
              <a:t>Üzerine konan sinekleri öldürdüğü için Sinek mantarı ("Fly agaric") olarak ta </a:t>
            </a:r>
            <a:r>
              <a:rPr lang="tr-TR" dirty="0" smtClean="0">
                <a:effectLst/>
              </a:rPr>
              <a:t>bilinir (Gelin mantarı).</a:t>
            </a:r>
          </a:p>
          <a:p>
            <a:pPr>
              <a:defRPr/>
            </a:pPr>
            <a:r>
              <a:rPr lang="tr-TR" dirty="0" smtClean="0">
                <a:effectLst/>
              </a:rPr>
              <a:t>İçeriğinde bulunan ibotenik asit </a:t>
            </a:r>
            <a:r>
              <a:rPr lang="tr-TR" smtClean="0">
                <a:effectLst/>
              </a:rPr>
              <a:t>ve müsimol izoksazol alkaloitlerinden.</a:t>
            </a:r>
            <a:endParaRPr lang="tr-TR" dirty="0" smtClean="0">
              <a:effectLst/>
            </a:endParaRPr>
          </a:p>
          <a:p>
            <a:pPr>
              <a:defRPr/>
            </a:pPr>
            <a:endParaRPr lang="tr-TR" dirty="0"/>
          </a:p>
        </p:txBody>
      </p:sp>
      <p:sp>
        <p:nvSpPr>
          <p:cNvPr id="517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ED1A271-95AE-45A9-AD3E-24759A6B23F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17125" name="AutoShape 6" descr="data:image/jpeg;base64,/9j/4AAQSkZJRgABAQAAAQABAAD/2wCEAAkGBhQSEBUUExQVFRUWGBwXFxcYGRwZGhoeICEdICAdHx8dGyYgHBwjHB8fHy8gIycpLCwsGh8xNTAqNSYrLCkBCQoKDgwOGg8PGi8lHyQsLCkvKiksLCwsLCwsKiwsLCwsKiwsLCwsLCwsLCwsLCwsLCwsLCwsLCwsLCwsLCksKf/AABEIAMIBAwMBIgACEQEDEQH/xAAbAAACAgMBAAAAAAAAAAAAAAAEBQMGAAECB//EAEAQAAIBAgQEBAMGBAYCAQUBAAECEQMhAAQSMQVBUWEGEyJxMoGRFCNCobHBB1Lh8BUzYnLR8SSCsmOSotLiNP/EABoBAAMBAQEBAAAAAAAAAAAAAAECAwQABQb/xAAxEQABAwQBAgQFAgcBAAAAAAABAAIRAxIhMUEEURMiYXEygZGh8LHxBRQjQsHR4RX/2gAMAwEAAhEDEQA/AKdm1/8AGOr0ggQN4HInuRf54Spl0MhFLnq3/AxcFyIr5QKI1NuTsL8z0AxXKTGhUYJflMRI6jtiDTgxtEgoTK02V4Ig+0YYtlag5r1ib4b0D51KSsMvP9hhZkMxSSqWrKX6AYS8n5JAShTXOmTyPK+O/J9GuT8+eGXEOK06iBUo6WJj5dcD/ZyNMLNvSO+CHGJIhUB5Q1DKVallUyL4JOZdylN1BVbbQfrh7kOJ1KCHUELNuJH9/LAv2ha9TUygWNlMXxI1DOQucBCC4jl6A9KIxI5zjRyill0qYAAg8sHZSiA4i/4oPL3jlgV+DvUr+pjDGYHpEYLDPK5oG13SRqZBUK19jb6DDDiAaq4bywDYKALnA+WyYpnSHm9pMkYe8CR1r6lAdl2U9TscBzWjzFamkjASEmsKhVk0dSbRhvw1csLHXUqk3FNZPzOLWeGHM3rAu7XIUwoxDnMl5Kimj01vsFIPzIXEi5sQg7zGTkpOmUquzARRowbuNTfIKf3xVPFfBa1DSIqEEag1wCP9u4x61TOnLg00UvMtpF1t3vvjzrPZqpUrL5tR2dDABkzJ2vvh6RIyVG502lJPDAqawTRAUC7Mu/aTzw346teqsInlUyb6eZ5kld8Ns94yYTTbSqUjBIWST7YsHCOI+dQpuEtVby6ZIK6m2I6TY79D0x0G66FUuAGV5VlK/lagSpcLE9PfAQ4s5GgmmxawF/ltj0HiH8La+ZrMwprSBuVYgTf8MEiT3xUM14Nrw1U0Xp00fy5IgKwkR1NxfocascqJAXHEXzmYpmkKKPpiXRANJ7XxWNdbL1dJUqw5NPP+98Xvh/EcxSCqWUKebAYDzmQSs/m1Xd2jZVgAdpG364VjiMEYUw13OlVKdM1KkoCzC7QLG39jElPg5v5pKsBIE/riw1coir92DTJ2aZY/p+mJDm1aGZTqBAJbY/KJGGc8gYRIISvL8FUUkcB6qsSCswAw7DruMNRUcIhXRTLqSIF1AJEyQeh6bY7o5FtVj6fjbdQCO3U7fTHX2nSQFWBEH8+ZsL3whcFYNxKgGXNcIKnqUP6qhkmSoAAHO98E8OepQbSRpGsAtTF3EwVPMew7zgbhWVCvVdqhVNPO7MfwgL1nnyxwePGSFJUkSsQzg/7iZE9u2OunAUw5spmay03JsoMg0xAYi+8WTmN5ttgLNccDHRJVdoW2kdv7viv1sySevO/XHS8U8s7IdgQyg3HMTttywgaSl8QlMsx5rIHCutNbz2ECTfmYG2B83XAX0kvoIBBuJN4/M7dMcHj6vGulsLaWItuRB1DAWZpIdTI5AJuriL9iCRP0xQDOV12VDXzvqM27atu2Mw+p5FQoHkJWsPvBrGrvjeKXNRgqz0KQFF6AaWglm7/y/L9fbCLO5dqfpZbiPcA3GDuDZv1RsQTMjkf6z9cY+YX1I7A35i4HKT0GM2QU5acQuKNBlphdQUt6j1A5D9/pjg8JEJcAxPvghUVjJ9RJFwdvkOXLGUXo02AcAzJuSAPphJMyEPDdchsplkD7iTv2GDct6zZTpYnSRyvE9r43m69PQVFGmrESGQzqA6E74XDPsygBJ5BRI03m3zvhyZVCIXScGc1tFRwoDmWayiB+Xzwwy3CKam7AnsYBwOpaqz6/iYAEna3M8sE8N4azOiKfxgHYySYHqAME7CcBxMpgwxK6yGWVqrIrAXEdO5xZsr4MV21GoZG0Db/nC/hfhauarVaaaUqOUpkkD4Z1E8wtjHce02upwvyaVUisrNSUsVuCYBO3xdLxF+2M1QVQ7y6VabGFoJOUiz3hzy9mTSR6pFx+2K/lcyKNRRSd2Ukl3iSMWfiGXqV8nSYvToVa5haLG7KbAFuRNjEcxcYqvE/BebpITTpajNzRYtfnIHw/pi1MPc2HoVWhpkJ/4Y4+WBdXGnXpKtAPyJ3w8zXHMvUgQoabmRy6dceO5XJ5sAoVZEMN6hG+xk8j1GGH+GN8VR40iSRv0AAG5PXBdTaMEqIcAvVsjxKlSDMhJ6zt/wBYS8V4UcyPPpikEDnWztpK7XHMi/K+I+DZpMvkC9enUaqR90zzBH4bgiAbzNzHTBeR43ls1l5qUEbM+ZpFJZXzGIAkgQCCZknaMdDWY5Wun076gvgxMT+fqmb5WllKVXyqa5oMv3pIBOluRAnULHnYG+OqHHsq1JkpGrRUD0pTQwsX1CFKi5vJj2xTs7Tr5bMPRd/KNQqCAxKlW2MjcDbrvh7mPtnDUUhqD0tViPiM7giQT+f5Ykar5PYbXqf+dSa1oBBc74cxI+hG9Qu+F8Zq5mKVRgGU6xV+EjT05Xnbvg7McUC0qmVcioIaKkyGJkgtH4pie4nFY4Yy6w9QMVYnUFtY+14mNsNc4aRZWoqQIuhmxHve++Ea4xtbK3R0hVstxvAwD7/40nPFuI0GyflCKjFCoYqsqRsxsIgxYYqfHPD80Fq5ZmqaYVkH+aJ5mFgpq6C0jviz8RztCtQGhQr6h6dMGNoMW9r8sFZfj32Sn5T0wWC+lkAAvybYzPMTi9/mycLyX9K00/Iw3ycFeS5ltbIChJBjVf6W79hgWozKB6TY21fO+849K43wUZ4itR0h0p/eKpVQImDJAvuCegF8eVZ9o1mxBHKY33B54uILZC8uqCw2uEELulxEByDFxp5m/L5DHQ4mKYBX1MGNjBQC8TzYyZ6WwkGeDH0gCbYFr5kgn3wxZJ0sxcSnLZrUxYife4Ht2xBmsobaVklQfruPeR+eF9LNszDSpJjYDpi2cNqpUALLoMxbYx+m+2EILMpIPAVa+xsW0kFLAyZjlYW3nf2OAANBLVFsCFIBg3m/5YvvHUpPTDq4bTYgNyNpIF7Yk4lwnLGiigAAqAGG9rgnrvzxQPARLmgKjZFAxBuBf3tf68vnhh/hqKja3ZZEgC89D3GBhknBkHaCLEHkdjhlRrDMDRWB9K3vEwYEG/OZI2Go3xxmZCIYVWg8W8wjt/ZxvDuoUQ6WVQQBIASBbYTJI7k3xmKSrWBWPiHC6tKorMrqxWWEbxzB/bC+u3qDObMYAEyfbDmr/FmrmUFOvQRiLAgkX2mDtiE0qRKVJ5SoiwvBg9Qf2xnODkIslyDzJqldKlKKgREw08vnjhOEBUpsWjdmYnVe230xJWQ6oCgBmiwnnEe5nfG62VCrMlYAJBmDPU7zG/S2BJVgAOEbQp02jQmsmIuBG9wOXP6Y0cmajAICGiNrzue5PPtGN8Md3qogtqIBJiDO0E8vfF64cBlsw9NzTpZsqTl2YnywvcxGqxJjl8xhIMqvEAJZw3wuKeYVc8lQB/gFP1+aRup0aiIF+WHXC+KU8sc4tI0hRpohpyCAamkiGJF39IJWNyTzwu4x4rzuXUPmKFI03YmlUUhgGkMGW8zFxMTzwvPi4Uc3VekTVoZmNRrrbVtNh6lUHYC+OL40tdLon1BJE44OMET7GEzfiYejw9ayuA9Q1daEMWYljp0gSJJEjoefLjimZds7UrEur5dAy0qyyXAJLD0RKj4hc98Jc1TpolI0Kdf7R5nmU6vl6EYzOlFP4REi3WcM/wDEKTUxWavVfOsCkIAGBP4dOn4b6evS2Elek3pw2HNG5Gu53zAjBP2Uv2lqmeTMKKdZzQFQqrBAp2sblmHe84l4FXX7RoFSoy5glqi0yy6GJJiTBIA3NvmLYEyORrNQZypASn5RCqghVb1B9V9VwQRjvMcWUUlpUZCwA2pVmQZB1C8g4HqtBoh8025/txoR39uIj3TGtm6Ncaa2Wq1K5SDVUS0D4SBsvS4i5k4rvh/gtNcvVzOep1hp0miGlEcHoQbknbsJveLEtB8vRMUper6UrK2rVImNJGxE+98R8QzlLysrRroarI41UwTAAlYIH44IsenfDXRteVV6FlRwNIYng7jZ9Bwsp+IqGd+6clMrSTWykmSZgD2UXgbwOmKXks+2WrCpSUNpJjV069jHPFt8TcBy9HMUXYMi1mIIMBRYaBAAAHLnFpx3maA4h5lVHSlSoUtK/dgazBJ6QoiJ5dN8K5pJztbelq0qbYANjhmdDjiZJP2SXjGer8RbzPKJ8tQDoBMC5kn3543kMnmM6SNRqGmNUMwt7TzMcsA8O4zXpU3pq2lKok2vcRIPcW+uHHC1yYoB6j1BWE6lRoLiTCwNtgZ+uJWgmSvUqE9OyGsGDDIFxHedIvw5nssRorqFIIbVMFhtH6WwVQqUWzBBISnJiLSB0nrv9cVynQZy706bFEljz0r3PYYa8E4BVzNN6iMhVSRDSCY35Yds6ClXosZfUdUicZOiUybJB63l0m1Bj6STy7xiYcJdCdQFQUvwap1Lc+nt2te2FvDcnUzX+UACkT6tJm5kX6Yioq7MyK1QugIIEktBiPTYwST8jgH0Czua6bQ8YGZ3741IRtTxEwJp5WmFkggwSYsWBBn0k74pn8S+A+VmfTBpVU1KPN1mZBY3AKrJgbj0/LFv4B59OpVakJq019VJgQzKd4tYiAdsKOOqOI1nBTy6pTTRloUMCTD2iGEjaxjvhqdS3DufovO6/pL58IYaJJmSdb/X6ry+jw1GJHqVgJk8zjrM8GKRrkEqD/6nY/MXwxr0aupkrBFZGK6Ykkz1U7DtI2xPxkJUr6qZLqqIqrEAgKqztJM7DG+4rwbUlyh0iAW0i5VbFvdiJw2yGZ80+WsIXKrpnrz2F4BxHlqbLLOQqC3qHXkP+RiZq1OjmAaYJMnTuRFiCJ5wRJwrsokENwrRmeE0aSCE1MBZjM/9dsJeL0CiHUKmiPS4ItJ6dIsMA5vxgz+lUPOST0/bCivmK+ZKKC+lz6QJIaN5jp7YQUzysrWunKkqKzFQtXzBJUmJItK/UD2tibinA6lAoC6MzepCp2UkmTa3WLxJxzw2oVLTFgAQNrHflPpH54YPU8x2q1GBUCwAkt6ZCgDYDblc98U0tDRwgBSY7LSIkgF1loFr3/sYzDLLZ5GQFqYn5/3tjMLc7sqWDug89RUVoEHU1veb9ow04pQQ0jDj7ttQCzMExHvIBwh4nSmrvKSANPIW2+Rw14PW0VSSLAWHKBH59/fAjAKUGVYfDvh+pXgmViCsrED/AJ53xZK38PGKkrUOoA2uRvIm+JeDeIqKMupwNUGTYS1/YHFjz/GjSZG1IEZgpYmBLWXa+/baTsMZTkzP0VLjoKoZXwnXyqOTSNWvpJoEaSFNvUZghhcgX2wPx6vW4hlWerlHGYy4CvVuqqoGppBI9ZmYvAOHPFuFjMimaubak4qMpa5psR8TU9oAC7HmbnrXuHUcy7ZinSzI8rzAWqMxBaCYYEAm8Tbe2Lu7L0ujYIvkSO8943z7LM54grNlqaV6LltWhn+EsggmmAP9MHURN7YK49xStmcvQzEUEpU3Ap0Z1NqmLggDSIFhaMR0eL5+kftzJrV18vzGFiAbWEHcbnfHHDPCFOrl0rPU9dWoAtNYW2r1QTYHSCY2AHyxIgr1WtpUwHvAEHYzkzIjj3RPEs9n61UZY+SWEVA1OLAc9RPpmBIMTbELrTptW1vWp5tKkq7EHXMSCVsDuZ788Qca4WMlmVXLZg+oEG+koCYhiLbXn54mORoUamlf/KapSEETKuTygmbe/wAsTggrZSDA1pZ8JEgNbBOczOI9OU7SnTGXZab1cw9fUWgmxSCW07gTBk7iMRZLjPl5c0fKUhpknvziJt1nljXDszWJWio8uqCFLfCdIkwwj8O872wXls6crWYFUqHYsIO8GQT+4xb7LKWxcxwuM3ATk8A4gREQllDLFkb7wLouEZiJ/wBo2n/nBtBNApmlUp1atdgNLrLIRzkkwR3F+WBc3mfNqipVssgEgWC/0H6YIrcFoVM0Eo1SEKatYIYgidiCOgPUThD6K1RwiKhiQScSMDRPvnutcezdXPN9kqg5dAFJIWQGH4m/+mSdgRHpM2jFJ4TkMw9d8rT85lF9BBSQCLsCfQCDPO8b4uz56ooRaX3qtrFQnTrfSwVv/QiNPucGeLvNy9ShnaVDWKNJlqgEI+kwQzaVIhSpm5An3ws3TKx+L4FrWNAB0J/uHOc5KW8ByVGnmxRq0lbXlk9BlyH/ABb3VrH25DCXiuWQZt6WWDONWlREtPMd4Mie2BqeVzedLZxxAlRr+AfygiLkA2JHPFp8K5b7NnKtOqqGvpU0mdmVdiSQdMwRAkjlGCATjhaRUPT3VS+51sFs84/RJOE8TzdM1aVNRD+lg4A0kysEmBJAIjqPli2+GeHfZSaRZq5nzPuSAgGk2ZpDMSVn5Ac4xX+J1a1ao1WotJx5pogiohpqxEqvqFr3LfiJjYRiXOKzU6Vel5dNkYUalOnV0mQ2kc9MxbUOt5icDRUK/wDXEYbduM5jEnfpx6pxw2nQoVKlEhlq1HOkswlf5NLzDD1au5jpjfA86Mmx9HmVm+MrUB033YQFAn/VgSjXFfNK1Cm/lCn5dVXXUEBsdNyQew98deHs15NHMKKigBhc3bfTqAO8C+5uNsMDBlRfSJY66SSGyJzuMxqO3OE9zuWL683lSWqFdARx6TFp5XBFpMWwkaMhTpvUpt9sLswKwwcH4gQDp06TFoIPacRVgadIuuvyWjRJ+Ig8wDMW1XFzgXJeJalKorsSwB1aTcCQRKz8JAMcxjnETPP5lNS6WoWEMNzfoSAMNJ9ORH/K34vpUzWbMUqYp0qiBlIAGswNUCYW9iFAvPOcU6qlYiKaGnO8Cx7gxqAGPV/GeToV8gtXLpSOmpefS1LWbgQIAJuQ0DmDa/mjZhgkawsTDHkWmwO2w3xpacA7XgPbDi2CI4O0sOXLSKhI07MTv2I3npfDGnR8w06a9ANRP4d5+siMC8SB8qmAP5zq6bAAcp3+uIctmSpMHkYJ2GwJPbD7GFA4mE8zOWy9AqFLSxCuYEDqRYnblMQcF8T4cKWXZqIFgGV0tMXt8sUqtmyZYHaIa+/+nphhwzxBUFF0FSSVPoK6pPMgz6WCnV0MfUWHZUPNjKBzufIQAAa2N2688T6tWWZSdLodX+9diPcEgxzH+0YV5xCSpXnbSNwfpz5YKyWSYmDq0zGrTInoOuLECE4JlaXL6xqsZ6kTjMMG4XG8k84Bj++WMwLgmtU1doBIpjSpgH3/AK8sQ0qxNtrx/f64mbLuNZmApIZTbnH9cccMyiAuztt6gQdr7nrOwGJgiFQgmEXwZalTMJqlx+IDm2wMY9P4iMvmMt9ibVSr0GJKBdbMRMaYgHVIO8gHbfFM8O0lrVKla6UaBV6jJ8XqNlUC5MTJ2EEk4Y1eN0KVcvllZw9IrUNWDU1MTqYNFm0mJFvfEzjJWrpqJe6WzjPzU1Lga0Puc353mRqpU0ZWQ6rBZEwzMIP+3Eh4QlOpQp16deg5aGeRfkNCwOceok/PEme8M1l0Ojmo/l+c2kyKSAjRDEy0Cb/6bbYHzeUzVdKdZ9bh28um3ORJhQL7zfscJC9yi6+DeIMzxnMQPvlS8e4BUylJFeuHDkxTViQIvtsb9sC5zwnmaK0tVtb6aaBwW1GDsDY/8XxteE5nMU6lYK9RadmcmSIvAkyY3ttON8PzlGq7HOvVJVAKZTcGd9rnb3ueWJO9Qt1N1RjMEOIm6BJk6gD7+i1k8rQoVaiZxauoWhIs3czfkfnibL5oUqxfKl9IEAuBMEXmNr8xGOeD8XpoKwrUvMaoph2gkGGgydjJmcM/DXij7NRdVp6nZuaiCLCJ36nnvhZarVDVAcSwu0InymdkDiF1lWrZqq1SGd4BJTcACOXa2Jspm6ARhUSoXaQCIhe99zPLA3A+K1Mm7/d+ogCCShXc9Oh6Y3l+KMKzVaShOZHxKAe52vzwwcAPVTex7i5rWw0AWkGJ9ESnFKnk+QAugyTaWP8A11xDw/IVSVrUyEWnUA8xvhU7+qAYXkSbXwRlPEhp5nz2GokaSEgcgLcuU4WZ7jTEVlVVVa7aiOa9QD0PPCOc3ZXNp1csYwCYJOxnDvoFYcpw31ZmpqWq2krUQJp0MbiHJ0yriJB/lvhdmuH5nzFy2dqFqeZGnUpDCQVNrWMiNraiRgTjmdbJ5fyKeYpVqdVZOkeoE6SbzsY/M7YrHE/FD1noFgVaiAupWMsJBm+zdx26Ym4ifZTpdLVePEkFpkAxBEDBGoz6K0N4fzGSGtswz5eg33VEfEWY+kGFuJJPPawB234hYLnaVWtlnYMkAPLJVfSICagCqyRFpBwXmvF9KvTKIj0tLeYzIQAVQzAgfEz+kcpMk4rOUzLVPITNvUp0KclKkGVVQTCWhmJCibxAxfB0sFBlQkvqDIkHuQRxGzPz+yYNka+QzHmNlUendmFnWC2+7RAhQTyn3xJwarUFVs3TyiVKTMy+Wl9BsPhubgxMczEYk4tTzbhEbOU6grOESmrAWOzNCgAdd747fga5Wn9pyuaDBYFRVZWk7cvSRPUWwhH0Wtj2uZDyC92MXQR2PYk8rrgudzGWrPTSk0n1eU3xL0O1rG5jBSZRnzjtVNIH0swN0YhVGm/Mjc9ZOF2WIK+eczqrvAZBMhTY37D8Iw4RKIrIFJamSJJIBm4uYiJj5HBaJT1rQ9zwIcWkEgHY3v7d1I+XLFtGjyqZNRUqbTF1EEkgX7YCznCXel5w0ARspAsLE6fcYZcWahTaKaK0fi1Erf2O4nl0xBwnLs1KutPTrIWQfiKjUSB05YcgTChTqOawVW4GNjic8/OVTs0XRXCsyh1KOAdweR6jCDiS0yultUmLiN+e1z9MWPP1izaIkk2jf2wp4rlHpag6ujASRBDfQ74z0n2O9F6H8S6JvUUbxF4E+4SutRXSp2AMafxG8jrFjHW2A85wYsfS4UC9xpMf6gBy+nS+OqGaLARaSQBzuPy98C5xKsMZZoidMkAX3jkCN++PQbdO18CSSi+IcK1Ul0RCNp6agQDqHQ6pEHqMKafC3p6amtUlrHUJEe3P+zg7L5qpFISIqQCrXEhtN1O4sDhdxD754p3gkAHcCTAF+e88yTirbtFE2nKmqVRUOq2tzELIUATMXIHL6dzg+kSSgGwgi8/ljWeyK0iKY3piHI/Ex3+m2J+H5QarNDC4A6C+FJlc0GU/p0ARJZp52xmB8yCGMMkW39vbGYhBWm1qWUqnmuC0DzDblzknvvgxsqpJBJ0gkgKOW1x74E4nX8pKKj4kBDHubkfKw+RwNl+KP+EgMT/LyN9+k4paScKTXgYKuPAMzSoozaDWDslIKCyrFzBmJmNtjzthxlOKpmKD0srkVVzS0u9iFUmSSxiOsm8gdMDcG4wOHig5+/SqhaoREJVMalWRbSoAIkE7zsMZmsxSejTOV1faqpqNWWmGkq2ospAtpAt8p54VxjErf07ZbJGzgzj5j5KHIZmtlShq02anUQHy3Jh6ew9gO/I7QcTqucah51NCtFajVlKhfSZIJH4iBMbRbEjcQzBXzqdTzj5J8yVvRQkgruACSJnf0g7YGyOfzDImUNXyKZDA6vSNJBJ1W23iBN98RLgF6rQ4i8NbPO9CZx3/AFU3CvGlbLpFOPUSzAgKik7aQv1vzws4ZWp+etTMAumolwtpm/yE9OWCOI8QTyUy1MK4RtRqhYLGLgWBKgmJNzAwCjcsTc+CMr0unpMLXOa20u55jg+ie+JeKZWqaYy1LQFB1kKRO0b78+XPHObpU3zKjIipeNM76r7Tyjr3wvy+WZp0IzAb6VJj3gWwZw/NZnJ1RVC6dYga1sVsbE7H2xxdOSmbT8JltN0kA4J2T3THgjJ9sannlJYD8bRcRv19O3XEGT441EZhKYAp1iwE7qLgAC/Ijnywu4ln3r1y7euo52UTsLADsBiah4ldKD0QUCNqkFZa9jee3yxM1f8AOUT0znCXCZDZbMARyEe2by/+HeWChr6pmPWL7TG2nqeuNZ3ieSGQVUXXmDBYmZVp9U/6YsAOvzwmy3Dq9ajUq0kLU6XxkEW57bmBe2DMzw/7EuWziOmYpllYgCIO8EE84MHqMAPeRMYj7Jn06LHW+IS64ugHZibTGvmq9xCi+kOUZEYkoSDpMbgE7xtiTwamTfMP9saFRdaAtpViPwkj1HeQBvGHHizi2bzeSNU0VTJisShEAi5AtM7sZItJ7YTeEeCUGGrOg0qVVwqVSCJgaoUmwDc3uIBG5GKMpgGR91LquudU6e13lMkeUyR/3urXxPiWV+0NTFY08uaIDICSrvqgD0bBAo6CAORJI3iTxsucoCiaKgo1qikwAJHpBvBEbx7WwgPhv7ipmaLq9JKpRVMltOqAxsBBtt15YL4pxRK6KlHKpR0epyoMkwAZ3IUdzzxYSsFKhSvYRLo51B9U28NeAPtWXNZ6y00kqoiTYxJkiBhPX4YlHMPT8xHVYJemZ1CwheWoAzH+k3wXwjxcFofZsyrNSEAMhKsAPw25Had/ecQZrPZZMxTbLU28qnpLBjLOQZO5gdNhhHAEQtfT1eoFZ4qTGYAAiOM902p8Qy/kmmlGKgIAqMZLDmd7T0jb2wemQqij5pX0GOd4NgY/lJtOMoivxOqrpTpUqdMFdWgETHSDJiOsY3RzdbKa8rXB0mRt+EzJQ8wTBg7X2wYjPCn4rosZ8cy5pMmOY/0phUpItOqjanUgvSIA+l+Xftywx4r4kpVAlWkCKwsWgqCOjA7/AN3wm4Zw6pmHZaQB0iTJAtyxrUuWzJXNq2lFmFvqa0D/AGkXn5Y6THokfQpuf5nFzmybRuDxH56rocNpsBnFqBCldWqIY9A1AyOZveO/bBP8RK+WrZUVRVFSorCmjIQR1Ia+0DlsT3wh4iPPqVqmXpOKI0lgBt7gHaZPbtiyeDHyxoirURQ2WJDsVuQ3wmRuo1H4gdt8TYZJb35R6lhpBnUuJJafhESARhp+ePYrxynltNYsbhYIUb/9T+/TE2TygqrXI+PT6YmSxYdOXxDp6hhl4yzKNm6lWggpo5gBRaPlsDcxtfCzhFfRqAe7oWB2ggNBn/dFvfGkSRIK+Y6toZ1JbEDcdpEx8lHkXDEIIpmmUYjrc6j35GD0xFwqj5b1KoUeldILbS0gNE7jeeUTjWdyA9L6gCy3G15JMfkItscS1eH1DTooqu2gCrUEWJ5AnssbnYmO95UIOkDRHmOSNSkE+xPXsf7thohKe9gJO2++FuXy7krIqSecbkn6fOeWGS5atIV1ULPNl1GLTZpgbyBFsByA7LirxZtRlEJk9f8A9hjMcVUWfjpnvP8A/ON4XHZCwrWZorr01NRj16uRm5Y+5tHfEa3qUwAAdu1pj5YaZJVqfdOGlFBZhBgz8PabCMBGidSuL+srEcrEQOW+GBymhXbh3GqP2VqOaRSlITSibM2oFiBuZPtcWtiHhFDQMrXyzBXAfzalRtFIOYhJmxgxHMwdr4V5WojEGosqresD8Y6dt/0wdwhKS1ajUcwKKo/pVhqQgG5IYgj0/wDteOuJOFxlaqVXw2kft+ZWDPa9NDKeaXrKqVgxB1vJmCDEGTM8vng2vmxSqeRxCkzOgVQ4e6JuIAswgmJ/aMb8TPmctTpFPLAp1NaNSSGHpF+djeRebTiujxEK+ap1c5qKjStSAQSq/uT+vLEHN4/ZelRrh+eM8+af2xCc8W41lnSilCiaeidbkCXMKJNzzBtPPD/jJyuZRnWMsyICmpdHmAcojtAIn9hXuBZrhrHMLXJhmigxLDShkk/7lEbzJgDfAj5utm815NB6mYCyKOsgHSoAm8AWUe8TucAgxnMqzajS9oa4i2TJ9cn0PzTfh3iypQyz0VCaX1SWH8wgz1ttf64XrnqtWkQoqOlISdyqDaegtacCcK46MlnT9poazT1KaZj0tyPQx+8jBub/AIgVmrZmrl0dUq0wHDetUiFJj4VBFvmMJaS3zH5LUaradQmkwGc3E4n9kf4U8aJk1eaOqozSKgIkCPhvtf6zfbGcA8SUKTVc3mCXzOuVSAQ2rcxAHaeXS+IuG+DzW4aMzVqUadNKdSoDTBao0SQHvFoItcWnbFa8J1spUzEZ2o1OkELSOZEemwJuJ2vbBDaggdkr6vTP8RwJk4dHYcD3TGj4rrUnqmgxprVYsR8RFzFzzgwbXgYDyHDa+YrU8us6jOhajFQouSROwiTYX74N4zxajQ4itbIU1qUKHlmQG0sYJadU3jn1WcC+IvGb5rMJmW1U6ipoVaLFSol51MRuQ0QORuZwRRPJSv8A4lTp+amwAkbO5iBj/qIPhGsEqNmKkUcvmFouoaQCWQORfSoCkEnfa28Nm4VS4hl0pUcwimjU8unTZhZebX9TSJIiZg9YXzbNZplHqLMGaYJm/M35mwJ3xZ24etbK0czl/u2AFJac6nJDONQIvM7GBsb2xp8MNbK8n+bdVqiXRzrlGuc1kRUoKwakzP8AhDghSyk89N0Jj/TPKcN+CcQqcN05ipRFelmaQmTdZvBMG5BBvvPbBvhp83lKtelXRNC0xUfSQREEEqty2qCDA+Ikn4sLch/EAUsmcuKCVDDLNS6wSY3MkAQII/CNowohuVqNR1QWhoMxMc/6SrJrSr5htTrlqRLMNUsFE2W25/4w6pcDy9OvXpVq4RUQeWxtrdoK2E+kA3/UYUeFOC0syWV660ng+WD+IhSxtvG30PbGvD/hnMZ1iKCrpUhWcmFE7d9ugwo+q9N1bJHiWhoH7z9uVNwzj+Yy4ZaVUqrXI/Ix0kW+WIzxkvUBqu73/mkgdATiDxFwKtknFOtpJZdSspkEfQHfti8VvDGS/wAINTRpqikH1kyxeAY3gqZiwi46YQNJkdlR/U9PSLagEl5iQuM/l6VOnSzWVrFVbT6S3qv1HNZF+YOOP8fDZijXrqpCWaF1Ai8MQZJIkddsUbL1QYWQt922HU+2PSch/D2k2XVkzWqoYJYEGkZ7bxeJ/wCcKLnnyhLVbQ6Zo/mHS4yJjMH/AEpm8V0cvVrtRKhWUOiwwRqkeqIWwIgXtPviq5vh9dqFbNoAlMuwemCQQpIMwd1BIHbE9HMZYZaulQ/+SGPltBIlSAALRczM2iMC8c8dZrM0xSqFQn4ggjV7zJjsMK94I85+Q7qnT9O5j/6DZyA5zuQANDme/BVUrUqhUlNZA9T6TB0i0km0AkXO04iVpou/lICtkUQxMiCCeQE6jECSLXwwe6EoCxQamGoKNMgWJO8nbCqlnhUdSAFRgFuwi9rr2Yhp7Yr08li8b+NBv80Y7BRcJywqlFqrpXzGZmkSFABbnyA/M444/mqnnQzllqIK2kyAuu4B7hYM77YlzlOpSRKdNXRmOho+Ekm6Dm99yLcrxOCvFig5p6dMQabJQG2wUKNuWpX/ACxrnK8NVs8UNhBECBEi3zN8NuGZzXcLemCSxMenaLC8YAzGXVxUsQEFniAxDKGv/wCwIA2Hvjjh9U0qtJgRpKxPI7rB5wSP35YYgEYQaSDlMVSotlyvmD+eXM9dmjfGY0aym9OoUU3CEtKzeNsZhIP5KtaPyE++0rmYUN5WYldrLUI2mbBo+uAs0dFQoabqxYMwi4bpE7X5dcCVArJBEOLq4NmP8p6dj0OGfD+LNU8tK2io4BgnVIA5auYEY6IWdoUmXygn01IfmJIkcwQYv0xKmTUPr1JpaZ076jYNfYx8sDUiSzlW0qj6jH4ROxPO157d8SUEdn+EKbAMCsMOcgGL77c8LlWHdG5Hiw1VVcs6sIUzIUAzAk2jbT9Dgul5dSmXYADWFA6gwAYN/i36R3wDmqLJsgBY+qwBaL+mTt1iTOBGpFYT1KWgzNzva4A58sdtLAKvS+FMtpCPSploJkAAn5i+BMh4a+y1tWUrvSqMpWDpcEb7MOVjOK9wPidWk+rUdEaIqGwW1lva95GCaviGotU1UUWtqbaLSBeTty/bAAg5S+cYBRPEvAGuoarVnd2aWLgGY6xHYR0xFmfDldKLhcy4Wr6KlNUVE0i4EC3LkJ3k4ky3jSo4IbSCCSrAH1WLBSvaANU3kWE46yPi5KlItUAVoJAuByhRN5O8++Oc0j4Uwq1YglVxPC4b0qWYAwRqNjhnl+DgMEgKQLQAP0uTbCrLeJ3yzklVCMbmN99u46mcWpsoXKtM2Ee2EeHBcaju6rWf4aFaS2q0ibyML8/W9B0IFMG++LbW4WJ74VcRyMDDNHdLdKoqVtQLkyw5dv8AvFj8J52nl8vValFXMMDqBU+inBBKkGAwJBJ6WHPFUzyGnWYAxf8AI4vHgPLSGcgAaFQEDcEkkxjW4S1Ta610rvhWWzfFMwEaoSy0oLv/ACC41QJaSeczM8sZk/DhXPplMy4oy0M+42kQf9W0nYm+0Yb8br5tK61crC6UNNWWFYrb0kEwYiRis162a4hmGYq1SqqjUoEEBYG3uZ+eMbmhe5RruOWkAR9CrB444Llcq1E5WrqLA6116iIj1WFpJI+VsE+CvGq5MVEdTDHUGFzsBBHykG+K5w/wfm67aUokXgloUA956C8CTgepwqulepQCM9SmTqCAvERe3K4v3xPzA3ALUPDqUvBqPnmVYfG3iv7dVVgCqIulZiTNyTHKbAdu8AXOeK6tXLJQqLS0pAQgEEQNNrxfc9cD5Twjm6kk0jTUAsWqekAC5t8X0HI9MFVvBdTQzJVWoVUEKFZWYmLDUBsD7naJwrrytdN3SssbPw691a6XgKiOEtWZ4rBPPDDppkIRe0c+pntipcH4jm0//wAxrEJyVS6jsRBEHphRT4rXpo1EvUCkaShtbeL3A5xi1eC/4krkMu9MUmdzU17jSRpA9wRH54EAkcJSatOk41AKhLsDsE18E5FeIZrMHNCXKSbaCGNtQAgAiPzxWeN8PbL16lJrlDBI2I3BHYiD88TDh+er5vzUSplzm3fSdRRSDLEajcgC/wApGLHkfC2XrJUSrnQ+bWUVi8rIVfSdUsQt1m03jbCupXtiM907ev8A5aqXOd5SBDRmIx8htU2kpGWzLrOoIoAG8a1mL2/ocV1eFNTAzC0mNOCLRAaLaunJsX7j/CKeXqZujTU6RlwGJvrZIJN9gTBjbFOrVwx0rrHmorEBohgYWBsTsu3M41UgWNtXznWV/Hqmp+QsfiuYOSVlIKU6gCtY1DzWR1U8+3acD1M0pMuJdrGbCSJ1SL8zPQk8sT1aSlSqrdiUUQAYFy3Yt/MdgT2xpagNMVDLEek6IUdrwxt8PtpnFBCyhsSo/MCiHRlpuApAOonuAGv7yMEccyCiimiioVACHBLyDHpho2ZtUESNV7FSenyjeWK1N1VSzAm5J0xadO0HsLiJtiavT00lqByKb0U8zVtKnn1cWAi/yJwJyCE4bO0lpKzqGYU5iL+Wu1og7QBGMx1R4npEB1AvuFm5m9jzxmKT6IWHutUYggTpCyZN7flsfzwdQqXVtQEfCLLJ2jsBt8sL6L1PSoCgQQ08oYm572tiVmcWNQAC3T8uVuWCVMJ2KzMIYjSqyVRZ5gTtfffGlSQ0OHgCVK+o/I9rmDywIfTQbzagOuNF/UQO28HqemIX4uSywo0qQRaL2Em19ueEDSmLkXla5M04cQZAAMk+xO//ADg/OZs0RpqOGJAIUCwkyRPWMLG4m1QVBTUSVCh1gGZH5G4/6wBQYlhrXzCb+tmgd7fphrO6FxOkbVzxqkgGTYg7aR7R+eDqdEKVEgad9V9UmDbp77yMLPt+hiFSmf8ASQfrE/FzjlgxfETaR92m/IReZvIM9hOOhGYROb4gSwj0qCCZYbnccudt+WBauWhdWnaAJkdevfn3x1Q4q9SAGgTLSq8unpGOHRqbEnRPIMSZHIrY364ELru6XV6ZdV1A6iSBq6AA49J8KVxVydJ+enSfdfT+2PN+L566Rb0t9TbF2/hXmNeVqIb+XUt7MB+4OHLZCi4qxV6Awn4hQtiwZhMKs5TthIXAryzxPkoqqQJmRHWMW/wBQ05QsfxufooC/qDhX4qyRIJAMhgRG/8AcHFp4VlTRy1JCIKqJ9zc/rizNJXbTOnUsRvIgyJwNxKkGWUmnUggsh0EqYlZA29I3xvLVJnGZhsKWApmuI0lFLJV6eutSzLo59M7yFWBqAEWEgEQb7YVUMznctXNWn5juR94+n4gQAIIGoCAOl1w9ytY6mUGxifzxuszAwu9j9NvpiDxBWhtY8pXkmqZ2rTWpnqieZZyyaQrAgqhg3Ms3qPz3xNn+KZjL1gBnaNfy3e7LpFxBZiANdzYSRI6YmTIy0kSQfzwt/iBx+pTp0qdNaaq+rVCiTECB0F9u2A0XGAn8eOMI7O+L/Nq0TmqdGqlBSAKSmotRtpZj+EA2ANiPlhjwfhVHM1KX2KnSo1A2pmqHzgSFEKtMkwpLTcyCvbFU4H4mrU8uaJuxI9ZA9KnexE6gBvy+mFOXztSjmahBZGJI9LFTvIg/LfvOD4c7XDqXAQ3C9AyGZ+312pZ7OkhGc01pjy9UFqepLDfSYG8N3wAM7TGRq0kjSldGGjUClwoapquyNLAi+m19sV3MJQqIG1FamwgyCJG4Nw1yZBIJ6YKp5oUvRM6hpKOSI5bQBpNifUeR5DCkZkLg4kQdKfwxUIrVaFQs2qnUIBYsTqEE2MGAN+gwty1EhaZiRpkARJINr9L8u3thtw/hpq5kI4jVZYGkOGHWbIZBBkm1xvCWvTVUpEg6tPMwOYN4v0meu2+DM6SxBymVHLf+OxqBdRawUlvToM3O5kqbC8DpgesQhAXSG0ksNLagCZg7AGQDB2jGZ3P6fsyKxKEAmTcBzAAPL0ruBYgT0xxw3LilmCWYHTGiTAIInU3UGRbnfpgepTDKaZfhoRCaxX1gAo0MqAwdVS48uT6YBm83wqzBo6dNQswMz5YZVsSILMbm0WUA26WGPFKjVDMHXNSqW2YNIUGJIhYCwJBLQIJwY1Z6iD7oa6pCqziQQLQbQTJ1QbGAYtfoIOUQZBhc/Zxy9A5LpDQPctc/l0tjMCU80I9SMW3M6pk3xrAn3TBh7prxTLLTqEQILahpFwL3N7mf0wvzaBW+EGPhkCG/eP7OJc1l9Tq0ajBUb2gdu35YGyS6zJ/CSWMk6Zt137chiwCzNd5F0gdizvFh6iRt8+R6AYXnNeY2lVMdR7YKzldWGkHRR58yxE9+p7YJpaUBVTFuwMQb9+na2HmEkyYWq1NaL6Q+gCmqi0gneSRf8Rm3MYKy7hrDQSY1aWgxz3vf5b4XVXNRyXAbYA/pHyxldiBYSOkwMdwuuAMI/N5O5ZkbU0m5gXM8uU439hW9rx+9/7OEmaaFgVCWgkos253vGJcnxao0BiIsCRv7e+A5ruEHPP9qahEtETENHKORwp4nm2LQpNhy59APpgnMZlWUaQSSQCbyBN8Q18uCVNoG/8ATBaOSozLpKDzgkgGRpUT9JOLt/B5/XmFt6lRonpqG3z37YpGafWSttXtb2n2xYP4WVSnEFkqA1N1iQSTYgW9pxZqc6XrdanbCnM0xN9hfDurthTm+2Ec2ErSq1m4NUMBYNz98Ms9UsBzOAs1Svhe+fUeifgGkAm5PP3/AK4DHQCExCZZR5aBiXM7W9hgDhebA1FtyCV/f8sM6lQaRBEi+KCEUtyCkVDPMfvgl/8AM7WxxpVdiWbmbwO07Ykp1hrG3P8ApjPUbJRCLoUot3xTvHGaTWpMeg+n3kE/ti0ZvO6AT2EfTHnXGaheuoPX9cBjcpjpGrnh5XnWP3bek/hZiVU9yIkfLCfM1RrZtM6dOkjcDSNMg7grE7QcNOO5orTpUUUI50udAiYBVbcibnuSD0wnz9BUKjVLhfvIMhTtp7kCJ5TPTDtC5N6z+ahaEEKu9jI0wR1JEg/7ROIuLj0h2JJYk+okkAWAmdpnvfBWT4frpKQFIZR8TD0iIJMm0MWIPcDE3GMzoqAgOaclNypgBVsDeRE98SnMBWiRKh4H4xqKygtrCkMA1oINoZRqEfPDZEpMQxctSZf8trwZJIBmVYEkSIN+hvVsnRRMyhb4GZfi5CRMjn7Ya8SU03qBB92TqRwJAHIEc1It88B4F0BSLzoprmcrTFMS8qGtIDFbAi4JI6wQIOrriCg1OfVt5Ypr5g0M8a9IAkkC6iZ5fLCv7U3l66YCsILMpOwBAPMHuIBHbEKZw1WCtQLyDYAmTO4jva3W98LaeVcOwp6yVA0UabCPSRD/AJ6lsd9j8sR0s5LeqoV0ED1GdPI3N4JvI9o2w2y6/aAQsIyCI9UBQOTyWBH8pMHpckBZguE1hVqMRHrUMfnKzcxAMSQRhgZXEQh62cbUdFY6ZMX5fO+MwPT8VVgACFHYJ/XGYe13ZJe3uicjXNVaksUFiDP1n6D6YXVeLBCFQen97f3OGFTiCNWpon+WRoYkbyNgYHP2/LABpqKYAFvMIJ52A/WRigCgsGddoIIUXJJ/riRGIGosGMjYCwvJ2vbA2ZuVC7ETHW8Thl5aIhDrqJHLcH39sEoqDJZkSyndY9iOUfKMd1qxAIIA6/PEWTRPhAvMQTJAvz9scZhJUA/qb3/vvgRlSIyo6SBSGPpP1kdzG2JKtaLgqym0g7ewjfEdVgB6iJiwkxiKlTJBMgncRsN8NhUTTN5kU9LiGFS5i4mBPt1jviA54GNKxvHOcQFCKcaecgb8t/nf8sRCo0AAREyx3+nIX98clgKEsQ155wP3w28PZ0081Rqn0gVFmbSJE78oJxHRoLZwCsEfFzgTv17HEGaHqAMhYI18wbm/zse2CCmhe85ip3wsqvffFT4R42p06ApuZZfQvtErJ7GUnsMGcG8UpXQMYVpiCefbDOykAhNMxl7zik8dSpTzJIpsUMHWBN+nYzfFpzfiCmqMZuJhTuSOnWcIuLeIYRAh+8gaj8vbmZ9sT0mVdOYqGqxFTSANKg33Em3fF98IcJqVaAeux0mfxQfy+Eb98UbOcUasAWOtgL2ssHYdRaSb4eeGPEJRTTtDmwHWw+gH6YYOAOUS0xhXPjBQUCqAALe3bFSOb9UdsN/t8jSIJNo/v6zivZoaGMGcM7zJRhS5vOnf+xisUcu1fNoomJlv9o3nt74Oz+csROBqP3WVqVTIaqfKQ9vxN1I5dL9cTIgJhlCVOJPWqVCtpBIP44AsJ3FgNoxFw3hgq1ANQWHCHuLyfkAflgLJuUqBhyO/LFi4VlSKNWoPiCQojdnEfXST9cB3lGEzRKK4BUZ8xMW0FwtoVSzaR9G1exxPxo1ZYGCDqqAlJCsYGnURaRpBAO6j578MhKCs4YPUMlZupZVJF/5Q3PmUXrjeY1olV1ZlmmxqU5Y3YD1wxAKSG9VyDI5g4gT5lcfCqiWYsrMJOsAkbyN+fPFg45TNHMVlpMYhdIuQDpUsACLiSeW2FFTMqykhbkjUdyztuRyA+KAOo3w149mmGaD02b/JVqZFiYta55KRfp3xQySpQOUNw/Oszs5dbCGMR29Qi8i3UxiLOv5jqUYhgFQEcgLQAtlO3p5zO5wMaxqUpmIaHJtuDHvseW+GPh6ktNgWU6yCVUg6RIB1TsZjSBNrnkMcfLlddiEbRzn3bIxVFZrgQToUyxM7uzQJnkRtvHRDVKpKw+qZTbUp3HpkC2x6hTjeZoKEhjsQYNzFzE8pa5/3dsTcJ4mwhQoCoTrf4dMXkgXI5CL7DnhJxIQuOwoa/hFWYtpq3v6YAvfZrg9QZgyJO+Mw6peI6cWdFHRpke98Zid1RDxPQfdUCkYFplb262/OcNuI0x5h9R0GCRv8QBkdxOOG4GbmmwcE2vEj+mJuJZMlqZAj0Kp6Tz2t0xskJUI9LSdTQSfTTg2ufi9gLR37YIOqNU+kGB3jc4ErmG0xt8II+HuffePbGspWJABJJuZ7Wt+R/LBCCnKQBpsOmO6sETzEkf388DZqtUBkEe39d8cVc2BIAJkXJ/btgQuIBXFUekEj0mwj98TJlyE1AgDuSBfnjvKZLUNUjSRER/fvbBLPK/CCv93x0wlc9Lvitr02gTN/1tOJ1yb6Jbb8hyuTzwcuTViuoAAkdBz2mMWrJ5ekgZVIhSZWNQBMmJ57GBhC9Kag7Km5lyKYVFMafVcRMnYTv3+XuMmcZvTa4Nj1AP0kQcOvF/BSrLUW6NuE2Q2vbYHpywPwigNElYZp3uTEDpb2wZxKe8RISxqKlCWEG+x39sEUck6ECNgLlgvfae/5Y5ztZFaAPYxItyHSPbGDMhqbJqk6tSmw2F17z+ww3CfBXT09TGHZoO0z9DyP93xuq0AcwbcxP133wFRqxJBOxM94sP8AvBNJCQzwzMYVfmJMdIX9cAohbp1yHUTZrRadvbbttfEVPOlGGm8EEDrI7e+JOI5XS+pb3XSOc6QCIHfGqiMsESGC6SoWfljkUVR46dYYkyJtNhNr+374b0uKUqg9RCxtJie84QUuGM6yaRQnaQQrH53B/LHWX4JVJIMCN5It2tthg4BJEpzWyCuAKUOSeogiwsfecC8ZWnUqeQCJp+lWBs17jeJ6YP4NkPKptVYpq/y6QPwgkXYyOW+Bq1PLOwZydQsQCJb63MDY77b4kXSU7R3STiOSYaQEIXVe1weQI5Wxa8r8BRVDRK3/AA76ibGWiwN49VtjiNvECBlRULMYC+Zex5Gb2698CUfE5kxoQlplQwbvBFup+eEMuCcQDhM+G5d/NpmGVbnYIDALBRI3lQIJO52M4jynCMwPtNTy9dYEBGLBi0tDCA1gU/m5W54Fq8UrndvUNzAMi95uWNp7DaeQ44ufUfOdfSNEzY9ZQbKBtzPbAgoruvlQMzTRiraTLgC2qBf2gge4OIeJ5epVK1EAJR3IG8oGMCBtt9GB54jqtAljVYsAVUtAOrZmAmJ3C7kEE23gTiJWwY33EW2/O3TrjoI0uc4cqDLq8FaoZdUQRYjoZO+5E98MBTanuWMnQqgAzES0KSJggbzPtiNyWVfKsxOkif07X27HAqFalULqOimIDEgSo3IJ29UsAOR7Yf4lPaK+0qWbWpLbhLjbYE7gCALdL4lUrAV1Rda+pRI9omwgQd7kH5x0Mxf7ol3U3YiyqTeCfUQLGLC+2EtSuxaD8YJ6H3Fv7364AbKOGhPjw2nJ+9O+2iY7STeNsZisis380fP+mMw/hHulvHZOcgfuSeepL8+eD+CMTUaTNxv88bxmGKVMq6gu0iYdgJ6AWGI6eXX+VfjjYbWtjMZgJSgOJUVn4RueWEddfQPnjMZhkQnrWpNH8n7Y2gsPYYzGYUrMUlVzqYSY6cueLN4J2T5n/wDLGYzBOlWp8KseeX/PHIIsDldb/U4qlf445XxrGYgxZwlPGBYe374SE/rjWMxoZ8K1N0E4oqC1xywyoICyggRO3LGYzAKqmudoqqnSAthsI/TElIfD/fLGsZiZRSnP1CNUEiDa+2+NZ6ofsiXN3ee8RE9cZjMEIBb8TGKSRb1D/wCI/fFam088bxmGZpB+wrfoHk0zAnSL8/jXCni9oAsOnLGsZibFZ6WVqpGmCRsd+dsN6CDVRsLswPcWtjMZhzpTCP8AESgV0gfgP/xY/rfFXyA+7qdlEf8A3LjMZgM+FdV2nXDKpKEkknS1yb/DjKKj7TQEWOm3Lp+lsZjMKNlIxOs1l1CwFUBqzgiBBAAgHqBhl4k4dSFehFNBKsTCjv2xmMxAnP1S1viC86zqAVGsNzjWMxmNoXL/2Q=="/>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35973993"/>
      </p:ext>
    </p:extLst>
  </p:cSld>
  <p:clrMapOvr>
    <a:masterClrMapping/>
  </p:clrMapOvr>
  <p:transition>
    <p:random/>
    <p:sndAc>
      <p:stSnd>
        <p:snd r:embed="rId3" name="WHOO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1950" y="1981200"/>
            <a:ext cx="5327650" cy="4114800"/>
          </a:xfrm>
        </p:spPr>
        <p:txBody>
          <a:bodyPr/>
          <a:lstStyle/>
          <a:p>
            <a:pPr>
              <a:defRPr/>
            </a:pPr>
            <a:r>
              <a:rPr lang="tr-TR" dirty="0" smtClean="0"/>
              <a:t>Lewis Caroll'un «Alice Harikalar Diyarında» isimli kitabının kahramanı Alice'nin bir mantarı yedikten sonra yaşadıkları, bu mantarın </a:t>
            </a:r>
            <a:r>
              <a:rPr lang="tr-TR" i="1" dirty="0" smtClean="0"/>
              <a:t>Amanita muscaria</a:t>
            </a:r>
            <a:r>
              <a:rPr lang="tr-TR" dirty="0" smtClean="0"/>
              <a:t> olduğunu ima etmektedir.</a:t>
            </a:r>
            <a:endParaRPr lang="tr-TR" dirty="0"/>
          </a:p>
        </p:txBody>
      </p:sp>
      <p:sp>
        <p:nvSpPr>
          <p:cNvPr id="51917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F99E1E7-ACE8-41FC-B37A-4A1EB32376D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p:txBody>
          <a:bodyPr/>
          <a:lstStyle/>
          <a:p>
            <a:pPr>
              <a:defRPr/>
            </a:pPr>
            <a:r>
              <a:rPr lang="tr-TR" i="1" dirty="0" smtClean="0">
                <a:solidFill>
                  <a:srgbClr val="FFFF00"/>
                </a:solidFill>
              </a:rPr>
              <a:t>Amanita muscaria</a:t>
            </a:r>
            <a:endParaRPr lang="tr-TR" i="1" dirty="0">
              <a:solidFill>
                <a:srgbClr val="FFFF00"/>
              </a:solidFill>
            </a:endParaRPr>
          </a:p>
        </p:txBody>
      </p:sp>
    </p:spTree>
    <p:extLst>
      <p:ext uri="{BB962C8B-B14F-4D97-AF65-F5344CB8AC3E}">
        <p14:creationId xmlns:p14="http://schemas.microsoft.com/office/powerpoint/2010/main" val="2403611327"/>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defRPr/>
            </a:pPr>
            <a:endParaRPr lang="tr-TR" dirty="0"/>
          </a:p>
        </p:txBody>
      </p:sp>
      <p:sp>
        <p:nvSpPr>
          <p:cNvPr id="521219"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10BAB06-FEC5-4C45-B7C6-6A531703F47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a:xfrm>
            <a:off x="1752600" y="1"/>
            <a:ext cx="7772400" cy="836613"/>
          </a:xfrm>
        </p:spPr>
        <p:txBody>
          <a:bodyPr/>
          <a:lstStyle/>
          <a:p>
            <a:pPr>
              <a:defRPr/>
            </a:pPr>
            <a:r>
              <a:rPr lang="tr-TR" i="1" dirty="0" smtClean="0">
                <a:solidFill>
                  <a:srgbClr val="FFFF00"/>
                </a:solidFill>
              </a:rPr>
              <a:t>Amanita muscaria</a:t>
            </a:r>
            <a:endParaRPr lang="tr-TR" i="1" dirty="0">
              <a:solidFill>
                <a:srgbClr val="FFFF00"/>
              </a:solidFill>
            </a:endParaRPr>
          </a:p>
        </p:txBody>
      </p:sp>
      <p:sp>
        <p:nvSpPr>
          <p:cNvPr id="6" name="TextBox 5"/>
          <p:cNvSpPr txBox="1"/>
          <p:nvPr/>
        </p:nvSpPr>
        <p:spPr>
          <a:xfrm>
            <a:off x="1847850" y="4437064"/>
            <a:ext cx="5111750" cy="2308225"/>
          </a:xfrm>
          <a:prstGeom prst="rect">
            <a:avLst/>
          </a:prstGeom>
          <a:noFill/>
        </p:spPr>
        <p:txBody>
          <a:bodyPr>
            <a:spAutoFit/>
          </a:bodyPr>
          <a:lstStyle/>
          <a:p>
            <a:pPr fontAlgn="base">
              <a:spcBef>
                <a:spcPct val="0"/>
              </a:spcBef>
              <a:spcAft>
                <a:spcPct val="0"/>
              </a:spcAft>
              <a:defRPr/>
            </a:pPr>
            <a:r>
              <a:rPr lang="tr-TR" sz="2400" dirty="0">
                <a:solidFill>
                  <a:srgbClr val="FFFFFF"/>
                </a:solidFill>
                <a:effectLst>
                  <a:outerShdw blurRad="38100" dist="38100" dir="2700000" algn="tl">
                    <a:srgbClr val="000000">
                      <a:alpha val="43137"/>
                    </a:srgbClr>
                  </a:outerShdw>
                </a:effectLst>
                <a:latin typeface="Times New Roman" panose="02020603050405020304" pitchFamily="18" charset="0"/>
                <a:cs typeface="Arial" panose="020B0604020202020204" pitchFamily="34" charset="0"/>
              </a:rPr>
              <a:t>Bir rivayete göre, şirinlerin yaratıcısı Peyo bir gün ormanda gezerken bu mantardan yer ve mantarın etkisiyle sevimli, küçük, mavi yaratıklar görür. Şirinleri de burdan etkilenerek oluşturur…</a:t>
            </a:r>
          </a:p>
        </p:txBody>
      </p:sp>
    </p:spTree>
    <p:extLst>
      <p:ext uri="{BB962C8B-B14F-4D97-AF65-F5344CB8AC3E}">
        <p14:creationId xmlns:p14="http://schemas.microsoft.com/office/powerpoint/2010/main" val="91314052"/>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defRPr/>
            </a:pPr>
            <a:r>
              <a:rPr lang="tr-TR" dirty="0">
                <a:effectLst>
                  <a:outerShdw blurRad="38100" dist="38100" dir="2700000" algn="tl">
                    <a:srgbClr val="000000">
                      <a:alpha val="43137"/>
                    </a:srgbClr>
                  </a:outerShdw>
                </a:effectLst>
              </a:rPr>
              <a:t>Çocuk kitaplarında kırmızı ve benekli olarak resmedilen mantarlar da bu mantar </a:t>
            </a:r>
            <a:r>
              <a:rPr lang="tr-TR" dirty="0" smtClean="0">
                <a:effectLst>
                  <a:outerShdw blurRad="38100" dist="38100" dir="2700000" algn="tl">
                    <a:srgbClr val="000000">
                      <a:alpha val="43137"/>
                    </a:srgbClr>
                  </a:outerShdw>
                </a:effectLst>
              </a:rPr>
              <a:t>türündendir </a:t>
            </a:r>
            <a:r>
              <a:rPr lang="tr-TR" dirty="0" smtClean="0">
                <a:effectLst>
                  <a:outerShdw blurRad="38100" dist="38100" dir="2700000" algn="tl">
                    <a:srgbClr val="000000">
                      <a:alpha val="43137"/>
                    </a:srgbClr>
                  </a:outerShdw>
                </a:effectLst>
                <a:sym typeface="Wingdings" pitchFamily="2" charset="2"/>
              </a:rPr>
              <a:t> Masal Mantarı</a:t>
            </a:r>
          </a:p>
          <a:p>
            <a:pPr>
              <a:defRPr/>
            </a:pPr>
            <a:r>
              <a:rPr lang="tr-TR" dirty="0">
                <a:effectLst>
                  <a:outerShdw blurRad="38100" dist="38100" dir="2700000" algn="tl">
                    <a:srgbClr val="000000">
                      <a:alpha val="43137"/>
                    </a:srgbClr>
                  </a:outerShdw>
                </a:effectLst>
              </a:rPr>
              <a:t>Ş</a:t>
            </a:r>
            <a:r>
              <a:rPr lang="tr-TR" dirty="0" smtClean="0">
                <a:effectLst>
                  <a:outerShdw blurRad="38100" dist="38100" dir="2700000" algn="tl">
                    <a:srgbClr val="000000">
                      <a:alpha val="43137"/>
                    </a:srgbClr>
                  </a:outerShdw>
                </a:effectLst>
              </a:rPr>
              <a:t>irinlerin içerisinde </a:t>
            </a:r>
            <a:r>
              <a:rPr lang="tr-TR" dirty="0">
                <a:effectLst>
                  <a:outerShdw blurRad="38100" dist="38100" dir="2700000" algn="tl">
                    <a:srgbClr val="000000">
                      <a:alpha val="43137"/>
                    </a:srgbClr>
                  </a:outerShdw>
                </a:effectLst>
              </a:rPr>
              <a:t>yaşayıp bütün gün lay lay lom gezdiği, alice’in yiyip harikalar diyarına gittiği, süper mario’nun yiyip büyüdüğü zehirli mantar </a:t>
            </a:r>
            <a:r>
              <a:rPr lang="tr-TR" dirty="0" smtClean="0">
                <a:effectLst>
                  <a:outerShdw blurRad="38100" dist="38100" dir="2700000" algn="tl">
                    <a:srgbClr val="000000">
                      <a:alpha val="43137"/>
                    </a:srgbClr>
                  </a:outerShdw>
                </a:effectLst>
              </a:rPr>
              <a:t>türü…</a:t>
            </a:r>
            <a:endParaRPr lang="tr-TR" dirty="0">
              <a:effectLst>
                <a:outerShdw blurRad="38100" dist="38100" dir="2700000" algn="tl">
                  <a:srgbClr val="000000">
                    <a:alpha val="43137"/>
                  </a:srgbClr>
                </a:outerShdw>
              </a:effectLst>
            </a:endParaRPr>
          </a:p>
        </p:txBody>
      </p:sp>
      <p:sp>
        <p:nvSpPr>
          <p:cNvPr id="5232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CF24CF9-3A6B-4D00-8055-A7FFEB0C760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665992850"/>
      </p:ext>
    </p:extLst>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03388" y="476250"/>
            <a:ext cx="4030662" cy="2813050"/>
          </a:xfrm>
        </p:spPr>
        <p:txBody>
          <a:bodyPr/>
          <a:lstStyle/>
          <a:p>
            <a:pPr>
              <a:defRPr/>
            </a:pPr>
            <a:r>
              <a:rPr lang="tr-TR" dirty="0" smtClean="0">
                <a:effectLst>
                  <a:outerShdw blurRad="38100" dist="38100" dir="2700000" algn="tl">
                    <a:srgbClr val="000000">
                      <a:alpha val="43137"/>
                    </a:srgbClr>
                  </a:outerShdw>
                </a:effectLst>
              </a:rPr>
              <a:t>Mario'nun mantarının bu mantar türünden esinlendiği bilinmektedir.</a:t>
            </a:r>
          </a:p>
          <a:p>
            <a:pPr>
              <a:defRPr/>
            </a:pPr>
            <a:endParaRPr lang="tr-TR" dirty="0">
              <a:effectLst>
                <a:outerShdw blurRad="38100" dist="38100" dir="2700000" algn="tl">
                  <a:srgbClr val="000000">
                    <a:alpha val="43137"/>
                  </a:srgbClr>
                </a:outerShdw>
              </a:effectLst>
            </a:endParaRPr>
          </a:p>
        </p:txBody>
      </p:sp>
      <p:sp>
        <p:nvSpPr>
          <p:cNvPr id="52531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6850BE5-B928-4D9C-8EF7-1BC82A69B89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25319" name="AutoShape 10" descr="data:image/jpeg;base64,/9j/4AAQSkZJRgABAQAAAQABAAD/2wCEAAkGBhQSERUUExQWFRUWFx0YGBgYGBwYGBwcFx0XHB0cHRccGyYfGhojHBcXIC8gIycpLCwsFh8xNTAqNSYrLCkBCQoKDgwOGg8PGiwlHCUsLCwsLCwsLCwsLSwsLCwpLCwsLCwsLCwsKSwsLCwsLCwsKSksLCwsLCksLCwsLCwsLP/AABEIAMIBAwMBIgACEQEDEQH/xAAcAAABBAMBAAAAAAAAAAAAAAAFAAMEBgECBwj/xABNEAACAQIEAgUHCQQGCAcBAAABAhEAAwQSITEFQQYTIlFhBxQycYGR0SNCUnOSobPB0zSTsfAVJFRyg+EXJTOCoqOywxZEU2Jj8fJD/8QAGgEAAgMBAQAAAAAAAAAAAAAAAgMAAQQFBv/EADARAAICAQMDAwIGAgIDAAAAAAECABEDEiExBEFREyJhcYEFMpGx0fDB4RShFSMz/9oADAMBAAIRAxEAPwAH0z6Z4yxjr9qzfKW0yBVFu0QAbdttyhO7H30D/wBI/EP7Sf3dn9KnunizxTFeu3+Daqp4i0Q1Zy3uqZix1VctI8omP/tR/dWf0qkXenmPA/aWn6uz+lVd4bhpk91ScTb7qHUfMsEw3a6dY4rrimn6uz+lUW95QeIg6Ykx9VZ/ToVhl0M1vdtA6fnUDGXdcwifKHxH+0n91Z/TqZa6acQKz50f3dn9OoHBeg2Kxal7KBlBIzMwUGDBAncg6cvfVg/0Z4xMom0QVLMQzEJBAykhSS2vIR2TrU1HuYQBMAYvyh8STbEkj6qz+nUQeVDiU/tP/Ktfp0f6U+T29hba3WK3LZyyygjKWmJU6xtr3kChfF+gOJw9pLt21COAZXtFZiA4iVYz3e2aMZPMPtJfDPKDjnHaxBP+HaH/AG6f4h03x6+jiSP8Oyf+3Qr/AMNYnDljcsXFVcuZiJUZ/R7QkGfA6c4rXF28wFLLmZ2Ygybb6e8QI1xTfu7P6VSG6b48jTEt+7s/p0CGEisWWI0ofUMrWZYz0xx5WfOWH+HZ/TqTw3pjjGYh8QTpp8naH8LdBbDgit8HGcUOpjwYjJkaiLhDGdMMcsgYhpn/ANO1t+7pnF9NseAIxLfu7X6da8Ww8Q1Ccfc2FCHcS0ykrzClnpxxA/8Amm/dWf0qzienOPG2Jb93Z/ToPgRJqViMPrRa2q5PVYmom8ovEf7S37qz+nT2F6fcQY64lv3dkf8AboW2D1pvE2soovVJ2jtZ8w1ien+PE5cSdP8A47J/7daYfyjY/wCdiSf8Oz+nQTqpqEUg0YYna5NRMsF/yl8QDHLiTH1dn9OsHyl8R/tJ/dWf06AYdRMmt8VbHI0dmOFgXCh8qXEv7T/yrP6dZt+VDiRP7T/yrX6dATgZFb2+Hx7QB8aZrEnqAyy4byicSYE+cnTf5Kz+nUz/AMc8Qj9qb93Z/SqtkiAF0Ucu/wAT40sRiwBSyT2MQzMTQhvEeUPiC/8AmT+7s/pVEPlP4jr/AFk6f/FZ/TqtX8ZNahJBpgsDePWwN56f4eouWbLuFZms22Y5QJLIpJgCNSaVLg/7Nh/qLX4aUqONnIenmH/1jfbvKfhWx+VVnF4WTVz6YgNjsQOeZPwrdV58OVMGuYzEOZieg1yBhZXQVOw2Fe8y20UszGAB3nv8PHwrV1A1q29EsXh8Iq4prnyzs1kWzGRVLLN1oBYACd5B8Naap2mnDjOQ6VE04N0cTDOXxLYY5VM2Xua5jIEx4wezm3jSjox1lbFgThbbXQugVQtq0ygkOWc5n7OhPMjSgPHuIcPLnqkNxxfBe4pOR0lWcwWhixleXM8xRbAYfBYo3cRdtph7FuLaIOzmZhmzOU1LcwAaud3H0Kqgdga+kYa/lxlxcHiU6prUs9wBlQCBo5ADHQajQTGsTWOP8Wuq9l7AvPhiyqvWBhbuMswF1BcMsmQI7pqEeihvZ7tgZbQY9Vn1LFfmydtj6e0ga1t0h47fxdm3bOHZGstmLJmy5gCshQITc7nTKI00qq8zoL0qagE3HB7V/MncYxeL4le83vLbsZAbkOGzEcgGzdsSwELEeytcO2Iu4F79zGMhs5wLYVMwa2NAXWJBidR3QKiDpFhcnymCLPEKWh50361zmmhnC8MbZOJbB9dZUmQQxRdZHagjsxHakd8VJB0p0nauOa3+/wAyy4DymoMNDo7YjY5coEiMrkkDKdhABPZoYnEMNxC+OuVMKq2yWKOi5jLMSMwljqfcOVR+j10YrFWbV90WyHLLbyKE3kWxERMxqeQ8KuvSzjuCwYuiwtpr7wjKqrvuGIIjZm15wKscXM3VdJiDen6Z1Hf6Sj9IejXmqqwvJdDGBlnYyRrsdI1HM7VWXWD66O4DjWGSwbd3DqziSXWeseZ3OYZYkwdRMSIEEZj7QL50QracnqwddByJ3kc6GcDq+ibp242jVgn31pefIQaftEKNabxyzrVVMDr7oUuY5bloEctKg8Qw4OU+FbYNAtszTPEsRsBTApI/7iwgUGpm1cCqajW8eWMVofR1qLa3pd7QV2JMMrcG5qFi7k6U15zqBTF1jnoAu8YBHLF6DFa3bWtZt4YzRC3hJHee6mhYd0ICv4Yk6VobJ50buWwKh4hwKZqraCuc8VIdu4QRNEsIuZomR2iPHSR8Kh2EzE6VO4cvbA9f3q1TtGAd5GW0ahYmzpRiJ208KaNnUiqFgxAcq0ApgiTUlMKVFTpCms3XlTUbIeI5spO09D8I/ZsP9Ra/DSlS4R+zYf6i1+GlKtQmsTkHS+5HFsT3Zrf4NqsYm3mANMdPLkcSxP8AeT8GzTeE4hKVz8o98x5QSZO4HgLNzEBcRmFoKzNlMGFWdWjQafzNTeN4zAIttsKgz9YtxtSy5MvomezmzBdBoIPfTXR+7hFS6cSxz3LdwIpXsyBC8tSSxgg7qZ2ovxrC4DD4VTYhsQl9O0WDOwQy0kSqCB3R66NRtO5+GY6ILA2ePEh2elCteuviMIGLItu3bFv0IDBQsgEFi05gCTyG0D7GCvYU5L1t1VwRB0BYL2WB1UupIOs7bUY4rax19beIYqovXlNmzmy3CyAKpGYAkAKGkmNc2lbYPgWKx1wjMCbcyTARTzjJuWM6gHemUykH7iehxtj0kEiqpt+PFQnwXgli5eUm/nDLnvFmVIICjsoFGWTvH5iSGI45bwt8JhlCpPyrem5UTpOwkmQNxud4qprwu5PVtbcXFmVytJAnUCJKnv2IonwTovfxKnqQFA//AKOCUnuAGrH1U0s2R7Y/H9r+IjJ02NFtn9gHEzxfG2LuYpYh3bM7ageOUFjG0R7dNqGN0jxOGsNh0I6o7MAcyg7iQdvWOZohxLhzWHNtmRiB6SGR7eanwNTuH8awSYADFWjcuozSlqc5zOYIJK5uzlO8aR4VFxl9l+n6w3fHhxKaLLz5qAOC9DhicO983ls5dEGQvmjxB0107+e1NdFkwZtX/OEa5fkKiakZTGqlRIcEESSNIpjit62pbqusCuYCSwz7aMFjN3eM0M4ZxC7euKq3Ft5iFAyLOuoEhZgxGkcudLTGGYL/AL/aB1fVsFY3YNEdq+PvLBax2TB27LWluMnWv2wpWXnKGYmAAxLTm1y1pb4MtzC3WZFR1aVKmDOvZRFlXmBPq7wKGXcKDYuPcLve65bYU9lQ0mQF+eWBGo2kUW/prFraXC9Vd85tOLqKVEFUMmQfAsZEgzUyBQaU38zismTOpZtr5HiVS8unMeHdWLNvSi3Su1dF8tdQozw0GAdABy5iI9lC7FztRS6nHyLQmbBm2w5imsfZkr6qm4XD9ph30zxNIePChbYTPyCZBvQABNRzb0msm0SfCsYq5GlCsoSD10NRi1htQTzFBGXtD10TxWJIygd1aKAmhdIIuT77BagXuK5TIqFdvtIpq5bMhiAfA7GiVVLCzQh6AOZJvcXD6bHv/wAqjhGYwRWlnB86moxAg61GobCUAvaEMPaVUpvhYDXSQdmB9+b41FvEkabVL6OYWHYzzH3E/GhvaE7Cpm7dghvmsYPgR8QD7jTty3qCOelRPOBqp2lg3hrofYajriWQweR9/q9dSZ2UNNcQCGg0+qdmYrS5iQ7e3WpqWM0ryZTr3Hkff91LbmCwozvnCv2ex9Ra/DSlS4UP6vY+otfhpSrYJvE4p5QW/wBZ4n+9b/BtVE4aklVG7MFHLUkAT4a1J8oFueKYn12/wbVQODYd7l1URspnNJ1C5dSxXnlAJjntWRh7ovTZMu/F/JtdTqmQvfKrF1UygqNW7GbSO1Gu5MgQDU3H9D7Fq6l23cUWhluXLV1jKKAGKgkdtidMpP3GoWM6cvadktsXy3gVuHTNaCgG2wBM9qdRpqfbngfk/vY6zcxD3Cp1ZM3bLxux1kCQFGnLuq9uJ6PpxkxIGyNpXiWjHeU7Bm2mW3ca5BGUJ2kLKykh2hZ7R9GaqvRnpHcwp+T10GZW0mNjI2JHrGtbYHgVrDXU8+O6hgts5vY5AlY00A174mi3S3pFhr6qtq0mdIi6ojKo3XlMgbagd9WGPftNWLFgQ+ljUsrcmZudPLrXHIs27bMoliC0hZhZMDmTAHOoV/jl+SVIUopFkW4thJTKQOTDN2+0DqYqf0Y6ScOQAX7Z67J23ZWdSTocgAYD2xpNa47E4TD4k3bNtb5yLFkoxypdAbsFuyRCrodRmjaQd2Ee4bdgfPf54BOxMy5PSBKaDsTXbtuPsOJK4PgRxBGe4/V3kRAbgYEP2T6SgAEmGJKwDQDH4VlxK2sLF5s+hyGezvKkRvE8vVUS5jct9wgKq8tatWtGtgfNPV6BQNzO/rrfhPGbmHvm/ZS1duKrJ2y0W530Bknac3dy1pr9OVy71RFg9twau6A8eL8ylfIMJGMnxp7jzxd+R8Sb0YNvCY1zjSAyAnM/agzPZIMZmBMHw0jaonSO/ZTGXb1hUdbg22yMcrFlMaNMkETGY9wqTx7jFm8zXTadLjCWhl6vNrJj0vaPCq1icapKjKwWQYPZzLIkAxpInXlNc1mJYte/mbMXRh11uCNqoza1dui4uJyu6LiFZiJyF0KtB5Tl5kaVbOO9KrmLWyuCZmxJDk5FUEIRqpLSVgxJkAx6hWmP6bYcYB7GGsLbZxr2ZAEyQ2ac7ESM2u/srTCJZ4ey4mxiReQwtxSFFzK2XW3GhhxqNDHqoNu0xsAdytEcDzIPSbC4h1s3roQplAV0YEEuMxkbqdxqNwRO1VXGtlYGrKelTXnxQIi0yzaSF+TzPrt3kk+s1WOJKJIqgL4+s4HVqUylTDHBnDOKhdIDluGnei98A6nao3SHEhrzZe6haYFYAFTBt/EwNKg3r81llneSAdYrRbWlMGMBdVwxRjOD1cVYsThlCgnehnDcJ2gT30Y6QWYt5hy/OmFzWkcS3NZFEr2MHa0p1LmmtNYZ871OxWH9EDmaX8Ru9GNouatwQNGGlEcDw+INY4jgZGmhoqMAN2EGNb/9Mz4c6IcEftjlJaR6gOVDcJhWDSJke6jGFxKs6kjK6HXx0j+BPuqqEo7gwJeEXWA+kffNSMRYkGBqpI9k/wAxUfGLNxiNDJkfwNSrzZXYj6X8Kh4kIIqQnsxrRHhb7A98e/SscQtgQRswBHd/kQdPZWuEJlIHMfxFKO8UQanoHhX7PY+otfhpWazw0fIWfqbf/QtKtwm5TsJxjp2QOI4kn6Sfg2aHcEwL3buW2Cz9W5VV3JymP59VPeUd/wDWeJ/vJ+DarHQji3V4yy5bKoaCdNRG0naSBWYje5a2puXK7wvBWeF9ibt+8ttY1zLdUuIVdCMrFgRr6IoXg+PY3D2BkcpaLPZg+kG9JgQR2SNYnXQ1vhMDfxOOfF4W2uXrTctliqqShEqFM6kjmPGRVkwFvEY5r74zLh8M0JcUhUbOvolCRMqxHaOh21igPM9FjyhEp6YXZvt9pF4b0KW9g2xK4lnvEE5IlZQElWJBYnT0pjUb1K6McD4deSb2IW5dgFrJY2lUuAd11YidwxEg7EaAOFcYucMxtyyW620tzK67h0aO0NPTyEesyO6puN6F3yhxWHt27tm6WZbds9tEkxAbU6RIGoOmsUxdFHUN+31jGbL+U5NKk2D8eL7Sd0j4ZwlUK4Y3OtiQUd3UZSJBLkrrqNf86gcF6BYvFIHV1tWiQOsJOcgc1A3EiNY91C8H0YxuIVnW06W0UsCwKg5fmqN2Y68uRprgnS/EYbRH0GhtvJXT/wBp1Q77Eb6zVrmZSD43HH8bzX6DHE6Ysmp+9kn9N9o/hcNj7HXi0jLcsXA965ayl1zKYB5uhUhoAIlQSO4t/RWIa6bvFB1CtbbJcDW7blxlygqmrmCfSGwNGuGeVmxbtuzWMl9ngi3s0Jo5YgaaBY1O3KqJx3jQxBJm5LOzsbl5rglicoUEBbaqDGnLfatWfqVypdkeBzd8i6ugeLJ8djOf0mDOuWimnsWrcV35qzxxJNri1lLtm6O0ttELo0nNdBDFhJ7I5AeJq1XPKfavWXS9YW4CNFbKA2o0BAhYG0gSY1mp2N8leDuDq7DMlwJOcOXGbYZ0JiJB0EVT+lPQFsNirVjDM19rqFgugcZd5OihTuJj26Upj7VbYniqrji/MmvpupcpbA8gk/rN+A9GcLi7lxVxFxD1jdUqrPycAqzZ+1oTB/u09Z8ljtiWspiLLZFDOyq2ZZMAFAdCYY7/ADTTeH6A461ZS/b7N4uV6tHXMq6LJcEr6xOwmZ0DeN4le4Rde3ZurczANeE6i987tASd5AMyGBI2lZLICnY81/PiDkyF3143vbb4mmI4GcJh7mYW7q3FkvBV1IZAqDteiYzco19dVTEAMexIHIHWr/0wxo6lLLN/tSrlRBCgARD7nVP+I71Q8Tb6v1VnbYbTzfUZy+U6uY3gbRVo760xtiG0ohgoaD99YNmSaJ60qRfz/qJPkwTbwhM1o+BKmRRdFg66TW2g3pJciBqozGAwkjWp/E8LntON+yP40zbxCLo2x591F7CSp5iN6fjbueP0md2cOGMpPCcMyueUHu0qwthgwEgaeAmoS4lQ58TUtsTzpTZPdcc+RzxJEBR8KhXzm2I9R7J+/So9/H00L2Y6UfqXLxgjcyRbTL6Qj11pbUFiw71+4x+dbi5A39m49x0rXDW5LHLGh29Hv9HlqOVEp3uNC73IgsAvlfv7LDuHI01dtfKuG0DEkHlvprRAYJs+cEEEz7/Cn7mEDCD7KIkGWcgXmDLSSvVtynL6+Y9tMYW0Q4G4lfvNFMRw9iAw3Gh9mxpnHIU7Wkg690yCD7xSwa2iGO+3ed54ePkbP1Nv/oWlWOGtNiye+zb/AOhaVbZ0F4E4b5SLc8SxH95J/c2o/OgeAOS7beJyOrEbghGBIjnMUe8oRP8ASmJ7ibf4NqhVpcu8VnckQWYjiG7HDMbfAt2VdrIuM9vKQFUsTPa3AO2umlG+jvQ67xJgl7EgFCRctvcd7qxI0Q9nUCQZ8daXQ/pOLFpbxuALauMlyyYAuLcUkEbnMCd/CO6oOK4rfxGKfEYZfN3t2ywgwWXYzcMAx2Yzb+MaVU6GHrGYadh8y9cd8kdq3Yd0vNmXtBrpkBQoGRuRXQwdxPcIqn8F6cYzDBbwGe2QFBuWzkgfNW4AApgROu2ooDicZxC6PlLt5xPom5G88gdvCrTwvi+KwuFWyqW7i9ohlJAGcyVuhsqsgljoZ221FTvtNK56QrlpvvD3RnyqWLIcPauWwzs8L8ok3DmPagMO0T82Naf47xjhOOtEtcFu63aJAZGzKCJMgBzBPpTIMxVOxOBw1+JNq040/qoZUPiwcZQZ7j7TWR0KtZdMUwYTIe2O8wd9Btz3YbTpe/BkV+n16wxUyaPJ1cuqHwl63ctXAGXrTlcSJ1AUgjxEbVG6WYbh1mytvDF3xEjrGLEqoE5hochJg6CYjWpPD+CXiMlriHV2wMyDOFEqRJMuAyg8tdxMa0c4fc4fg16271KZlaWDZy0ABhaAZmE69kAbjeo1sbPMb/5ApXusDsNv1lRwPTTEYOxksBUN4ktdYs9wkGCRJ03G3r5mSXQrpxcXFO942mzoA95yFdFWR2TzkkEjWcs60sHf4XnRrtthbhzbUi51ajeCO12mMwrCBA12obiuG4G/eUW7pw6ssx1DqnZ37biWJldAvzT3ijUl7bI3n6+BMrZ8BUqq0T3hbi3SbH4O4iLcAw93M1pmCO3Vlhmd8uumae1GhEmZqanSTDdUmbqLtxQxa4ELBrhEFpKk5tpZjJ7ooRwnEWLaNYtWcyMGDtdklzB2y6ZNuyQNZ01oRjsUWCqYQToqgKsnc5RpNLyMcYKkbzn5epxn8vP93Mb4txK5iL2dvADYAAdwpeaSsGWHPmfX66jpxADSMxHdTq8QkSDBG4ofUZgSB7dr/YTmv7jvNrFgKygRB2pYlMjtrWcDdEyQCJ0I5Hn7K1xWAZrjTmOvpHQEHb2AU7QmTGXB4HH3/aD6gB0vI9/FyugqKb5otYwoQVpetpE1gIveFrFwNfDERvNXDgxPUkHkKC4e8AoBHiKMYDFQsRuKYjjiJyuWoQR5mrE98043DOYNPm2WIZdB84eNbJdgmhyACpTOxNCarw1fSIpCwpOgArbrwyyTBHLwqHiMUEYlWmPdS+20pQ7TbFWVUgxPcO+puGsKSAvZYkR3H2UMVQwdiYI1MxpJEAezX2VHZ2JBDGB/OhkUe4nRwdF1Gb/5qTD16wE7O3ZJAiCI5T4bRQ+3miB2pmNJ51m3i1gBsxgnU9zbzrrrWuaUIGsE6DbWSNPZGvfRWGuMz/h3U4ATkxkD6R/CYuIB0Y6aGQDyPsobxCxCvrJggeMfn40xebVQeyI9nq9W9TMVjCFHZUnLoY0IGxHiKgmDT4nbOEfs1j6i1+GlKs8LP9XsfUWvw0pV0ROmJxLygT/SmJPcU/BtVWb9xvUKtXTc/wCtsUPq/vtW6rfEb4UwNNaSVOqJP5qjFkQJorw3jTWxBJZYjKe7290n30FtkqxBp17RI0oCKMAqQahyz0iQtBDBSfmmCPDTceFFrQS4vZOYSCDOukETO8d+81S7fDLgO1FOHWLiOCCR41TMo7y3IA2MudwqEC27RVtZOdmnmN9Zkbz7acXAAWgUs4e3cDDti38ttOYXJkSTqdxU3oq3Wg5ozLA9/OrFcwdtCobQsQF7ySGMD7JpgUEXcX6x7GUrFcMS4pa780SqdXn9is7GCdOYqJw/gltrinIlk75io0jUdkdnN4xXSrnR4d1YXoys7c6b6ftqF6reZSBaZbuQvcKgwWXcmd/DYajXSm8babDWXvxmyagOZG/jz1mavfDOBg21aPS195Jod084YBw/E+Fon2jUfwqkw0N4IYkicsGPKKjFiFYSf72/sFNjFec9pjCrMAUENx2VVPo0Tw99LY0FZWGgE1ZMjoF+sm8PUGZ2FPrhgZPM0wpGhBgH+NYTEAn0tvyrJR5iiDVybgFCMU27wdqJWsVlhWPZPozuP8qr5xuYnNzpq5iToDqOVaMBTXWS9Pxz/wBzPkxlxRlldQurCRMGovFrSKhZZjupvA49XUK/wBjlPeO6muPMUgDUNrROAF23/u36xeEsDoaboc0ZhHdU1G7tgYmhzYmQJXUfw76svRfGYMqzXVNxy2icgBGoOxoMWIsdo84yTBtgLnZAdW2HjuK1xHD3uEA9jMQAY17ttzzrsWBW0+UC2qnKGSEEwDrDHlrHZqsdLukXmpOTqwy9gyCWhtQYiRA1mQTWr/jAkajHDDtcC8B6BMbg64KtsadtiXY6/MWI9RPKrBxLglrAYW5cuWbSJMLGrtrosRHagDw1qdwDhtp8t1L9xwe/v0nKSASu2vMg1z7yq9Izexfm65+rw4AAbTM5Elo9RA18aPIq412E6X4f0oz5QnbvMcJ4ZYukYzHTZwty6Ut27QOpAJOo1CLBBYakzsKsOO4ngUvHqMDYv4K0qi9cVAWDXNiHOpiI9Z3EawRxNGXgyCDbHpDQjNCowPiGzz66u97GcPwFq6jC1aS9LPb3zaAEBNTEDYc/XSFxljQnffMmIC1PegDQAuu2995Q+mfRvD2ktYnBtOHvEqFknK28CdYgNoditUziCMqyNIo1x/juDWyuHwrOUF1rrs8g5oyqqjeFUkEneqziuIK4jOPv+FZnxkZOPrPQYOpUdKUZr5qzvXa40Me0QTyifX/PKpt17hRQrJrGWDJnv1G+vuEUKde4g+o09g8f1bhiMygyRO8cx401Z5Xrfw9XBfFsf3nofhn+ws6z8jb1/wBxaVY4YZsWPqbf/QtKt044ut5xbpvdji2JA3OQf8q1Va4hwtneV2Imrf03w4PEcQw3DJJ/wrVQMDZBcKxyiCQfZIE8tayNmKttMzPTbQEvDy0E+kBB8Sv57UVTDqAoGpGs0495GmEKxpIMnSeca/8A6pzD4IaQx8TE6ctAeXjG9JbU0pwzTctnXuK1orjKZpjFXkRgE7SkxmzCJ5gD+d6axGO1JXalFG7xJxkcy5+T698sV70P/CRH8asPDbYxeLW8iG2EuZXbMWLG2t1QuWQgGrEEE6Anuqj+T7HjztBOrBgfdP5V09uFm0Ga1JRyTctT9P0nTuY69nY5p0NdLFq9Ou3eDpoy12rIy6EEd/586zctBVLdwJ9wJqm9FOLEcNdSWdrbXLCZZzvllbYAOoYqF05ak84smIxts4a4EdWy2iIBGnZjYGRuNK0h7EdUcwmHy2baxsg94AoB0+sA4DEjc9Rc+5WP5Vabt4AqsbjTwyjaPfQHpVbzYa+ImbTiBrMqdIOhmjXfaTgzzHYcHVpiOXKpli8TsPfTSIobLIPImp1vh5U77js+NYMtA0eY9yDU2wWJBuhHWADDawPb/IqRiLEsYUqIkE8wdvCa14dwfOwOcW1JCljOv3elrziaMpwe7ZG6ugIMjuDaiDz0G3jQe0igInNkQe26lYvYZ1JBBkax6/8A7FaPiyNJ5ffVx6XWlvWbdy3OcAwBsyEk+uQCPZ91Ru4JsgbIwk6T/Psq6HeDiYOtmT34h1YyzKlQxUzv3g/NNYfEllktmRdidweStUTB8Me4xLHKqwNefgPvp3HcPFpDLjK7dlYjMoGrRG3KmrpsUOI3QCZN4RgGxClsyqqkAhjGhBJgneIqydEui144gQ2W1Y7YzLmzary8ZiT7AeUTozwNMThgHurZth+xkUNcZhABMn0QSNIJM10/opwq5Zv3L949YDZXtCQcwzZhkJiIyxzljTx7iSTvz/fmFXaTmwLK2a91YuWQTbvOO3luyCAxJyiBl0Oo7pNVq7ZwONu2UNxnuszHKGAeFkdttSE0bKCSdTyqdxCxabPiMSGS1DG2mJIy3CV7KkFyAssDJ1JHILry7h3AcZfN1La5Bcg5IyhshLAW8w3BJYQQTBPKhbeRd51rFdEiASb13CpZy9WUuDKQokhlO43Gp1zc964fisY12691iWLsWJO5zEnX3/dVk6Q8BxqqjcRu3GthTlJcOUKghOwYAliozCdDqZql4m/GlZsq3Qnc/CmXHqyQzgel17DKy2LpUNusAifpCQcreIoHicY7ks7sxbckkk+sneob3Iq5dAuGWsTmCZfOFUn5TUetQOUwDzE+NHQAH9+8JuoLOfmV3DcKu3BK22jv2HvNQrSu7RbVnPcoJ/hXe16IKcOykzca2VmTlDFYkc4n7qI8G6PYDD2lsZlRgBMLrMDV3IIzHeOUigxucjEILI8fvE52GIAu1CcEwnCLtxWITVTqp0cd3ZPL4VFdiJBEEd+9de49wo2LrIfYY3FUXpbgAVDxqND6txQ6vdREcuQ6QQbncOEfs2H+otfhpSpcJ/ZrH1Fr8NKVahOW3M410+xLLxHEgc2t/g2qHW8XsRq479vDTu8aLdPSn9IYgkHMHQ+BHU2jQJLfWS7HL9GDzrC9arnPf80KYmIz2wGDelHI+oesH20KFjMpeNQwUjwPj4z76cwmMMkZspPuJ15dxn+dKkcIck3mYfMJ001BB/nSrhqfdB1vhuXP2gIMop1Y+31T66aS6VkDQEaR386kXeLT2TqoPZEkwSeXdvtURQxuZQJJMRzBOk+Ht8asWeYW978SZ0Q4gFxlgkRD5ftSPzFdz4vx5bFpZVna4ciooksSDoPGNfVNcj6CYcpxEKcgaGDTDEQPm66GY1132M1b+leIF7qhavZXtsTmUZz6LIQq7FhLDNyrSGATaBkX3VDPRzGFbltVBYm7eu5OyO05WWMCQvyjE5u/2E7x7i+HCHOyFluKJIGcdpcxX52g3P8AnXJX4ycNcRrZGzWSxlmt+jBJ0mA0leeXnvUnGcIOFwwZ2s4i5d5XAS65hoD2sriTmJgEnSdYoAxAlhfaLnUODdJRjbi3bFp+qQMpuMchlsswhEsum+mo8DRPiSgqeYj2GR94iqFhumVvKoOYWQIZA6uHheyoI0hiDMTm0GxNXDhGHcISwUIxm3bUyEU67xqZM6GAsCBBJcjhtoDTn/HOjNp3Nu6kNlIt3MoUkHWdDBI39U6CqrhuDvZxJt3DNsyUYiQRBOnd6qv3SfpBZuP1Nq31j2yAzrGaNxzmF1MxpAoHxW2b2HcDW4oJUjmVk+zaD4+uszC7AmE5HxPR3Uyv4eFY2SILExManddO7lr3U5hnuQSNBPZk6nv5TofChOGu3buV4lkygHU6KZifVpR64zqS7quU7CCSQTIJ12Gg9c0jTUbmG1d49ZdOrUMNVeQB6vRJ5LqT/ugVEv8ADWukNaACj0VYwBO5JPPczSxvFEKhU1YnmNu4xykn7hT2HuZgVNwq0HYCR6gZ9/jRo1WPImfWygED/MB9I72UoCUDiM2VpEae7b+FC+JOzWgWZmRT2QdhPj30RxvRhlfMH6y2SdfnKe8j391a8bs3Li27KMnVqQo7S6seZieY9gpykAip1MLgqADcGcE49cwri7bVW0IhxKyRHeNde+ui8a6bNasiyLRchAvXM1wANvAQyrELl1B35VznF4fqbS2yyF2OaFMlR3M2xJI25R407gMUWUdZLqNEQklSYhiVkiYIkxzG1aNWner/ALzHMLln4J5S79vEC9ePnBUEBXbSWgCGysRCjuO5qV0p8q1/GWjaKW7ayGGXMzgqSRFwkRrBkAERpVUDlla7yJjLGgEaNpplB++jXQtcGL6jEhGtENJudlQAurN3mYA191DqvmUQFhPibcTvYNHe5dv4SARdZEQQBruesZAQQGPpZZGkTQMV6Wtdgt+UfDubeEtALhVz22kAoyiYVSpmMvNgOUSTI5r0jwarfuBPQLnL4AkkLPOPRnnloMlAibuhyg6sZ27iWToj0VVXztDNlXLOuUkake/3VZeMYizh7vZNw3EGtwnsjMVWCAphZZV3USQNaGdFsfmW2/esH1rof4ffRa/w2358Lza9nsjlPZ1I7xlkevwoMToAzOL8RmZXLKMZq5ZuC8SzMLbA58meIPozHpbb8t6pflA6N45LtzE4cI1qUcBRN5CmaQuk5GLEsF30kaVZR0oSzei9eRFdQbalSDK6MS8wZLCBvp65I2+lNlrIuh4RtFLSkmYiGgzOlUqZen05EQ6SB5IPegajsiJn9rkWI4MAuL4fac6MCVU7yASAPHYe6uVcatJe66yjAtaME7gkbwRuN1PcRRTpB09xF+cNYAs2bYyNcX0iB9GIFsctJPcRFDuhPRi5f628qZLC2bi22Pz3G0DmBlMnT4VlIdjk4icA9MLi5qdZ4R+zWPqLX4aUqxwY/wBWw/1Fr8NKVaRxMrcmcg6aD/WWKBgSbcH/AAbX3bUH0VRz3kUQ6foTxLEwPnW9fXZtaUNFqQuhzAxvofGKxOF1HV/TOfkBuN3QHAgxl3/n7op7CYhVsscwL5soBj0Rl1jfc7+FQsWs6zqDrppp/GmeqnXNJYdkbfdUAsQkB5krGYMncjxnkeW3505aweZkdGBuAQRm1PcQNydY58u+Kzauk28roAU1nmYnUnwkU9hLQAGQGI3mZ31PdE7A+uprIG8Esa3krh2Ess3Ws5W4pAjTKNlBAmWYRt4UR4txME2baLCLbJUtuQw9MwQWIJNCVw5LkzKjWSdTrEd49nhRDEWzcGUr2XYBkUMAAuaG3AJgnQa61QfepQb3C5Ft4AOGsDKktnWSCwKRLMY2ZWbl2cvOsYy2qk27obISO0vaLECczdy6qIGoy86J4XDJZN12c3GcEkujkZR6UZRImR37Cq/x7DkwiwwHaJH0DsQCZOgn3UwmyI4neh3h/ojirNu6jXpULLKpXMGGgCzmGkBtTzy6birY3TstaNpMltTIMelqZPa2WZOgHPSK5fwu4dCVY+ueZ2AjnA2129k/GHKpyKgnZAdjy1JnTXSe6qsqaEU41DTxLOcYyN1iNlZRo4MEA+P5bUL4fjQLxhyesYswJntEyTPKefjQHC2LmZWxLCzaPK6YZo7re7L8fGjF3jNoWxcScoaLYiC7LGuXkAdye6PCqKsJgPTunt3NybdNqwoa8Qq8hGrHwXnO/wAahjja4hhOiGcoJG6nQH79NdW0FD+K8GGIPW9aWLDN2iDp+QmgBwd1V6sA6Np6/A/zyowARU04sWN1IB37wpxTiU3Ctsf7OZPq0OkbcqWAcs4cgQELd+gHhrvQZcUAANe0IfvOpPw50TvXSll2IAJKoAD3wT7CFGvOocdbCOOPSoURWcW8ETO+ZddhvABg7k6d1QcU6uZPY15iDHIx37zTdviBD5lMEGVPOfbp7KJXrFu9lcaKcxcTIUqJInuMyPA+FHpC7x4AWN2basAGYETmJVe0AZmSPSgCYpoYbOwWySyiTOXKBG+smfuqXgOFoA10z2dBqACYPtMQfDbvqBjbrZu0x7RgkRAGg0C6bcqga+JA98Qu3DLa2cr30LgnRSWE6cwI1gDf/MEvDrjkooB127/ZU04UZw7XSFB3yydNQIXnUmxftqOyzO30tV5b+/T1xVaiON4Icj5kbhVh7ZM6NuBz92//ANHuosbS3rzXLmbLA7IJJkgTJMbEU7ibhuHKRmckCTJfaTz15e891ZwEq8MI1I1G2UwRPrnQjSKUzWdUPFk/9gY7TThXFjhTehS6oykCY9IxvrrEe6pOL8oKXXHyb2wNmJDR6wOXqqUvCQXukwUuqARzBXu8InXvWq7xTouwA6tsx1nOQD7NKJdB5nVc5F3XiWF+lQKkNDKRyIYffQzGdM8yrbPaVYkmCxj1bGhNzoi4RTnBJ3EaD/enbxMVtZfC2lCvb84Ya9nsAnuL7keC1oFBAqng3/jb7RJd7JIhrhHAMZj7Za09q3ZzFYYkE5YkgASw198103AYZeH8PNoHOLVt2J2LNDMxjkCSdPGqb5N8c97EOOps2rVq2TFtYOZmAWWYknQP3Ue6a8TFrCXAd3XIBP0vgJNYcmp3GNZu6ZEUa3lx4OP6th/qLX4aUqzwk/1ex9Ra/DSsV0BxOW35jOQ9MTbbimJR1YktbhhJGtm1oY94PhQC9hiEcqQSkgeo6yBzMH7qO9OrZOPxRRirqUbwMWbQ94/Og3DcQ5Um5OxBJAGi/wAd49tY3O9iYW/NYg3hrEiWICnQA8yOXq299bvwokliwVR37ker11It4e27wTlaIUM2VR7Y39dT71phmRmCyIAOx5iOUE/xqM1GxI7UdoPtm21v/ahWGkFT2h35vyNO2WKLo2bv7JiBsTPePdT2A4dFxbVwL2iYIGYA9x8D91E+IdGC+bJcygLCrGk6aT3ESPjVaQdpnbIgNMeYNs4i1c1EZ2mQsiCdOekaT7Zo/wALwrZBeMQbWRVEyII1JJ1Jyxyqv4eyEupZdI9FRuNW+d48+dXCwSAqdxI7vRJJ/I+2oBRmXq8mkUveB+mV45LCqvolgzchmywJ7yZPhFYwdrQdhWGUCWMGBp4g/dUjpIys9lZJYvIG403J56bb+NAL3G87G3alfHnm7/DX7qjq17Q015UXTJr4FQ4yHnsTPs8f86I8P4dbtnMTnugDUgsi6D0VMST9JjGmg51TeL4prZCK3a3dxuW/IUU6K8YZmKudhA5D2n8zVem4GqPfHkVNSmH8+EUuLrm5rL9a+YSduyeyJ02H8NIHEsHg74i1fVHA7KqVyAbmFA23Ohmq5xbiSuzlWB7QZTvJ1BnTaNqF3iNGXQxr6+8VpVNuY9MDbEsYQu279gqVuBkDHIymUJO49Z5rRHoxeZrlxGCsWtsVXkWQ5ojeNDQbhnFbtshetdUJgieyJOpynSee1WTgeNui6lxktMFMdZkUPEkEqViRqdamUDSY5qHMi4nDhlDgCSeztIUToe7URJ1kaelTV6wyi2CuzlzPOIiZ5a/fUrFIyNiYOVbR7K6dsueyBOsRqfVWvEAxs5gpOkkzqOZ0PzdSJ8NaSCdoje9pF4kE6y3EZTqdwCZPj6Me2mcbiMl65CgK8SvLQzyO3LTv5U6rFmQ5WVT3LptMA6yeXsrTiF9sOVgDtLoWWTEkAidp5Hwo1O9Q1beo8mOCBVEqdSdIj3ySIpnC2y8Ej5wInXnpoe+Dr4VvgHS9cRbnoRJPMRvzmDptrTttBkXq99ZJIA1Iy768v5iqOwgkV9ZKu2jbuPa0ZJIUEjQk6SJ0PumSO6pfA+AJeuknsMGH2Z1McwB6taicPdEdibhViJ9oExJBET3/AJ1a/J/h1657x7eXsqgWczGCW2nbl/7uUUC2WoQUstU6P0evYTCW/kcOQD6TrbJk8yzxv30E6TcMw+OJuroVOrIYkxGvqHMQfGrnb4vdW1Jw7hQOQk/ZBzfdVE450sbO3UIGL6MsAMGg7gxyjfuNayoM2FQZUeJjzecrFh4nb293xqGuKF0Sujcxv7QeYqTx3DE2GZzDmSYOgiTANVjhd1xcDkQoAAExI209+9Z8mMDcQvWdPkSx2cTA/n+HOm04bgSZc3LDcxbCsh9QIJU+EkVW2xFwu2VionQb6e2pSNdOjMPcKt8LJjGQ7AzpdCzdU5TGNwJ0DhHEMPhrXYBt2vSLXDNy422unuAHqqp9J+LecXA0EIswO/Tc/CoQGozEsR3nb1DYVrjD2dNYIPsnX7poeh1/8lNKk7j9J3Os6BMfRZWzMNVbfX+Z3Xhf7PY+ptfhrSrHCh/V7H1Fr8NKzW1uTPIDicr6a8LL4zE9m5qyFWVWIjqrUyMsH2dxoFhOFMzPnt3QxBCnq3y8oOo01AmvUGBHyaf3V/gKkZazejuTcScO93PKWH4W5zlrVzQAAdW2vjGXXT+dqc82uIgi1dcLpracOJ5Kcu2nq19teqMtLLU9ESeiPM8tYW1dS4tzJeyzJi02b1FI+8b1Z83WAFVcE96MPYVIHurv2Wlkq/SERm6JcneedMXZZirm22ZG2KEiNjygyNR41Lt2WLtKtESDB3Pj/u/fXoDJSyVPS+Yo/h4IosZ5k4ot972bq3KqpyQjR3d3pGhd3hVzD9lbN17jemy22KopHoqQNWPM8ojvr1hlpZagxb3c1Y+nCCrnj3F8LvO4bqb3j8k+n/DvUuxwa5ZIQ2brs47Z6tiFDD0QYgnWSRpy5GvW+WsZKPRtUdoFVPHtjo9ehnNm5CyB8m5ZiRoMseiNyaj2uBXxB6i8fDq39xGXUV7Ly0stFUKp43Xh+Jzljhrp306po19lE+FcNuM8Pbv20KwPk7hCnvjLqOUeM8q9a5aWWqZbFSmXUKnmXF8Pe8uXq3VupLu2U9opHZGnpGD3zUC7gLiEEJeIgRFtp25wusDvr1TlrGSkrgAreJGADvPJuHw992Ga1eHcOqeABB7PZ7I3+Fb4zhdzE3jduW7gtoAAotuDlGiKBlk6AAxtvXrDLWMlGMYBsQ/SANieUP6NLgxYu29NALTnTbUka7b1HscPuIpAs3iTJk2XmdtOztFet8lZy1PT+ZXpDzPJFvhN25vaupEam049fLada6J5Ps2EtMFts117hOsLsABq0ACI3O891dzy1jJRKlG4YSjc57xDpTjbVvM9m26ASequo7Af3Acx/wB0GonRvFWcZiWuXbYUrbjNcGQ6kQAWAk6Nt3eNdNyVgpRw5yTpf0PF1has3UHWZpYMCAAJ79zt7a5WcHcUhRavEjSereCO+Y91di6SdOrlnF3FzhRaZQtvQG4DzBPpa6QNakXfKr2XItDRsgOYDXtekD6Po6Tocy61Gwa5ibqcd+4Hace4V0dxF0vkstoPnxb5bDrCuY+qa2uYO4CZtXdO5G/Ja6X/AKSLuV7bMiXE0zPABMzAf0JykRJ1rax5TH6sjOD2JDmA8jPOVQCrgZPS21HfW9cntGPIoZRxKXrmwucmEspPicz8yub9Vc9tt5/hWHwd0qQLVzbmjfCut8O8rIKZriqSSAvaVCRBYkhiIAEa7GdJp4eV22w7Nli395Y1iNZiTMQNQd4rVj6/0xSYxFZMozHVkdifmTuFrGHsAiCLNqQd/wDZpSqU2OF/LdXa4qsPUVBpVyG5nQUgqKmuFxj5E7beiPnHuHjTvntz6bfaPxpUqGHF57c+m32j8aXntz6bfaPxpUqkkXntz6bfaPxpee3Ppt9o/GlSqSRee3Ppt9o/Gl57c+m32j8aVKpJF57c+m32j8aXntz6bfaPxpUqkkXntz6bfaPxpee3Ppt9o/GlSqSRee3Ppt9o/Gl57c+m32j8aVKpJF57c+m32j8aXntz6bfaPxpUqkkXntz6bfaPxpee3Ppt9o/GlSqSRee3Ppt9o/Gl57c+m32j8aVKpJF57c+m32j8aXntz6bfaPxpUqkkXntz6bfaPxpee3Ppt9o/GlSqSRee3Ppt9o/Gs+eP9NvtH40qVSSU3pL2sSCdTpvrTJtiG0HpjlSpUQiWAkTH2xmbQe6sW7Y6saDas0qvvFqBUYVBl2Fb4BBOw3FKlViCwFS1veYRDHYcz3ClSpUE1jif/9k="/>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
        <p:nvSpPr>
          <p:cNvPr id="525320" name="AutoShape 12" descr="data:image/jpeg;base64,/9j/4AAQSkZJRgABAQAAAQABAAD/2wCEAAkGBhQSERUUExQWFRUWFx0YGBgYGBwYGBwcFx0XHB0cHRccGyYfGhojHBcXIC8gIycpLCwsFh8xNTAqNSYrLCkBCQoKDgwOGg8PGiwlHCUsLCwsLCwsLCwsLSwsLCwpLCwsLCwsLCwsKSwsLCwsLCwsKSksLCwsLCksLCwsLCwsLP/AABEIAMIBAwMBIgACEQEDEQH/xAAcAAABBAMBAAAAAAAAAAAAAAAFAAMEBgECBwj/xABNEAACAQIEAgUHCQQGCAcBAAABAhEAAwQSITEFQQYTIlFhBxQycYGR0SNCUnOSobPB0zSTsfAVJFRyg+EXJTOCoqOywxZEU2Jj8fJD/8QAGgEAAgMBAQAAAAAAAAAAAAAAAgMAAQQFBv/EADARAAICAQMDAwIGAgIDAAAAAAECABEDEiExBEFREyJhcYEFMpGx0fDB4RShFSMz/9oADAMBAAIRAxEAPwAH0z6Z4yxjr9qzfKW0yBVFu0QAbdttyhO7H30D/wBI/EP7Sf3dn9KnunizxTFeu3+Daqp4i0Q1Zy3uqZix1VctI8omP/tR/dWf0qkXenmPA/aWn6uz+lVd4bhpk91ScTb7qHUfMsEw3a6dY4rrimn6uz+lUW95QeIg6Ykx9VZ/ToVhl0M1vdtA6fnUDGXdcwifKHxH+0n91Z/TqZa6acQKz50f3dn9OoHBeg2Kxal7KBlBIzMwUGDBAncg6cvfVg/0Z4xMom0QVLMQzEJBAykhSS2vIR2TrU1HuYQBMAYvyh8STbEkj6qz+nUQeVDiU/tP/Ktfp0f6U+T29hba3WK3LZyyygjKWmJU6xtr3kChfF+gOJw9pLt21COAZXtFZiA4iVYz3e2aMZPMPtJfDPKDjnHaxBP+HaH/AG6f4h03x6+jiSP8Oyf+3Qr/AMNYnDljcsXFVcuZiJUZ/R7QkGfA6c4rXF28wFLLmZ2Ygybb6e8QI1xTfu7P6VSG6b48jTEt+7s/p0CGEisWWI0ofUMrWZYz0xx5WfOWH+HZ/TqTw3pjjGYh8QTpp8naH8LdBbDgit8HGcUOpjwYjJkaiLhDGdMMcsgYhpn/ANO1t+7pnF9NseAIxLfu7X6da8Ww8Q1Ccfc2FCHcS0ykrzClnpxxA/8Amm/dWf0qzienOPG2Jb93Z/ToPgRJqViMPrRa2q5PVYmom8ovEf7S37qz+nT2F6fcQY64lv3dkf8AboW2D1pvE2soovVJ2jtZ8w1ien+PE5cSdP8A47J/7daYfyjY/wCdiSf8Oz+nQTqpqEUg0YYna5NRMsF/yl8QDHLiTH1dn9OsHyl8R/tJ/dWf06AYdRMmt8VbHI0dmOFgXCh8qXEv7T/yrP6dZt+VDiRP7T/yrX6dATgZFb2+Hx7QB8aZrEnqAyy4byicSYE+cnTf5Kz+nUz/AMc8Qj9qb93Z/SqtkiAF0Ucu/wAT40sRiwBSyT2MQzMTQhvEeUPiC/8AmT+7s/pVEPlP4jr/AFk6f/FZ/TqtX8ZNahJBpgsDePWwN56f4eouWbLuFZms22Y5QJLIpJgCNSaVLg/7Nh/qLX4aUqONnIenmH/1jfbvKfhWx+VVnF4WTVz6YgNjsQOeZPwrdV58OVMGuYzEOZieg1yBhZXQVOw2Fe8y20UszGAB3nv8PHwrV1A1q29EsXh8Iq4prnyzs1kWzGRVLLN1oBYACd5B8Naap2mnDjOQ6VE04N0cTDOXxLYY5VM2Xua5jIEx4wezm3jSjox1lbFgThbbXQugVQtq0ygkOWc5n7OhPMjSgPHuIcPLnqkNxxfBe4pOR0lWcwWhixleXM8xRbAYfBYo3cRdtph7FuLaIOzmZhmzOU1LcwAaud3H0Kqgdga+kYa/lxlxcHiU6prUs9wBlQCBo5ADHQajQTGsTWOP8Wuq9l7AvPhiyqvWBhbuMswF1BcMsmQI7pqEeihvZ7tgZbQY9Vn1LFfmydtj6e0ga1t0h47fxdm3bOHZGstmLJmy5gCshQITc7nTKI00qq8zoL0qagE3HB7V/MncYxeL4le83vLbsZAbkOGzEcgGzdsSwELEeytcO2Iu4F79zGMhs5wLYVMwa2NAXWJBidR3QKiDpFhcnymCLPEKWh50361zmmhnC8MbZOJbB9dZUmQQxRdZHagjsxHakd8VJB0p0nauOa3+/wAyy4DymoMNDo7YjY5coEiMrkkDKdhABPZoYnEMNxC+OuVMKq2yWKOi5jLMSMwljqfcOVR+j10YrFWbV90WyHLLbyKE3kWxERMxqeQ8KuvSzjuCwYuiwtpr7wjKqrvuGIIjZm15wKscXM3VdJiDen6Z1Hf6Sj9IejXmqqwvJdDGBlnYyRrsdI1HM7VWXWD66O4DjWGSwbd3DqziSXWeseZ3OYZYkwdRMSIEEZj7QL50QracnqwddByJ3kc6GcDq+ibp242jVgn31pefIQaftEKNabxyzrVVMDr7oUuY5bloEctKg8Qw4OU+FbYNAtszTPEsRsBTApI/7iwgUGpm1cCqajW8eWMVofR1qLa3pd7QV2JMMrcG5qFi7k6U15zqBTF1jnoAu8YBHLF6DFa3bWtZt4YzRC3hJHee6mhYd0ICv4Yk6VobJ50buWwKh4hwKZqraCuc8VIdu4QRNEsIuZomR2iPHSR8Kh2EzE6VO4cvbA9f3q1TtGAd5GW0ahYmzpRiJ208KaNnUiqFgxAcq0ApgiTUlMKVFTpCms3XlTUbIeI5spO09D8I/ZsP9Ra/DSlS4R+zYf6i1+GlKtQmsTkHS+5HFsT3Zrf4NqsYm3mANMdPLkcSxP8AeT8GzTeE4hKVz8o98x5QSZO4HgLNzEBcRmFoKzNlMGFWdWjQafzNTeN4zAIttsKgz9YtxtSy5MvomezmzBdBoIPfTXR+7hFS6cSxz3LdwIpXsyBC8tSSxgg7qZ2ovxrC4DD4VTYhsQl9O0WDOwQy0kSqCB3R66NRtO5+GY6ILA2ePEh2elCteuviMIGLItu3bFv0IDBQsgEFi05gCTyG0D7GCvYU5L1t1VwRB0BYL2WB1UupIOs7bUY4rax19beIYqovXlNmzmy3CyAKpGYAkAKGkmNc2lbYPgWKx1wjMCbcyTARTzjJuWM6gHemUykH7iehxtj0kEiqpt+PFQnwXgli5eUm/nDLnvFmVIICjsoFGWTvH5iSGI45bwt8JhlCpPyrem5UTpOwkmQNxud4qprwu5PVtbcXFmVytJAnUCJKnv2IonwTovfxKnqQFA//AKOCUnuAGrH1U0s2R7Y/H9r+IjJ02NFtn9gHEzxfG2LuYpYh3bM7ageOUFjG0R7dNqGN0jxOGsNh0I6o7MAcyg7iQdvWOZohxLhzWHNtmRiB6SGR7eanwNTuH8awSYADFWjcuozSlqc5zOYIJK5uzlO8aR4VFxl9l+n6w3fHhxKaLLz5qAOC9DhicO983ls5dEGQvmjxB0107+e1NdFkwZtX/OEa5fkKiakZTGqlRIcEESSNIpjit62pbqusCuYCSwz7aMFjN3eM0M4ZxC7euKq3Ft5iFAyLOuoEhZgxGkcudLTGGYL/AL/aB1fVsFY3YNEdq+PvLBax2TB27LWluMnWv2wpWXnKGYmAAxLTm1y1pb4MtzC3WZFR1aVKmDOvZRFlXmBPq7wKGXcKDYuPcLve65bYU9lQ0mQF+eWBGo2kUW/prFraXC9Vd85tOLqKVEFUMmQfAsZEgzUyBQaU38zismTOpZtr5HiVS8unMeHdWLNvSi3Su1dF8tdQozw0GAdABy5iI9lC7FztRS6nHyLQmbBm2w5imsfZkr6qm4XD9ph30zxNIePChbYTPyCZBvQABNRzb0msm0SfCsYq5GlCsoSD10NRi1htQTzFBGXtD10TxWJIygd1aKAmhdIIuT77BagXuK5TIqFdvtIpq5bMhiAfA7GiVVLCzQh6AOZJvcXD6bHv/wAqjhGYwRWlnB86moxAg61GobCUAvaEMPaVUpvhYDXSQdmB9+b41FvEkabVL6OYWHYzzH3E/GhvaE7Cpm7dghvmsYPgR8QD7jTty3qCOelRPOBqp2lg3hrofYajriWQweR9/q9dSZ2UNNcQCGg0+qdmYrS5iQ7e3WpqWM0ryZTr3Hkff91LbmCwozvnCv2ex9Ra/DSlS4UP6vY+otfhpSrYJvE4p5QW/wBZ4n+9b/BtVE4aklVG7MFHLUkAT4a1J8oFueKYn12/wbVQODYd7l1URspnNJ1C5dSxXnlAJjntWRh7ovTZMu/F/JtdTqmQvfKrF1UygqNW7GbSO1Gu5MgQDU3H9D7Fq6l23cUWhluXLV1jKKAGKgkdtidMpP3GoWM6cvadktsXy3gVuHTNaCgG2wBM9qdRpqfbngfk/vY6zcxD3Cp1ZM3bLxux1kCQFGnLuq9uJ6PpxkxIGyNpXiWjHeU7Bm2mW3ca5BGUJ2kLKykh2hZ7R9GaqvRnpHcwp+T10GZW0mNjI2JHrGtbYHgVrDXU8+O6hgts5vY5AlY00A174mi3S3pFhr6qtq0mdIi6ojKo3XlMgbagd9WGPftNWLFgQ+ljUsrcmZudPLrXHIs27bMoliC0hZhZMDmTAHOoV/jl+SVIUopFkW4thJTKQOTDN2+0DqYqf0Y6ScOQAX7Z67J23ZWdSTocgAYD2xpNa47E4TD4k3bNtb5yLFkoxypdAbsFuyRCrodRmjaQd2Ee4bdgfPf54BOxMy5PSBKaDsTXbtuPsOJK4PgRxBGe4/V3kRAbgYEP2T6SgAEmGJKwDQDH4VlxK2sLF5s+hyGezvKkRvE8vVUS5jct9wgKq8tatWtGtgfNPV6BQNzO/rrfhPGbmHvm/ZS1duKrJ2y0W530Bknac3dy1pr9OVy71RFg9twau6A8eL8ylfIMJGMnxp7jzxd+R8Sb0YNvCY1zjSAyAnM/agzPZIMZmBMHw0jaonSO/ZTGXb1hUdbg22yMcrFlMaNMkETGY9wqTx7jFm8zXTadLjCWhl6vNrJj0vaPCq1icapKjKwWQYPZzLIkAxpInXlNc1mJYte/mbMXRh11uCNqoza1dui4uJyu6LiFZiJyF0KtB5Tl5kaVbOO9KrmLWyuCZmxJDk5FUEIRqpLSVgxJkAx6hWmP6bYcYB7GGsLbZxr2ZAEyQ2ac7ESM2u/srTCJZ4ey4mxiReQwtxSFFzK2XW3GhhxqNDHqoNu0xsAdytEcDzIPSbC4h1s3roQplAV0YEEuMxkbqdxqNwRO1VXGtlYGrKelTXnxQIi0yzaSF+TzPrt3kk+s1WOJKJIqgL4+s4HVqUylTDHBnDOKhdIDluGnei98A6nao3SHEhrzZe6haYFYAFTBt/EwNKg3r81llneSAdYrRbWlMGMBdVwxRjOD1cVYsThlCgnehnDcJ2gT30Y6QWYt5hy/OmFzWkcS3NZFEr2MHa0p1LmmtNYZ871OxWH9EDmaX8Ru9GNouatwQNGGlEcDw+INY4jgZGmhoqMAN2EGNb/9Mz4c6IcEftjlJaR6gOVDcJhWDSJke6jGFxKs6kjK6HXx0j+BPuqqEo7gwJeEXWA+kffNSMRYkGBqpI9k/wAxUfGLNxiNDJkfwNSrzZXYj6X8Kh4kIIqQnsxrRHhb7A98e/SscQtgQRswBHd/kQdPZWuEJlIHMfxFKO8UQanoHhX7PY+otfhpWazw0fIWfqbf/QtKtwm5TsJxjp2QOI4kn6Sfg2aHcEwL3buW2Cz9W5VV3JymP59VPeUd/wDWeJ/vJ+DarHQji3V4yy5bKoaCdNRG0naSBWYje5a2puXK7wvBWeF9ibt+8ttY1zLdUuIVdCMrFgRr6IoXg+PY3D2BkcpaLPZg+kG9JgQR2SNYnXQ1vhMDfxOOfF4W2uXrTctliqqShEqFM6kjmPGRVkwFvEY5r74zLh8M0JcUhUbOvolCRMqxHaOh21igPM9FjyhEp6YXZvt9pF4b0KW9g2xK4lnvEE5IlZQElWJBYnT0pjUb1K6McD4deSb2IW5dgFrJY2lUuAd11YidwxEg7EaAOFcYucMxtyyW620tzK67h0aO0NPTyEesyO6puN6F3yhxWHt27tm6WZbds9tEkxAbU6RIGoOmsUxdFHUN+31jGbL+U5NKk2D8eL7Sd0j4ZwlUK4Y3OtiQUd3UZSJBLkrrqNf86gcF6BYvFIHV1tWiQOsJOcgc1A3EiNY91C8H0YxuIVnW06W0UsCwKg5fmqN2Y68uRprgnS/EYbRH0GhtvJXT/wBp1Q77Eb6zVrmZSD43HH8bzX6DHE6Ysmp+9kn9N9o/hcNj7HXi0jLcsXA965ayl1zKYB5uhUhoAIlQSO4t/RWIa6bvFB1CtbbJcDW7blxlygqmrmCfSGwNGuGeVmxbtuzWMl9ngi3s0Jo5YgaaBY1O3KqJx3jQxBJm5LOzsbl5rglicoUEBbaqDGnLfatWfqVypdkeBzd8i6ugeLJ8djOf0mDOuWimnsWrcV35qzxxJNri1lLtm6O0ttELo0nNdBDFhJ7I5AeJq1XPKfavWXS9YW4CNFbKA2o0BAhYG0gSY1mp2N8leDuDq7DMlwJOcOXGbYZ0JiJB0EVT+lPQFsNirVjDM19rqFgugcZd5OihTuJj26Upj7VbYniqrji/MmvpupcpbA8gk/rN+A9GcLi7lxVxFxD1jdUqrPycAqzZ+1oTB/u09Z8ljtiWspiLLZFDOyq2ZZMAFAdCYY7/ADTTeH6A461ZS/b7N4uV6tHXMq6LJcEr6xOwmZ0DeN4le4Rde3ZurczANeE6i987tASd5AMyGBI2lZLICnY81/PiDkyF3143vbb4mmI4GcJh7mYW7q3FkvBV1IZAqDteiYzco19dVTEAMexIHIHWr/0wxo6lLLN/tSrlRBCgARD7nVP+I71Q8Tb6v1VnbYbTzfUZy+U6uY3gbRVo760xtiG0ohgoaD99YNmSaJ60qRfz/qJPkwTbwhM1o+BKmRRdFg66TW2g3pJciBqozGAwkjWp/E8LntON+yP40zbxCLo2x591F7CSp5iN6fjbueP0md2cOGMpPCcMyueUHu0qwthgwEgaeAmoS4lQ58TUtsTzpTZPdcc+RzxJEBR8KhXzm2I9R7J+/So9/H00L2Y6UfqXLxgjcyRbTL6Qj11pbUFiw71+4x+dbi5A39m49x0rXDW5LHLGh29Hv9HlqOVEp3uNC73IgsAvlfv7LDuHI01dtfKuG0DEkHlvprRAYJs+cEEEz7/Cn7mEDCD7KIkGWcgXmDLSSvVtynL6+Y9tMYW0Q4G4lfvNFMRw9iAw3Gh9mxpnHIU7Wkg690yCD7xSwa2iGO+3ed54ePkbP1Nv/oWlWOGtNiye+zb/AOhaVbZ0F4E4b5SLc8SxH95J/c2o/OgeAOS7beJyOrEbghGBIjnMUe8oRP8ASmJ7ibf4NqhVpcu8VnckQWYjiG7HDMbfAt2VdrIuM9vKQFUsTPa3AO2umlG+jvQ67xJgl7EgFCRctvcd7qxI0Q9nUCQZ8daXQ/pOLFpbxuALauMlyyYAuLcUkEbnMCd/CO6oOK4rfxGKfEYZfN3t2ywgwWXYzcMAx2Yzb+MaVU6GHrGYadh8y9cd8kdq3Yd0vNmXtBrpkBQoGRuRXQwdxPcIqn8F6cYzDBbwGe2QFBuWzkgfNW4AApgROu2ooDicZxC6PlLt5xPom5G88gdvCrTwvi+KwuFWyqW7i9ohlJAGcyVuhsqsgljoZ221FTvtNK56QrlpvvD3RnyqWLIcPauWwzs8L8ok3DmPagMO0T82Naf47xjhOOtEtcFu63aJAZGzKCJMgBzBPpTIMxVOxOBw1+JNq040/qoZUPiwcZQZ7j7TWR0KtZdMUwYTIe2O8wd9Btz3YbTpe/BkV+n16wxUyaPJ1cuqHwl63ctXAGXrTlcSJ1AUgjxEbVG6WYbh1mytvDF3xEjrGLEqoE5hochJg6CYjWpPD+CXiMlriHV2wMyDOFEqRJMuAyg8tdxMa0c4fc4fg16271KZlaWDZy0ABhaAZmE69kAbjeo1sbPMb/5ApXusDsNv1lRwPTTEYOxksBUN4ktdYs9wkGCRJ03G3r5mSXQrpxcXFO942mzoA95yFdFWR2TzkkEjWcs60sHf4XnRrtthbhzbUi51ajeCO12mMwrCBA12obiuG4G/eUW7pw6ssx1DqnZ37biWJldAvzT3ijUl7bI3n6+BMrZ8BUqq0T3hbi3SbH4O4iLcAw93M1pmCO3Vlhmd8uumae1GhEmZqanSTDdUmbqLtxQxa4ELBrhEFpKk5tpZjJ7ooRwnEWLaNYtWcyMGDtdklzB2y6ZNuyQNZ01oRjsUWCqYQToqgKsnc5RpNLyMcYKkbzn5epxn8vP93Mb4txK5iL2dvADYAAdwpeaSsGWHPmfX66jpxADSMxHdTq8QkSDBG4ofUZgSB7dr/YTmv7jvNrFgKygRB2pYlMjtrWcDdEyQCJ0I5Hn7K1xWAZrjTmOvpHQEHb2AU7QmTGXB4HH3/aD6gB0vI9/FyugqKb5otYwoQVpetpE1gIveFrFwNfDERvNXDgxPUkHkKC4e8AoBHiKMYDFQsRuKYjjiJyuWoQR5mrE98043DOYNPm2WIZdB84eNbJdgmhyACpTOxNCarw1fSIpCwpOgArbrwyyTBHLwqHiMUEYlWmPdS+20pQ7TbFWVUgxPcO+puGsKSAvZYkR3H2UMVQwdiYI1MxpJEAezX2VHZ2JBDGB/OhkUe4nRwdF1Gb/5qTD16wE7O3ZJAiCI5T4bRQ+3miB2pmNJ51m3i1gBsxgnU9zbzrrrWuaUIGsE6DbWSNPZGvfRWGuMz/h3U4ATkxkD6R/CYuIB0Y6aGQDyPsobxCxCvrJggeMfn40xebVQeyI9nq9W9TMVjCFHZUnLoY0IGxHiKgmDT4nbOEfs1j6i1+GlKs8LP9XsfUWvw0pV0ROmJxLygT/SmJPcU/BtVWb9xvUKtXTc/wCtsUPq/vtW6rfEb4UwNNaSVOqJP5qjFkQJorw3jTWxBJZYjKe7290n30FtkqxBp17RI0oCKMAqQahyz0iQtBDBSfmmCPDTceFFrQS4vZOYSCDOukETO8d+81S7fDLgO1FOHWLiOCCR41TMo7y3IA2MudwqEC27RVtZOdmnmN9Zkbz7acXAAWgUs4e3cDDti38ttOYXJkSTqdxU3oq3Wg5ozLA9/OrFcwdtCobQsQF7ySGMD7JpgUEXcX6x7GUrFcMS4pa780SqdXn9is7GCdOYqJw/gltrinIlk75io0jUdkdnN4xXSrnR4d1YXoys7c6b6ftqF6reZSBaZbuQvcKgwWXcmd/DYajXSm8babDWXvxmyagOZG/jz1mavfDOBg21aPS195Jod084YBw/E+Fon2jUfwqkw0N4IYkicsGPKKjFiFYSf72/sFNjFec9pjCrMAUENx2VVPo0Tw99LY0FZWGgE1ZMjoF+sm8PUGZ2FPrhgZPM0wpGhBgH+NYTEAn0tvyrJR5iiDVybgFCMU27wdqJWsVlhWPZPozuP8qr5xuYnNzpq5iToDqOVaMBTXWS9Pxz/wBzPkxlxRlldQurCRMGovFrSKhZZjupvA49XUK/wBjlPeO6muPMUgDUNrROAF23/u36xeEsDoaboc0ZhHdU1G7tgYmhzYmQJXUfw76svRfGYMqzXVNxy2icgBGoOxoMWIsdo84yTBtgLnZAdW2HjuK1xHD3uEA9jMQAY17ttzzrsWBW0+UC2qnKGSEEwDrDHlrHZqsdLukXmpOTqwy9gyCWhtQYiRA1mQTWr/jAkajHDDtcC8B6BMbg64KtsadtiXY6/MWI9RPKrBxLglrAYW5cuWbSJMLGrtrosRHagDw1qdwDhtp8t1L9xwe/v0nKSASu2vMg1z7yq9Izexfm65+rw4AAbTM5Elo9RA18aPIq412E6X4f0oz5QnbvMcJ4ZYukYzHTZwty6Ut27QOpAJOo1CLBBYakzsKsOO4ngUvHqMDYv4K0qi9cVAWDXNiHOpiI9Z3EawRxNGXgyCDbHpDQjNCowPiGzz66u97GcPwFq6jC1aS9LPb3zaAEBNTEDYc/XSFxljQnffMmIC1PegDQAuu2995Q+mfRvD2ktYnBtOHvEqFknK28CdYgNoditUziCMqyNIo1x/juDWyuHwrOUF1rrs8g5oyqqjeFUkEneqziuIK4jOPv+FZnxkZOPrPQYOpUdKUZr5qzvXa40Me0QTyifX/PKpt17hRQrJrGWDJnv1G+vuEUKde4g+o09g8f1bhiMygyRO8cx401Z5Xrfw9XBfFsf3nofhn+ws6z8jb1/wBxaVY4YZsWPqbf/QtKt044ut5xbpvdji2JA3OQf8q1Va4hwtneV2Imrf03w4PEcQw3DJJ/wrVQMDZBcKxyiCQfZIE8tayNmKttMzPTbQEvDy0E+kBB8Sv57UVTDqAoGpGs0495GmEKxpIMnSeca/8A6pzD4IaQx8TE6ctAeXjG9JbU0pwzTctnXuK1orjKZpjFXkRgE7SkxmzCJ5gD+d6axGO1JXalFG7xJxkcy5+T698sV70P/CRH8asPDbYxeLW8iG2EuZXbMWLG2t1QuWQgGrEEE6Anuqj+T7HjztBOrBgfdP5V09uFm0Ga1JRyTctT9P0nTuY69nY5p0NdLFq9Ou3eDpoy12rIy6EEd/586zctBVLdwJ9wJqm9FOLEcNdSWdrbXLCZZzvllbYAOoYqF05ak84smIxts4a4EdWy2iIBGnZjYGRuNK0h7EdUcwmHy2baxsg94AoB0+sA4DEjc9Rc+5WP5Vabt4AqsbjTwyjaPfQHpVbzYa+ImbTiBrMqdIOhmjXfaTgzzHYcHVpiOXKpli8TsPfTSIobLIPImp1vh5U77js+NYMtA0eY9yDU2wWJBuhHWADDawPb/IqRiLEsYUqIkE8wdvCa14dwfOwOcW1JCljOv3elrziaMpwe7ZG6ugIMjuDaiDz0G3jQe0igInNkQe26lYvYZ1JBBkax6/8A7FaPiyNJ5ffVx6XWlvWbdy3OcAwBsyEk+uQCPZ91Ru4JsgbIwk6T/Psq6HeDiYOtmT34h1YyzKlQxUzv3g/NNYfEllktmRdidweStUTB8Me4xLHKqwNefgPvp3HcPFpDLjK7dlYjMoGrRG3KmrpsUOI3QCZN4RgGxClsyqqkAhjGhBJgneIqydEui144gQ2W1Y7YzLmzary8ZiT7AeUTozwNMThgHurZth+xkUNcZhABMn0QSNIJM10/opwq5Zv3L949YDZXtCQcwzZhkJiIyxzljTx7iSTvz/fmFXaTmwLK2a91YuWQTbvOO3luyCAxJyiBl0Oo7pNVq7ZwONu2UNxnuszHKGAeFkdttSE0bKCSdTyqdxCxabPiMSGS1DG2mJIy3CV7KkFyAssDJ1JHILry7h3AcZfN1La5Bcg5IyhshLAW8w3BJYQQTBPKhbeRd51rFdEiASb13CpZy9WUuDKQokhlO43Gp1zc964fisY12691iWLsWJO5zEnX3/dVk6Q8BxqqjcRu3GthTlJcOUKghOwYAliozCdDqZql4m/GlZsq3Qnc/CmXHqyQzgel17DKy2LpUNusAifpCQcreIoHicY7ks7sxbckkk+sneob3Iq5dAuGWsTmCZfOFUn5TUetQOUwDzE+NHQAH9+8JuoLOfmV3DcKu3BK22jv2HvNQrSu7RbVnPcoJ/hXe16IKcOykzca2VmTlDFYkc4n7qI8G6PYDD2lsZlRgBMLrMDV3IIzHeOUigxucjEILI8fvE52GIAu1CcEwnCLtxWITVTqp0cd3ZPL4VFdiJBEEd+9de49wo2LrIfYY3FUXpbgAVDxqND6txQ6vdREcuQ6QQbncOEfs2H+otfhpSpcJ/ZrH1Fr8NKVahOW3M410+xLLxHEgc2t/g2qHW8XsRq479vDTu8aLdPSn9IYgkHMHQ+BHU2jQJLfWS7HL9GDzrC9arnPf80KYmIz2wGDelHI+oesH20KFjMpeNQwUjwPj4z76cwmMMkZspPuJ15dxn+dKkcIck3mYfMJ001BB/nSrhqfdB1vhuXP2gIMop1Y+31T66aS6VkDQEaR386kXeLT2TqoPZEkwSeXdvtURQxuZQJJMRzBOk+Ht8asWeYW978SZ0Q4gFxlgkRD5ftSPzFdz4vx5bFpZVna4ciooksSDoPGNfVNcj6CYcpxEKcgaGDTDEQPm66GY1132M1b+leIF7qhavZXtsTmUZz6LIQq7FhLDNyrSGATaBkX3VDPRzGFbltVBYm7eu5OyO05WWMCQvyjE5u/2E7x7i+HCHOyFluKJIGcdpcxX52g3P8AnXJX4ycNcRrZGzWSxlmt+jBJ0mA0leeXnvUnGcIOFwwZ2s4i5d5XAS65hoD2sriTmJgEnSdYoAxAlhfaLnUODdJRjbi3bFp+qQMpuMchlsswhEsum+mo8DRPiSgqeYj2GR94iqFhumVvKoOYWQIZA6uHheyoI0hiDMTm0GxNXDhGHcISwUIxm3bUyEU67xqZM6GAsCBBJcjhtoDTn/HOjNp3Nu6kNlIt3MoUkHWdDBI39U6CqrhuDvZxJt3DNsyUYiQRBOnd6qv3SfpBZuP1Nq31j2yAzrGaNxzmF1MxpAoHxW2b2HcDW4oJUjmVk+zaD4+uszC7AmE5HxPR3Uyv4eFY2SILExManddO7lr3U5hnuQSNBPZk6nv5TofChOGu3buV4lkygHU6KZifVpR64zqS7quU7CCSQTIJ12Gg9c0jTUbmG1d49ZdOrUMNVeQB6vRJ5LqT/ugVEv8ADWukNaACj0VYwBO5JPPczSxvFEKhU1YnmNu4xykn7hT2HuZgVNwq0HYCR6gZ9/jRo1WPImfWygED/MB9I72UoCUDiM2VpEae7b+FC+JOzWgWZmRT2QdhPj30RxvRhlfMH6y2SdfnKe8j391a8bs3Li27KMnVqQo7S6seZieY9gpykAip1MLgqADcGcE49cwri7bVW0IhxKyRHeNde+ui8a6bNasiyLRchAvXM1wANvAQyrELl1B35VznF4fqbS2yyF2OaFMlR3M2xJI25R407gMUWUdZLqNEQklSYhiVkiYIkxzG1aNWner/ALzHMLln4J5S79vEC9ePnBUEBXbSWgCGysRCjuO5qV0p8q1/GWjaKW7ayGGXMzgqSRFwkRrBkAERpVUDlla7yJjLGgEaNpplB++jXQtcGL6jEhGtENJudlQAurN3mYA191DqvmUQFhPibcTvYNHe5dv4SARdZEQQBruesZAQQGPpZZGkTQMV6Wtdgt+UfDubeEtALhVz22kAoyiYVSpmMvNgOUSTI5r0jwarfuBPQLnL4AkkLPOPRnnloMlAibuhyg6sZ27iWToj0VVXztDNlXLOuUkake/3VZeMYizh7vZNw3EGtwnsjMVWCAphZZV3USQNaGdFsfmW2/esH1rof4ffRa/w2358Lza9nsjlPZ1I7xlkevwoMToAzOL8RmZXLKMZq5ZuC8SzMLbA58meIPozHpbb8t6pflA6N45LtzE4cI1qUcBRN5CmaQuk5GLEsF30kaVZR0oSzei9eRFdQbalSDK6MS8wZLCBvp65I2+lNlrIuh4RtFLSkmYiGgzOlUqZen05EQ6SB5IPegajsiJn9rkWI4MAuL4fac6MCVU7yASAPHYe6uVcatJe66yjAtaME7gkbwRuN1PcRRTpB09xF+cNYAs2bYyNcX0iB9GIFsctJPcRFDuhPRi5f628qZLC2bi22Pz3G0DmBlMnT4VlIdjk4icA9MLi5qdZ4R+zWPqLX4aUqxwY/wBWw/1Fr8NKVaRxMrcmcg6aD/WWKBgSbcH/AAbX3bUH0VRz3kUQ6foTxLEwPnW9fXZtaUNFqQuhzAxvofGKxOF1HV/TOfkBuN3QHAgxl3/n7op7CYhVsscwL5soBj0Rl1jfc7+FQsWs6zqDrppp/GmeqnXNJYdkbfdUAsQkB5krGYMncjxnkeW3505aweZkdGBuAQRm1PcQNydY58u+Kzauk28roAU1nmYnUnwkU9hLQAGQGI3mZ31PdE7A+uprIG8Esa3krh2Ess3Ws5W4pAjTKNlBAmWYRt4UR4txME2baLCLbJUtuQw9MwQWIJNCVw5LkzKjWSdTrEd49nhRDEWzcGUr2XYBkUMAAuaG3AJgnQa61QfepQb3C5Ft4AOGsDKktnWSCwKRLMY2ZWbl2cvOsYy2qk27obISO0vaLECczdy6qIGoy86J4XDJZN12c3GcEkujkZR6UZRImR37Cq/x7DkwiwwHaJH0DsQCZOgn3UwmyI4neh3h/ojirNu6jXpULLKpXMGGgCzmGkBtTzy6birY3TstaNpMltTIMelqZPa2WZOgHPSK5fwu4dCVY+ueZ2AjnA2129k/GHKpyKgnZAdjy1JnTXSe6qsqaEU41DTxLOcYyN1iNlZRo4MEA+P5bUL4fjQLxhyesYswJntEyTPKefjQHC2LmZWxLCzaPK6YZo7re7L8fGjF3jNoWxcScoaLYiC7LGuXkAdye6PCqKsJgPTunt3NybdNqwoa8Qq8hGrHwXnO/wAahjja4hhOiGcoJG6nQH79NdW0FD+K8GGIPW9aWLDN2iDp+QmgBwd1V6sA6Np6/A/zyowARU04sWN1IB37wpxTiU3Ctsf7OZPq0OkbcqWAcs4cgQELd+gHhrvQZcUAANe0IfvOpPw50TvXSll2IAJKoAD3wT7CFGvOocdbCOOPSoURWcW8ETO+ZddhvABg7k6d1QcU6uZPY15iDHIx37zTdviBD5lMEGVPOfbp7KJXrFu9lcaKcxcTIUqJInuMyPA+FHpC7x4AWN2basAGYETmJVe0AZmSPSgCYpoYbOwWySyiTOXKBG+smfuqXgOFoA10z2dBqACYPtMQfDbvqBjbrZu0x7RgkRAGg0C6bcqga+JA98Qu3DLa2cr30LgnRSWE6cwI1gDf/MEvDrjkooB127/ZU04UZw7XSFB3yydNQIXnUmxftqOyzO30tV5b+/T1xVaiON4Icj5kbhVh7ZM6NuBz92//ANHuosbS3rzXLmbLA7IJJkgTJMbEU7ibhuHKRmckCTJfaTz15e891ZwEq8MI1I1G2UwRPrnQjSKUzWdUPFk/9gY7TThXFjhTehS6oykCY9IxvrrEe6pOL8oKXXHyb2wNmJDR6wOXqqUvCQXukwUuqARzBXu8InXvWq7xTouwA6tsx1nOQD7NKJdB5nVc5F3XiWF+lQKkNDKRyIYffQzGdM8yrbPaVYkmCxj1bGhNzoi4RTnBJ3EaD/enbxMVtZfC2lCvb84Ya9nsAnuL7keC1oFBAqng3/jb7RJd7JIhrhHAMZj7Za09q3ZzFYYkE5YkgASw198103AYZeH8PNoHOLVt2J2LNDMxjkCSdPGqb5N8c97EOOps2rVq2TFtYOZmAWWYknQP3Ue6a8TFrCXAd3XIBP0vgJNYcmp3GNZu6ZEUa3lx4OP6th/qLX4aUqzwk/1ex9Ra/DSsV0BxOW35jOQ9MTbbimJR1YktbhhJGtm1oY94PhQC9hiEcqQSkgeo6yBzMH7qO9OrZOPxRRirqUbwMWbQ94/Og3DcQ5Um5OxBJAGi/wAd49tY3O9iYW/NYg3hrEiWICnQA8yOXq299bvwokliwVR37ker11It4e27wTlaIUM2VR7Y39dT71phmRmCyIAOx5iOUE/xqM1GxI7UdoPtm21v/ahWGkFT2h35vyNO2WKLo2bv7JiBsTPePdT2A4dFxbVwL2iYIGYA9x8D91E+IdGC+bJcygLCrGk6aT3ESPjVaQdpnbIgNMeYNs4i1c1EZ2mQsiCdOekaT7Zo/wALwrZBeMQbWRVEyII1JJ1Jyxyqv4eyEupZdI9FRuNW+d48+dXCwSAqdxI7vRJJ/I+2oBRmXq8mkUveB+mV45LCqvolgzchmywJ7yZPhFYwdrQdhWGUCWMGBp4g/dUjpIys9lZJYvIG403J56bb+NAL3G87G3alfHnm7/DX7qjq17Q015UXTJr4FQ4yHnsTPs8f86I8P4dbtnMTnugDUgsi6D0VMST9JjGmg51TeL4prZCK3a3dxuW/IUU6K8YZmKudhA5D2n8zVem4GqPfHkVNSmH8+EUuLrm5rL9a+YSduyeyJ02H8NIHEsHg74i1fVHA7KqVyAbmFA23Ohmq5xbiSuzlWB7QZTvJ1BnTaNqF3iNGXQxr6+8VpVNuY9MDbEsYQu279gqVuBkDHIymUJO49Z5rRHoxeZrlxGCsWtsVXkWQ5ojeNDQbhnFbtshetdUJgieyJOpynSee1WTgeNui6lxktMFMdZkUPEkEqViRqdamUDSY5qHMi4nDhlDgCSeztIUToe7URJ1kaelTV6wyi2CuzlzPOIiZ5a/fUrFIyNiYOVbR7K6dsueyBOsRqfVWvEAxs5gpOkkzqOZ0PzdSJ8NaSCdoje9pF4kE6y3EZTqdwCZPj6Me2mcbiMl65CgK8SvLQzyO3LTv5U6rFmQ5WVT3LptMA6yeXsrTiF9sOVgDtLoWWTEkAidp5Hwo1O9Q1beo8mOCBVEqdSdIj3ySIpnC2y8Ej5wInXnpoe+Dr4VvgHS9cRbnoRJPMRvzmDptrTttBkXq99ZJIA1Iy768v5iqOwgkV9ZKu2jbuPa0ZJIUEjQk6SJ0PumSO6pfA+AJeuknsMGH2Z1McwB6taicPdEdibhViJ9oExJBET3/AJ1a/J/h1657x7eXsqgWczGCW2nbl/7uUUC2WoQUstU6P0evYTCW/kcOQD6TrbJk8yzxv30E6TcMw+OJuroVOrIYkxGvqHMQfGrnb4vdW1Jw7hQOQk/ZBzfdVE450sbO3UIGL6MsAMGg7gxyjfuNayoM2FQZUeJjzecrFh4nb293xqGuKF0Sujcxv7QeYqTx3DE2GZzDmSYOgiTANVjhd1xcDkQoAAExI209+9Z8mMDcQvWdPkSx2cTA/n+HOm04bgSZc3LDcxbCsh9QIJU+EkVW2xFwu2VionQb6e2pSNdOjMPcKt8LJjGQ7AzpdCzdU5TGNwJ0DhHEMPhrXYBt2vSLXDNy422unuAHqqp9J+LecXA0EIswO/Tc/CoQGozEsR3nb1DYVrjD2dNYIPsnX7poeh1/8lNKk7j9J3Os6BMfRZWzMNVbfX+Z3Xhf7PY+ptfhrSrHCh/V7H1Fr8NKzW1uTPIDicr6a8LL4zE9m5qyFWVWIjqrUyMsH2dxoFhOFMzPnt3QxBCnq3y8oOo01AmvUGBHyaf3V/gKkZazejuTcScO93PKWH4W5zlrVzQAAdW2vjGXXT+dqc82uIgi1dcLpracOJ5Kcu2nq19teqMtLLU9ESeiPM8tYW1dS4tzJeyzJi02b1FI+8b1Z83WAFVcE96MPYVIHurv2Wlkq/SERm6JcneedMXZZirm22ZG2KEiNjygyNR41Lt2WLtKtESDB3Pj/u/fXoDJSyVPS+Yo/h4IosZ5k4ot972bq3KqpyQjR3d3pGhd3hVzD9lbN17jemy22KopHoqQNWPM8ojvr1hlpZagxb3c1Y+nCCrnj3F8LvO4bqb3j8k+n/DvUuxwa5ZIQ2brs47Z6tiFDD0QYgnWSRpy5GvW+WsZKPRtUdoFVPHtjo9ehnNm5CyB8m5ZiRoMseiNyaj2uBXxB6i8fDq39xGXUV7Ly0stFUKp43Xh+Jzljhrp306po19lE+FcNuM8Pbv20KwPk7hCnvjLqOUeM8q9a5aWWqZbFSmXUKnmXF8Pe8uXq3VupLu2U9opHZGnpGD3zUC7gLiEEJeIgRFtp25wusDvr1TlrGSkrgAreJGADvPJuHw992Ga1eHcOqeABB7PZ7I3+Fb4zhdzE3jduW7gtoAAotuDlGiKBlk6AAxtvXrDLWMlGMYBsQ/SANieUP6NLgxYu29NALTnTbUka7b1HscPuIpAs3iTJk2XmdtOztFet8lZy1PT+ZXpDzPJFvhN25vaupEam049fLada6J5Ps2EtMFts117hOsLsABq0ACI3O891dzy1jJRKlG4YSjc57xDpTjbVvM9m26ASequo7Af3Acx/wB0GonRvFWcZiWuXbYUrbjNcGQ6kQAWAk6Nt3eNdNyVgpRw5yTpf0PF1has3UHWZpYMCAAJ79zt7a5WcHcUhRavEjSereCO+Y91di6SdOrlnF3FzhRaZQtvQG4DzBPpa6QNakXfKr2XItDRsgOYDXtekD6Po6Tocy61Gwa5ibqcd+4Hace4V0dxF0vkstoPnxb5bDrCuY+qa2uYO4CZtXdO5G/Ja6X/AKSLuV7bMiXE0zPABMzAf0JykRJ1rax5TH6sjOD2JDmA8jPOVQCrgZPS21HfW9cntGPIoZRxKXrmwucmEspPicz8yub9Vc9tt5/hWHwd0qQLVzbmjfCut8O8rIKZriqSSAvaVCRBYkhiIAEa7GdJp4eV22w7Nli395Y1iNZiTMQNQd4rVj6/0xSYxFZMozHVkdifmTuFrGHsAiCLNqQd/wDZpSqU2OF/LdXa4qsPUVBpVyG5nQUgqKmuFxj5E7beiPnHuHjTvntz6bfaPxpUqGHF57c+m32j8aXntz6bfaPxpUqkkXntz6bfaPxpee3Ppt9o/GlSqSRee3Ppt9o/Gl57c+m32j8aVKpJF57c+m32j8aXntz6bfaPxpUqkkXntz6bfaPxpee3Ppt9o/GlSqSRee3Ppt9o/Gl57c+m32j8aVKpJF57c+m32j8aXntz6bfaPxpUqkkXntz6bfaPxpee3Ppt9o/GlSqSRee3Ppt9o/Gl57c+m32j8aVKpJF57c+m32j8aXntz6bfaPxpUqkkXntz6bfaPxpee3Ppt9o/GlSqSRee3Ppt9o/Gs+eP9NvtH40qVSSU3pL2sSCdTpvrTJtiG0HpjlSpUQiWAkTH2xmbQe6sW7Y6saDas0qvvFqBUYVBl2Fb4BBOw3FKlViCwFS1veYRDHYcz3ClSpUE1jif/9k="/>
          <p:cNvSpPr>
            <a:spLocks noChangeAspect="1" noChangeArrowheads="1"/>
          </p:cNvSpPr>
          <p:nvPr/>
        </p:nvSpPr>
        <p:spPr bwMode="auto">
          <a:xfrm>
            <a:off x="1844675" y="-301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32495982"/>
      </p:ext>
    </p:extLst>
  </p:cSld>
  <p:clrMapOvr>
    <a:masterClrMapping/>
  </p:clrMapOvr>
  <p:transition>
    <p:random/>
    <p:sndAc>
      <p:stSnd>
        <p:snd r:embed="rId3" name="WHOO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5221288"/>
            <a:ext cx="7702550" cy="728662"/>
          </a:xfrm>
        </p:spPr>
        <p:txBody>
          <a:bodyPr/>
          <a:lstStyle/>
          <a:p>
            <a:pPr marL="0" indent="0">
              <a:buNone/>
              <a:defRPr/>
            </a:pPr>
            <a:r>
              <a:rPr lang="tr-TR" dirty="0" smtClean="0"/>
              <a:t>İbotenik asit                       Musimol</a:t>
            </a:r>
            <a:endParaRPr lang="tr-TR" dirty="0"/>
          </a:p>
        </p:txBody>
      </p:sp>
      <p:sp>
        <p:nvSpPr>
          <p:cNvPr id="52736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5A94DDF-5338-470D-8102-03674AA34758}"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p:txBody>
          <a:bodyPr/>
          <a:lstStyle/>
          <a:p>
            <a:pPr>
              <a:defRPr/>
            </a:pPr>
            <a:r>
              <a:rPr lang="tr-TR" i="1" dirty="0" smtClean="0">
                <a:solidFill>
                  <a:srgbClr val="FFFF00"/>
                </a:solidFill>
              </a:rPr>
              <a:t>Amanita muscaria</a:t>
            </a:r>
            <a:endParaRPr lang="tr-TR" i="1" dirty="0">
              <a:solidFill>
                <a:srgbClr val="FFFF00"/>
              </a:solidFill>
            </a:endParaRPr>
          </a:p>
        </p:txBody>
      </p:sp>
      <p:pic>
        <p:nvPicPr>
          <p:cNvPr id="245767" name="Picture 7" descr="http://upload.wikimedia.org/wikipedia/commons/thumb/b/b0/Ibotenic_acid2.png/220px-Ibotenic_acid2.png"/>
          <p:cNvPicPr>
            <a:picLocks noChangeAspect="1" noChangeArrowheads="1"/>
          </p:cNvPicPr>
          <p:nvPr/>
        </p:nvPicPr>
        <p:blipFill>
          <a:blip r:embed="rId4">
            <a:extLst/>
          </a:blip>
          <a:srcRect/>
          <a:stretch>
            <a:fillRect/>
          </a:stretch>
        </p:blipFill>
        <p:spPr bwMode="auto">
          <a:xfrm>
            <a:off x="2272308" y="2813670"/>
            <a:ext cx="2095500" cy="16954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pic>
        <p:nvPicPr>
          <p:cNvPr id="245769" name="Picture 9" descr="http://upload.wikimedia.org/wikipedia/commons/thumb/0/03/Muscimol_chemical_structure.svg/220px-Muscimol_chemical_structure.svg.png"/>
          <p:cNvPicPr>
            <a:picLocks noChangeAspect="1" noChangeArrowheads="1"/>
          </p:cNvPicPr>
          <p:nvPr/>
        </p:nvPicPr>
        <p:blipFill>
          <a:blip r:embed="rId5">
            <a:extLst/>
          </a:blip>
          <a:srcRect/>
          <a:stretch>
            <a:fillRect/>
          </a:stretch>
        </p:blipFill>
        <p:spPr bwMode="auto">
          <a:xfrm>
            <a:off x="7176120" y="3231628"/>
            <a:ext cx="2095500" cy="11334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cxnSp>
        <p:nvCxnSpPr>
          <p:cNvPr id="527367" name="Elbow Connector 3"/>
          <p:cNvCxnSpPr>
            <a:cxnSpLocks noChangeShapeType="1"/>
          </p:cNvCxnSpPr>
          <p:nvPr/>
        </p:nvCxnSpPr>
        <p:spPr bwMode="auto">
          <a:xfrm>
            <a:off x="4872039" y="3068638"/>
            <a:ext cx="2016125" cy="1008062"/>
          </a:xfrm>
          <a:prstGeom prst="bentConnector3">
            <a:avLst>
              <a:gd name="adj1" fmla="val 50000"/>
            </a:avLst>
          </a:prstGeom>
          <a:noFill/>
          <a:ln w="12700"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527368" name="TextBox 5"/>
          <p:cNvSpPr txBox="1">
            <a:spLocks noChangeArrowheads="1"/>
          </p:cNvSpPr>
          <p:nvPr/>
        </p:nvSpPr>
        <p:spPr bwMode="auto">
          <a:xfrm>
            <a:off x="1703388" y="5805488"/>
            <a:ext cx="61214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400">
                <a:solidFill>
                  <a:srgbClr val="FFFFFF"/>
                </a:solidFill>
                <a:latin typeface="Times New Roman" panose="02020603050405020304" pitchFamily="18" charset="0"/>
                <a:cs typeface="Arial" panose="020B0604020202020204" pitchFamily="34" charset="0"/>
              </a:rPr>
              <a:t>Vücuda alındıktan sonra musimola metabolize olur –dekarboksilasyon- ve etki görülür.</a:t>
            </a:r>
          </a:p>
        </p:txBody>
      </p:sp>
      <p:sp>
        <p:nvSpPr>
          <p:cNvPr id="527369" name="TextBox 6"/>
          <p:cNvSpPr txBox="1">
            <a:spLocks noChangeArrowheads="1"/>
          </p:cNvSpPr>
          <p:nvPr/>
        </p:nvSpPr>
        <p:spPr bwMode="auto">
          <a:xfrm>
            <a:off x="6096000" y="2060575"/>
            <a:ext cx="45720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200">
                <a:solidFill>
                  <a:srgbClr val="FFFFFF"/>
                </a:solidFill>
                <a:latin typeface="Times New Roman" panose="02020603050405020304" pitchFamily="18" charset="0"/>
                <a:cs typeface="Arial" panose="020B0604020202020204" pitchFamily="34" charset="0"/>
              </a:rPr>
              <a:t>Glutamik asit ve GABA benzeri yapı</a:t>
            </a:r>
          </a:p>
        </p:txBody>
      </p:sp>
    </p:spTree>
    <p:extLst>
      <p:ext uri="{BB962C8B-B14F-4D97-AF65-F5344CB8AC3E}">
        <p14:creationId xmlns:p14="http://schemas.microsoft.com/office/powerpoint/2010/main" val="2221667547"/>
      </p:ext>
    </p:extLst>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9800" y="1981200"/>
            <a:ext cx="7772400" cy="4471988"/>
          </a:xfrm>
        </p:spPr>
        <p:txBody>
          <a:bodyPr/>
          <a:lstStyle/>
          <a:p>
            <a:pPr>
              <a:buSzPct val="100000"/>
              <a:buFont typeface="Wingdings" panose="05000000000000000000" pitchFamily="2" charset="2"/>
              <a:buChar char="Ø"/>
              <a:defRPr/>
            </a:pPr>
            <a:r>
              <a:rPr lang="tr-TR" sz="3000" dirty="0"/>
              <a:t>Farmakolojik etkiler vücuda alındıktan 30 dk-1 saat içinde görülmeye başlar.</a:t>
            </a:r>
          </a:p>
          <a:p>
            <a:pPr>
              <a:buSzPct val="100000"/>
              <a:buFont typeface="Wingdings" panose="05000000000000000000" pitchFamily="2" charset="2"/>
              <a:buChar char="Ø"/>
              <a:defRPr/>
            </a:pPr>
            <a:r>
              <a:rPr lang="tr-TR" sz="3000" dirty="0"/>
              <a:t>3 saat içinde pik yapar; ancak bazı etkileri birkaç gün görülebilir.</a:t>
            </a:r>
          </a:p>
          <a:p>
            <a:pPr>
              <a:buSzPct val="100000"/>
              <a:buFont typeface="Wingdings" panose="05000000000000000000" pitchFamily="2" charset="2"/>
              <a:buChar char="Ø"/>
              <a:defRPr/>
            </a:pPr>
            <a:r>
              <a:rPr lang="tr-TR" sz="3000" dirty="0"/>
              <a:t>12-24 saat içinde normale dönülür.</a:t>
            </a:r>
          </a:p>
          <a:p>
            <a:pPr>
              <a:buSzPct val="100000"/>
              <a:buFont typeface="Wingdings" panose="05000000000000000000" pitchFamily="2" charset="2"/>
              <a:buChar char="Ø"/>
              <a:defRPr/>
            </a:pPr>
            <a:endParaRPr lang="tr-TR" sz="3000" dirty="0"/>
          </a:p>
          <a:p>
            <a:pPr>
              <a:buSzPct val="100000"/>
              <a:buFont typeface="Wingdings" panose="05000000000000000000" pitchFamily="2" charset="2"/>
              <a:buChar char="Ø"/>
              <a:defRPr/>
            </a:pPr>
            <a:r>
              <a:rPr lang="tr-TR" sz="3000" dirty="0"/>
              <a:t>Aynı dozda bireylerde farklı etkiler görülebilir.</a:t>
            </a:r>
          </a:p>
          <a:p>
            <a:pPr>
              <a:buSzPct val="100000"/>
              <a:buFont typeface="Wingdings" panose="05000000000000000000" pitchFamily="2" charset="2"/>
              <a:buChar char="Ø"/>
              <a:defRPr/>
            </a:pPr>
            <a:endParaRPr lang="tr-TR" sz="3000" dirty="0"/>
          </a:p>
        </p:txBody>
      </p:sp>
      <p:sp>
        <p:nvSpPr>
          <p:cNvPr id="52941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C7C434F-4F39-46A9-93A2-AF49EBE9D58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Title 1"/>
          <p:cNvSpPr>
            <a:spLocks noGrp="1"/>
          </p:cNvSpPr>
          <p:nvPr>
            <p:ph type="title"/>
          </p:nvPr>
        </p:nvSpPr>
        <p:spPr/>
        <p:txBody>
          <a:bodyPr/>
          <a:lstStyle/>
          <a:p>
            <a:pPr>
              <a:defRPr/>
            </a:pPr>
            <a:r>
              <a:rPr lang="tr-TR" i="1" dirty="0" smtClean="0">
                <a:solidFill>
                  <a:srgbClr val="FFFF00"/>
                </a:solidFill>
              </a:rPr>
              <a:t>Amanita muscaria</a:t>
            </a:r>
            <a:endParaRPr lang="tr-TR" i="1" dirty="0">
              <a:solidFill>
                <a:srgbClr val="FFFF00"/>
              </a:solidFill>
            </a:endParaRPr>
          </a:p>
        </p:txBody>
      </p:sp>
    </p:spTree>
    <p:extLst>
      <p:ext uri="{BB962C8B-B14F-4D97-AF65-F5344CB8AC3E}">
        <p14:creationId xmlns:p14="http://schemas.microsoft.com/office/powerpoint/2010/main" val="1230338328"/>
      </p:ext>
    </p:extLst>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847</Words>
  <Application>Microsoft Office PowerPoint</Application>
  <PresentationFormat>Geniş ekran</PresentationFormat>
  <Paragraphs>97</Paragraphs>
  <Slides>21</Slides>
  <Notes>20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21</vt:i4>
      </vt:variant>
    </vt:vector>
  </HeadingPairs>
  <TitlesOfParts>
    <vt:vector size="29" baseType="lpstr">
      <vt:lpstr>Arial</vt:lpstr>
      <vt:lpstr>Calibri</vt:lpstr>
      <vt:lpstr>Calibri Light</vt:lpstr>
      <vt:lpstr>Tahoma</vt:lpstr>
      <vt:lpstr>Times New Roman</vt:lpstr>
      <vt:lpstr>Wingdings</vt:lpstr>
      <vt:lpstr>Office Teması</vt:lpstr>
      <vt:lpstr>Whirlpool</vt:lpstr>
      <vt:lpstr>PowerPoint Sunusu</vt:lpstr>
      <vt:lpstr>İbotenik asit ve Müsimol içeren Mantarlar</vt:lpstr>
      <vt:lpstr>Amanita muscaria</vt:lpstr>
      <vt:lpstr>Amanita muscaria</vt:lpstr>
      <vt:lpstr>Amanita muscaria</vt:lpstr>
      <vt:lpstr>PowerPoint Sunusu</vt:lpstr>
      <vt:lpstr>PowerPoint Sunusu</vt:lpstr>
      <vt:lpstr>Amanita muscaria</vt:lpstr>
      <vt:lpstr>Amanita muscaria</vt:lpstr>
      <vt:lpstr>Amanita muscaria</vt:lpstr>
      <vt:lpstr>Peyote – Lophophora williamsii</vt:lpstr>
      <vt:lpstr>Peyote – Lophophora williamsii</vt:lpstr>
      <vt:lpstr>PowerPoint Sunusu</vt:lpstr>
      <vt:lpstr>PowerPoint Sunusu</vt:lpstr>
      <vt:lpstr>PowerPoint Sunusu</vt:lpstr>
      <vt:lpstr>STP (Dimetoksimetamfetamin) 2,5-dimethoxy-4-methylamphetamine(DOM)</vt:lpstr>
      <vt:lpstr>Hint Keneviri (Cannabis sativa L.) Esrar (marihuana)</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2017-12-28T13:09:43Z</dcterms:created>
  <dcterms:modified xsi:type="dcterms:W3CDTF">2017-12-28T13:09:51Z</dcterms:modified>
</cp:coreProperties>
</file>