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09" r:id="rId2"/>
    <p:sldId id="282" r:id="rId3"/>
    <p:sldId id="273" r:id="rId4"/>
    <p:sldId id="272" r:id="rId5"/>
    <p:sldId id="283" r:id="rId6"/>
    <p:sldId id="284" r:id="rId7"/>
    <p:sldId id="285" r:id="rId8"/>
  </p:sldIdLst>
  <p:sldSz cx="12192000" cy="6858000"/>
  <p:notesSz cx="6858000" cy="9144000"/>
  <p:defaultTextStyle>
    <a:defPPr>
      <a:defRPr lang="tr-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52"/>
    <p:restoredTop sz="94681"/>
  </p:normalViewPr>
  <p:slideViewPr>
    <p:cSldViewPr snapToGrid="0">
      <p:cViewPr varScale="1">
        <p:scale>
          <a:sx n="52" d="100"/>
          <a:sy n="52" d="100"/>
        </p:scale>
        <p:origin x="200" y="13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2863B0-541A-D914-B690-2435CD177F2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tr-GB"/>
          </a:p>
        </p:txBody>
      </p:sp>
      <p:sp>
        <p:nvSpPr>
          <p:cNvPr id="3" name="Alt Başlık 2">
            <a:extLst>
              <a:ext uri="{FF2B5EF4-FFF2-40B4-BE49-F238E27FC236}">
                <a16:creationId xmlns:a16="http://schemas.microsoft.com/office/drawing/2014/main" id="{467747A7-DCFD-5DCF-C588-A613455738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tr-GB"/>
          </a:p>
        </p:txBody>
      </p:sp>
      <p:sp>
        <p:nvSpPr>
          <p:cNvPr id="4" name="Veri Yer Tutucusu 3">
            <a:extLst>
              <a:ext uri="{FF2B5EF4-FFF2-40B4-BE49-F238E27FC236}">
                <a16:creationId xmlns:a16="http://schemas.microsoft.com/office/drawing/2014/main" id="{0F232121-6375-CE24-A3AA-1754650FEABF}"/>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5" name="Alt Bilgi Yer Tutucusu 4">
            <a:extLst>
              <a:ext uri="{FF2B5EF4-FFF2-40B4-BE49-F238E27FC236}">
                <a16:creationId xmlns:a16="http://schemas.microsoft.com/office/drawing/2014/main" id="{81B7F62E-F5D2-56F9-5B7D-BA980C678F62}"/>
              </a:ext>
            </a:extLst>
          </p:cNvPr>
          <p:cNvSpPr>
            <a:spLocks noGrp="1"/>
          </p:cNvSpPr>
          <p:nvPr>
            <p:ph type="ftr" sz="quarter" idx="11"/>
          </p:nvPr>
        </p:nvSpPr>
        <p:spPr/>
        <p:txBody>
          <a:bodyPr/>
          <a:lstStyle/>
          <a:p>
            <a:endParaRPr lang="tr-GB"/>
          </a:p>
        </p:txBody>
      </p:sp>
      <p:sp>
        <p:nvSpPr>
          <p:cNvPr id="6" name="Slayt Numarası Yer Tutucusu 5">
            <a:extLst>
              <a:ext uri="{FF2B5EF4-FFF2-40B4-BE49-F238E27FC236}">
                <a16:creationId xmlns:a16="http://schemas.microsoft.com/office/drawing/2014/main" id="{F29F30CA-CE33-F43E-2ACC-CF5D391A6A2A}"/>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2470400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5F55DF-D855-6DDE-05BD-2727FE604E29}"/>
              </a:ext>
            </a:extLst>
          </p:cNvPr>
          <p:cNvSpPr>
            <a:spLocks noGrp="1"/>
          </p:cNvSpPr>
          <p:nvPr>
            <p:ph type="title"/>
          </p:nvPr>
        </p:nvSpPr>
        <p:spPr/>
        <p:txBody>
          <a:bodyPr/>
          <a:lstStyle/>
          <a:p>
            <a:r>
              <a:rPr lang="tr-TR"/>
              <a:t>Asıl başlık stilini düzenlemek için tıklayın</a:t>
            </a:r>
            <a:endParaRPr lang="tr-GB"/>
          </a:p>
        </p:txBody>
      </p:sp>
      <p:sp>
        <p:nvSpPr>
          <p:cNvPr id="3" name="Dikey Metin Yer Tutucusu 2">
            <a:extLst>
              <a:ext uri="{FF2B5EF4-FFF2-40B4-BE49-F238E27FC236}">
                <a16:creationId xmlns:a16="http://schemas.microsoft.com/office/drawing/2014/main" id="{3EC436BE-B852-068B-A005-FB8C57E52EE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4" name="Veri Yer Tutucusu 3">
            <a:extLst>
              <a:ext uri="{FF2B5EF4-FFF2-40B4-BE49-F238E27FC236}">
                <a16:creationId xmlns:a16="http://schemas.microsoft.com/office/drawing/2014/main" id="{67A83ADA-0BEA-56CE-E41C-A04C3035F9D0}"/>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5" name="Alt Bilgi Yer Tutucusu 4">
            <a:extLst>
              <a:ext uri="{FF2B5EF4-FFF2-40B4-BE49-F238E27FC236}">
                <a16:creationId xmlns:a16="http://schemas.microsoft.com/office/drawing/2014/main" id="{F91D0E5A-3D99-2554-A70C-EC2E8F339670}"/>
              </a:ext>
            </a:extLst>
          </p:cNvPr>
          <p:cNvSpPr>
            <a:spLocks noGrp="1"/>
          </p:cNvSpPr>
          <p:nvPr>
            <p:ph type="ftr" sz="quarter" idx="11"/>
          </p:nvPr>
        </p:nvSpPr>
        <p:spPr/>
        <p:txBody>
          <a:bodyPr/>
          <a:lstStyle/>
          <a:p>
            <a:endParaRPr lang="tr-GB"/>
          </a:p>
        </p:txBody>
      </p:sp>
      <p:sp>
        <p:nvSpPr>
          <p:cNvPr id="6" name="Slayt Numarası Yer Tutucusu 5">
            <a:extLst>
              <a:ext uri="{FF2B5EF4-FFF2-40B4-BE49-F238E27FC236}">
                <a16:creationId xmlns:a16="http://schemas.microsoft.com/office/drawing/2014/main" id="{18C5C622-61D6-C0E6-90EF-C61B4CECA554}"/>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72324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95A1C9A-79C6-6DBE-DCBB-A51B2D86102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tr-GB"/>
          </a:p>
        </p:txBody>
      </p:sp>
      <p:sp>
        <p:nvSpPr>
          <p:cNvPr id="3" name="Dikey Metin Yer Tutucusu 2">
            <a:extLst>
              <a:ext uri="{FF2B5EF4-FFF2-40B4-BE49-F238E27FC236}">
                <a16:creationId xmlns:a16="http://schemas.microsoft.com/office/drawing/2014/main" id="{BAC9FE3B-F200-468E-FF01-F204893D302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4" name="Veri Yer Tutucusu 3">
            <a:extLst>
              <a:ext uri="{FF2B5EF4-FFF2-40B4-BE49-F238E27FC236}">
                <a16:creationId xmlns:a16="http://schemas.microsoft.com/office/drawing/2014/main" id="{C7A3AEDE-8465-3CEF-6DAD-844252ADDBE3}"/>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5" name="Alt Bilgi Yer Tutucusu 4">
            <a:extLst>
              <a:ext uri="{FF2B5EF4-FFF2-40B4-BE49-F238E27FC236}">
                <a16:creationId xmlns:a16="http://schemas.microsoft.com/office/drawing/2014/main" id="{2D79B036-BA67-C3CC-60F4-F4CDFE72A2A6}"/>
              </a:ext>
            </a:extLst>
          </p:cNvPr>
          <p:cNvSpPr>
            <a:spLocks noGrp="1"/>
          </p:cNvSpPr>
          <p:nvPr>
            <p:ph type="ftr" sz="quarter" idx="11"/>
          </p:nvPr>
        </p:nvSpPr>
        <p:spPr/>
        <p:txBody>
          <a:bodyPr/>
          <a:lstStyle/>
          <a:p>
            <a:endParaRPr lang="tr-GB"/>
          </a:p>
        </p:txBody>
      </p:sp>
      <p:sp>
        <p:nvSpPr>
          <p:cNvPr id="6" name="Slayt Numarası Yer Tutucusu 5">
            <a:extLst>
              <a:ext uri="{FF2B5EF4-FFF2-40B4-BE49-F238E27FC236}">
                <a16:creationId xmlns:a16="http://schemas.microsoft.com/office/drawing/2014/main" id="{2B4B5EF6-660C-E341-18D6-17274EBCD033}"/>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3144568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DAE7B7-7615-AACE-9D42-A441187F19DB}"/>
              </a:ext>
            </a:extLst>
          </p:cNvPr>
          <p:cNvSpPr>
            <a:spLocks noGrp="1"/>
          </p:cNvSpPr>
          <p:nvPr>
            <p:ph type="title"/>
          </p:nvPr>
        </p:nvSpPr>
        <p:spPr/>
        <p:txBody>
          <a:bodyPr/>
          <a:lstStyle/>
          <a:p>
            <a:r>
              <a:rPr lang="tr-TR"/>
              <a:t>Asıl başlık stilini düzenlemek için tıklayın</a:t>
            </a:r>
            <a:endParaRPr lang="tr-GB"/>
          </a:p>
        </p:txBody>
      </p:sp>
      <p:sp>
        <p:nvSpPr>
          <p:cNvPr id="3" name="İçerik Yer Tutucusu 2">
            <a:extLst>
              <a:ext uri="{FF2B5EF4-FFF2-40B4-BE49-F238E27FC236}">
                <a16:creationId xmlns:a16="http://schemas.microsoft.com/office/drawing/2014/main" id="{BC34E3C8-C55B-2CB0-F5AF-0DE9525F3FB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4" name="Veri Yer Tutucusu 3">
            <a:extLst>
              <a:ext uri="{FF2B5EF4-FFF2-40B4-BE49-F238E27FC236}">
                <a16:creationId xmlns:a16="http://schemas.microsoft.com/office/drawing/2014/main" id="{A1DAE719-0F5F-26D3-CCE3-8BF57EC9DB08}"/>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5" name="Alt Bilgi Yer Tutucusu 4">
            <a:extLst>
              <a:ext uri="{FF2B5EF4-FFF2-40B4-BE49-F238E27FC236}">
                <a16:creationId xmlns:a16="http://schemas.microsoft.com/office/drawing/2014/main" id="{ED98B513-359B-DFE1-E803-CA46927ED7A4}"/>
              </a:ext>
            </a:extLst>
          </p:cNvPr>
          <p:cNvSpPr>
            <a:spLocks noGrp="1"/>
          </p:cNvSpPr>
          <p:nvPr>
            <p:ph type="ftr" sz="quarter" idx="11"/>
          </p:nvPr>
        </p:nvSpPr>
        <p:spPr/>
        <p:txBody>
          <a:bodyPr/>
          <a:lstStyle/>
          <a:p>
            <a:endParaRPr lang="tr-GB"/>
          </a:p>
        </p:txBody>
      </p:sp>
      <p:sp>
        <p:nvSpPr>
          <p:cNvPr id="6" name="Slayt Numarası Yer Tutucusu 5">
            <a:extLst>
              <a:ext uri="{FF2B5EF4-FFF2-40B4-BE49-F238E27FC236}">
                <a16:creationId xmlns:a16="http://schemas.microsoft.com/office/drawing/2014/main" id="{A19EEB42-6A85-53C3-ABB7-7072FCCB0BF0}"/>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4272663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1284B0-FD81-59C9-DB07-839ACDDF2A1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tr-GB"/>
          </a:p>
        </p:txBody>
      </p:sp>
      <p:sp>
        <p:nvSpPr>
          <p:cNvPr id="3" name="Metin Yer Tutucusu 2">
            <a:extLst>
              <a:ext uri="{FF2B5EF4-FFF2-40B4-BE49-F238E27FC236}">
                <a16:creationId xmlns:a16="http://schemas.microsoft.com/office/drawing/2014/main" id="{6FE072DF-C61A-8463-F316-8E22D7AE67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498828D-D90F-6B5D-1A59-AB1B7CCB2B5F}"/>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5" name="Alt Bilgi Yer Tutucusu 4">
            <a:extLst>
              <a:ext uri="{FF2B5EF4-FFF2-40B4-BE49-F238E27FC236}">
                <a16:creationId xmlns:a16="http://schemas.microsoft.com/office/drawing/2014/main" id="{B781CDBD-0C1B-6C6C-EAA8-38F4EA8D90AE}"/>
              </a:ext>
            </a:extLst>
          </p:cNvPr>
          <p:cNvSpPr>
            <a:spLocks noGrp="1"/>
          </p:cNvSpPr>
          <p:nvPr>
            <p:ph type="ftr" sz="quarter" idx="11"/>
          </p:nvPr>
        </p:nvSpPr>
        <p:spPr/>
        <p:txBody>
          <a:bodyPr/>
          <a:lstStyle/>
          <a:p>
            <a:endParaRPr lang="tr-GB"/>
          </a:p>
        </p:txBody>
      </p:sp>
      <p:sp>
        <p:nvSpPr>
          <p:cNvPr id="6" name="Slayt Numarası Yer Tutucusu 5">
            <a:extLst>
              <a:ext uri="{FF2B5EF4-FFF2-40B4-BE49-F238E27FC236}">
                <a16:creationId xmlns:a16="http://schemas.microsoft.com/office/drawing/2014/main" id="{37620202-79DA-A444-004A-083FF5AE2B2A}"/>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728857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9357C2-5A34-C0FE-A67A-42D6681D6E7F}"/>
              </a:ext>
            </a:extLst>
          </p:cNvPr>
          <p:cNvSpPr>
            <a:spLocks noGrp="1"/>
          </p:cNvSpPr>
          <p:nvPr>
            <p:ph type="title"/>
          </p:nvPr>
        </p:nvSpPr>
        <p:spPr/>
        <p:txBody>
          <a:bodyPr/>
          <a:lstStyle/>
          <a:p>
            <a:r>
              <a:rPr lang="tr-TR"/>
              <a:t>Asıl başlık stilini düzenlemek için tıklayın</a:t>
            </a:r>
            <a:endParaRPr lang="tr-GB"/>
          </a:p>
        </p:txBody>
      </p:sp>
      <p:sp>
        <p:nvSpPr>
          <p:cNvPr id="3" name="İçerik Yer Tutucusu 2">
            <a:extLst>
              <a:ext uri="{FF2B5EF4-FFF2-40B4-BE49-F238E27FC236}">
                <a16:creationId xmlns:a16="http://schemas.microsoft.com/office/drawing/2014/main" id="{3BBEABF3-5CFF-8D48-6697-19D1475FE3E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4" name="İçerik Yer Tutucusu 3">
            <a:extLst>
              <a:ext uri="{FF2B5EF4-FFF2-40B4-BE49-F238E27FC236}">
                <a16:creationId xmlns:a16="http://schemas.microsoft.com/office/drawing/2014/main" id="{5A3471AF-635A-27E1-EE05-99CE1269248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5" name="Veri Yer Tutucusu 4">
            <a:extLst>
              <a:ext uri="{FF2B5EF4-FFF2-40B4-BE49-F238E27FC236}">
                <a16:creationId xmlns:a16="http://schemas.microsoft.com/office/drawing/2014/main" id="{B43FF3C4-5D20-0546-2037-06715437F599}"/>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6" name="Alt Bilgi Yer Tutucusu 5">
            <a:extLst>
              <a:ext uri="{FF2B5EF4-FFF2-40B4-BE49-F238E27FC236}">
                <a16:creationId xmlns:a16="http://schemas.microsoft.com/office/drawing/2014/main" id="{3DF538FE-DAEA-8243-6DE9-3033A706ED16}"/>
              </a:ext>
            </a:extLst>
          </p:cNvPr>
          <p:cNvSpPr>
            <a:spLocks noGrp="1"/>
          </p:cNvSpPr>
          <p:nvPr>
            <p:ph type="ftr" sz="quarter" idx="11"/>
          </p:nvPr>
        </p:nvSpPr>
        <p:spPr/>
        <p:txBody>
          <a:bodyPr/>
          <a:lstStyle/>
          <a:p>
            <a:endParaRPr lang="tr-GB"/>
          </a:p>
        </p:txBody>
      </p:sp>
      <p:sp>
        <p:nvSpPr>
          <p:cNvPr id="7" name="Slayt Numarası Yer Tutucusu 6">
            <a:extLst>
              <a:ext uri="{FF2B5EF4-FFF2-40B4-BE49-F238E27FC236}">
                <a16:creationId xmlns:a16="http://schemas.microsoft.com/office/drawing/2014/main" id="{22B28CD6-A22D-E070-4E67-2B25A11595F4}"/>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1231489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431B70-5D74-E1D8-6543-248035397B91}"/>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tr-GB"/>
          </a:p>
        </p:txBody>
      </p:sp>
      <p:sp>
        <p:nvSpPr>
          <p:cNvPr id="3" name="Metin Yer Tutucusu 2">
            <a:extLst>
              <a:ext uri="{FF2B5EF4-FFF2-40B4-BE49-F238E27FC236}">
                <a16:creationId xmlns:a16="http://schemas.microsoft.com/office/drawing/2014/main" id="{24F59B1D-ACDB-3BDA-7EF4-AF7CEB5EF2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25020D7-18B1-E589-AA15-484BAEB3BBB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5" name="Metin Yer Tutucusu 4">
            <a:extLst>
              <a:ext uri="{FF2B5EF4-FFF2-40B4-BE49-F238E27FC236}">
                <a16:creationId xmlns:a16="http://schemas.microsoft.com/office/drawing/2014/main" id="{89F458F3-1061-D1FA-C511-3A8717342F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E78E1B8-3494-1416-4AAA-04E29E8EC8B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7" name="Veri Yer Tutucusu 6">
            <a:extLst>
              <a:ext uri="{FF2B5EF4-FFF2-40B4-BE49-F238E27FC236}">
                <a16:creationId xmlns:a16="http://schemas.microsoft.com/office/drawing/2014/main" id="{AB63E326-E11B-DAC3-EEEA-573DB8066B31}"/>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8" name="Alt Bilgi Yer Tutucusu 7">
            <a:extLst>
              <a:ext uri="{FF2B5EF4-FFF2-40B4-BE49-F238E27FC236}">
                <a16:creationId xmlns:a16="http://schemas.microsoft.com/office/drawing/2014/main" id="{CC405EEB-1C88-1CBD-5849-82445BF38989}"/>
              </a:ext>
            </a:extLst>
          </p:cNvPr>
          <p:cNvSpPr>
            <a:spLocks noGrp="1"/>
          </p:cNvSpPr>
          <p:nvPr>
            <p:ph type="ftr" sz="quarter" idx="11"/>
          </p:nvPr>
        </p:nvSpPr>
        <p:spPr/>
        <p:txBody>
          <a:bodyPr/>
          <a:lstStyle/>
          <a:p>
            <a:endParaRPr lang="tr-GB"/>
          </a:p>
        </p:txBody>
      </p:sp>
      <p:sp>
        <p:nvSpPr>
          <p:cNvPr id="9" name="Slayt Numarası Yer Tutucusu 8">
            <a:extLst>
              <a:ext uri="{FF2B5EF4-FFF2-40B4-BE49-F238E27FC236}">
                <a16:creationId xmlns:a16="http://schemas.microsoft.com/office/drawing/2014/main" id="{D6B1D1F3-CA2F-61EB-8AD0-A96FAE68CB24}"/>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4294965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829206-CDE7-615F-3093-6FECE687C7BD}"/>
              </a:ext>
            </a:extLst>
          </p:cNvPr>
          <p:cNvSpPr>
            <a:spLocks noGrp="1"/>
          </p:cNvSpPr>
          <p:nvPr>
            <p:ph type="title"/>
          </p:nvPr>
        </p:nvSpPr>
        <p:spPr/>
        <p:txBody>
          <a:bodyPr/>
          <a:lstStyle/>
          <a:p>
            <a:r>
              <a:rPr lang="tr-TR"/>
              <a:t>Asıl başlık stilini düzenlemek için tıklayın</a:t>
            </a:r>
            <a:endParaRPr lang="tr-GB"/>
          </a:p>
        </p:txBody>
      </p:sp>
      <p:sp>
        <p:nvSpPr>
          <p:cNvPr id="3" name="Veri Yer Tutucusu 2">
            <a:extLst>
              <a:ext uri="{FF2B5EF4-FFF2-40B4-BE49-F238E27FC236}">
                <a16:creationId xmlns:a16="http://schemas.microsoft.com/office/drawing/2014/main" id="{E354B320-8552-0AE1-ACB5-C7052F0FDA82}"/>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4" name="Alt Bilgi Yer Tutucusu 3">
            <a:extLst>
              <a:ext uri="{FF2B5EF4-FFF2-40B4-BE49-F238E27FC236}">
                <a16:creationId xmlns:a16="http://schemas.microsoft.com/office/drawing/2014/main" id="{85F3B7A1-4B6C-BDD2-A94E-3BA200D9484C}"/>
              </a:ext>
            </a:extLst>
          </p:cNvPr>
          <p:cNvSpPr>
            <a:spLocks noGrp="1"/>
          </p:cNvSpPr>
          <p:nvPr>
            <p:ph type="ftr" sz="quarter" idx="11"/>
          </p:nvPr>
        </p:nvSpPr>
        <p:spPr/>
        <p:txBody>
          <a:bodyPr/>
          <a:lstStyle/>
          <a:p>
            <a:endParaRPr lang="tr-GB"/>
          </a:p>
        </p:txBody>
      </p:sp>
      <p:sp>
        <p:nvSpPr>
          <p:cNvPr id="5" name="Slayt Numarası Yer Tutucusu 4">
            <a:extLst>
              <a:ext uri="{FF2B5EF4-FFF2-40B4-BE49-F238E27FC236}">
                <a16:creationId xmlns:a16="http://schemas.microsoft.com/office/drawing/2014/main" id="{92075A4C-7F45-5D69-DD27-7E7B34E0CDB4}"/>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2981099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4BE1002-7B8D-629C-8848-D193673E10FE}"/>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3" name="Alt Bilgi Yer Tutucusu 2">
            <a:extLst>
              <a:ext uri="{FF2B5EF4-FFF2-40B4-BE49-F238E27FC236}">
                <a16:creationId xmlns:a16="http://schemas.microsoft.com/office/drawing/2014/main" id="{92053465-ADB0-14B3-509E-0745343658C4}"/>
              </a:ext>
            </a:extLst>
          </p:cNvPr>
          <p:cNvSpPr>
            <a:spLocks noGrp="1"/>
          </p:cNvSpPr>
          <p:nvPr>
            <p:ph type="ftr" sz="quarter" idx="11"/>
          </p:nvPr>
        </p:nvSpPr>
        <p:spPr/>
        <p:txBody>
          <a:bodyPr/>
          <a:lstStyle/>
          <a:p>
            <a:endParaRPr lang="tr-GB"/>
          </a:p>
        </p:txBody>
      </p:sp>
      <p:sp>
        <p:nvSpPr>
          <p:cNvPr id="4" name="Slayt Numarası Yer Tutucusu 3">
            <a:extLst>
              <a:ext uri="{FF2B5EF4-FFF2-40B4-BE49-F238E27FC236}">
                <a16:creationId xmlns:a16="http://schemas.microsoft.com/office/drawing/2014/main" id="{5D72F050-9E98-3FDE-1556-C939A7482D08}"/>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1761571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93D856-4802-F9E2-8C67-67998A03D91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tr-GB"/>
          </a:p>
        </p:txBody>
      </p:sp>
      <p:sp>
        <p:nvSpPr>
          <p:cNvPr id="3" name="İçerik Yer Tutucusu 2">
            <a:extLst>
              <a:ext uri="{FF2B5EF4-FFF2-40B4-BE49-F238E27FC236}">
                <a16:creationId xmlns:a16="http://schemas.microsoft.com/office/drawing/2014/main" id="{E8B5B0AC-703F-FCD1-9F4A-3D1AA5CF1F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4" name="Metin Yer Tutucusu 3">
            <a:extLst>
              <a:ext uri="{FF2B5EF4-FFF2-40B4-BE49-F238E27FC236}">
                <a16:creationId xmlns:a16="http://schemas.microsoft.com/office/drawing/2014/main" id="{1625583A-D07B-183B-B909-B66752D18C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B1E6419-AEDF-DBEB-2B02-F985328EF7EF}"/>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6" name="Alt Bilgi Yer Tutucusu 5">
            <a:extLst>
              <a:ext uri="{FF2B5EF4-FFF2-40B4-BE49-F238E27FC236}">
                <a16:creationId xmlns:a16="http://schemas.microsoft.com/office/drawing/2014/main" id="{469739B7-3988-7628-5742-50EE3D7A7134}"/>
              </a:ext>
            </a:extLst>
          </p:cNvPr>
          <p:cNvSpPr>
            <a:spLocks noGrp="1"/>
          </p:cNvSpPr>
          <p:nvPr>
            <p:ph type="ftr" sz="quarter" idx="11"/>
          </p:nvPr>
        </p:nvSpPr>
        <p:spPr/>
        <p:txBody>
          <a:bodyPr/>
          <a:lstStyle/>
          <a:p>
            <a:endParaRPr lang="tr-GB"/>
          </a:p>
        </p:txBody>
      </p:sp>
      <p:sp>
        <p:nvSpPr>
          <p:cNvPr id="7" name="Slayt Numarası Yer Tutucusu 6">
            <a:extLst>
              <a:ext uri="{FF2B5EF4-FFF2-40B4-BE49-F238E27FC236}">
                <a16:creationId xmlns:a16="http://schemas.microsoft.com/office/drawing/2014/main" id="{2745A2FD-3550-D00A-FA5D-6D5A677E1602}"/>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179328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5CAEA8-37D4-12D0-12FD-74040066FBE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tr-GB"/>
          </a:p>
        </p:txBody>
      </p:sp>
      <p:sp>
        <p:nvSpPr>
          <p:cNvPr id="3" name="Resim Yer Tutucusu 2">
            <a:extLst>
              <a:ext uri="{FF2B5EF4-FFF2-40B4-BE49-F238E27FC236}">
                <a16:creationId xmlns:a16="http://schemas.microsoft.com/office/drawing/2014/main" id="{80F5A625-048A-2784-F962-98EAEF982F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GB"/>
          </a:p>
        </p:txBody>
      </p:sp>
      <p:sp>
        <p:nvSpPr>
          <p:cNvPr id="4" name="Metin Yer Tutucusu 3">
            <a:extLst>
              <a:ext uri="{FF2B5EF4-FFF2-40B4-BE49-F238E27FC236}">
                <a16:creationId xmlns:a16="http://schemas.microsoft.com/office/drawing/2014/main" id="{98961F2B-5078-CE8A-C0C5-13AE72CB5A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8DFB573-431D-B5BA-7779-A26D8833572C}"/>
              </a:ext>
            </a:extLst>
          </p:cNvPr>
          <p:cNvSpPr>
            <a:spLocks noGrp="1"/>
          </p:cNvSpPr>
          <p:nvPr>
            <p:ph type="dt" sz="half" idx="10"/>
          </p:nvPr>
        </p:nvSpPr>
        <p:spPr/>
        <p:txBody>
          <a:bodyPr/>
          <a:lstStyle/>
          <a:p>
            <a:fld id="{67E1C51C-9F5D-0143-AD6D-BC4304D1A579}" type="datetimeFigureOut">
              <a:rPr lang="tr-GB" smtClean="0"/>
              <a:t>02/09/2025</a:t>
            </a:fld>
            <a:endParaRPr lang="tr-GB"/>
          </a:p>
        </p:txBody>
      </p:sp>
      <p:sp>
        <p:nvSpPr>
          <p:cNvPr id="6" name="Alt Bilgi Yer Tutucusu 5">
            <a:extLst>
              <a:ext uri="{FF2B5EF4-FFF2-40B4-BE49-F238E27FC236}">
                <a16:creationId xmlns:a16="http://schemas.microsoft.com/office/drawing/2014/main" id="{7C57961A-E49F-33B9-1188-A96E8A421B9A}"/>
              </a:ext>
            </a:extLst>
          </p:cNvPr>
          <p:cNvSpPr>
            <a:spLocks noGrp="1"/>
          </p:cNvSpPr>
          <p:nvPr>
            <p:ph type="ftr" sz="quarter" idx="11"/>
          </p:nvPr>
        </p:nvSpPr>
        <p:spPr/>
        <p:txBody>
          <a:bodyPr/>
          <a:lstStyle/>
          <a:p>
            <a:endParaRPr lang="tr-GB"/>
          </a:p>
        </p:txBody>
      </p:sp>
      <p:sp>
        <p:nvSpPr>
          <p:cNvPr id="7" name="Slayt Numarası Yer Tutucusu 6">
            <a:extLst>
              <a:ext uri="{FF2B5EF4-FFF2-40B4-BE49-F238E27FC236}">
                <a16:creationId xmlns:a16="http://schemas.microsoft.com/office/drawing/2014/main" id="{15DA1E4E-D512-F58B-5215-693744D65FFA}"/>
              </a:ext>
            </a:extLst>
          </p:cNvPr>
          <p:cNvSpPr>
            <a:spLocks noGrp="1"/>
          </p:cNvSpPr>
          <p:nvPr>
            <p:ph type="sldNum" sz="quarter" idx="12"/>
          </p:nvPr>
        </p:nvSpPr>
        <p:spPr/>
        <p:txBody>
          <a:bodyPr/>
          <a:lstStyle/>
          <a:p>
            <a:fld id="{7E55210D-F47D-C748-8353-E09D92C07D27}" type="slidenum">
              <a:rPr lang="tr-GB" smtClean="0"/>
              <a:t>‹#›</a:t>
            </a:fld>
            <a:endParaRPr lang="tr-GB"/>
          </a:p>
        </p:txBody>
      </p:sp>
    </p:spTree>
    <p:extLst>
      <p:ext uri="{BB962C8B-B14F-4D97-AF65-F5344CB8AC3E}">
        <p14:creationId xmlns:p14="http://schemas.microsoft.com/office/powerpoint/2010/main" val="68641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3FA0C89-1F09-188B-79BD-4607489367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tr-GB"/>
          </a:p>
        </p:txBody>
      </p:sp>
      <p:sp>
        <p:nvSpPr>
          <p:cNvPr id="3" name="Metin Yer Tutucusu 2">
            <a:extLst>
              <a:ext uri="{FF2B5EF4-FFF2-40B4-BE49-F238E27FC236}">
                <a16:creationId xmlns:a16="http://schemas.microsoft.com/office/drawing/2014/main" id="{870A47B1-8078-02B5-E54C-2A0B38C37A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tr-GB"/>
          </a:p>
        </p:txBody>
      </p:sp>
      <p:sp>
        <p:nvSpPr>
          <p:cNvPr id="4" name="Veri Yer Tutucusu 3">
            <a:extLst>
              <a:ext uri="{FF2B5EF4-FFF2-40B4-BE49-F238E27FC236}">
                <a16:creationId xmlns:a16="http://schemas.microsoft.com/office/drawing/2014/main" id="{550853A4-29BD-3C8E-485A-A512CE980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7E1C51C-9F5D-0143-AD6D-BC4304D1A579}" type="datetimeFigureOut">
              <a:rPr lang="tr-GB" smtClean="0"/>
              <a:t>02/09/2025</a:t>
            </a:fld>
            <a:endParaRPr lang="tr-GB"/>
          </a:p>
        </p:txBody>
      </p:sp>
      <p:sp>
        <p:nvSpPr>
          <p:cNvPr id="5" name="Alt Bilgi Yer Tutucusu 4">
            <a:extLst>
              <a:ext uri="{FF2B5EF4-FFF2-40B4-BE49-F238E27FC236}">
                <a16:creationId xmlns:a16="http://schemas.microsoft.com/office/drawing/2014/main" id="{8599C202-ED89-6814-7839-4EE11F3E58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GB"/>
          </a:p>
        </p:txBody>
      </p:sp>
      <p:sp>
        <p:nvSpPr>
          <p:cNvPr id="6" name="Slayt Numarası Yer Tutucusu 5">
            <a:extLst>
              <a:ext uri="{FF2B5EF4-FFF2-40B4-BE49-F238E27FC236}">
                <a16:creationId xmlns:a16="http://schemas.microsoft.com/office/drawing/2014/main" id="{AD816FF4-7B1F-FDD2-6F78-147A000A5F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E55210D-F47D-C748-8353-E09D92C07D27}" type="slidenum">
              <a:rPr lang="tr-GB" smtClean="0"/>
              <a:t>‹#›</a:t>
            </a:fld>
            <a:endParaRPr lang="tr-GB"/>
          </a:p>
        </p:txBody>
      </p:sp>
    </p:spTree>
    <p:extLst>
      <p:ext uri="{BB962C8B-B14F-4D97-AF65-F5344CB8AC3E}">
        <p14:creationId xmlns:p14="http://schemas.microsoft.com/office/powerpoint/2010/main" val="1130580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F05ACD0-FF4A-4F8F-B5C5-6A4EBD0D1B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C9AFA28-B5ED-4346-9AF7-68A157F16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2" name="Unvan 1"/>
          <p:cNvSpPr>
            <a:spLocks noGrp="1"/>
          </p:cNvSpPr>
          <p:nvPr>
            <p:ph type="ctrTitle"/>
          </p:nvPr>
        </p:nvSpPr>
        <p:spPr>
          <a:xfrm>
            <a:off x="1472608" y="1380564"/>
            <a:ext cx="4561369" cy="2346229"/>
          </a:xfrm>
        </p:spPr>
        <p:txBody>
          <a:bodyPr anchor="b">
            <a:normAutofit/>
          </a:bodyPr>
          <a:lstStyle/>
          <a:p>
            <a:br>
              <a:rPr lang="tr-TR" sz="3200" b="1">
                <a:solidFill>
                  <a:srgbClr val="595959"/>
                </a:solidFill>
                <a:effectLst>
                  <a:outerShdw blurRad="38100" dist="38100" dir="2700000" algn="tl">
                    <a:srgbClr val="000000">
                      <a:alpha val="43137"/>
                    </a:srgbClr>
                  </a:outerShdw>
                </a:effectLst>
              </a:rPr>
            </a:br>
            <a:r>
              <a:rPr lang="tr-TR" sz="3200" b="1">
                <a:solidFill>
                  <a:srgbClr val="595959"/>
                </a:solidFill>
                <a:effectLst>
                  <a:outerShdw blurRad="38100" dist="38100" dir="2700000" algn="tl">
                    <a:srgbClr val="000000">
                      <a:alpha val="43137"/>
                    </a:srgbClr>
                  </a:outerShdw>
                </a:effectLst>
              </a:rPr>
              <a:t>Anket Hazırlama Teknikleri</a:t>
            </a:r>
          </a:p>
        </p:txBody>
      </p:sp>
      <p:sp>
        <p:nvSpPr>
          <p:cNvPr id="3" name="Alt Başlık 2"/>
          <p:cNvSpPr>
            <a:spLocks noGrp="1"/>
          </p:cNvSpPr>
          <p:nvPr>
            <p:ph type="subTitle" idx="1"/>
          </p:nvPr>
        </p:nvSpPr>
        <p:spPr>
          <a:xfrm>
            <a:off x="1472608" y="4061345"/>
            <a:ext cx="4561369" cy="1416090"/>
          </a:xfrm>
        </p:spPr>
        <p:txBody>
          <a:bodyPr anchor="t">
            <a:normAutofit/>
          </a:bodyPr>
          <a:lstStyle/>
          <a:p>
            <a:r>
              <a:rPr lang="tr-TR" sz="1400" b="1">
                <a:solidFill>
                  <a:srgbClr val="595959"/>
                </a:solidFill>
              </a:rPr>
              <a:t>Prof. Dr. Aytaç Akçay</a:t>
            </a:r>
          </a:p>
          <a:p>
            <a:r>
              <a:rPr lang="tr-TR" sz="1400" b="1">
                <a:solidFill>
                  <a:srgbClr val="595959"/>
                </a:solidFill>
              </a:rPr>
              <a:t>ANKARA ÜNİVERİSTESİ VETERİNER FAKÜLTESİ</a:t>
            </a:r>
          </a:p>
          <a:p>
            <a:r>
              <a:rPr lang="tr-TR" sz="1400" b="1">
                <a:solidFill>
                  <a:srgbClr val="595959"/>
                </a:solidFill>
              </a:rPr>
              <a:t> BİYOİSTATİSTİK ANABİLİM DALI</a:t>
            </a:r>
          </a:p>
        </p:txBody>
      </p:sp>
      <p:pic>
        <p:nvPicPr>
          <p:cNvPr id="4" name="Resim 3"/>
          <p:cNvPicPr>
            <a:picLocks noChangeAspect="1"/>
          </p:cNvPicPr>
          <p:nvPr/>
        </p:nvPicPr>
        <p:blipFill>
          <a:blip r:embed="rId2"/>
          <a:stretch>
            <a:fillRect/>
          </a:stretch>
        </p:blipFill>
        <p:spPr>
          <a:xfrm>
            <a:off x="6810935" y="1419785"/>
            <a:ext cx="4018430" cy="4018430"/>
          </a:xfrm>
          <a:prstGeom prst="rect">
            <a:avLst/>
          </a:prstGeom>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359958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F9FC21-374D-4C2C-8395-7739A0534F7C}"/>
              </a:ext>
            </a:extLst>
          </p:cNvPr>
          <p:cNvSpPr>
            <a:spLocks noGrp="1"/>
          </p:cNvSpPr>
          <p:nvPr>
            <p:ph type="title"/>
          </p:nvPr>
        </p:nvSpPr>
        <p:spPr/>
        <p:txBody>
          <a:bodyPr>
            <a:normAutofit/>
          </a:bodyPr>
          <a:lstStyle/>
          <a:p>
            <a:r>
              <a:rPr lang="tr-TR" b="1" dirty="0"/>
              <a:t>Aritmetik Ortalama (</a:t>
            </a:r>
            <a:r>
              <a:rPr lang="tr-TR" b="1" dirty="0" err="1"/>
              <a:t>Mean</a:t>
            </a:r>
            <a:r>
              <a:rPr lang="tr-TR" b="1" dirty="0"/>
              <a:t>)</a:t>
            </a:r>
            <a:br>
              <a:rPr lang="tr-TR" b="1" dirty="0"/>
            </a:br>
            <a:endParaRPr lang="tr-TR" dirty="0"/>
          </a:p>
        </p:txBody>
      </p:sp>
      <p:sp>
        <p:nvSpPr>
          <p:cNvPr id="3" name="İçerik Yer Tutucusu 2">
            <a:extLst>
              <a:ext uri="{FF2B5EF4-FFF2-40B4-BE49-F238E27FC236}">
                <a16:creationId xmlns:a16="http://schemas.microsoft.com/office/drawing/2014/main" id="{258D939B-9522-4EC6-9CDD-3108936F65EC}"/>
              </a:ext>
            </a:extLst>
          </p:cNvPr>
          <p:cNvSpPr>
            <a:spLocks noGrp="1"/>
          </p:cNvSpPr>
          <p:nvPr>
            <p:ph idx="1"/>
          </p:nvPr>
        </p:nvSpPr>
        <p:spPr/>
        <p:txBody>
          <a:bodyPr/>
          <a:lstStyle/>
          <a:p>
            <a:pPr marL="342900" lvl="0" indent="-342900" algn="just" defTabSz="914400" fontAlgn="base">
              <a:spcAft>
                <a:spcPct val="0"/>
              </a:spcAft>
              <a:buClrTx/>
              <a:buSzTx/>
              <a:buFont typeface="Arial" charset="0"/>
              <a:buChar char="•"/>
            </a:pPr>
            <a:r>
              <a:rPr lang="tr-TR" sz="3600" dirty="0">
                <a:solidFill>
                  <a:prstClr val="black"/>
                </a:solidFill>
                <a:latin typeface="Calibri"/>
                <a:cs typeface="Courier New" pitchFamily="49" charset="0"/>
              </a:rPr>
              <a:t>Bir veriyi temsil eden ve verideki bütün gözlem değerlerini hesaplamaya alan tipik bir değerdir.</a:t>
            </a:r>
          </a:p>
          <a:p>
            <a:pPr marL="342900" lvl="0" indent="-342900" algn="just" defTabSz="914400" fontAlgn="base">
              <a:spcAft>
                <a:spcPct val="0"/>
              </a:spcAft>
              <a:buClrTx/>
              <a:buSzTx/>
              <a:buFont typeface="Arial" charset="0"/>
              <a:buChar char="•"/>
            </a:pPr>
            <a:r>
              <a:rPr lang="tr-TR" sz="3600" dirty="0">
                <a:solidFill>
                  <a:prstClr val="black"/>
                </a:solidFill>
                <a:latin typeface="Calibri"/>
                <a:cs typeface="Courier New" pitchFamily="49" charset="0"/>
              </a:rPr>
              <a:t>Bu ortalama istatistikte en çok kullanılan ortalamadır. </a:t>
            </a:r>
          </a:p>
          <a:p>
            <a:pPr marL="342900" lvl="0" indent="-342900" algn="just" defTabSz="914400" fontAlgn="base">
              <a:spcAft>
                <a:spcPct val="0"/>
              </a:spcAft>
              <a:buClrTx/>
              <a:buSzTx/>
              <a:buFont typeface="Arial" charset="0"/>
              <a:buChar char="•"/>
            </a:pPr>
            <a:r>
              <a:rPr lang="tr-TR" sz="3600" dirty="0">
                <a:solidFill>
                  <a:prstClr val="black"/>
                </a:solidFill>
                <a:latin typeface="Calibri"/>
                <a:cs typeface="Courier New" pitchFamily="49" charset="0"/>
              </a:rPr>
              <a:t>Evren aritmetik ortalaması </a:t>
            </a:r>
            <a:r>
              <a:rPr lang="tr-TR" sz="3600" b="1" i="1" dirty="0">
                <a:solidFill>
                  <a:prstClr val="black"/>
                </a:solidFill>
                <a:latin typeface="Calibri"/>
                <a:cs typeface="Courier New" pitchFamily="49" charset="0"/>
              </a:rPr>
              <a:t>µ</a:t>
            </a:r>
            <a:r>
              <a:rPr lang="tr-TR" sz="3600" dirty="0">
                <a:solidFill>
                  <a:prstClr val="black"/>
                </a:solidFill>
                <a:latin typeface="Calibri"/>
                <a:cs typeface="Courier New" pitchFamily="49" charset="0"/>
              </a:rPr>
              <a:t> ile, örneklem aritmetik ortalaması       	ile gösterilir.</a:t>
            </a:r>
          </a:p>
          <a:p>
            <a:endParaRPr lang="tr-TR" dirty="0"/>
          </a:p>
        </p:txBody>
      </p:sp>
      <p:graphicFrame>
        <p:nvGraphicFramePr>
          <p:cNvPr id="6" name="Object 7">
            <a:extLst>
              <a:ext uri="{FF2B5EF4-FFF2-40B4-BE49-F238E27FC236}">
                <a16:creationId xmlns:a16="http://schemas.microsoft.com/office/drawing/2014/main" id="{69BBB875-7B3B-487C-A35B-96612461A5F8}"/>
              </a:ext>
            </a:extLst>
          </p:cNvPr>
          <p:cNvGraphicFramePr>
            <a:graphicFrameLocks noChangeAspect="1"/>
          </p:cNvGraphicFramePr>
          <p:nvPr>
            <p:extLst>
              <p:ext uri="{D42A27DB-BD31-4B8C-83A1-F6EECF244321}">
                <p14:modId xmlns:p14="http://schemas.microsoft.com/office/powerpoint/2010/main" val="308257109"/>
              </p:ext>
            </p:extLst>
          </p:nvPr>
        </p:nvGraphicFramePr>
        <p:xfrm>
          <a:off x="3564398" y="4001294"/>
          <a:ext cx="612185" cy="518765"/>
        </p:xfrm>
        <a:graphic>
          <a:graphicData uri="http://schemas.openxmlformats.org/presentationml/2006/ole">
            <mc:AlternateContent xmlns:mc="http://schemas.openxmlformats.org/markup-compatibility/2006">
              <mc:Choice xmlns:v="urn:schemas-microsoft-com:vml" Requires="v">
                <p:oleObj name="Denklem" r:id="rId2" imgW="177601" imgH="190248" progId="">
                  <p:embed/>
                </p:oleObj>
              </mc:Choice>
              <mc:Fallback>
                <p:oleObj name="Denklem" r:id="rId2" imgW="177601" imgH="190248" progId="">
                  <p:embed/>
                  <p:pic>
                    <p:nvPicPr>
                      <p:cNvPr id="6" name="Object 7">
                        <a:extLst>
                          <a:ext uri="{FF2B5EF4-FFF2-40B4-BE49-F238E27FC236}">
                            <a16:creationId xmlns:a16="http://schemas.microsoft.com/office/drawing/2014/main" id="{69BBB875-7B3B-487C-A35B-96612461A5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4398" y="4001294"/>
                        <a:ext cx="612185" cy="518765"/>
                      </a:xfrm>
                      <a:prstGeom prst="rect">
                        <a:avLst/>
                      </a:prstGeom>
                      <a:noFill/>
                    </p:spPr>
                  </p:pic>
                </p:oleObj>
              </mc:Fallback>
            </mc:AlternateContent>
          </a:graphicData>
        </a:graphic>
      </p:graphicFrame>
    </p:spTree>
    <p:extLst>
      <p:ext uri="{BB962C8B-B14F-4D97-AF65-F5344CB8AC3E}">
        <p14:creationId xmlns:p14="http://schemas.microsoft.com/office/powerpoint/2010/main" val="1990426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B14DDF-7F66-43F2-8ABC-FFFEA6DA42BA}"/>
              </a:ext>
            </a:extLst>
          </p:cNvPr>
          <p:cNvSpPr>
            <a:spLocks noGrp="1"/>
          </p:cNvSpPr>
          <p:nvPr>
            <p:ph type="title"/>
          </p:nvPr>
        </p:nvSpPr>
        <p:spPr/>
        <p:txBody>
          <a:bodyPr>
            <a:normAutofit/>
          </a:bodyPr>
          <a:lstStyle/>
          <a:p>
            <a:r>
              <a:rPr lang="tr-TR" b="1" dirty="0"/>
              <a:t>Ortanca (</a:t>
            </a:r>
            <a:r>
              <a:rPr lang="tr-TR" b="1" dirty="0" err="1"/>
              <a:t>Median</a:t>
            </a:r>
            <a:r>
              <a:rPr lang="tr-TR" b="1" dirty="0"/>
              <a:t>)</a:t>
            </a:r>
            <a:endParaRPr lang="tr-TR" dirty="0"/>
          </a:p>
        </p:txBody>
      </p:sp>
      <p:sp>
        <p:nvSpPr>
          <p:cNvPr id="3" name="İçerik Yer Tutucusu 2">
            <a:extLst>
              <a:ext uri="{FF2B5EF4-FFF2-40B4-BE49-F238E27FC236}">
                <a16:creationId xmlns:a16="http://schemas.microsoft.com/office/drawing/2014/main" id="{085AC786-EBEA-4A52-AE02-3B44C0301940}"/>
              </a:ext>
            </a:extLst>
          </p:cNvPr>
          <p:cNvSpPr>
            <a:spLocks noGrp="1"/>
          </p:cNvSpPr>
          <p:nvPr>
            <p:ph idx="1"/>
          </p:nvPr>
        </p:nvSpPr>
        <p:spPr>
          <a:xfrm>
            <a:off x="1295401" y="2556932"/>
            <a:ext cx="5105400" cy="3318936"/>
          </a:xfrm>
        </p:spPr>
        <p:txBody>
          <a:bodyPr>
            <a:normAutofit fontScale="70000" lnSpcReduction="20000"/>
          </a:bodyPr>
          <a:lstStyle/>
          <a:p>
            <a:r>
              <a:rPr lang="tr-TR" sz="3100" dirty="0">
                <a:cs typeface="Courier New" pitchFamily="49" charset="0"/>
              </a:rPr>
              <a:t>Ortanca, sıralanmış verilerin orta noktasını temsil eder.</a:t>
            </a:r>
          </a:p>
          <a:p>
            <a:r>
              <a:rPr lang="tr-TR" sz="3100" dirty="0">
                <a:cs typeface="Courier New" pitchFamily="49" charset="0"/>
              </a:rPr>
              <a:t>Veriyi gözlem sayısı bakımından iki eşit parçaya ayıran gözlem değeridir.</a:t>
            </a:r>
          </a:p>
          <a:p>
            <a:r>
              <a:rPr lang="tr-TR" sz="3100" dirty="0">
                <a:cs typeface="Courier New" pitchFamily="49" charset="0"/>
              </a:rPr>
              <a:t>Gözlem sayısı tek sayıda ise ortanca ortadaki değerdir</a:t>
            </a:r>
            <a:br>
              <a:rPr lang="tr-TR" sz="3100" dirty="0">
                <a:cs typeface="Courier New" pitchFamily="49" charset="0"/>
              </a:rPr>
            </a:br>
            <a:r>
              <a:rPr lang="tr-TR" sz="3100" dirty="0">
                <a:cs typeface="Courier New" pitchFamily="49" charset="0"/>
              </a:rPr>
              <a:t>(</a:t>
            </a:r>
            <a:r>
              <a:rPr lang="tr-TR" sz="3100" i="1" dirty="0">
                <a:cs typeface="Courier New" pitchFamily="49" charset="0"/>
              </a:rPr>
              <a:t>(n+1)/2</a:t>
            </a:r>
            <a:r>
              <a:rPr lang="tr-TR" sz="3100" dirty="0">
                <a:cs typeface="Courier New" pitchFamily="49" charset="0"/>
              </a:rPr>
              <a:t>. gözlem değeri).</a:t>
            </a:r>
          </a:p>
          <a:p>
            <a:r>
              <a:rPr lang="tr-TR" sz="3100" dirty="0">
                <a:cs typeface="Courier New" pitchFamily="49" charset="0"/>
              </a:rPr>
              <a:t>Gözlem sayısı çift sayıda ise ortanca ortadaki iki değerin ortalamasıdır ((</a:t>
            </a:r>
            <a:r>
              <a:rPr lang="tr-TR" sz="3100" i="1" dirty="0">
                <a:cs typeface="Courier New" pitchFamily="49" charset="0"/>
              </a:rPr>
              <a:t>n/2.</a:t>
            </a:r>
            <a:r>
              <a:rPr lang="tr-TR" sz="3100" dirty="0">
                <a:cs typeface="Courier New" pitchFamily="49" charset="0"/>
              </a:rPr>
              <a:t> gözlem değeri ile </a:t>
            </a:r>
            <a:r>
              <a:rPr lang="tr-TR" sz="3100" i="1" dirty="0">
                <a:cs typeface="Courier New" pitchFamily="49" charset="0"/>
              </a:rPr>
              <a:t>(n+2)/2</a:t>
            </a:r>
            <a:r>
              <a:rPr lang="tr-TR" sz="3100" dirty="0">
                <a:cs typeface="Courier New" pitchFamily="49" charset="0"/>
              </a:rPr>
              <a:t>. gözlem değerinin ortalaması).</a:t>
            </a:r>
          </a:p>
          <a:p>
            <a:endParaRPr lang="tr-TR" dirty="0"/>
          </a:p>
        </p:txBody>
      </p:sp>
      <p:pic>
        <p:nvPicPr>
          <p:cNvPr id="4" name="Picture 5">
            <a:extLst>
              <a:ext uri="{FF2B5EF4-FFF2-40B4-BE49-F238E27FC236}">
                <a16:creationId xmlns:a16="http://schemas.microsoft.com/office/drawing/2014/main" id="{4D1BC8C4-85F9-4134-B826-EFE98E6CCA75}"/>
              </a:ext>
            </a:extLst>
          </p:cNvPr>
          <p:cNvPicPr>
            <a:picLocks noChangeAspect="1" noChangeArrowheads="1"/>
          </p:cNvPicPr>
          <p:nvPr/>
        </p:nvPicPr>
        <p:blipFill>
          <a:blip r:embed="rId2" cstate="print"/>
          <a:srcRect/>
          <a:stretch>
            <a:fillRect/>
          </a:stretch>
        </p:blipFill>
        <p:spPr bwMode="auto">
          <a:xfrm>
            <a:off x="6557555" y="2483487"/>
            <a:ext cx="1280214" cy="3633217"/>
          </a:xfrm>
          <a:prstGeom prst="rect">
            <a:avLst/>
          </a:prstGeom>
          <a:noFill/>
          <a:ln w="9525">
            <a:noFill/>
            <a:miter lim="800000"/>
            <a:headEnd/>
            <a:tailEnd/>
          </a:ln>
        </p:spPr>
      </p:pic>
      <p:sp>
        <p:nvSpPr>
          <p:cNvPr id="5" name="14 Metin kutusu">
            <a:extLst>
              <a:ext uri="{FF2B5EF4-FFF2-40B4-BE49-F238E27FC236}">
                <a16:creationId xmlns:a16="http://schemas.microsoft.com/office/drawing/2014/main" id="{8F275328-DC4A-4D2C-A94A-962ED411D46B}"/>
              </a:ext>
            </a:extLst>
          </p:cNvPr>
          <p:cNvSpPr txBox="1">
            <a:spLocks noChangeArrowheads="1"/>
          </p:cNvSpPr>
          <p:nvPr/>
        </p:nvSpPr>
        <p:spPr bwMode="auto">
          <a:xfrm>
            <a:off x="7994523" y="2556932"/>
            <a:ext cx="3326620" cy="2862322"/>
          </a:xfrm>
          <a:prstGeom prst="rect">
            <a:avLst/>
          </a:prstGeom>
          <a:noFill/>
          <a:ln w="9525">
            <a:noFill/>
            <a:miter lim="800000"/>
            <a:headEnd/>
            <a:tailEnd/>
          </a:ln>
        </p:spPr>
        <p:txBody>
          <a:bodyPr wrap="square">
            <a:spAutoFit/>
          </a:bodyPr>
          <a:lstStyle/>
          <a:p>
            <a:pPr>
              <a:defRPr/>
            </a:pPr>
            <a:r>
              <a:rPr lang="tr-TR" sz="2000" dirty="0">
                <a:latin typeface="+mn-lt"/>
                <a:cs typeface="Courier New" pitchFamily="49" charset="0"/>
              </a:rPr>
              <a:t>Veriler sıralanmış !</a:t>
            </a:r>
          </a:p>
          <a:p>
            <a:pPr>
              <a:defRPr/>
            </a:pPr>
            <a:r>
              <a:rPr lang="tr-TR" sz="2000" i="1" dirty="0">
                <a:latin typeface="+mn-lt"/>
                <a:cs typeface="Courier New" pitchFamily="49" charset="0"/>
              </a:rPr>
              <a:t>n = 20          gözlem sayısı </a:t>
            </a:r>
            <a:r>
              <a:rPr lang="tr-TR" sz="2000" dirty="0">
                <a:latin typeface="+mn-lt"/>
                <a:cs typeface="Courier New" pitchFamily="49" charset="0"/>
              </a:rPr>
              <a:t>çift</a:t>
            </a:r>
          </a:p>
          <a:p>
            <a:pPr>
              <a:defRPr/>
            </a:pPr>
            <a:r>
              <a:rPr lang="tr-TR" sz="2000" i="1" dirty="0">
                <a:latin typeface="+mn-lt"/>
                <a:cs typeface="Courier New" pitchFamily="49" charset="0"/>
              </a:rPr>
              <a:t>n/2. </a:t>
            </a:r>
            <a:r>
              <a:rPr lang="tr-TR" sz="2000" dirty="0">
                <a:latin typeface="+mn-lt"/>
                <a:cs typeface="Courier New" pitchFamily="49" charset="0"/>
              </a:rPr>
              <a:t>gözlem değeri = 10. gözlem değeri = 70</a:t>
            </a:r>
          </a:p>
          <a:p>
            <a:pPr>
              <a:defRPr/>
            </a:pPr>
            <a:r>
              <a:rPr lang="tr-TR" sz="2000" i="1" dirty="0">
                <a:latin typeface="+mn-lt"/>
                <a:cs typeface="Courier New" pitchFamily="49" charset="0"/>
              </a:rPr>
              <a:t>(n+2)/2</a:t>
            </a:r>
            <a:r>
              <a:rPr lang="tr-TR" sz="2000" dirty="0">
                <a:latin typeface="+mn-lt"/>
                <a:cs typeface="Courier New" pitchFamily="49" charset="0"/>
              </a:rPr>
              <a:t>. gözlem değeri = 11. gözlem değeri= 75</a:t>
            </a:r>
          </a:p>
          <a:p>
            <a:pPr>
              <a:defRPr/>
            </a:pPr>
            <a:endParaRPr lang="tr-TR" sz="2000" dirty="0">
              <a:latin typeface="+mn-lt"/>
              <a:cs typeface="Courier New" pitchFamily="49" charset="0"/>
            </a:endParaRPr>
          </a:p>
          <a:p>
            <a:pPr>
              <a:defRPr/>
            </a:pPr>
            <a:r>
              <a:rPr lang="tr-TR" sz="2000" dirty="0">
                <a:latin typeface="+mn-lt"/>
                <a:cs typeface="Courier New" pitchFamily="49" charset="0"/>
              </a:rPr>
              <a:t>Ortanca= (70 + 75) / 2 = </a:t>
            </a:r>
            <a:r>
              <a:rPr lang="tr-TR" sz="2000" u="sng" dirty="0">
                <a:latin typeface="+mn-lt"/>
                <a:cs typeface="Courier New" pitchFamily="49" charset="0"/>
              </a:rPr>
              <a:t>72,5</a:t>
            </a:r>
            <a:endParaRPr lang="tr-TR" sz="2000" dirty="0">
              <a:latin typeface="+mn-lt"/>
            </a:endParaRPr>
          </a:p>
          <a:p>
            <a:pPr>
              <a:defRPr/>
            </a:pPr>
            <a:endParaRPr lang="tr-TR" sz="2000" dirty="0">
              <a:latin typeface="+mn-lt"/>
            </a:endParaRPr>
          </a:p>
        </p:txBody>
      </p:sp>
    </p:spTree>
    <p:extLst>
      <p:ext uri="{BB962C8B-B14F-4D97-AF65-F5344CB8AC3E}">
        <p14:creationId xmlns:p14="http://schemas.microsoft.com/office/powerpoint/2010/main" val="2170200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0B0438-AF88-406D-BE36-9AB87D6DE1C8}"/>
              </a:ext>
            </a:extLst>
          </p:cNvPr>
          <p:cNvSpPr>
            <a:spLocks noGrp="1"/>
          </p:cNvSpPr>
          <p:nvPr>
            <p:ph type="title"/>
          </p:nvPr>
        </p:nvSpPr>
        <p:spPr/>
        <p:txBody>
          <a:bodyPr>
            <a:normAutofit/>
          </a:bodyPr>
          <a:lstStyle/>
          <a:p>
            <a:r>
              <a:rPr lang="tr-TR" b="1" dirty="0"/>
              <a:t>Tepe Noktası (</a:t>
            </a:r>
            <a:r>
              <a:rPr lang="tr-TR" b="1" dirty="0" err="1"/>
              <a:t>Mode</a:t>
            </a:r>
            <a:r>
              <a:rPr lang="tr-TR" b="1" dirty="0"/>
              <a:t>)</a:t>
            </a:r>
            <a:br>
              <a:rPr lang="tr-TR" b="1" dirty="0"/>
            </a:br>
            <a:endParaRPr lang="tr-TR" dirty="0"/>
          </a:p>
        </p:txBody>
      </p:sp>
      <p:sp>
        <p:nvSpPr>
          <p:cNvPr id="4" name="2 İçerik Yer Tutucusu">
            <a:extLst>
              <a:ext uri="{FF2B5EF4-FFF2-40B4-BE49-F238E27FC236}">
                <a16:creationId xmlns:a16="http://schemas.microsoft.com/office/drawing/2014/main" id="{2FE79B0C-7A7B-40F9-ADB7-3B159B650784}"/>
              </a:ext>
            </a:extLst>
          </p:cNvPr>
          <p:cNvSpPr>
            <a:spLocks noGrp="1"/>
          </p:cNvSpPr>
          <p:nvPr>
            <p:ph idx="1"/>
          </p:nvPr>
        </p:nvSpPr>
        <p:spPr>
          <a:xfrm>
            <a:off x="1295400" y="2557463"/>
            <a:ext cx="6453433" cy="3317875"/>
          </a:xfrm>
        </p:spPr>
        <p:txBody>
          <a:bodyPr/>
          <a:lstStyle/>
          <a:p>
            <a:pPr algn="just" eaLnBrk="1" hangingPunct="1"/>
            <a:r>
              <a:rPr lang="tr-TR" sz="2200" dirty="0">
                <a:cs typeface="Courier New" pitchFamily="49" charset="0"/>
              </a:rPr>
              <a:t>Diğer 2 merkezi yer ölçüsünden daha az kullanılmaktadır.</a:t>
            </a:r>
          </a:p>
          <a:p>
            <a:pPr algn="just" eaLnBrk="1" hangingPunct="1"/>
            <a:r>
              <a:rPr lang="tr-TR" sz="2200" dirty="0">
                <a:cs typeface="Courier New" pitchFamily="49" charset="0"/>
              </a:rPr>
              <a:t>Bir veride </a:t>
            </a:r>
            <a:r>
              <a:rPr lang="tr-TR" sz="2200" b="1" dirty="0">
                <a:cs typeface="Courier New" pitchFamily="49" charset="0"/>
              </a:rPr>
              <a:t>en çok tekrarlanan gözlem </a:t>
            </a:r>
            <a:r>
              <a:rPr lang="tr-TR" sz="2200" dirty="0">
                <a:cs typeface="Courier New" pitchFamily="49" charset="0"/>
              </a:rPr>
              <a:t>değeridir.</a:t>
            </a:r>
          </a:p>
          <a:p>
            <a:pPr algn="just" eaLnBrk="1" hangingPunct="1"/>
            <a:r>
              <a:rPr lang="tr-TR" sz="2200" dirty="0">
                <a:cs typeface="Courier New" pitchFamily="49" charset="0"/>
              </a:rPr>
              <a:t>Bazı verilerde tepe değeri olmayabilirken, bazılarında ise birden fazla tepe değeri olabilir. Bu durumda verimiz çok tepe değerli veri olur. Bu tür verilerde tanımlayıcı istatistiklerin alt gruplar için ayrı ayrı verilmesi gerektiği düşünülebilir.</a:t>
            </a:r>
          </a:p>
        </p:txBody>
      </p:sp>
      <p:pic>
        <p:nvPicPr>
          <p:cNvPr id="5" name="Picture 2">
            <a:extLst>
              <a:ext uri="{FF2B5EF4-FFF2-40B4-BE49-F238E27FC236}">
                <a16:creationId xmlns:a16="http://schemas.microsoft.com/office/drawing/2014/main" id="{BCF1D09B-9163-4814-A8FE-86468F235C3D}"/>
              </a:ext>
            </a:extLst>
          </p:cNvPr>
          <p:cNvPicPr>
            <a:picLocks noChangeAspect="1" noChangeArrowheads="1"/>
          </p:cNvPicPr>
          <p:nvPr/>
        </p:nvPicPr>
        <p:blipFill>
          <a:blip r:embed="rId2" cstate="print"/>
          <a:srcRect/>
          <a:stretch>
            <a:fillRect/>
          </a:stretch>
        </p:blipFill>
        <p:spPr bwMode="auto">
          <a:xfrm>
            <a:off x="8050490" y="3044858"/>
            <a:ext cx="3271102" cy="1822047"/>
          </a:xfrm>
          <a:prstGeom prst="rect">
            <a:avLst/>
          </a:prstGeom>
          <a:noFill/>
          <a:ln w="9525">
            <a:noFill/>
            <a:miter lim="800000"/>
            <a:headEnd/>
            <a:tailEnd/>
          </a:ln>
        </p:spPr>
      </p:pic>
    </p:spTree>
    <p:extLst>
      <p:ext uri="{BB962C8B-B14F-4D97-AF65-F5344CB8AC3E}">
        <p14:creationId xmlns:p14="http://schemas.microsoft.com/office/powerpoint/2010/main" val="1558893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B299CAB-C506-454B-90FC-406572829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8D99311-F254-40F1-8AB5-EE3E7B9B68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175857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1 Başlık">
            <a:extLst>
              <a:ext uri="{FF2B5EF4-FFF2-40B4-BE49-F238E27FC236}">
                <a16:creationId xmlns:a16="http://schemas.microsoft.com/office/drawing/2014/main" id="{BB492981-8B74-444D-943C-85A6BD0FAF0F}"/>
              </a:ext>
            </a:extLst>
          </p:cNvPr>
          <p:cNvSpPr>
            <a:spLocks noGrp="1"/>
          </p:cNvSpPr>
          <p:nvPr>
            <p:ph type="title"/>
          </p:nvPr>
        </p:nvSpPr>
        <p:spPr>
          <a:xfrm>
            <a:off x="1616054" y="1070149"/>
            <a:ext cx="8959893" cy="1004836"/>
          </a:xfrm>
        </p:spPr>
        <p:txBody>
          <a:bodyPr anchor="ctr">
            <a:normAutofit/>
          </a:bodyPr>
          <a:lstStyle/>
          <a:p>
            <a:pPr algn="ctr" eaLnBrk="1" hangingPunct="1">
              <a:defRPr/>
            </a:pPr>
            <a:r>
              <a:rPr lang="tr-TR" sz="3200" b="1">
                <a:solidFill>
                  <a:srgbClr val="595959"/>
                </a:solidFill>
                <a:latin typeface="+mn-lt"/>
                <a:cs typeface="Courier New" pitchFamily="49" charset="0"/>
              </a:rPr>
              <a:t>ORTALAMA ve ORTANCA KARŞILAŞTIRMASI</a:t>
            </a:r>
          </a:p>
        </p:txBody>
      </p:sp>
      <p:sp>
        <p:nvSpPr>
          <p:cNvPr id="14" name="Rectangle 13">
            <a:extLst>
              <a:ext uri="{FF2B5EF4-FFF2-40B4-BE49-F238E27FC236}">
                <a16:creationId xmlns:a16="http://schemas.microsoft.com/office/drawing/2014/main" id="{7D89E3CB-00ED-4691-9F0F-F23EA3564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016" y="2444376"/>
            <a:ext cx="10824184" cy="3727824"/>
          </a:xfrm>
          <a:prstGeom prst="rect">
            <a:avLst/>
          </a:prstGeom>
          <a:solidFill>
            <a:schemeClr val="accent2">
              <a:lumMod val="20000"/>
              <a:lumOff val="80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2 İçerik Yer Tutucusu">
            <a:extLst>
              <a:ext uri="{FF2B5EF4-FFF2-40B4-BE49-F238E27FC236}">
                <a16:creationId xmlns:a16="http://schemas.microsoft.com/office/drawing/2014/main" id="{8F438E3B-958D-40BF-B4F8-2E882020649E}"/>
              </a:ext>
            </a:extLst>
          </p:cNvPr>
          <p:cNvSpPr>
            <a:spLocks noGrp="1"/>
          </p:cNvSpPr>
          <p:nvPr>
            <p:ph idx="1"/>
          </p:nvPr>
        </p:nvSpPr>
        <p:spPr>
          <a:xfrm>
            <a:off x="1616054" y="2768321"/>
            <a:ext cx="8959892" cy="2828543"/>
          </a:xfrm>
        </p:spPr>
        <p:txBody>
          <a:bodyPr anchor="t">
            <a:normAutofit/>
          </a:bodyPr>
          <a:lstStyle/>
          <a:p>
            <a:pPr eaLnBrk="1" hangingPunct="1"/>
            <a:r>
              <a:rPr lang="tr-TR" sz="1700">
                <a:solidFill>
                  <a:schemeClr val="tx1">
                    <a:lumMod val="65000"/>
                    <a:lumOff val="35000"/>
                  </a:schemeClr>
                </a:solidFill>
                <a:cs typeface="Courier New" pitchFamily="49" charset="0"/>
              </a:rPr>
              <a:t>Ortalama veriyi çok iyi temsil eden ve istatistikte en çok kullanılan yer ölçüsü iken, ortanca ortalamanın kullanılamadığı durumlarda kullanılan alternatif bir yer ölçüsüdür.</a:t>
            </a:r>
          </a:p>
          <a:p>
            <a:pPr eaLnBrk="1" hangingPunct="1"/>
            <a:r>
              <a:rPr lang="tr-TR" sz="1700">
                <a:solidFill>
                  <a:schemeClr val="tx1">
                    <a:lumMod val="65000"/>
                    <a:lumOff val="35000"/>
                  </a:schemeClr>
                </a:solidFill>
                <a:cs typeface="Courier New" pitchFamily="49" charset="0"/>
              </a:rPr>
              <a:t>Ortalamada tüm gözlemler hesaplamaya katılırken, ortancada yalnızca en ortadaki gözlem(ler) hesaplamaya katılır.</a:t>
            </a:r>
          </a:p>
          <a:p>
            <a:pPr eaLnBrk="1" hangingPunct="1"/>
            <a:r>
              <a:rPr lang="tr-TR" sz="1700">
                <a:solidFill>
                  <a:schemeClr val="tx1">
                    <a:lumMod val="65000"/>
                    <a:lumOff val="35000"/>
                  </a:schemeClr>
                </a:solidFill>
                <a:cs typeface="Courier New" pitchFamily="49" charset="0"/>
              </a:rPr>
              <a:t>Verideki aşırı değerler (outliers) ortalamanın büyüklüğünü de etkileyerek olması gerekenden çok büyük veya çok küçük çıkmasına neden olur. Ortancada ise böyle bir durum söz konusu değildir. </a:t>
            </a:r>
            <a:r>
              <a:rPr lang="tr-TR" sz="1700" u="sng">
                <a:solidFill>
                  <a:schemeClr val="tx1">
                    <a:lumMod val="65000"/>
                    <a:lumOff val="35000"/>
                  </a:schemeClr>
                </a:solidFill>
                <a:cs typeface="Courier New" pitchFamily="49" charset="0"/>
              </a:rPr>
              <a:t>Kısaca ortalama aşırı değerlere duyarlı, ortanca ise duyarsızdır.</a:t>
            </a:r>
          </a:p>
          <a:p>
            <a:pPr eaLnBrk="1" hangingPunct="1"/>
            <a:r>
              <a:rPr lang="tr-TR" sz="1700">
                <a:solidFill>
                  <a:schemeClr val="tx1">
                    <a:lumMod val="65000"/>
                    <a:lumOff val="35000"/>
                  </a:schemeClr>
                </a:solidFill>
                <a:cs typeface="Courier New" pitchFamily="49" charset="0"/>
              </a:rPr>
              <a:t>Ortanca çarpık (skewed) dağılımları ortalamadan daha iyi temsil eder.</a:t>
            </a:r>
          </a:p>
        </p:txBody>
      </p:sp>
    </p:spTree>
    <p:extLst>
      <p:ext uri="{BB962C8B-B14F-4D97-AF65-F5344CB8AC3E}">
        <p14:creationId xmlns:p14="http://schemas.microsoft.com/office/powerpoint/2010/main" val="2046129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A68201-4C6A-4DEB-9236-768BE1696D3B}"/>
              </a:ext>
            </a:extLst>
          </p:cNvPr>
          <p:cNvSpPr>
            <a:spLocks noGrp="1"/>
          </p:cNvSpPr>
          <p:nvPr>
            <p:ph type="title"/>
          </p:nvPr>
        </p:nvSpPr>
        <p:spPr/>
        <p:txBody>
          <a:bodyPr>
            <a:normAutofit/>
          </a:bodyPr>
          <a:lstStyle/>
          <a:p>
            <a:r>
              <a:rPr lang="tr-TR" b="1" dirty="0"/>
              <a:t>Kantiller (Quantiles)</a:t>
            </a:r>
            <a:endParaRPr lang="tr-TR" dirty="0"/>
          </a:p>
        </p:txBody>
      </p:sp>
      <p:sp>
        <p:nvSpPr>
          <p:cNvPr id="3" name="İçerik Yer Tutucusu 2">
            <a:extLst>
              <a:ext uri="{FF2B5EF4-FFF2-40B4-BE49-F238E27FC236}">
                <a16:creationId xmlns:a16="http://schemas.microsoft.com/office/drawing/2014/main" id="{19813B68-05DF-418A-AA3F-3BB0B35FD4D6}"/>
              </a:ext>
            </a:extLst>
          </p:cNvPr>
          <p:cNvSpPr>
            <a:spLocks noGrp="1"/>
          </p:cNvSpPr>
          <p:nvPr>
            <p:ph idx="1"/>
          </p:nvPr>
        </p:nvSpPr>
        <p:spPr>
          <a:xfrm>
            <a:off x="1295401" y="2556932"/>
            <a:ext cx="6491139" cy="3318936"/>
          </a:xfrm>
        </p:spPr>
        <p:txBody>
          <a:bodyPr>
            <a:normAutofit fontScale="92500" lnSpcReduction="20000"/>
          </a:bodyPr>
          <a:lstStyle/>
          <a:p>
            <a:r>
              <a:rPr lang="tr-TR" dirty="0"/>
              <a:t>Bir veriyi eşit parçalara bölen istatistiklere </a:t>
            </a:r>
            <a:r>
              <a:rPr lang="tr-TR" dirty="0" err="1"/>
              <a:t>kantiller</a:t>
            </a:r>
            <a:r>
              <a:rPr lang="tr-TR" dirty="0"/>
              <a:t> adı verilir. </a:t>
            </a:r>
          </a:p>
          <a:p>
            <a:r>
              <a:rPr lang="tr-TR" dirty="0"/>
              <a:t>Bu istatistiklerden en sık kullanılanı </a:t>
            </a:r>
            <a:r>
              <a:rPr lang="tr-TR" b="1" dirty="0"/>
              <a:t>çeyrekler </a:t>
            </a:r>
            <a:r>
              <a:rPr lang="tr-TR" dirty="0"/>
              <a:t>(dörde bölen, </a:t>
            </a:r>
            <a:r>
              <a:rPr lang="tr-TR" dirty="0" err="1"/>
              <a:t>Qh</a:t>
            </a:r>
            <a:r>
              <a:rPr lang="tr-TR" dirty="0"/>
              <a:t>/4 , </a:t>
            </a:r>
            <a:r>
              <a:rPr lang="tr-TR" dirty="0" err="1"/>
              <a:t>quartiles</a:t>
            </a:r>
            <a:r>
              <a:rPr lang="tr-TR" dirty="0"/>
              <a:t>) ve yüzdeliklerdir (yüze bölen , </a:t>
            </a:r>
            <a:r>
              <a:rPr lang="tr-TR" dirty="0" err="1"/>
              <a:t>Qh</a:t>
            </a:r>
            <a:r>
              <a:rPr lang="tr-TR" dirty="0"/>
              <a:t>/100 , </a:t>
            </a:r>
            <a:r>
              <a:rPr lang="tr-TR" dirty="0" err="1"/>
              <a:t>percentiles</a:t>
            </a:r>
            <a:r>
              <a:rPr lang="tr-TR" dirty="0"/>
              <a:t>).</a:t>
            </a:r>
          </a:p>
          <a:p>
            <a:r>
              <a:rPr lang="tr-TR" dirty="0"/>
              <a:t>Yüzdeliklerin olağan dışı ölçümleri tespit etmek ve çeşitli risk faktörleri açısından alt ve üst limitleri belirlemek gibi kullanım alanları vardır. </a:t>
            </a:r>
          </a:p>
          <a:p>
            <a:endParaRPr lang="tr-TR" dirty="0"/>
          </a:p>
        </p:txBody>
      </p:sp>
      <p:pic>
        <p:nvPicPr>
          <p:cNvPr id="4" name="Resim 3">
            <a:extLst>
              <a:ext uri="{FF2B5EF4-FFF2-40B4-BE49-F238E27FC236}">
                <a16:creationId xmlns:a16="http://schemas.microsoft.com/office/drawing/2014/main" id="{8EC6CD85-A0A1-4040-9E14-74432575CDE1}"/>
              </a:ext>
            </a:extLst>
          </p:cNvPr>
          <p:cNvPicPr>
            <a:picLocks noChangeAspect="1"/>
          </p:cNvPicPr>
          <p:nvPr/>
        </p:nvPicPr>
        <p:blipFill>
          <a:blip r:embed="rId2"/>
          <a:stretch>
            <a:fillRect/>
          </a:stretch>
        </p:blipFill>
        <p:spPr>
          <a:xfrm>
            <a:off x="7682845" y="2769705"/>
            <a:ext cx="3770803" cy="3106164"/>
          </a:xfrm>
          <a:prstGeom prst="rect">
            <a:avLst/>
          </a:prstGeom>
        </p:spPr>
      </p:pic>
    </p:spTree>
    <p:extLst>
      <p:ext uri="{BB962C8B-B14F-4D97-AF65-F5344CB8AC3E}">
        <p14:creationId xmlns:p14="http://schemas.microsoft.com/office/powerpoint/2010/main" val="2331018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6DD6D5-6F4F-4F03-8FBB-128CEF537CE6}"/>
              </a:ext>
            </a:extLst>
          </p:cNvPr>
          <p:cNvSpPr>
            <a:spLocks noGrp="1"/>
          </p:cNvSpPr>
          <p:nvPr>
            <p:ph type="title"/>
          </p:nvPr>
        </p:nvSpPr>
        <p:spPr/>
        <p:txBody>
          <a:bodyPr/>
          <a:lstStyle/>
          <a:p>
            <a:r>
              <a:rPr lang="tr-TR" b="1" dirty="0">
                <a:cs typeface="Courier New" pitchFamily="49" charset="0"/>
              </a:rPr>
              <a:t>ÇEYREKLER (</a:t>
            </a:r>
            <a:r>
              <a:rPr lang="tr-TR" b="1" dirty="0" err="1">
                <a:cs typeface="Courier New" pitchFamily="49" charset="0"/>
              </a:rPr>
              <a:t>Kartiller</a:t>
            </a:r>
            <a:r>
              <a:rPr lang="tr-TR" b="1" dirty="0">
                <a:cs typeface="Courier New" pitchFamily="49" charset="0"/>
              </a:rPr>
              <a:t>)</a:t>
            </a:r>
            <a:endParaRPr lang="tr-TR" dirty="0"/>
          </a:p>
        </p:txBody>
      </p:sp>
      <p:sp>
        <p:nvSpPr>
          <p:cNvPr id="3" name="İçerik Yer Tutucusu 2">
            <a:extLst>
              <a:ext uri="{FF2B5EF4-FFF2-40B4-BE49-F238E27FC236}">
                <a16:creationId xmlns:a16="http://schemas.microsoft.com/office/drawing/2014/main" id="{885F4042-803E-4FBB-9EDB-79B661384587}"/>
              </a:ext>
            </a:extLst>
          </p:cNvPr>
          <p:cNvSpPr>
            <a:spLocks noGrp="1"/>
          </p:cNvSpPr>
          <p:nvPr>
            <p:ph idx="1"/>
          </p:nvPr>
        </p:nvSpPr>
        <p:spPr>
          <a:xfrm>
            <a:off x="1295401" y="2556932"/>
            <a:ext cx="4852397" cy="3318936"/>
          </a:xfrm>
        </p:spPr>
        <p:txBody>
          <a:bodyPr>
            <a:normAutofit fontScale="92500" lnSpcReduction="10000"/>
          </a:bodyPr>
          <a:lstStyle/>
          <a:p>
            <a:r>
              <a:rPr lang="tr-TR" dirty="0"/>
              <a:t>Veri setini 4 parçaya (çeyreğe) bölen 25., 50. ve 75. yüzdelik değerleridir.</a:t>
            </a:r>
          </a:p>
          <a:p>
            <a:r>
              <a:rPr lang="tr-TR" dirty="0">
                <a:cs typeface="Courier New" pitchFamily="49" charset="0"/>
              </a:rPr>
              <a:t>Ortanca, 2.çeyrek ve 50.yüzdelik değerleri birbirine eşittir. </a:t>
            </a:r>
          </a:p>
          <a:p>
            <a:r>
              <a:rPr lang="tr-TR" dirty="0">
                <a:cs typeface="Courier New" pitchFamily="49" charset="0"/>
              </a:rPr>
              <a:t>Aynı zamanda 1.çeyrek, 25.yüzdeliğe; 3.çeyrek ise 75.yüzdeliğe eşittir.</a:t>
            </a:r>
            <a:endParaRPr lang="tr-TR" dirty="0"/>
          </a:p>
          <a:p>
            <a:endParaRPr lang="tr-TR" dirty="0"/>
          </a:p>
        </p:txBody>
      </p:sp>
      <p:pic>
        <p:nvPicPr>
          <p:cNvPr id="6" name="Picture 3">
            <a:extLst>
              <a:ext uri="{FF2B5EF4-FFF2-40B4-BE49-F238E27FC236}">
                <a16:creationId xmlns:a16="http://schemas.microsoft.com/office/drawing/2014/main" id="{F3839C1A-23FC-45EE-8E86-F78E0C178099}"/>
              </a:ext>
            </a:extLst>
          </p:cNvPr>
          <p:cNvPicPr>
            <a:picLocks noChangeAspect="1" noChangeArrowheads="1"/>
          </p:cNvPicPr>
          <p:nvPr/>
        </p:nvPicPr>
        <p:blipFill>
          <a:blip r:embed="rId2" cstate="print"/>
          <a:srcRect/>
          <a:stretch>
            <a:fillRect/>
          </a:stretch>
        </p:blipFill>
        <p:spPr bwMode="auto">
          <a:xfrm>
            <a:off x="6427288" y="3001926"/>
            <a:ext cx="4852397" cy="1707588"/>
          </a:xfrm>
          <a:prstGeom prst="rect">
            <a:avLst/>
          </a:prstGeom>
          <a:noFill/>
          <a:ln w="9525">
            <a:noFill/>
            <a:miter lim="800000"/>
            <a:headEnd/>
            <a:tailEnd/>
          </a:ln>
        </p:spPr>
      </p:pic>
    </p:spTree>
    <p:extLst>
      <p:ext uri="{BB962C8B-B14F-4D97-AF65-F5344CB8AC3E}">
        <p14:creationId xmlns:p14="http://schemas.microsoft.com/office/powerpoint/2010/main" val="36784245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456</Words>
  <Application>Microsoft Macintosh PowerPoint</Application>
  <PresentationFormat>Geniş ekran</PresentationFormat>
  <Paragraphs>36</Paragraphs>
  <Slides>7</Slides>
  <Notes>0</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7</vt:i4>
      </vt:variant>
    </vt:vector>
  </HeadingPairs>
  <TitlesOfParts>
    <vt:vector size="14" baseType="lpstr">
      <vt:lpstr>Aptos</vt:lpstr>
      <vt:lpstr>Aptos Display</vt:lpstr>
      <vt:lpstr>Arial</vt:lpstr>
      <vt:lpstr>Calibri</vt:lpstr>
      <vt:lpstr>Courier New</vt:lpstr>
      <vt:lpstr>Office Teması</vt:lpstr>
      <vt:lpstr>Denklem</vt:lpstr>
      <vt:lpstr> Anket Hazırlama Teknikleri</vt:lpstr>
      <vt:lpstr>Aritmetik Ortalama (Mean) </vt:lpstr>
      <vt:lpstr>Ortanca (Median)</vt:lpstr>
      <vt:lpstr>Tepe Noktası (Mode) </vt:lpstr>
      <vt:lpstr>ORTALAMA ve ORTANCA KARŞILAŞTIRMASI</vt:lpstr>
      <vt:lpstr>Kantiller (Quantiles)</vt:lpstr>
      <vt:lpstr>ÇEYREKLER (Kartiller)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 Alparslan Sayım</dc:creator>
  <cp:lastModifiedBy>Ali Alparslan Sayım</cp:lastModifiedBy>
  <cp:revision>1</cp:revision>
  <dcterms:created xsi:type="dcterms:W3CDTF">2025-09-02T20:09:57Z</dcterms:created>
  <dcterms:modified xsi:type="dcterms:W3CDTF">2025-09-02T20:14:30Z</dcterms:modified>
</cp:coreProperties>
</file>