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9" r:id="rId2"/>
    <p:sldId id="256" r:id="rId3"/>
    <p:sldId id="260" r:id="rId4"/>
    <p:sldId id="262" r:id="rId5"/>
    <p:sldId id="266" r:id="rId6"/>
    <p:sldId id="267" r:id="rId7"/>
    <p:sldId id="268" r:id="rId8"/>
    <p:sldId id="258" r:id="rId9"/>
    <p:sldId id="279" r:id="rId10"/>
    <p:sldId id="264" r:id="rId11"/>
    <p:sldId id="280"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18" autoAdjust="0"/>
    <p:restoredTop sz="94660"/>
  </p:normalViewPr>
  <p:slideViewPr>
    <p:cSldViewPr>
      <p:cViewPr varScale="1">
        <p:scale>
          <a:sx n="82" d="100"/>
          <a:sy n="82" d="100"/>
        </p:scale>
        <p:origin x="1085"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9F75050-0E15-4C5B-92B0-66D068882F1F}" type="datetimeFigureOut">
              <a:rPr lang="tr-TR" smtClean="0"/>
              <a:pPr/>
              <a:t>8.04.2022</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a:xfrm>
            <a:off x="457201" y="6248207"/>
            <a:ext cx="5573483" cy="365125"/>
          </a:xfrm>
        </p:spPr>
        <p:txBody>
          <a:bodyPr/>
          <a:lstStyle/>
          <a:p>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8" name="7 Veri Yer Tutucusu"/>
          <p:cNvSpPr>
            <a:spLocks noGrp="1"/>
          </p:cNvSpPr>
          <p:nvPr>
            <p:ph type="dt" sz="half" idx="15"/>
          </p:nvPr>
        </p:nvSpPr>
        <p:spPr/>
        <p:txBody>
          <a:bodyPr rtlCol="0"/>
          <a:lstStyle/>
          <a:p>
            <a:fld id="{D9F75050-0E15-4C5B-92B0-66D068882F1F}" type="datetimeFigureOut">
              <a:rPr lang="tr-TR" smtClean="0"/>
              <a:pPr/>
              <a:t>8.04.2022</a:t>
            </a:fld>
            <a:endParaRPr lang="tr-TR"/>
          </a:p>
        </p:txBody>
      </p:sp>
      <p:sp>
        <p:nvSpPr>
          <p:cNvPr id="10" name="9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2" name="11 Altbilgi Yer Tutucusu"/>
          <p:cNvSpPr>
            <a:spLocks noGrp="1"/>
          </p:cNvSpPr>
          <p:nvPr>
            <p:ph type="ftr" sz="quarter" idx="17"/>
          </p:nvPr>
        </p:nvSpPr>
        <p:spPr/>
        <p:txBody>
          <a:bodyPr rtlCol="0"/>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 name="9 Veri Yer Tutucusu"/>
          <p:cNvSpPr>
            <a:spLocks noGrp="1"/>
          </p:cNvSpPr>
          <p:nvPr>
            <p:ph type="dt" sz="half" idx="15"/>
          </p:nvPr>
        </p:nvSpPr>
        <p:spPr/>
        <p:txBody>
          <a:bodyPr rtlCol="0"/>
          <a:lstStyle/>
          <a:p>
            <a:fld id="{D9F75050-0E15-4C5B-92B0-66D068882F1F}" type="datetimeFigureOut">
              <a:rPr lang="tr-TR" smtClean="0"/>
              <a:pPr/>
              <a:t>8.04.2022</a:t>
            </a:fld>
            <a:endParaRPr lang="tr-TR"/>
          </a:p>
        </p:txBody>
      </p:sp>
      <p:sp>
        <p:nvSpPr>
          <p:cNvPr id="12" name="11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4" name="13 Altbilgi Yer Tutucusu"/>
          <p:cNvSpPr>
            <a:spLocks noGrp="1"/>
          </p:cNvSpPr>
          <p:nvPr>
            <p:ph type="ftr" sz="quarter" idx="17"/>
          </p:nvPr>
        </p:nvSpPr>
        <p:spPr/>
        <p:txBody>
          <a:bodyPr rtlCol="0"/>
          <a:lstStyle/>
          <a:p>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D9F75050-0E15-4C5B-92B0-66D068882F1F}" type="datetimeFigureOut">
              <a:rPr lang="tr-TR" smtClean="0"/>
              <a:pPr/>
              <a:t>8.04.2022</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9F75050-0E15-4C5B-92B0-66D068882F1F}" type="datetimeFigureOut">
              <a:rPr lang="tr-TR" smtClean="0"/>
              <a:pPr/>
              <a:t>8.04.2022</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Amatör ve Profesyonel Spor</a:t>
            </a:r>
          </a:p>
        </p:txBody>
      </p:sp>
      <p:sp>
        <p:nvSpPr>
          <p:cNvPr id="3" name="2 İçerik Yer Tutucusu"/>
          <p:cNvSpPr>
            <a:spLocks noGrp="1"/>
          </p:cNvSpPr>
          <p:nvPr>
            <p:ph sz="quarter" idx="1"/>
          </p:nvPr>
        </p:nvSpPr>
        <p:spPr/>
        <p:txBody>
          <a:bodyPr>
            <a:normAutofit fontScale="92500"/>
          </a:bodyPr>
          <a:lstStyle/>
          <a:p>
            <a:pPr algn="just"/>
            <a:r>
              <a:rPr lang="tr-TR" dirty="0"/>
              <a:t>Ülkemizde 1922 öncesi ve 1922-1950 yılları arası dönemde amatör olarak yapılan spor, resmi olarak futbol ile  başlayan profesyonelleşme  bütün spor branşlarına yayılmıştır.</a:t>
            </a:r>
          </a:p>
          <a:p>
            <a:pPr algn="just"/>
            <a:r>
              <a:rPr lang="tr-TR" dirty="0"/>
              <a:t>1951 yılında, Futbol Federasyonunun yönetmelikte yaptığı bir değişiklikle futbolda profesyonellik dönemi başlamıştır (Fişek, 1985). 1992 yılında kabul edilen 3813 Sayılı Türkiye Futbol Federasyonu Kuruluş ve Görevleri Hakkındaki Kanun ile Futbol Federasyonu idari ve mali yönden özerk hale gelmiştir.</a:t>
            </a:r>
          </a:p>
          <a:p>
            <a:pPr algn="just"/>
            <a:endParaRPr lang="tr-TR" dirty="0"/>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Spor hakkının Dışarıya Karşı Savunulması</a:t>
            </a:r>
          </a:p>
        </p:txBody>
      </p:sp>
      <p:sp>
        <p:nvSpPr>
          <p:cNvPr id="3" name="2 İçerik Yer Tutucusu"/>
          <p:cNvSpPr>
            <a:spLocks noGrp="1"/>
          </p:cNvSpPr>
          <p:nvPr>
            <p:ph idx="1"/>
          </p:nvPr>
        </p:nvSpPr>
        <p:spPr>
          <a:xfrm>
            <a:off x="1428728" y="2057400"/>
            <a:ext cx="7498080" cy="4800600"/>
          </a:xfrm>
        </p:spPr>
        <p:txBody>
          <a:bodyPr/>
          <a:lstStyle/>
          <a:p>
            <a:r>
              <a:rPr lang="tr-TR" dirty="0"/>
              <a:t>1-Haksız Saldırıyı Önleyici Davalar</a:t>
            </a:r>
          </a:p>
          <a:p>
            <a:pPr>
              <a:buNone/>
            </a:pPr>
            <a:endParaRPr lang="tr-TR" dirty="0"/>
          </a:p>
          <a:p>
            <a:r>
              <a:rPr lang="tr-TR" dirty="0"/>
              <a:t>2-Zararı Giderici Davalar</a:t>
            </a:r>
          </a:p>
        </p:txBody>
      </p:sp>
    </p:spTree>
    <p:extLst>
      <p:ext uri="{BB962C8B-B14F-4D97-AF65-F5344CB8AC3E}">
        <p14:creationId xmlns:p14="http://schemas.microsoft.com/office/powerpoint/2010/main" val="744550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“Haksız fiil nedeniyle açılacak maddi ve manevi tazminat davaları Hukuk Mahkemelerinde görülür” (</a:t>
            </a:r>
            <a:r>
              <a:rPr lang="tr-TR" dirty="0" err="1"/>
              <a:t>Karaoğlu</a:t>
            </a:r>
            <a:r>
              <a:rPr lang="tr-TR" dirty="0"/>
              <a:t>, 2017).</a:t>
            </a:r>
          </a:p>
          <a:p>
            <a:endParaRPr lang="tr-TR" dirty="0"/>
          </a:p>
          <a:p>
            <a:r>
              <a:rPr lang="tr-TR" sz="1600" dirty="0" err="1"/>
              <a:t>Karaoğlu</a:t>
            </a:r>
            <a:r>
              <a:rPr lang="tr-TR" sz="1600" dirty="0"/>
              <a:t>, E. (2017). Spor Hukukunun Temel Kavramları ve Sportif Alanda Doğabilecek Hukuku İhtilaflar. Seçkin yayınevi, Ankara.</a:t>
            </a:r>
          </a:p>
        </p:txBody>
      </p:sp>
    </p:spTree>
    <p:extLst>
      <p:ext uri="{BB962C8B-B14F-4D97-AF65-F5344CB8AC3E}">
        <p14:creationId xmlns:p14="http://schemas.microsoft.com/office/powerpoint/2010/main" val="883812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endParaRPr lang="tr-TR" dirty="0"/>
          </a:p>
        </p:txBody>
      </p:sp>
      <p:sp>
        <p:nvSpPr>
          <p:cNvPr id="6" name="5 İçerik Yer Tutucusu"/>
          <p:cNvSpPr>
            <a:spLocks noGrp="1"/>
          </p:cNvSpPr>
          <p:nvPr>
            <p:ph sz="quarter" idx="1"/>
          </p:nvPr>
        </p:nvSpPr>
        <p:spPr/>
        <p:txBody>
          <a:bodyPr>
            <a:normAutofit/>
          </a:bodyPr>
          <a:lstStyle/>
          <a:p>
            <a:pPr algn="just"/>
            <a:r>
              <a:rPr lang="tr-TR" dirty="0"/>
              <a:t>Amatörlük, bir işi  gelir elde etmek için değil zevk almak, serbest zamanlarını değerlendirmek için gönüllü olarak yapmaktır. </a:t>
            </a:r>
          </a:p>
          <a:p>
            <a:pPr algn="just"/>
            <a:endParaRPr lang="tr-TR" dirty="0"/>
          </a:p>
          <a:p>
            <a:pPr algn="just"/>
            <a:r>
              <a:rPr lang="tr-TR" dirty="0"/>
              <a:t>Spor eylemini gelir, kazanç elde etmek için bir spor kulübüne bağlı ya da bireysel olarak gerçekleştiren kişi amatör sporcudur.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lstStyle/>
          <a:p>
            <a:r>
              <a:rPr lang="tr-TR" b="1" dirty="0"/>
              <a:t>Profesyonel Sporcu: </a:t>
            </a:r>
            <a:r>
              <a:rPr lang="tr-TR" dirty="0"/>
              <a:t>Bir kulüple yazılı sözleşme yapmış olan ve kendisine spor faaliyetleri kapsamında yaptığı harcamalardan daha fazla miktarda ödeme yapılan sporcudur(PFTT, 2008).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a:t>Amatör Sporcu: </a:t>
            </a:r>
            <a:r>
              <a:rPr lang="tr-TR" dirty="0"/>
              <a:t>spor faaliyetine katılması ile ilgili zorunlu giderler (konaklama, malzeme, sigorta ve antrenman giderleri) dışında herhangi bir ücret almayan sporculardır(AFTT, 2008).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a:t>Amatör Futbolcu Lisans Ve Transfer Talimatı Transfer İşlemleri Madde 8’e göre “18 yaşından küçük amatör futbolcunun amatör veya profesyonel olarak transferi için önceki kulübünün ve velisinin yazılı muvafakatinin alınması zorunludur.”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642918"/>
            <a:ext cx="8229600" cy="1143000"/>
          </a:xfrm>
        </p:spPr>
        <p:txBody>
          <a:bodyPr>
            <a:noAutofit/>
          </a:bodyPr>
          <a:lstStyle/>
          <a:p>
            <a:r>
              <a:rPr lang="tr-TR" sz="2400" b="1" dirty="0"/>
              <a:t>MADDE 5 - AMATÖR FUTBOLCUNUN PROFESYONEL OLMASI </a:t>
            </a:r>
            <a:br>
              <a:rPr lang="tr-TR" sz="2800" dirty="0"/>
            </a:br>
            <a:endParaRPr lang="tr-TR" sz="2800" dirty="0"/>
          </a:p>
        </p:txBody>
      </p:sp>
      <p:sp>
        <p:nvSpPr>
          <p:cNvPr id="3" name="2 İçerik Yer Tutucusu"/>
          <p:cNvSpPr>
            <a:spLocks noGrp="1"/>
          </p:cNvSpPr>
          <p:nvPr>
            <p:ph sz="quarter" idx="1"/>
          </p:nvPr>
        </p:nvSpPr>
        <p:spPr/>
        <p:txBody>
          <a:bodyPr>
            <a:normAutofit fontScale="77500" lnSpcReduction="20000"/>
          </a:bodyPr>
          <a:lstStyle/>
          <a:p>
            <a:r>
              <a:rPr lang="tr-TR" dirty="0"/>
              <a:t>(1) Amatör bir futbolcu, 15 yaşını doldurmuş olması kaydıyla, bu talimat hükümlerine uygun olarak profesyonel futbolcu statüsünü kazanabilir. 18 yaşın altındaki amatör futbolcuların profesyonel statüye geçişlerinde, adına tescilli oldukları kulübün yazılı muvafakatinin alınması zorunludur. </a:t>
            </a:r>
          </a:p>
          <a:p>
            <a:r>
              <a:rPr lang="tr-TR" dirty="0"/>
              <a:t>(2) Kulüpler, en az 6 ay süre ile kendisinde tescilli olan amatör futbolcuları ile tescil dönemleriyle sınırlı olmaksızın profesyonel sözleşme imzalayabilirler. Profesyonellikten amatörlüğe dönüş yapan futbolcular bu haktan yararlanamazlar.  </a:t>
            </a:r>
          </a:p>
          <a:p>
            <a:r>
              <a:rPr lang="tr-TR" dirty="0"/>
              <a:t>(3) Birinci transfer ve tescil döneminde bir kulüp adına tescili yapılan amatör futbolcuların ikinci transfer ve tescil döneminde profesyonelliğe geçmeleri için futbolcunun yaşına bakılmaksızın, mevcut amatör tescil işleminden kulübü ile karşılıklı olarak vazgeçmeleri zorunludur.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928670"/>
            <a:ext cx="8229600" cy="642942"/>
          </a:xfrm>
        </p:spPr>
        <p:txBody>
          <a:bodyPr>
            <a:normAutofit fontScale="90000"/>
          </a:bodyPr>
          <a:lstStyle/>
          <a:p>
            <a:r>
              <a:rPr lang="tr-TR" dirty="0"/>
              <a:t> </a:t>
            </a:r>
          </a:p>
        </p:txBody>
      </p:sp>
      <p:sp>
        <p:nvSpPr>
          <p:cNvPr id="3" name="2 İçerik Yer Tutucusu"/>
          <p:cNvSpPr>
            <a:spLocks noGrp="1"/>
          </p:cNvSpPr>
          <p:nvPr>
            <p:ph sz="quarter" idx="1"/>
          </p:nvPr>
        </p:nvSpPr>
        <p:spPr/>
        <p:txBody>
          <a:bodyPr>
            <a:normAutofit/>
          </a:bodyPr>
          <a:lstStyle/>
          <a:p>
            <a:r>
              <a:rPr lang="tr-TR" sz="1800" b="1" dirty="0"/>
              <a:t>MADDE 6 – AMATÖRLÜK STATÜSÜNÜN YENİDEN KAZANILMASI </a:t>
            </a:r>
          </a:p>
          <a:p>
            <a:r>
              <a:rPr lang="tr-TR" sz="1800" dirty="0"/>
              <a:t>(1) Profesyonel futbolcuların herhangi bir tazminat ödemeden amatör statüsünü yeniden kazanabilmesi için kulübü ile olan sözleşmesinin süresinin hitamı veya feshi veya karşılıklı  mutabakatla sona ermesi gerekir. Sözleşmenin haksız feshi hallerine ilişkin tarafların tazminat hakkı saklıdır. Her halükarda, futbolcunun profesyonel statüde oynamış olduğu en son resmi müsabakadan en az 30 günlük bir süre geçmesi şarttır.  </a:t>
            </a:r>
          </a:p>
          <a:p>
            <a:r>
              <a:rPr lang="tr-TR" sz="1800" dirty="0"/>
              <a:t>(2) Amatör futbolcular için belirlenen tescil dönemlerinin birinde amatörlüğe dönüş yapan futbolcular, takip eden ilk transfer ve tescil döneminde yeniden profesyonelliğe geçiş yapamazlar. </a:t>
            </a:r>
          </a:p>
        </p:txBody>
      </p:sp>
      <p:sp>
        <p:nvSpPr>
          <p:cNvPr id="4" name="3 Dikdörtgen"/>
          <p:cNvSpPr/>
          <p:nvPr/>
        </p:nvSpPr>
        <p:spPr>
          <a:xfrm>
            <a:off x="928662" y="785794"/>
            <a:ext cx="7143800" cy="646331"/>
          </a:xfrm>
          <a:prstGeom prst="rect">
            <a:avLst/>
          </a:prstGeom>
        </p:spPr>
        <p:txBody>
          <a:bodyPr wrap="square">
            <a:spAutoFit/>
          </a:bodyPr>
          <a:lstStyle/>
          <a:p>
            <a:r>
              <a:rPr lang="tr-TR" b="1" dirty="0"/>
              <a:t>TFF PROFESYONEL FUTBOLCULARIN STATÜSÜ ve TRANSFERLERİ TALİMATI  </a:t>
            </a:r>
            <a:br>
              <a:rPr lang="tr-TR" dirty="0"/>
            </a:b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Sporda Haksız Fiil</a:t>
            </a:r>
          </a:p>
        </p:txBody>
      </p:sp>
      <p:sp>
        <p:nvSpPr>
          <p:cNvPr id="3" name="2 İçerik Yer Tutucusu"/>
          <p:cNvSpPr>
            <a:spLocks noGrp="1"/>
          </p:cNvSpPr>
          <p:nvPr>
            <p:ph idx="1"/>
          </p:nvPr>
        </p:nvSpPr>
        <p:spPr/>
        <p:txBody>
          <a:bodyPr>
            <a:normAutofit/>
          </a:bodyPr>
          <a:lstStyle/>
          <a:p>
            <a:pPr algn="just"/>
            <a:endParaRPr lang="tr-TR" dirty="0">
              <a:solidFill>
                <a:srgbClr val="FF0000"/>
              </a:solidFill>
            </a:endParaRPr>
          </a:p>
          <a:p>
            <a:pPr algn="just"/>
            <a:r>
              <a:rPr lang="tr-TR" dirty="0"/>
              <a:t>“Genel hukuk kuralları çerçevesinde zarar gören bir kişinin kişilik haklarına saldırılması “haksız fiil” veya “hukuka aykırı fiil” olarak nitelendirilir (</a:t>
            </a:r>
            <a:r>
              <a:rPr lang="tr-TR" dirty="0" err="1"/>
              <a:t>Karaoğlu</a:t>
            </a:r>
            <a:r>
              <a:rPr lang="tr-TR" dirty="0"/>
              <a:t>, 2017)”.</a:t>
            </a:r>
          </a:p>
          <a:p>
            <a:endParaRPr lang="tr-TR" dirty="0"/>
          </a:p>
          <a:p>
            <a:r>
              <a:rPr lang="tr-TR" sz="2200" dirty="0" err="1"/>
              <a:t>Karaoğlu</a:t>
            </a:r>
            <a:r>
              <a:rPr lang="tr-TR" sz="2200" dirty="0"/>
              <a:t>, E. (2017). Spor Hukukunun Temel Kavramları ve Sportif Alanda Doğabilecek Hukuku İhtilaflar. Seçkin yayınevi,  Ankara.</a:t>
            </a:r>
          </a:p>
        </p:txBody>
      </p:sp>
    </p:spTree>
    <p:extLst>
      <p:ext uri="{BB962C8B-B14F-4D97-AF65-F5344CB8AC3E}">
        <p14:creationId xmlns:p14="http://schemas.microsoft.com/office/powerpoint/2010/main" val="1500423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Sporda Haksız Fiil</a:t>
            </a:r>
          </a:p>
        </p:txBody>
      </p:sp>
      <p:sp>
        <p:nvSpPr>
          <p:cNvPr id="5" name="4 İçerik Yer Tutucusu"/>
          <p:cNvSpPr>
            <a:spLocks noGrp="1"/>
          </p:cNvSpPr>
          <p:nvPr>
            <p:ph idx="1"/>
          </p:nvPr>
        </p:nvSpPr>
        <p:spPr/>
        <p:txBody>
          <a:bodyPr>
            <a:normAutofit fontScale="92500" lnSpcReduction="10000"/>
          </a:bodyPr>
          <a:lstStyle/>
          <a:p>
            <a:endParaRPr lang="tr-TR" dirty="0"/>
          </a:p>
          <a:p>
            <a:pPr algn="just"/>
            <a:r>
              <a:rPr lang="tr-TR" dirty="0"/>
              <a:t>“Bir spor karşılaşmasında yapılan bir saldırı sonucunda, sporcunun maddi veya manevi bir zararı doğması durumunda, bu zararın giderilmesi için tazminat davası açılabilir. “ (</a:t>
            </a:r>
            <a:r>
              <a:rPr lang="tr-TR" dirty="0" err="1"/>
              <a:t>Ertaş</a:t>
            </a:r>
            <a:r>
              <a:rPr lang="tr-TR" dirty="0"/>
              <a:t>, Petek, 2017).” </a:t>
            </a:r>
          </a:p>
          <a:p>
            <a:endParaRPr lang="tr-TR" dirty="0"/>
          </a:p>
          <a:p>
            <a:endParaRPr lang="tr-TR" dirty="0"/>
          </a:p>
          <a:p>
            <a:pPr>
              <a:buNone/>
            </a:pPr>
            <a:endParaRPr lang="tr-TR" dirty="0"/>
          </a:p>
          <a:p>
            <a:pPr>
              <a:buNone/>
            </a:pPr>
            <a:endParaRPr lang="tr-TR" sz="2600" dirty="0"/>
          </a:p>
          <a:p>
            <a:pPr>
              <a:buNone/>
            </a:pPr>
            <a:r>
              <a:rPr lang="tr-TR" sz="1900" dirty="0" err="1"/>
              <a:t>Ertaş</a:t>
            </a:r>
            <a:r>
              <a:rPr lang="tr-TR" sz="1900" dirty="0"/>
              <a:t>  Ş.,  Petek H., 2017, Spor Hukuku, Yetkin Yayınevi, Ankara.</a:t>
            </a:r>
          </a:p>
          <a:p>
            <a:endParaRPr lang="tr-TR" dirty="0">
              <a:solidFill>
                <a:srgbClr val="FF0000"/>
              </a:solidFill>
            </a:endParaRPr>
          </a:p>
          <a:p>
            <a:endParaRPr lang="tr-TR" dirty="0">
              <a:solidFill>
                <a:srgbClr val="FF0000"/>
              </a:solidFill>
            </a:endParaRPr>
          </a:p>
          <a:p>
            <a:endParaRPr lang="tr-TR" dirty="0"/>
          </a:p>
          <a:p>
            <a:endParaRPr lang="tr-TR" dirty="0"/>
          </a:p>
        </p:txBody>
      </p:sp>
    </p:spTree>
    <p:extLst>
      <p:ext uri="{BB962C8B-B14F-4D97-AF65-F5344CB8AC3E}">
        <p14:creationId xmlns:p14="http://schemas.microsoft.com/office/powerpoint/2010/main" val="421256284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rtalam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131</TotalTime>
  <Words>588</Words>
  <Application>Microsoft Office PowerPoint</Application>
  <PresentationFormat>Ekran Gösterisi (4:3)</PresentationFormat>
  <Paragraphs>40</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Tw Cen MT</vt:lpstr>
      <vt:lpstr>Wingdings</vt:lpstr>
      <vt:lpstr>Wingdings 2</vt:lpstr>
      <vt:lpstr>Ortalama</vt:lpstr>
      <vt:lpstr>Amatör ve Profesyonel Spor</vt:lpstr>
      <vt:lpstr>PowerPoint Sunusu</vt:lpstr>
      <vt:lpstr>PowerPoint Sunusu</vt:lpstr>
      <vt:lpstr>PowerPoint Sunusu</vt:lpstr>
      <vt:lpstr>PowerPoint Sunusu</vt:lpstr>
      <vt:lpstr>MADDE 5 - AMATÖR FUTBOLCUNUN PROFESYONEL OLMASI  </vt:lpstr>
      <vt:lpstr> </vt:lpstr>
      <vt:lpstr>Sporda Haksız Fiil</vt:lpstr>
      <vt:lpstr>Sporda Haksız Fiil</vt:lpstr>
      <vt:lpstr>Spor hakkının Dışarıya Karşı Savunulması</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14</cp:revision>
  <dcterms:created xsi:type="dcterms:W3CDTF">2019-03-23T19:44:35Z</dcterms:created>
  <dcterms:modified xsi:type="dcterms:W3CDTF">2022-04-08T10:05:27Z</dcterms:modified>
</cp:coreProperties>
</file>