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smtClean="0"/>
              <a:t>2.Hafta:Feminizm </a:t>
            </a:r>
            <a:r>
              <a:rPr lang="en-US" sz="4000" b="1" dirty="0" err="1" smtClean="0"/>
              <a:t>ve</a:t>
            </a:r>
            <a:r>
              <a:rPr lang="en-US" sz="4000" b="1" dirty="0" smtClean="0"/>
              <a:t> Kadın </a:t>
            </a:r>
            <a:r>
              <a:rPr lang="en-US" sz="4000" b="1" dirty="0" err="1" smtClean="0"/>
              <a:t>Hareketleri</a:t>
            </a:r>
            <a:endParaRPr lang="en-US" sz="4000" b="1" dirty="0"/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Türkiye’de</a:t>
            </a:r>
            <a:r>
              <a:rPr lang="en-US" b="1" dirty="0" smtClean="0">
                <a:latin typeface="+mn-lt"/>
              </a:rPr>
              <a:t> 1980 </a:t>
            </a:r>
            <a:r>
              <a:rPr lang="en-US" b="1" dirty="0" err="1" smtClean="0">
                <a:latin typeface="+mn-lt"/>
              </a:rPr>
              <a:t>Sonrası</a:t>
            </a:r>
            <a:r>
              <a:rPr lang="en-US" b="1" dirty="0" smtClean="0">
                <a:latin typeface="+mn-lt"/>
              </a:rPr>
              <a:t> Kadın </a:t>
            </a:r>
            <a:r>
              <a:rPr lang="en-US" b="1" dirty="0" err="1" smtClean="0">
                <a:latin typeface="+mn-lt"/>
              </a:rPr>
              <a:t>Hareketi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tr-TR" sz="4400" b="1" dirty="0"/>
              <a:t>Tartışma grupları</a:t>
            </a:r>
          </a:p>
          <a:p>
            <a:pPr lvl="2"/>
            <a:r>
              <a:rPr lang="tr-TR" sz="4400" b="1" dirty="0"/>
              <a:t>‘Dayağa Karşı Kampanya’</a:t>
            </a:r>
          </a:p>
          <a:p>
            <a:pPr lvl="2"/>
            <a:r>
              <a:rPr lang="tr-TR" sz="4400" b="1" dirty="0"/>
              <a:t>Emek ve öğrenci hareketine yönelik eleştiri</a:t>
            </a:r>
          </a:p>
          <a:p>
            <a:pPr lvl="2"/>
            <a:r>
              <a:rPr lang="tr-TR" sz="4400" b="1" dirty="0"/>
              <a:t>Kurumsallaşma</a:t>
            </a:r>
          </a:p>
        </p:txBody>
      </p:sp>
    </p:spTree>
    <p:extLst>
      <p:ext uri="{BB962C8B-B14F-4D97-AF65-F5344CB8AC3E}">
        <p14:creationId xmlns:p14="http://schemas.microsoft.com/office/powerpoint/2010/main" val="138643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On </a:t>
            </a:r>
            <a:r>
              <a:rPr lang="en-US" b="1" dirty="0" err="1" smtClean="0">
                <a:latin typeface="+mn-lt"/>
              </a:rPr>
              <a:t>Yedinci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Yüzyıl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 err="1" smtClean="0"/>
              <a:t>Teolojik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tartışmalar</a:t>
            </a:r>
            <a:endParaRPr lang="en-US" sz="4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 err="1" smtClean="0"/>
              <a:t>Akılcılığın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etkisi</a:t>
            </a:r>
            <a:endParaRPr lang="en-US" sz="4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 err="1" smtClean="0"/>
              <a:t>Temel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meseleler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Eğitim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ahlak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terbiye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Toplumsal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Dönüşümler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Tarımda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dönüşüm</a:t>
            </a:r>
            <a:endParaRPr lang="en-US" sz="4400" b="1" dirty="0" smtClean="0"/>
          </a:p>
          <a:p>
            <a:r>
              <a:rPr lang="en-US" sz="4400" b="1" dirty="0" err="1" smtClean="0"/>
              <a:t>Ücretli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işçi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sınıfı</a:t>
            </a:r>
            <a:endParaRPr lang="en-US" sz="4400" b="1" dirty="0" smtClean="0"/>
          </a:p>
          <a:p>
            <a:r>
              <a:rPr lang="en-US" sz="4400" b="1" dirty="0" err="1" smtClean="0"/>
              <a:t>Eski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aile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biçiminin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dönüşümü</a:t>
            </a:r>
            <a:endParaRPr lang="en-US" sz="4400" b="1" dirty="0" smtClean="0"/>
          </a:p>
          <a:p>
            <a:r>
              <a:rPr lang="en-US" sz="4400" b="1" dirty="0" err="1" smtClean="0"/>
              <a:t>Kamusal</a:t>
            </a:r>
            <a:r>
              <a:rPr lang="en-US" sz="4400" b="1" dirty="0" smtClean="0"/>
              <a:t>/</a:t>
            </a:r>
            <a:r>
              <a:rPr lang="en-US" sz="4400" b="1" dirty="0" err="1" smtClean="0"/>
              <a:t>özel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ayrımının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ortaya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çıkışı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Fransız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Devrimi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Toplumsal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Cinsiyet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Fransız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Devrimi’nde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Kadınlar</a:t>
            </a:r>
            <a:endParaRPr lang="en-US" sz="4400" b="1" dirty="0" smtClean="0"/>
          </a:p>
          <a:p>
            <a:r>
              <a:rPr lang="en-US" sz="4400" b="1" dirty="0" err="1" smtClean="0"/>
              <a:t>Eşit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vatandaşlık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ideali</a:t>
            </a:r>
            <a:endParaRPr lang="en-US" sz="4400" b="1" dirty="0" smtClean="0"/>
          </a:p>
          <a:p>
            <a:pPr lvl="1"/>
            <a:r>
              <a:rPr lang="en-US" sz="4000" b="1" dirty="0" err="1" smtClean="0"/>
              <a:t>Fraternite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kadınları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kapsar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mı</a:t>
            </a:r>
            <a:r>
              <a:rPr lang="en-US" sz="4000" b="1" dirty="0" smtClean="0"/>
              <a:t>?</a:t>
            </a:r>
          </a:p>
          <a:p>
            <a:r>
              <a:rPr lang="en-US" sz="4400" b="1" dirty="0" smtClean="0"/>
              <a:t>Mary Wollstonecraft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Olympe</a:t>
            </a:r>
            <a:r>
              <a:rPr lang="en-US" sz="4400" b="1" dirty="0" smtClean="0"/>
              <a:t> de Gouges</a:t>
            </a:r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Eşitlik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ve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Farklılık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Gerilimi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err="1" smtClean="0"/>
              <a:t>Kadınların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farklılığı</a:t>
            </a:r>
            <a:endParaRPr lang="en-US" sz="4800" b="1" dirty="0" smtClean="0"/>
          </a:p>
          <a:p>
            <a:pPr lvl="2"/>
            <a:r>
              <a:rPr lang="en-US" sz="4800" b="1" dirty="0" err="1" smtClean="0"/>
              <a:t>Kültürel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feminizm</a:t>
            </a:r>
            <a:endParaRPr lang="en-US" sz="4800" b="1" dirty="0" smtClean="0"/>
          </a:p>
          <a:p>
            <a:pPr lvl="2"/>
            <a:endParaRPr lang="en-US" sz="4800" b="1" dirty="0" smtClean="0"/>
          </a:p>
          <a:p>
            <a:r>
              <a:rPr lang="en-US" sz="4800" b="1" dirty="0" smtClean="0"/>
              <a:t> </a:t>
            </a:r>
            <a:r>
              <a:rPr lang="en-US" sz="4800" b="1" dirty="0" err="1" smtClean="0"/>
              <a:t>Eşit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haklar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eşit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sorumluluklar</a:t>
            </a:r>
            <a:endParaRPr lang="en-US" sz="4800" b="1" dirty="0" smtClean="0"/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Kadınların</a:t>
            </a:r>
            <a:r>
              <a:rPr lang="en-US" b="1" dirty="0" smtClean="0">
                <a:latin typeface="+mn-lt"/>
              </a:rPr>
              <a:t> Oy </a:t>
            </a:r>
            <a:r>
              <a:rPr lang="en-US" b="1" dirty="0" err="1" smtClean="0">
                <a:latin typeface="+mn-lt"/>
              </a:rPr>
              <a:t>Hakkı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Mücadelesi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Kıta </a:t>
            </a:r>
            <a:r>
              <a:rPr lang="en-US" sz="4400" b="1" dirty="0" err="1" smtClean="0"/>
              <a:t>Avrupası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ABD’de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kitlesel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kadın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hareketi</a:t>
            </a:r>
            <a:endParaRPr lang="en-US" sz="4400" b="1" dirty="0" smtClean="0"/>
          </a:p>
          <a:p>
            <a:r>
              <a:rPr lang="en-US" sz="4400" b="1" dirty="0" err="1" smtClean="0"/>
              <a:t>Sınıf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hareketi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oy </a:t>
            </a:r>
            <a:r>
              <a:rPr lang="en-US" sz="4400" b="1" dirty="0" err="1" smtClean="0"/>
              <a:t>hakkı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mücadelesi</a:t>
            </a:r>
            <a:endParaRPr lang="en-US" sz="4400" b="1" dirty="0" smtClean="0"/>
          </a:p>
          <a:p>
            <a:r>
              <a:rPr lang="en-US" sz="4400" b="1" dirty="0" smtClean="0"/>
              <a:t>I. </a:t>
            </a:r>
            <a:r>
              <a:rPr lang="en-US" sz="4400" b="1" dirty="0" err="1" smtClean="0"/>
              <a:t>Dünya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Savaşı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Batı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Dışında</a:t>
            </a:r>
            <a:r>
              <a:rPr lang="en-US" b="1" dirty="0" smtClean="0">
                <a:latin typeface="+mn-lt"/>
              </a:rPr>
              <a:t> Kadın </a:t>
            </a:r>
            <a:r>
              <a:rPr lang="en-US" b="1" dirty="0" err="1" smtClean="0">
                <a:latin typeface="+mn-lt"/>
              </a:rPr>
              <a:t>Hareketleri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en-US" sz="4400" b="1" dirty="0" smtClean="0"/>
          </a:p>
          <a:p>
            <a:pPr lvl="1"/>
            <a:r>
              <a:rPr lang="en-US" sz="4400" b="1" dirty="0" err="1" smtClean="0"/>
              <a:t>Emperyalizm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sömürge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karşıtlığı</a:t>
            </a:r>
            <a:endParaRPr lang="en-US" sz="4400" b="1" dirty="0" smtClean="0"/>
          </a:p>
          <a:p>
            <a:pPr lvl="1"/>
            <a:r>
              <a:rPr lang="en-US" sz="4400" b="1" dirty="0" smtClean="0"/>
              <a:t>Ulus </a:t>
            </a:r>
            <a:r>
              <a:rPr lang="en-US" sz="4400" b="1" dirty="0" err="1" smtClean="0"/>
              <a:t>hareketleri</a:t>
            </a:r>
            <a:r>
              <a:rPr lang="en-US" sz="4400" b="1" dirty="0" smtClean="0"/>
              <a:t> </a:t>
            </a:r>
          </a:p>
          <a:p>
            <a:pPr lvl="1"/>
            <a:r>
              <a:rPr lang="en-US" sz="4400" b="1" dirty="0" err="1" smtClean="0"/>
              <a:t>Eğitim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evlilik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ahlak</a:t>
            </a:r>
            <a:endParaRPr lang="en-US" sz="4400" b="1" dirty="0" smtClean="0"/>
          </a:p>
          <a:p>
            <a:pPr lvl="1"/>
            <a:r>
              <a:rPr lang="en-US" sz="4400" b="1" dirty="0" err="1" smtClean="0"/>
              <a:t>Osmanlı</a:t>
            </a:r>
            <a:r>
              <a:rPr lang="en-US" sz="4400" b="1" dirty="0" smtClean="0"/>
              <a:t> Kadın </a:t>
            </a:r>
            <a:r>
              <a:rPr lang="en-US" sz="4400" b="1" dirty="0" err="1" smtClean="0"/>
              <a:t>Hareketi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err="1" smtClean="0">
                <a:latin typeface="+mn-lt"/>
              </a:rPr>
              <a:t>İkinci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Dünya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Savaşı</a:t>
            </a:r>
            <a:r>
              <a:rPr lang="en-US" sz="5400" b="1" dirty="0" smtClean="0">
                <a:latin typeface="+mn-lt"/>
              </a:rPr>
              <a:t> </a:t>
            </a:r>
            <a:r>
              <a:rPr lang="en-US" sz="5400" b="1" dirty="0" err="1" smtClean="0">
                <a:latin typeface="+mn-lt"/>
              </a:rPr>
              <a:t>Sonrası</a:t>
            </a:r>
            <a:r>
              <a:rPr lang="en-US" sz="5400" b="1" dirty="0" smtClean="0">
                <a:latin typeface="+mn-lt"/>
              </a:rPr>
              <a:t> Kadın </a:t>
            </a:r>
            <a:r>
              <a:rPr lang="en-US" sz="5400" b="1" dirty="0" err="1" smtClean="0">
                <a:latin typeface="+mn-lt"/>
              </a:rPr>
              <a:t>Hareketi</a:t>
            </a:r>
            <a:endParaRPr lang="en-US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tr-TR" sz="4400" b="1" dirty="0" smtClean="0"/>
              <a:t> Batı dışında oy hakkı</a:t>
            </a:r>
          </a:p>
          <a:p>
            <a:pPr lvl="2"/>
            <a:r>
              <a:rPr lang="tr-TR" sz="4400" b="1" dirty="0" smtClean="0"/>
              <a:t>Geri tepme ve suskunluk</a:t>
            </a:r>
          </a:p>
          <a:p>
            <a:pPr lvl="2"/>
            <a:r>
              <a:rPr lang="tr-TR" sz="4400" b="1" dirty="0" smtClean="0"/>
              <a:t>‘İkinci Cins’- </a:t>
            </a:r>
            <a:r>
              <a:rPr lang="tr-TR" sz="4400" b="1" dirty="0" err="1" smtClean="0"/>
              <a:t>Simone</a:t>
            </a:r>
            <a:r>
              <a:rPr lang="tr-TR" sz="4400" b="1" dirty="0" smtClean="0"/>
              <a:t> de </a:t>
            </a:r>
            <a:r>
              <a:rPr lang="tr-TR" sz="4400" b="1" dirty="0" err="1" smtClean="0"/>
              <a:t>Beauvoir</a:t>
            </a:r>
            <a:endParaRPr lang="tr-TR" sz="4400" b="1" dirty="0" smtClean="0"/>
          </a:p>
          <a:p>
            <a:pPr lvl="2"/>
            <a:r>
              <a:rPr lang="tr-TR" sz="4400" b="1" dirty="0" smtClean="0"/>
              <a:t>‘Kadınlığın Gizemi’ – </a:t>
            </a:r>
            <a:r>
              <a:rPr lang="tr-TR" sz="4400" b="1" dirty="0" err="1" smtClean="0"/>
              <a:t>Betty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Friedan</a:t>
            </a:r>
            <a:endParaRPr lang="tr-TR" sz="4400" b="1" dirty="0" smtClean="0"/>
          </a:p>
          <a:p>
            <a:pPr lvl="2"/>
            <a:endParaRPr lang="tr-TR" sz="4000" b="1" dirty="0" smtClean="0"/>
          </a:p>
          <a:p>
            <a:pPr lvl="2"/>
            <a:endParaRPr lang="tr-TR" sz="40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7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1968 </a:t>
            </a:r>
            <a:r>
              <a:rPr lang="en-US" b="1" dirty="0" err="1" smtClean="0">
                <a:latin typeface="+mn-lt"/>
              </a:rPr>
              <a:t>Sonrası</a:t>
            </a:r>
            <a:r>
              <a:rPr lang="en-US" b="1" dirty="0" smtClean="0">
                <a:latin typeface="+mn-lt"/>
              </a:rPr>
              <a:t> Kadın </a:t>
            </a:r>
            <a:r>
              <a:rPr lang="en-US" b="1" dirty="0" err="1" smtClean="0">
                <a:latin typeface="+mn-lt"/>
              </a:rPr>
              <a:t>Hareketi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‘Özel Olan Politiktir’</a:t>
            </a:r>
            <a:endParaRPr lang="en-US" dirty="0" smtClean="0"/>
          </a:p>
          <a:p>
            <a:pPr lvl="1"/>
            <a:r>
              <a:rPr lang="en-US" sz="4400" b="1" dirty="0" err="1" smtClean="0"/>
              <a:t>Radikal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feminizm</a:t>
            </a:r>
            <a:endParaRPr lang="en-US" sz="4400" b="1" dirty="0" smtClean="0"/>
          </a:p>
          <a:p>
            <a:pPr lvl="1"/>
            <a:r>
              <a:rPr lang="en-US" sz="4400" b="1" dirty="0" err="1" smtClean="0"/>
              <a:t>Cinselliğin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politikası</a:t>
            </a:r>
            <a:endParaRPr lang="en-US" sz="4400" b="1" dirty="0" smtClean="0"/>
          </a:p>
          <a:p>
            <a:pPr lvl="1"/>
            <a:r>
              <a:rPr lang="en-US" sz="4400" b="1" dirty="0" err="1" smtClean="0"/>
              <a:t>Ataerki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eleştirisi</a:t>
            </a:r>
            <a:endParaRPr lang="tr-T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48042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175</Words>
  <Application>Microsoft Macintosh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Cinsiyet ve Siyaset</vt:lpstr>
      <vt:lpstr>On Yedinci Yüzyıl</vt:lpstr>
      <vt:lpstr>Toplumsal Dönüşümler</vt:lpstr>
      <vt:lpstr>Fransız Devrimi ve Toplumsal Cinsiyet</vt:lpstr>
      <vt:lpstr>Eşitlik ve Farklılık Gerilimi</vt:lpstr>
      <vt:lpstr>Kadınların Oy Hakkı Mücadelesi</vt:lpstr>
      <vt:lpstr>Batı Dışında Kadın Hareketleri</vt:lpstr>
      <vt:lpstr>İkinci Dünya Savaşı Sonrası Kadın Hareketi</vt:lpstr>
      <vt:lpstr>1968 Sonrası Kadın Hareketi</vt:lpstr>
      <vt:lpstr>Türkiye’de 1980 Sonrası Kadın Hareketi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32</cp:revision>
  <dcterms:created xsi:type="dcterms:W3CDTF">2019-05-22T16:15:54Z</dcterms:created>
  <dcterms:modified xsi:type="dcterms:W3CDTF">2019-05-23T16:33:03Z</dcterms:modified>
</cp:coreProperties>
</file>