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321" r:id="rId4"/>
    <p:sldId id="323" r:id="rId5"/>
    <p:sldId id="259" r:id="rId6"/>
    <p:sldId id="260" r:id="rId7"/>
    <p:sldId id="261" r:id="rId8"/>
    <p:sldId id="262" r:id="rId9"/>
    <p:sldId id="263" r:id="rId10"/>
    <p:sldId id="264" r:id="rId11"/>
    <p:sldId id="265" r:id="rId12"/>
    <p:sldId id="266" r:id="rId13"/>
    <p:sldId id="267" r:id="rId14"/>
    <p:sldId id="268" r:id="rId15"/>
    <p:sldId id="269" r:id="rId16"/>
    <p:sldId id="303" r:id="rId17"/>
    <p:sldId id="270" r:id="rId18"/>
    <p:sldId id="301" r:id="rId19"/>
    <p:sldId id="271" r:id="rId20"/>
    <p:sldId id="272" r:id="rId21"/>
    <p:sldId id="273" r:id="rId22"/>
    <p:sldId id="274" r:id="rId23"/>
    <p:sldId id="275" r:id="rId24"/>
    <p:sldId id="276" r:id="rId25"/>
    <p:sldId id="277" r:id="rId26"/>
    <p:sldId id="278" r:id="rId27"/>
    <p:sldId id="279" r:id="rId28"/>
    <p:sldId id="282" r:id="rId29"/>
    <p:sldId id="302" r:id="rId30"/>
    <p:sldId id="28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304" r:id="rId47"/>
    <p:sldId id="320" r:id="rId4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D3619BB8-2A65-0E4C-AB0E-6CFDF68AEBE5}"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D41BA-AEFE-904B-B984-CB3440ACAB9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D3619BB8-2A65-0E4C-AB0E-6CFDF68AEBE5}"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D41BA-AEFE-904B-B984-CB3440ACAB9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D3619BB8-2A65-0E4C-AB0E-6CFDF68AEBE5}"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D41BA-AEFE-904B-B984-CB3440ACAB9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D3619BB8-2A65-0E4C-AB0E-6CFDF68AEBE5}"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D41BA-AEFE-904B-B984-CB3440ACAB9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3619BB8-2A65-0E4C-AB0E-6CFDF68AEBE5}" type="datetimeFigureOut">
              <a:rPr lang="en-US" smtClean="0"/>
              <a:pPr/>
              <a:t>5/12/2019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0D41BA-AEFE-904B-B984-CB3440ACAB9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D3619BB8-2A65-0E4C-AB0E-6CFDF68AEBE5}" type="datetimeFigureOut">
              <a:rPr lang="en-US" smtClean="0"/>
              <a:pPr/>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0D41BA-AEFE-904B-B984-CB3440ACAB9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D3619BB8-2A65-0E4C-AB0E-6CFDF68AEBE5}" type="datetimeFigureOut">
              <a:rPr lang="en-US" smtClean="0"/>
              <a:pPr/>
              <a:t>5/12/2019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0D41BA-AEFE-904B-B984-CB3440ACAB9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D3619BB8-2A65-0E4C-AB0E-6CFDF68AEBE5}" type="datetimeFigureOut">
              <a:rPr lang="en-US" smtClean="0"/>
              <a:pPr/>
              <a:t>5/12/2019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0D41BA-AEFE-904B-B984-CB3440ACAB9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619BB8-2A65-0E4C-AB0E-6CFDF68AEBE5}" type="datetimeFigureOut">
              <a:rPr lang="en-US" smtClean="0"/>
              <a:pPr/>
              <a:t>5/12/2019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0D41BA-AEFE-904B-B984-CB3440ACAB9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D3619BB8-2A65-0E4C-AB0E-6CFDF68AEBE5}" type="datetimeFigureOut">
              <a:rPr lang="en-US" smtClean="0"/>
              <a:pPr/>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0D41BA-AEFE-904B-B984-CB3440ACAB9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D3619BB8-2A65-0E4C-AB0E-6CFDF68AEBE5}" type="datetimeFigureOut">
              <a:rPr lang="en-US" smtClean="0"/>
              <a:pPr/>
              <a:t>5/12/2019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0D41BA-AEFE-904B-B984-CB3440ACAB9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619BB8-2A65-0E4C-AB0E-6CFDF68AEBE5}" type="datetimeFigureOut">
              <a:rPr lang="en-US" smtClean="0"/>
              <a:pPr/>
              <a:t>5/12/2019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0D41BA-AEFE-904B-B984-CB3440ACAB9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Türkiye</a:t>
            </a:r>
            <a:r>
              <a:rPr lang="en-US" dirty="0" smtClean="0"/>
              <a:t> </a:t>
            </a:r>
            <a:r>
              <a:rPr lang="en-US" dirty="0" err="1" smtClean="0"/>
              <a:t>Tarihinden</a:t>
            </a:r>
            <a:r>
              <a:rPr lang="en-US" dirty="0" smtClean="0"/>
              <a:t> </a:t>
            </a:r>
            <a:r>
              <a:rPr lang="en-US" dirty="0" err="1" smtClean="0"/>
              <a:t>Halkla</a:t>
            </a:r>
            <a:r>
              <a:rPr lang="en-US" dirty="0" smtClean="0"/>
              <a:t> </a:t>
            </a:r>
            <a:r>
              <a:rPr lang="en-US" dirty="0" err="1" smtClean="0"/>
              <a:t>İlişkiler</a:t>
            </a:r>
            <a:r>
              <a:rPr lang="en-US" dirty="0" smtClean="0"/>
              <a:t> </a:t>
            </a:r>
            <a:r>
              <a:rPr lang="en-US" dirty="0" err="1" smtClean="0"/>
              <a:t>Örnekleri</a:t>
            </a:r>
            <a:r>
              <a:rPr lang="en-US" dirty="0" smtClean="0"/>
              <a:t> </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tr-TR" dirty="0"/>
              <a:t>Mustafa Kemal</a:t>
            </a:r>
            <a:r>
              <a:rPr lang="tr-TR" dirty="0" smtClean="0"/>
              <a:t> Atatürk özellikle medya ilişkilerin önemini başlangıçtan itibaren kavramıştır. </a:t>
            </a:r>
          </a:p>
          <a:p>
            <a:r>
              <a:rPr lang="tr-TR" dirty="0" smtClean="0"/>
              <a:t> </a:t>
            </a:r>
            <a:r>
              <a:rPr lang="tr-TR" dirty="0"/>
              <a:t>Henüz</a:t>
            </a:r>
            <a:r>
              <a:rPr lang="tr-TR" dirty="0" smtClean="0"/>
              <a:t> Kurtuluş </a:t>
            </a:r>
            <a:r>
              <a:rPr lang="tr-TR" dirty="0"/>
              <a:t>savaşı</a:t>
            </a:r>
            <a:r>
              <a:rPr lang="tr-TR" dirty="0" smtClean="0"/>
              <a:t> Başlamadan </a:t>
            </a:r>
            <a:r>
              <a:rPr lang="tr-TR" dirty="0"/>
              <a:t>1918 yılında dönemin tanınmış gazetecilerdinden Daily Mail gazetesinde çalışan G. Wierd Pierce’a mülakat vermiş,  sonrasında Sivas Kongresi’ne Halide Edib’in tavsiyesi üzerine Chicago Daily News gazetesinin muhabiri Louis E. </a:t>
            </a:r>
            <a:r>
              <a:rPr lang="tr-TR" dirty="0" smtClean="0"/>
              <a:t>Brown’ı </a:t>
            </a:r>
            <a:r>
              <a:rPr lang="tr-TR" dirty="0"/>
              <a:t>davet </a:t>
            </a:r>
            <a:r>
              <a:rPr lang="tr-TR" dirty="0" smtClean="0"/>
              <a:t>etmiştir.</a:t>
            </a:r>
          </a:p>
          <a:p>
            <a:r>
              <a:rPr lang="tr-TR" dirty="0" smtClean="0"/>
              <a:t> </a:t>
            </a:r>
            <a:r>
              <a:rPr lang="tr-TR" dirty="0"/>
              <a:t>Kurtuluş Savaşı </a:t>
            </a:r>
            <a:r>
              <a:rPr lang="tr-TR" dirty="0" smtClean="0"/>
              <a:t>sırasında Atatürk’ün </a:t>
            </a:r>
            <a:r>
              <a:rPr lang="tr-TR" dirty="0"/>
              <a:t>yabancı gazetecilere verdiği mülakatlar çeşitli yabancı gazetelerde kendisine yer bulmuştur.</a:t>
            </a:r>
            <a:r>
              <a:rPr lang="tr-TR" dirty="0" smtClean="0"/>
              <a:t> Bunlara örnek </a:t>
            </a:r>
            <a:r>
              <a:rPr lang="tr-TR" dirty="0"/>
              <a:t>olarak Nisan 1922’de Amerikalı gazeteci Lawrance Shaw Moore’a barış şartlarına ilişkin verdiği röportaj</a:t>
            </a:r>
            <a:r>
              <a:rPr lang="tr-TR" dirty="0" smtClean="0"/>
              <a:t> yine </a:t>
            </a:r>
            <a:r>
              <a:rPr lang="tr-TR" dirty="0"/>
              <a:t>Haziran 1922’de Fransız Claude Farrère ile yaptığı</a:t>
            </a:r>
            <a:r>
              <a:rPr lang="tr-TR" dirty="0" smtClean="0"/>
              <a:t> görüşme verilebilir. </a:t>
            </a:r>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tr-TR" dirty="0"/>
              <a:t>Bununla birlikte girişilen Kurtuluş Savaşı’nın anlatılması için Mustafa Kemal’in bireysel çabalarının ötesinde bir duyurma çabasına ve propaganda faaliyetine ihtiyaç olduğu </a:t>
            </a:r>
            <a:r>
              <a:rPr lang="tr-TR" dirty="0" smtClean="0"/>
              <a:t>açıktır. </a:t>
            </a:r>
          </a:p>
          <a:p>
            <a:r>
              <a:rPr lang="tr-TR" dirty="0"/>
              <a:t>Kurtuluş Savaşı sırasında</a:t>
            </a:r>
            <a:r>
              <a:rPr lang="tr-TR" dirty="0" smtClean="0"/>
              <a:t> gazeteler Anadolu’ya </a:t>
            </a:r>
            <a:r>
              <a:rPr lang="tr-TR" dirty="0"/>
              <a:t>bağımsızlık savaşını anlatmak ve halkın bu savaşı desteklemesini sağlamanın bir aracı olarak</a:t>
            </a:r>
            <a:r>
              <a:rPr lang="tr-TR" dirty="0" smtClean="0"/>
              <a:t> görülmüş ve </a:t>
            </a:r>
            <a:r>
              <a:rPr lang="tr-TR" dirty="0"/>
              <a:t>savaşa ilişkin propaganda yapmak amacıyla iki gazete</a:t>
            </a:r>
            <a:r>
              <a:rPr lang="tr-TR" dirty="0" smtClean="0"/>
              <a:t> kurulmuştur. </a:t>
            </a:r>
            <a:endParaRPr lang="en-US" dirty="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İrade-i</a:t>
            </a:r>
            <a:r>
              <a:rPr lang="en-US" dirty="0" smtClean="0"/>
              <a:t> </a:t>
            </a:r>
            <a:r>
              <a:rPr lang="en-US" dirty="0" err="1" smtClean="0"/>
              <a:t>Milliye</a:t>
            </a:r>
            <a:endParaRPr lang="en-US" dirty="0"/>
          </a:p>
        </p:txBody>
      </p:sp>
      <p:sp>
        <p:nvSpPr>
          <p:cNvPr id="3" name="Content Placeholder 2"/>
          <p:cNvSpPr>
            <a:spLocks noGrp="1"/>
          </p:cNvSpPr>
          <p:nvPr>
            <p:ph sz="half" idx="1"/>
          </p:nvPr>
        </p:nvSpPr>
        <p:spPr/>
        <p:txBody>
          <a:bodyPr>
            <a:normAutofit fontScale="62500" lnSpcReduction="20000"/>
          </a:bodyPr>
          <a:lstStyle/>
          <a:p>
            <a:r>
              <a:rPr lang="tr-TR" dirty="0" smtClean="0"/>
              <a:t>Kurulacak ilk gazetenin kararı Sivas Kongresi sırasında alınmıştır.</a:t>
            </a:r>
          </a:p>
          <a:p>
            <a:r>
              <a:rPr lang="tr-TR" dirty="0" smtClean="0"/>
              <a:t>Kongre’de </a:t>
            </a:r>
            <a:r>
              <a:rPr lang="tr-TR" dirty="0"/>
              <a:t>alınan milli mücadeleye ilişkin kararlar Osmanlı İmparatorluğu’nun başkenti olan İstanbul’daki İstanbul Hükümeti’ne ve itilaf devletlerine bildirilmişti ancak bu hareketin ülkeye bağımsızlık kazandırma amacına ulaşabilmesi için bu hareketin parçası olması gereken Anadolu halkıyla da paylaşılması gerekliliği açıktı.</a:t>
            </a:r>
            <a:r>
              <a:rPr lang="tr-TR" dirty="0" smtClean="0"/>
              <a:t> </a:t>
            </a:r>
          </a:p>
          <a:p>
            <a:r>
              <a:rPr lang="tr-TR" dirty="0" smtClean="0"/>
              <a:t>Bu </a:t>
            </a:r>
            <a:r>
              <a:rPr lang="tr-TR" dirty="0"/>
              <a:t>gazete halkın okuma yazma oranının çok düşük olduğu o dönemde daha çok halk üzerinde etkili olacak kanaat önderlerini hedef almaktaydı. </a:t>
            </a:r>
            <a:endParaRPr lang="en-US" dirty="0"/>
          </a:p>
          <a:p>
            <a:endParaRPr lang="en-US" dirty="0"/>
          </a:p>
        </p:txBody>
      </p:sp>
      <p:pic>
        <p:nvPicPr>
          <p:cNvPr id="7" name="Content Placeholder 6" descr="images-1.jpeg"/>
          <p:cNvPicPr>
            <a:picLocks noGrp="1" noChangeAspect="1"/>
          </p:cNvPicPr>
          <p:nvPr>
            <p:ph sz="half" idx="2"/>
          </p:nvPr>
        </p:nvPicPr>
        <p:blipFill>
          <a:blip r:embed="rId2"/>
          <a:srcRect t="-23088" b="-23088"/>
          <a:stretch>
            <a:fillRect/>
          </a:stretch>
        </p:blip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tr-TR" dirty="0"/>
              <a:t>Gazetenin ilk sayısı 14 Eylül 1919’da dört sayfa olarak yayınlandı.  Gazetenin ilk sayısının tümü Kurtuluş Savaşı ile ilgili bilgilere ayrılmıştı. Kongre haberleri, Mustafa Kemal’in Sivas Kongresini açılış nutku, Kongre’nin Osmanlı İmparatorluğu’na çektiği telgraf, halka hitaben yazılmış bir beyanname bu ilk sayıda kendisine yer </a:t>
            </a:r>
            <a:r>
              <a:rPr lang="tr-TR" dirty="0" smtClean="0"/>
              <a:t>bulmuştu.</a:t>
            </a:r>
          </a:p>
          <a:p>
            <a:r>
              <a:rPr lang="tr-TR" dirty="0" smtClean="0"/>
              <a:t>Çıkan </a:t>
            </a:r>
            <a:r>
              <a:rPr lang="tr-TR" dirty="0"/>
              <a:t>nüshaların önemli bir kısmı propaganda amacını destekleyecek şekilde milli mücadeleyi destekleyen cemiyetlere, belediyelere ve halk birliklerine gönderiliyordu. İşgal altındaki yerlerde uygulanan sansür, gazetenin buralara gitmesini engellediği için nafia başmühendisliği, maarif ve ziraat ve evkaf müdürlükleri gibi resmi damgalı zarflar içine koyarak yollama yolu benimsendi.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b="1" dirty="0"/>
              <a:t>Hakimiyet-i </a:t>
            </a:r>
            <a:r>
              <a:rPr lang="tr-TR" b="1" dirty="0" smtClean="0"/>
              <a:t>Milliye</a:t>
            </a:r>
            <a:endParaRPr lang="en-US" dirty="0"/>
          </a:p>
        </p:txBody>
      </p:sp>
      <p:sp>
        <p:nvSpPr>
          <p:cNvPr id="3" name="Content Placeholder 2"/>
          <p:cNvSpPr>
            <a:spLocks noGrp="1"/>
          </p:cNvSpPr>
          <p:nvPr>
            <p:ph sz="half" idx="1"/>
          </p:nvPr>
        </p:nvSpPr>
        <p:spPr/>
        <p:txBody>
          <a:bodyPr>
            <a:normAutofit lnSpcReduction="10000"/>
          </a:bodyPr>
          <a:lstStyle/>
          <a:p>
            <a:r>
              <a:rPr lang="tr-TR" dirty="0"/>
              <a:t>10 Ocak 1920’de yayınlanmaya başlayan gazete, kamuoyuna Kuvay-i Milliye’nin ne olduğunu, ne için kurulduğunu, ne yapmak istediğini anlatmayı bu konuda kamuoyunun aydınlatılmasına yardım ektmeyi amaçlamıştır</a:t>
            </a:r>
            <a:r>
              <a:rPr lang="en-US" dirty="0" smtClean="0"/>
              <a:t> </a:t>
            </a:r>
            <a:endParaRPr lang="en-US" dirty="0"/>
          </a:p>
        </p:txBody>
      </p:sp>
      <p:sp>
        <p:nvSpPr>
          <p:cNvPr id="4" name="Content Placeholder 3"/>
          <p:cNvSpPr>
            <a:spLocks noGrp="1"/>
          </p:cNvSpPr>
          <p:nvPr>
            <p:ph sz="half" idx="2"/>
          </p:nvPr>
        </p:nvSpPr>
        <p:spPr/>
        <p:txBody>
          <a:bodyPr>
            <a:normAutofit lnSpcReduction="10000"/>
          </a:bodyPr>
          <a:lstStyle/>
          <a:p>
            <a:endParaRPr lang="en-US"/>
          </a:p>
        </p:txBody>
      </p:sp>
      <p:pic>
        <p:nvPicPr>
          <p:cNvPr id="5" name="Picture 4" descr="iradei milliye.jpg"/>
          <p:cNvPicPr>
            <a:picLocks noChangeAspect="1"/>
          </p:cNvPicPr>
          <p:nvPr/>
        </p:nvPicPr>
        <p:blipFill>
          <a:blip r:embed="rId2"/>
          <a:stretch>
            <a:fillRect/>
          </a:stretch>
        </p:blipFill>
        <p:spPr>
          <a:xfrm>
            <a:off x="5181600" y="2253055"/>
            <a:ext cx="3175000" cy="33655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tr-TR" dirty="0"/>
              <a:t>Gazete yayın hayatı boyunca halka kaybettiği özgüveni kazandırmaya çalışmıştır. 24 Ocak 1920 tarihli başyazı: “…Düne kadar bizim birer vilayetimizken bugün bugün başlı başına birer millet teşkil eden milletlerin bu prensiplerden (Wilson prensiplerini kastediyor) istifade hakkı var da, biz mi bu prensiplerden mahrum olacağız?...biz kendimiz mi buna layık olmadığımızı ve himayeye ihtiyacımız olduğunu iddia edeceğiz” (24 Ocak 1920) diyerek Türklerin kendi kaderini tayin hakkını halka</a:t>
            </a:r>
            <a:r>
              <a:rPr lang="tr-TR" dirty="0" smtClean="0"/>
              <a:t> duyurmuştur.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14 Mart 1920 tarihli yazı “Millet giriştiği hürriyet ve bütünlük mücadelesinde her tehlikeyi hesap etmiş ve her kuvvete karşı kendi fedakarlığına dayanmayı vazife bilmiştir. </a:t>
            </a:r>
            <a:r>
              <a:rPr lang="tr-TR" dirty="0" err="1"/>
              <a:t>Işte</a:t>
            </a:r>
            <a:r>
              <a:rPr lang="tr-TR" dirty="0"/>
              <a:t> milli iradenin kuvveti bu </a:t>
            </a:r>
            <a:r>
              <a:rPr lang="tr-TR" dirty="0" err="1"/>
              <a:t>fedakarhane</a:t>
            </a:r>
            <a:r>
              <a:rPr lang="tr-TR" dirty="0"/>
              <a:t> mahiyetindedir” (14 Mart 1920) diyerek bu mücadele için halka motivasyon vermeye gayret ediyordu. </a:t>
            </a:r>
            <a:endParaRPr lang="en-US" dirty="0"/>
          </a:p>
        </p:txBody>
      </p:sp>
    </p:spTree>
    <p:extLst>
      <p:ext uri="{BB962C8B-B14F-4D97-AF65-F5344CB8AC3E}">
        <p14:creationId xmlns:p14="http://schemas.microsoft.com/office/powerpoint/2010/main" val="3520543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Anadolu </a:t>
            </a:r>
            <a:r>
              <a:rPr lang="en-US" b="1" dirty="0" err="1"/>
              <a:t>Ajansı</a:t>
            </a:r>
            <a:r>
              <a:rPr lang="en-US" b="1" dirty="0"/>
              <a:t>: </a:t>
            </a:r>
            <a:r>
              <a:rPr lang="en-US" b="1" dirty="0" err="1"/>
              <a:t>Kurtuluş</a:t>
            </a:r>
            <a:r>
              <a:rPr lang="en-US" b="1" dirty="0"/>
              <a:t> </a:t>
            </a:r>
            <a:r>
              <a:rPr lang="en-US" b="1" dirty="0" err="1"/>
              <a:t>Savaşı’nı</a:t>
            </a:r>
            <a:r>
              <a:rPr lang="en-US" b="1" dirty="0"/>
              <a:t> </a:t>
            </a:r>
            <a:r>
              <a:rPr lang="en-US" b="1" dirty="0" err="1"/>
              <a:t>Duyurmak</a:t>
            </a:r>
            <a:r>
              <a:rPr lang="en-US" b="1" dirty="0"/>
              <a:t> </a:t>
            </a:r>
            <a:r>
              <a:rPr lang="en-US" b="1" dirty="0" err="1"/>
              <a:t>için</a:t>
            </a:r>
            <a:r>
              <a:rPr lang="en-US" b="1" dirty="0"/>
              <a:t> </a:t>
            </a:r>
            <a:r>
              <a:rPr lang="en-US" b="1" dirty="0" err="1"/>
              <a:t>Kurulan</a:t>
            </a:r>
            <a:r>
              <a:rPr lang="en-US" b="1" dirty="0"/>
              <a:t> Haber </a:t>
            </a:r>
            <a:r>
              <a:rPr lang="en-US" b="1" dirty="0" err="1"/>
              <a:t>Ajansı</a:t>
            </a:r>
            <a:r>
              <a:rPr lang="en-US" dirty="0"/>
              <a:t/>
            </a:r>
            <a:br>
              <a:rPr lang="en-US" dirty="0"/>
            </a:br>
            <a:endParaRPr lang="en-US" dirty="0"/>
          </a:p>
        </p:txBody>
      </p:sp>
      <p:sp>
        <p:nvSpPr>
          <p:cNvPr id="3" name="Content Placeholder 2"/>
          <p:cNvSpPr>
            <a:spLocks noGrp="1"/>
          </p:cNvSpPr>
          <p:nvPr>
            <p:ph idx="1"/>
          </p:nvPr>
        </p:nvSpPr>
        <p:spPr/>
        <p:txBody>
          <a:bodyPr/>
          <a:lstStyle/>
          <a:p>
            <a:r>
              <a:rPr lang="en-US" dirty="0" err="1"/>
              <a:t>Hakimiyet-i</a:t>
            </a:r>
            <a:r>
              <a:rPr lang="en-US" dirty="0"/>
              <a:t> </a:t>
            </a:r>
            <a:r>
              <a:rPr lang="en-US" dirty="0" err="1"/>
              <a:t>Milliye</a:t>
            </a:r>
            <a:r>
              <a:rPr lang="en-US" dirty="0"/>
              <a:t> </a:t>
            </a:r>
            <a:r>
              <a:rPr lang="en-US" dirty="0" err="1"/>
              <a:t>ve</a:t>
            </a:r>
            <a:r>
              <a:rPr lang="en-US" dirty="0"/>
              <a:t> </a:t>
            </a:r>
            <a:r>
              <a:rPr lang="en-US" dirty="0" err="1"/>
              <a:t>İrade-i</a:t>
            </a:r>
            <a:r>
              <a:rPr lang="en-US" dirty="0"/>
              <a:t> </a:t>
            </a:r>
            <a:r>
              <a:rPr lang="en-US" dirty="0" err="1"/>
              <a:t>Milliye</a:t>
            </a:r>
            <a:r>
              <a:rPr lang="en-US" dirty="0"/>
              <a:t> </a:t>
            </a:r>
            <a:r>
              <a:rPr lang="en-US" dirty="0" err="1"/>
              <a:t>gazeteleri</a:t>
            </a:r>
            <a:r>
              <a:rPr lang="en-US" dirty="0"/>
              <a:t> </a:t>
            </a:r>
            <a:r>
              <a:rPr lang="en-US" dirty="0" err="1"/>
              <a:t>Anadolu’da</a:t>
            </a:r>
            <a:r>
              <a:rPr lang="en-US" dirty="0"/>
              <a:t> </a:t>
            </a:r>
            <a:r>
              <a:rPr lang="en-US" dirty="0" err="1"/>
              <a:t>halkın</a:t>
            </a:r>
            <a:r>
              <a:rPr lang="en-US" dirty="0"/>
              <a:t> </a:t>
            </a:r>
            <a:r>
              <a:rPr lang="en-US" dirty="0" err="1"/>
              <a:t>varolan</a:t>
            </a:r>
            <a:r>
              <a:rPr lang="en-US" dirty="0"/>
              <a:t> </a:t>
            </a:r>
            <a:r>
              <a:rPr lang="en-US" dirty="0" err="1"/>
              <a:t>mücadeleden</a:t>
            </a:r>
            <a:r>
              <a:rPr lang="en-US" dirty="0"/>
              <a:t> </a:t>
            </a:r>
            <a:r>
              <a:rPr lang="en-US" dirty="0" err="1"/>
              <a:t>haberdar</a:t>
            </a:r>
            <a:r>
              <a:rPr lang="en-US" dirty="0"/>
              <a:t> </a:t>
            </a:r>
            <a:r>
              <a:rPr lang="en-US" dirty="0" err="1"/>
              <a:t>olması</a:t>
            </a:r>
            <a:r>
              <a:rPr lang="en-US" dirty="0"/>
              <a:t> </a:t>
            </a:r>
            <a:r>
              <a:rPr lang="en-US" dirty="0" err="1"/>
              <a:t>ve</a:t>
            </a:r>
            <a:r>
              <a:rPr lang="en-US" dirty="0"/>
              <a:t> </a:t>
            </a:r>
            <a:r>
              <a:rPr lang="en-US" dirty="0" err="1"/>
              <a:t>destek</a:t>
            </a:r>
            <a:r>
              <a:rPr lang="en-US" dirty="0"/>
              <a:t> </a:t>
            </a:r>
            <a:r>
              <a:rPr lang="en-US" dirty="0" err="1"/>
              <a:t>vermesinin</a:t>
            </a:r>
            <a:r>
              <a:rPr lang="en-US" dirty="0"/>
              <a:t> </a:t>
            </a:r>
            <a:r>
              <a:rPr lang="en-US" dirty="0" err="1"/>
              <a:t>sağlanması</a:t>
            </a:r>
            <a:r>
              <a:rPr lang="en-US" dirty="0"/>
              <a:t> </a:t>
            </a:r>
            <a:r>
              <a:rPr lang="en-US" dirty="0" err="1"/>
              <a:t>için</a:t>
            </a:r>
            <a:r>
              <a:rPr lang="en-US" dirty="0"/>
              <a:t> </a:t>
            </a:r>
            <a:r>
              <a:rPr lang="en-US" dirty="0" err="1"/>
              <a:t>kurulmuştu</a:t>
            </a:r>
            <a:r>
              <a:rPr lang="en-US" dirty="0"/>
              <a:t> </a:t>
            </a:r>
            <a:r>
              <a:rPr lang="en-US" dirty="0" err="1"/>
              <a:t>ancak</a:t>
            </a:r>
            <a:r>
              <a:rPr lang="en-US" dirty="0"/>
              <a:t> </a:t>
            </a:r>
            <a:r>
              <a:rPr lang="en-US" dirty="0" err="1"/>
              <a:t>haberlerin</a:t>
            </a:r>
            <a:r>
              <a:rPr lang="en-US" dirty="0"/>
              <a:t> </a:t>
            </a:r>
            <a:r>
              <a:rPr lang="en-US" dirty="0" err="1"/>
              <a:t>gerek</a:t>
            </a:r>
            <a:r>
              <a:rPr lang="en-US" dirty="0"/>
              <a:t> yurt </a:t>
            </a:r>
            <a:r>
              <a:rPr lang="en-US" dirty="0" err="1"/>
              <a:t>içine</a:t>
            </a:r>
            <a:r>
              <a:rPr lang="en-US" dirty="0"/>
              <a:t> </a:t>
            </a:r>
            <a:r>
              <a:rPr lang="en-US" dirty="0" err="1"/>
              <a:t>ve</a:t>
            </a:r>
            <a:r>
              <a:rPr lang="en-US" dirty="0"/>
              <a:t> </a:t>
            </a:r>
            <a:r>
              <a:rPr lang="en-US" dirty="0" err="1"/>
              <a:t>gereksi</a:t>
            </a:r>
            <a:r>
              <a:rPr lang="en-US" dirty="0"/>
              <a:t> </a:t>
            </a:r>
            <a:r>
              <a:rPr lang="en-US" dirty="0" err="1"/>
              <a:t>yurtdışına</a:t>
            </a:r>
            <a:r>
              <a:rPr lang="en-US" dirty="0"/>
              <a:t> </a:t>
            </a:r>
            <a:r>
              <a:rPr lang="en-US" dirty="0" err="1"/>
              <a:t>sürekli</a:t>
            </a:r>
            <a:r>
              <a:rPr lang="en-US" dirty="0"/>
              <a:t> </a:t>
            </a:r>
            <a:r>
              <a:rPr lang="en-US" dirty="0" err="1"/>
              <a:t>iletilmesi</a:t>
            </a:r>
            <a:r>
              <a:rPr lang="en-US" dirty="0"/>
              <a:t> </a:t>
            </a:r>
            <a:r>
              <a:rPr lang="en-US" dirty="0" err="1"/>
              <a:t>için</a:t>
            </a:r>
            <a:r>
              <a:rPr lang="en-US" dirty="0"/>
              <a:t> </a:t>
            </a:r>
            <a:r>
              <a:rPr lang="en-US" dirty="0" err="1"/>
              <a:t>bir</a:t>
            </a:r>
            <a:r>
              <a:rPr lang="en-US" dirty="0"/>
              <a:t> </a:t>
            </a:r>
            <a:r>
              <a:rPr lang="en-US" dirty="0" err="1"/>
              <a:t>mecraya</a:t>
            </a:r>
            <a:r>
              <a:rPr lang="en-US" dirty="0"/>
              <a:t> </a:t>
            </a:r>
            <a:r>
              <a:rPr lang="en-US" dirty="0" err="1"/>
              <a:t>ihtiyaç</a:t>
            </a:r>
            <a:r>
              <a:rPr lang="en-US" dirty="0"/>
              <a:t> </a:t>
            </a:r>
            <a:r>
              <a:rPr lang="en-US" dirty="0" err="1"/>
              <a:t>duyulduğu</a:t>
            </a:r>
            <a:r>
              <a:rPr lang="en-US" dirty="0"/>
              <a:t> </a:t>
            </a:r>
            <a:r>
              <a:rPr lang="en-US" dirty="0" err="1"/>
              <a:t>açıktı</a:t>
            </a:r>
            <a:r>
              <a:rPr lang="en-US" dirty="0"/>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sz="half" idx="1"/>
          </p:nvPr>
        </p:nvSpPr>
        <p:spPr/>
        <p:txBody>
          <a:bodyPr/>
          <a:lstStyle/>
          <a:p>
            <a:r>
              <a:rPr lang="en-US" dirty="0" smtClean="0"/>
              <a:t>Anadolu </a:t>
            </a:r>
            <a:r>
              <a:rPr lang="en-US" dirty="0" err="1" smtClean="0"/>
              <a:t>Ajansı’nın</a:t>
            </a:r>
            <a:r>
              <a:rPr lang="en-US" dirty="0" smtClean="0"/>
              <a:t> </a:t>
            </a:r>
            <a:r>
              <a:rPr lang="en-US" dirty="0" err="1" smtClean="0"/>
              <a:t>kuruluş</a:t>
            </a:r>
            <a:r>
              <a:rPr lang="en-US" dirty="0" smtClean="0"/>
              <a:t> </a:t>
            </a:r>
            <a:r>
              <a:rPr lang="en-US" dirty="0" err="1" smtClean="0"/>
              <a:t>fikrini</a:t>
            </a:r>
            <a:r>
              <a:rPr lang="en-US" dirty="0" smtClean="0"/>
              <a:t> </a:t>
            </a:r>
            <a:r>
              <a:rPr lang="en-US" dirty="0" err="1" smtClean="0"/>
              <a:t>geliştirenler</a:t>
            </a:r>
            <a:r>
              <a:rPr lang="en-US" dirty="0" smtClean="0"/>
              <a:t> </a:t>
            </a:r>
            <a:r>
              <a:rPr lang="en-US" dirty="0" err="1" smtClean="0"/>
              <a:t>milli</a:t>
            </a:r>
            <a:r>
              <a:rPr lang="en-US" dirty="0" smtClean="0"/>
              <a:t> </a:t>
            </a:r>
            <a:r>
              <a:rPr lang="en-US" dirty="0" err="1" smtClean="0"/>
              <a:t>mücadele</a:t>
            </a:r>
            <a:r>
              <a:rPr lang="en-US" dirty="0" smtClean="0"/>
              <a:t> </a:t>
            </a:r>
            <a:r>
              <a:rPr lang="en-US" dirty="0" err="1" smtClean="0"/>
              <a:t>için</a:t>
            </a:r>
            <a:r>
              <a:rPr lang="en-US" dirty="0" smtClean="0"/>
              <a:t> </a:t>
            </a:r>
            <a:r>
              <a:rPr lang="en-US" dirty="0" err="1" smtClean="0"/>
              <a:t>İstanbul’dan</a:t>
            </a:r>
            <a:r>
              <a:rPr lang="en-US" dirty="0" smtClean="0"/>
              <a:t> </a:t>
            </a:r>
            <a:r>
              <a:rPr lang="en-US" dirty="0" err="1" smtClean="0"/>
              <a:t>Anadolu’ya</a:t>
            </a:r>
            <a:r>
              <a:rPr lang="en-US" dirty="0" smtClean="0"/>
              <a:t> </a:t>
            </a:r>
            <a:r>
              <a:rPr lang="en-US" dirty="0" err="1" smtClean="0"/>
              <a:t>kaçan</a:t>
            </a:r>
            <a:r>
              <a:rPr lang="en-US" dirty="0" smtClean="0"/>
              <a:t> Halide </a:t>
            </a:r>
            <a:r>
              <a:rPr lang="en-US" dirty="0" err="1" smtClean="0"/>
              <a:t>Edip</a:t>
            </a:r>
            <a:r>
              <a:rPr lang="en-US" dirty="0" smtClean="0"/>
              <a:t> </a:t>
            </a:r>
            <a:r>
              <a:rPr lang="en-US" dirty="0" err="1" smtClean="0"/>
              <a:t>ve</a:t>
            </a:r>
            <a:r>
              <a:rPr lang="en-US" dirty="0" smtClean="0"/>
              <a:t> </a:t>
            </a:r>
            <a:r>
              <a:rPr lang="en-US" dirty="0" err="1" smtClean="0"/>
              <a:t>Yunus</a:t>
            </a:r>
            <a:r>
              <a:rPr lang="en-US" dirty="0" smtClean="0"/>
              <a:t> </a:t>
            </a:r>
            <a:r>
              <a:rPr lang="en-US" dirty="0" err="1" smtClean="0"/>
              <a:t>Nadi</a:t>
            </a:r>
            <a:r>
              <a:rPr lang="en-US" dirty="0" smtClean="0"/>
              <a:t> </a:t>
            </a:r>
            <a:r>
              <a:rPr lang="en-US" dirty="0" err="1" smtClean="0"/>
              <a:t>olmuştur</a:t>
            </a:r>
            <a:r>
              <a:rPr lang="en-US" dirty="0" smtClean="0"/>
              <a:t>. </a:t>
            </a:r>
          </a:p>
          <a:p>
            <a:r>
              <a:rPr lang="en-US" dirty="0" err="1" smtClean="0"/>
              <a:t>Ajansa</a:t>
            </a:r>
            <a:r>
              <a:rPr lang="en-US" dirty="0" smtClean="0"/>
              <a:t> </a:t>
            </a:r>
            <a:r>
              <a:rPr lang="en-US" dirty="0" err="1" smtClean="0"/>
              <a:t>ilişkin</a:t>
            </a:r>
            <a:r>
              <a:rPr lang="en-US" dirty="0" smtClean="0"/>
              <a:t> </a:t>
            </a:r>
            <a:r>
              <a:rPr lang="en-US" dirty="0" err="1" smtClean="0"/>
              <a:t>genelge</a:t>
            </a:r>
            <a:r>
              <a:rPr lang="en-US" dirty="0" smtClean="0"/>
              <a:t> 8 </a:t>
            </a:r>
            <a:r>
              <a:rPr lang="en-US" dirty="0" err="1" smtClean="0"/>
              <a:t>Aralık</a:t>
            </a:r>
            <a:r>
              <a:rPr lang="en-US" dirty="0" smtClean="0"/>
              <a:t> 1920’de </a:t>
            </a:r>
            <a:r>
              <a:rPr lang="en-US" dirty="0" err="1" smtClean="0"/>
              <a:t>yayınlandı</a:t>
            </a:r>
            <a:endParaRPr lang="en-US" dirty="0"/>
          </a:p>
        </p:txBody>
      </p:sp>
      <p:sp>
        <p:nvSpPr>
          <p:cNvPr id="6" name="Content Placeholder 5"/>
          <p:cNvSpPr>
            <a:spLocks noGrp="1"/>
          </p:cNvSpPr>
          <p:nvPr>
            <p:ph sz="half" idx="2"/>
          </p:nvPr>
        </p:nvSpPr>
        <p:spPr/>
        <p:txBody>
          <a:bodyPr/>
          <a:lstStyle/>
          <a:p>
            <a:endParaRPr lang="en-US"/>
          </a:p>
        </p:txBody>
      </p:sp>
      <p:pic>
        <p:nvPicPr>
          <p:cNvPr id="7" name="Picture 6" descr="yunus nadi.png"/>
          <p:cNvPicPr>
            <a:picLocks noChangeAspect="1"/>
          </p:cNvPicPr>
          <p:nvPr/>
        </p:nvPicPr>
        <p:blipFill>
          <a:blip r:embed="rId2"/>
          <a:stretch>
            <a:fillRect/>
          </a:stretch>
        </p:blipFill>
        <p:spPr>
          <a:xfrm>
            <a:off x="4648200" y="1417638"/>
            <a:ext cx="1905000" cy="2205789"/>
          </a:xfrm>
          <a:prstGeom prst="rect">
            <a:avLst/>
          </a:prstGeom>
        </p:spPr>
      </p:pic>
      <p:pic>
        <p:nvPicPr>
          <p:cNvPr id="8" name="Picture 7" descr="halide.jpg"/>
          <p:cNvPicPr>
            <a:picLocks noChangeAspect="1"/>
          </p:cNvPicPr>
          <p:nvPr/>
        </p:nvPicPr>
        <p:blipFill>
          <a:blip r:embed="rId3"/>
          <a:stretch>
            <a:fillRect/>
          </a:stretch>
        </p:blipFill>
        <p:spPr>
          <a:xfrm>
            <a:off x="6646173" y="3623427"/>
            <a:ext cx="1709947" cy="2438400"/>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err="1" smtClean="0"/>
              <a:t>Bültenlerin</a:t>
            </a:r>
            <a:r>
              <a:rPr lang="en-US" dirty="0" smtClean="0"/>
              <a:t> </a:t>
            </a:r>
            <a:r>
              <a:rPr lang="en-US" dirty="0" err="1"/>
              <a:t>eğer</a:t>
            </a:r>
            <a:r>
              <a:rPr lang="en-US" dirty="0"/>
              <a:t> </a:t>
            </a:r>
            <a:r>
              <a:rPr lang="en-US" dirty="0" err="1"/>
              <a:t>araçlar</a:t>
            </a:r>
            <a:r>
              <a:rPr lang="en-US" dirty="0"/>
              <a:t> </a:t>
            </a:r>
            <a:r>
              <a:rPr lang="en-US" dirty="0" err="1"/>
              <a:t>varsa</a:t>
            </a:r>
            <a:r>
              <a:rPr lang="en-US" dirty="0"/>
              <a:t> </a:t>
            </a:r>
            <a:r>
              <a:rPr lang="en-US" dirty="0" err="1"/>
              <a:t>basılması</a:t>
            </a:r>
            <a:r>
              <a:rPr lang="en-US" dirty="0"/>
              <a:t>, </a:t>
            </a:r>
            <a:r>
              <a:rPr lang="en-US" dirty="0" err="1"/>
              <a:t>yayılması</a:t>
            </a:r>
            <a:r>
              <a:rPr lang="en-US" dirty="0"/>
              <a:t> </a:t>
            </a:r>
            <a:r>
              <a:rPr lang="en-US" dirty="0" err="1"/>
              <a:t>ve</a:t>
            </a:r>
            <a:r>
              <a:rPr lang="en-US" dirty="0"/>
              <a:t> </a:t>
            </a:r>
            <a:r>
              <a:rPr lang="en-US" dirty="0" err="1"/>
              <a:t>dağıtılması</a:t>
            </a:r>
            <a:r>
              <a:rPr lang="en-US" dirty="0"/>
              <a:t> </a:t>
            </a:r>
            <a:r>
              <a:rPr lang="en-US" dirty="0" err="1"/>
              <a:t>eğer</a:t>
            </a:r>
            <a:r>
              <a:rPr lang="en-US" dirty="0"/>
              <a:t> </a:t>
            </a:r>
            <a:r>
              <a:rPr lang="en-US" dirty="0" err="1"/>
              <a:t>bu</a:t>
            </a:r>
            <a:r>
              <a:rPr lang="en-US" dirty="0"/>
              <a:t> </a:t>
            </a:r>
            <a:r>
              <a:rPr lang="en-US" dirty="0" err="1"/>
              <a:t>mümkün</a:t>
            </a:r>
            <a:r>
              <a:rPr lang="en-US" dirty="0"/>
              <a:t> </a:t>
            </a:r>
            <a:r>
              <a:rPr lang="en-US" dirty="0" err="1"/>
              <a:t>değilse</a:t>
            </a:r>
            <a:r>
              <a:rPr lang="en-US" dirty="0"/>
              <a:t> </a:t>
            </a:r>
            <a:r>
              <a:rPr lang="en-US" dirty="0" err="1"/>
              <a:t>telgrafhane</a:t>
            </a:r>
            <a:r>
              <a:rPr lang="en-US" dirty="0"/>
              <a:t> </a:t>
            </a:r>
            <a:r>
              <a:rPr lang="en-US" dirty="0" err="1"/>
              <a:t>önlerinde</a:t>
            </a:r>
            <a:r>
              <a:rPr lang="en-US" dirty="0"/>
              <a:t> </a:t>
            </a:r>
            <a:r>
              <a:rPr lang="en-US" dirty="0" err="1"/>
              <a:t>kara</a:t>
            </a:r>
            <a:r>
              <a:rPr lang="en-US" dirty="0"/>
              <a:t> </a:t>
            </a:r>
            <a:r>
              <a:rPr lang="en-US" dirty="0" err="1"/>
              <a:t>tahtalara</a:t>
            </a:r>
            <a:r>
              <a:rPr lang="en-US" dirty="0"/>
              <a:t> </a:t>
            </a:r>
            <a:r>
              <a:rPr lang="en-US" dirty="0" err="1"/>
              <a:t>yazılması</a:t>
            </a:r>
            <a:r>
              <a:rPr lang="en-US" dirty="0"/>
              <a:t> </a:t>
            </a:r>
            <a:r>
              <a:rPr lang="en-US" dirty="0" err="1"/>
              <a:t>istenmekedir</a:t>
            </a:r>
            <a:r>
              <a:rPr lang="en-US" dirty="0"/>
              <a:t>.</a:t>
            </a:r>
            <a:r>
              <a:rPr lang="en-US" dirty="0" smtClean="0"/>
              <a:t> </a:t>
            </a:r>
          </a:p>
          <a:p>
            <a:r>
              <a:rPr lang="en-US" dirty="0" err="1" smtClean="0"/>
              <a:t>Bunun</a:t>
            </a:r>
            <a:r>
              <a:rPr lang="en-US" dirty="0" smtClean="0"/>
              <a:t> </a:t>
            </a:r>
            <a:r>
              <a:rPr lang="en-US" dirty="0" err="1"/>
              <a:t>anlamı</a:t>
            </a:r>
            <a:r>
              <a:rPr lang="en-US" dirty="0"/>
              <a:t> Anadolu </a:t>
            </a:r>
            <a:r>
              <a:rPr lang="en-US" dirty="0" err="1"/>
              <a:t>Ajansı’nın</a:t>
            </a:r>
            <a:r>
              <a:rPr lang="en-US" dirty="0"/>
              <a:t> </a:t>
            </a:r>
            <a:r>
              <a:rPr lang="en-US" dirty="0" err="1"/>
              <a:t>sadece</a:t>
            </a:r>
            <a:r>
              <a:rPr lang="en-US" dirty="0"/>
              <a:t> </a:t>
            </a:r>
            <a:r>
              <a:rPr lang="en-US" dirty="0" err="1"/>
              <a:t>bir</a:t>
            </a:r>
            <a:r>
              <a:rPr lang="en-US" dirty="0"/>
              <a:t> </a:t>
            </a:r>
            <a:r>
              <a:rPr lang="en-US" dirty="0" err="1"/>
              <a:t>haber</a:t>
            </a:r>
            <a:r>
              <a:rPr lang="en-US" dirty="0"/>
              <a:t> </a:t>
            </a:r>
            <a:r>
              <a:rPr lang="en-US" dirty="0" err="1"/>
              <a:t>ajansı</a:t>
            </a:r>
            <a:r>
              <a:rPr lang="en-US" dirty="0"/>
              <a:t> </a:t>
            </a:r>
            <a:r>
              <a:rPr lang="en-US" dirty="0" err="1"/>
              <a:t>olarak</a:t>
            </a:r>
            <a:r>
              <a:rPr lang="en-US" dirty="0"/>
              <a:t> </a:t>
            </a:r>
            <a:r>
              <a:rPr lang="en-US" dirty="0" err="1"/>
              <a:t>işlemekle</a:t>
            </a:r>
            <a:r>
              <a:rPr lang="en-US" dirty="0"/>
              <a:t> </a:t>
            </a:r>
            <a:r>
              <a:rPr lang="en-US" dirty="0" err="1"/>
              <a:t>yetinmeyip</a:t>
            </a:r>
            <a:r>
              <a:rPr lang="en-US" dirty="0"/>
              <a:t> propaganda </a:t>
            </a:r>
            <a:r>
              <a:rPr lang="en-US" dirty="0" err="1"/>
              <a:t>amacına</a:t>
            </a:r>
            <a:r>
              <a:rPr lang="en-US" dirty="0"/>
              <a:t> </a:t>
            </a:r>
            <a:r>
              <a:rPr lang="en-US" dirty="0" err="1"/>
              <a:t>uygun</a:t>
            </a:r>
            <a:r>
              <a:rPr lang="en-US" dirty="0" smtClean="0"/>
              <a:t> </a:t>
            </a:r>
            <a:r>
              <a:rPr lang="en-US" dirty="0" err="1" smtClean="0"/>
              <a:t>olarak</a:t>
            </a:r>
            <a:r>
              <a:rPr lang="en-US" dirty="0" smtClean="0"/>
              <a:t> </a:t>
            </a:r>
            <a:r>
              <a:rPr lang="en-US" dirty="0" err="1" smtClean="0"/>
              <a:t>işlediğidir</a:t>
            </a:r>
            <a:r>
              <a:rPr lang="en-US" dirty="0" smtClean="0"/>
              <a:t>.</a:t>
            </a:r>
          </a:p>
          <a:p>
            <a:r>
              <a:rPr lang="en-US" dirty="0" err="1" smtClean="0"/>
              <a:t>Ajans</a:t>
            </a:r>
            <a:r>
              <a:rPr lang="en-US" dirty="0" smtClean="0"/>
              <a:t> </a:t>
            </a:r>
            <a:r>
              <a:rPr lang="en-US" dirty="0" err="1"/>
              <a:t>kurtuluş</a:t>
            </a:r>
            <a:r>
              <a:rPr lang="en-US" dirty="0"/>
              <a:t>  </a:t>
            </a:r>
            <a:r>
              <a:rPr lang="en-US" dirty="0" err="1"/>
              <a:t>savaşı</a:t>
            </a:r>
            <a:r>
              <a:rPr lang="en-US" dirty="0"/>
              <a:t> </a:t>
            </a:r>
            <a:r>
              <a:rPr lang="en-US" dirty="0" err="1"/>
              <a:t>boyunca</a:t>
            </a:r>
            <a:r>
              <a:rPr lang="en-US" dirty="0"/>
              <a:t> </a:t>
            </a:r>
            <a:r>
              <a:rPr lang="en-US" dirty="0" err="1"/>
              <a:t>direniş</a:t>
            </a:r>
            <a:r>
              <a:rPr lang="en-US" dirty="0"/>
              <a:t> </a:t>
            </a:r>
            <a:r>
              <a:rPr lang="en-US" dirty="0" err="1"/>
              <a:t>hareketinin</a:t>
            </a:r>
            <a:r>
              <a:rPr lang="en-US" dirty="0"/>
              <a:t> </a:t>
            </a:r>
            <a:r>
              <a:rPr lang="en-US" dirty="0" err="1"/>
              <a:t>başarılarını</a:t>
            </a:r>
            <a:r>
              <a:rPr lang="en-US" dirty="0"/>
              <a:t> </a:t>
            </a:r>
            <a:r>
              <a:rPr lang="en-US" dirty="0" err="1"/>
              <a:t>övmüş</a:t>
            </a:r>
            <a:r>
              <a:rPr lang="en-US" dirty="0"/>
              <a:t>, </a:t>
            </a:r>
            <a:r>
              <a:rPr lang="en-US" dirty="0" err="1"/>
              <a:t>düşmanın</a:t>
            </a:r>
            <a:r>
              <a:rPr lang="en-US" dirty="0"/>
              <a:t> </a:t>
            </a:r>
            <a:r>
              <a:rPr lang="en-US" dirty="0" err="1"/>
              <a:t>yenilgilerini</a:t>
            </a:r>
            <a:r>
              <a:rPr lang="en-US" dirty="0"/>
              <a:t> </a:t>
            </a:r>
            <a:r>
              <a:rPr lang="en-US" dirty="0" err="1"/>
              <a:t>anlatmış</a:t>
            </a:r>
            <a:r>
              <a:rPr lang="en-US" dirty="0"/>
              <a:t> </a:t>
            </a:r>
            <a:r>
              <a:rPr lang="en-US" dirty="0" err="1"/>
              <a:t>ve</a:t>
            </a:r>
            <a:r>
              <a:rPr lang="en-US" dirty="0"/>
              <a:t> </a:t>
            </a:r>
            <a:r>
              <a:rPr lang="en-US" dirty="0" err="1"/>
              <a:t>yüreklendirici</a:t>
            </a:r>
            <a:r>
              <a:rPr lang="en-US" dirty="0"/>
              <a:t> </a:t>
            </a:r>
            <a:r>
              <a:rPr lang="en-US" dirty="0" err="1"/>
              <a:t>haberler</a:t>
            </a:r>
            <a:r>
              <a:rPr lang="en-US" dirty="0"/>
              <a:t> </a:t>
            </a:r>
            <a:r>
              <a:rPr lang="en-US" dirty="0" err="1"/>
              <a:t>bulmak</a:t>
            </a:r>
            <a:r>
              <a:rPr lang="en-US" dirty="0"/>
              <a:t> </a:t>
            </a:r>
            <a:r>
              <a:rPr lang="en-US" dirty="0" err="1"/>
              <a:t>amacıyla</a:t>
            </a:r>
            <a:r>
              <a:rPr lang="en-US" dirty="0"/>
              <a:t> </a:t>
            </a:r>
            <a:r>
              <a:rPr lang="en-US" dirty="0" err="1"/>
              <a:t>yabancı</a:t>
            </a:r>
            <a:r>
              <a:rPr lang="en-US" dirty="0"/>
              <a:t> </a:t>
            </a:r>
            <a:r>
              <a:rPr lang="en-US" dirty="0" err="1"/>
              <a:t>basını</a:t>
            </a:r>
            <a:r>
              <a:rPr lang="en-US" dirty="0"/>
              <a:t> </a:t>
            </a:r>
            <a:r>
              <a:rPr lang="en-US" dirty="0" err="1"/>
              <a:t>taramıştır</a:t>
            </a:r>
            <a:r>
              <a:rPr lang="en-US"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tr-TR" dirty="0"/>
              <a:t>Savaşlar devletlerin propaganda çabalarına en yoğun ihtiyaç duydukları dönemlerdir.</a:t>
            </a:r>
            <a:r>
              <a:rPr lang="tr-TR" dirty="0" smtClean="0"/>
              <a:t> 19. yüzyıl boyunca özellikle basılıyı yayınların yaygınlaşmasıyla  ilk kitle propaganda araçları geliştirilmiştir. </a:t>
            </a:r>
          </a:p>
          <a:p>
            <a:r>
              <a:rPr lang="tr-TR" dirty="0"/>
              <a:t>Birinci Dünya Savaşı önceki savaşlardan farklı olarak propagandanın sistemli olarak kullanıldığı ilk savaştır.   Bu süreçte iletişim faaliyetleri hem düşmana yönelik bir nefret yaratma, hem vatandaşları savaşın gerekliliği ve davanın haklılığı konusunda ikna etme amaçlarıyla oldukça etkili bir şekilde kullanılmıştır.</a:t>
            </a:r>
            <a:r>
              <a:rPr lang="en-US" dirty="0" smtClean="0"/>
              <a:t> </a:t>
            </a:r>
            <a:endParaRPr lang="tr-TR"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İrşad</a:t>
            </a:r>
            <a:r>
              <a:rPr lang="en-US" b="1" dirty="0"/>
              <a:t> </a:t>
            </a:r>
            <a:r>
              <a:rPr lang="en-US" b="1" dirty="0" err="1" smtClean="0"/>
              <a:t>Encümen</a:t>
            </a:r>
            <a:r>
              <a:rPr lang="en-US" b="1" dirty="0" smtClean="0"/>
              <a:t> (</a:t>
            </a:r>
            <a:r>
              <a:rPr lang="en-US" b="1" dirty="0" err="1" smtClean="0"/>
              <a:t>Aydınlatma</a:t>
            </a:r>
            <a:r>
              <a:rPr lang="en-US" b="1" dirty="0" smtClean="0"/>
              <a:t> </a:t>
            </a:r>
            <a:r>
              <a:rPr lang="en-US" b="1" dirty="0" err="1" smtClean="0"/>
              <a:t>Komitesi</a:t>
            </a:r>
            <a:r>
              <a:rPr lang="en-US" b="1" dirty="0" smtClean="0"/>
              <a:t>)</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Kuruluş</a:t>
            </a:r>
            <a:r>
              <a:rPr lang="en-US" dirty="0" smtClean="0"/>
              <a:t> </a:t>
            </a:r>
            <a:r>
              <a:rPr lang="en-US" dirty="0" err="1"/>
              <a:t>önergesine</a:t>
            </a:r>
            <a:r>
              <a:rPr lang="en-US" dirty="0"/>
              <a:t>  </a:t>
            </a:r>
            <a:r>
              <a:rPr lang="en-US" dirty="0" err="1"/>
              <a:t>göre</a:t>
            </a:r>
            <a:r>
              <a:rPr lang="en-US" dirty="0"/>
              <a:t>; </a:t>
            </a:r>
            <a:r>
              <a:rPr lang="en-US" dirty="0" err="1"/>
              <a:t>kurulacak</a:t>
            </a:r>
            <a:r>
              <a:rPr lang="en-US" dirty="0"/>
              <a:t> </a:t>
            </a:r>
            <a:r>
              <a:rPr lang="en-US" dirty="0" err="1"/>
              <a:t>İrşad</a:t>
            </a:r>
            <a:r>
              <a:rPr lang="en-US" dirty="0"/>
              <a:t> </a:t>
            </a:r>
            <a:r>
              <a:rPr lang="en-US" dirty="0" err="1"/>
              <a:t>Encümeni</a:t>
            </a:r>
            <a:r>
              <a:rPr lang="en-US" dirty="0"/>
              <a:t>, </a:t>
            </a:r>
            <a:r>
              <a:rPr lang="en-US" dirty="0" err="1"/>
              <a:t>görevlerini</a:t>
            </a:r>
            <a:r>
              <a:rPr lang="en-US" dirty="0"/>
              <a:t> </a:t>
            </a:r>
            <a:r>
              <a:rPr lang="en-US" dirty="0" err="1"/>
              <a:t>üç</a:t>
            </a:r>
            <a:r>
              <a:rPr lang="en-US" dirty="0"/>
              <a:t> </a:t>
            </a:r>
            <a:r>
              <a:rPr lang="en-US" dirty="0" err="1"/>
              <a:t>şekilde</a:t>
            </a:r>
            <a:r>
              <a:rPr lang="en-US" dirty="0"/>
              <a:t> </a:t>
            </a:r>
            <a:r>
              <a:rPr lang="en-US" dirty="0" err="1"/>
              <a:t>yapmalıdır</a:t>
            </a:r>
            <a:r>
              <a:rPr lang="en-US" dirty="0"/>
              <a:t>: </a:t>
            </a:r>
            <a:r>
              <a:rPr lang="en-US" dirty="0" smtClean="0"/>
              <a:t> </a:t>
            </a:r>
          </a:p>
          <a:p>
            <a:pPr marL="971550" lvl="1" indent="-514350">
              <a:buAutoNum type="arabicParenR"/>
            </a:pPr>
            <a:r>
              <a:rPr lang="en-US" dirty="0" err="1" smtClean="0"/>
              <a:t>Düşmanın</a:t>
            </a:r>
            <a:r>
              <a:rPr lang="en-US" dirty="0" smtClean="0"/>
              <a:t> </a:t>
            </a:r>
            <a:r>
              <a:rPr lang="en-US" dirty="0" err="1"/>
              <a:t>yapmış</a:t>
            </a:r>
            <a:r>
              <a:rPr lang="en-US" dirty="0"/>
              <a:t> </a:t>
            </a:r>
            <a:r>
              <a:rPr lang="en-US" dirty="0" err="1"/>
              <a:t>olduğu</a:t>
            </a:r>
            <a:r>
              <a:rPr lang="en-US" dirty="0"/>
              <a:t> propaganda </a:t>
            </a:r>
            <a:r>
              <a:rPr lang="en-US" dirty="0" err="1"/>
              <a:t>sonucu</a:t>
            </a:r>
            <a:r>
              <a:rPr lang="en-US" dirty="0"/>
              <a:t> </a:t>
            </a:r>
            <a:r>
              <a:rPr lang="en-US" dirty="0" err="1"/>
              <a:t>elimizden</a:t>
            </a:r>
            <a:r>
              <a:rPr lang="en-US" dirty="0"/>
              <a:t> </a:t>
            </a:r>
            <a:r>
              <a:rPr lang="en-US" dirty="0" err="1"/>
              <a:t>çıkmış</a:t>
            </a:r>
            <a:r>
              <a:rPr lang="en-US" dirty="0"/>
              <a:t> </a:t>
            </a:r>
            <a:r>
              <a:rPr lang="en-US" dirty="0" err="1"/>
              <a:t>yerlerde</a:t>
            </a:r>
            <a:r>
              <a:rPr lang="en-US" dirty="0"/>
              <a:t>, </a:t>
            </a:r>
            <a:r>
              <a:rPr lang="en-US" dirty="0" err="1"/>
              <a:t>meclisin</a:t>
            </a:r>
            <a:r>
              <a:rPr lang="en-US" dirty="0"/>
              <a:t> </a:t>
            </a:r>
            <a:r>
              <a:rPr lang="en-US" dirty="0" err="1"/>
              <a:t>verecegi</a:t>
            </a:r>
            <a:r>
              <a:rPr lang="en-US" dirty="0"/>
              <a:t> </a:t>
            </a:r>
            <a:r>
              <a:rPr lang="en-US" dirty="0" err="1"/>
              <a:t>karara</a:t>
            </a:r>
            <a:r>
              <a:rPr lang="en-US" dirty="0"/>
              <a:t> </a:t>
            </a:r>
            <a:r>
              <a:rPr lang="en-US" dirty="0" err="1"/>
              <a:t>göre</a:t>
            </a:r>
            <a:r>
              <a:rPr lang="en-US" dirty="0"/>
              <a:t> </a:t>
            </a:r>
            <a:r>
              <a:rPr lang="en-US" dirty="0" err="1"/>
              <a:t>ya</a:t>
            </a:r>
            <a:r>
              <a:rPr lang="en-US" dirty="0"/>
              <a:t> </a:t>
            </a:r>
            <a:r>
              <a:rPr lang="en-US" dirty="0" err="1"/>
              <a:t>buraların</a:t>
            </a:r>
            <a:r>
              <a:rPr lang="en-US" dirty="0"/>
              <a:t> </a:t>
            </a:r>
            <a:r>
              <a:rPr lang="en-US" dirty="0" err="1"/>
              <a:t>eşraf</a:t>
            </a:r>
            <a:r>
              <a:rPr lang="en-US" dirty="0"/>
              <a:t>, </a:t>
            </a:r>
            <a:r>
              <a:rPr lang="en-US" dirty="0" err="1"/>
              <a:t>ayan</a:t>
            </a:r>
            <a:r>
              <a:rPr lang="en-US" dirty="0"/>
              <a:t> </a:t>
            </a:r>
            <a:r>
              <a:rPr lang="en-US" dirty="0" err="1"/>
              <a:t>ve</a:t>
            </a:r>
            <a:r>
              <a:rPr lang="en-US" dirty="0"/>
              <a:t> </a:t>
            </a:r>
            <a:r>
              <a:rPr lang="en-US" dirty="0" err="1"/>
              <a:t>uleması</a:t>
            </a:r>
            <a:r>
              <a:rPr lang="en-US" dirty="0"/>
              <a:t> </a:t>
            </a:r>
            <a:r>
              <a:rPr lang="en-US" dirty="0" err="1"/>
              <a:t>Ankara'ya</a:t>
            </a:r>
            <a:r>
              <a:rPr lang="en-US" dirty="0"/>
              <a:t> </a:t>
            </a:r>
            <a:r>
              <a:rPr lang="en-US" dirty="0" err="1"/>
              <a:t>getirilerek</a:t>
            </a:r>
            <a:r>
              <a:rPr lang="en-US" dirty="0"/>
              <a:t> </a:t>
            </a:r>
            <a:r>
              <a:rPr lang="en-US" dirty="0" err="1"/>
              <a:t>İrşad</a:t>
            </a:r>
            <a:r>
              <a:rPr lang="en-US" dirty="0"/>
              <a:t> </a:t>
            </a:r>
            <a:r>
              <a:rPr lang="en-US" dirty="0" err="1"/>
              <a:t>Heyeti</a:t>
            </a:r>
            <a:r>
              <a:rPr lang="en-US" dirty="0"/>
              <a:t> </a:t>
            </a:r>
            <a:r>
              <a:rPr lang="en-US" dirty="0" err="1"/>
              <a:t>tarafından</a:t>
            </a:r>
            <a:r>
              <a:rPr lang="en-US" dirty="0"/>
              <a:t> </a:t>
            </a:r>
            <a:r>
              <a:rPr lang="en-US" dirty="0" err="1"/>
              <a:t>bilgilendirilir</a:t>
            </a:r>
            <a:r>
              <a:rPr lang="en-US" dirty="0"/>
              <a:t> </a:t>
            </a:r>
            <a:r>
              <a:rPr lang="en-US" dirty="0" err="1"/>
              <a:t>ve</a:t>
            </a:r>
            <a:r>
              <a:rPr lang="en-US" dirty="0"/>
              <a:t> </a:t>
            </a:r>
            <a:r>
              <a:rPr lang="en-US" dirty="0" err="1"/>
              <a:t>ruhları</a:t>
            </a:r>
            <a:r>
              <a:rPr lang="en-US" dirty="0"/>
              <a:t> </a:t>
            </a:r>
            <a:r>
              <a:rPr lang="en-US" dirty="0" err="1"/>
              <a:t>aydınlatılır</a:t>
            </a:r>
            <a:r>
              <a:rPr lang="en-US" dirty="0"/>
              <a:t> </a:t>
            </a:r>
            <a:r>
              <a:rPr lang="en-US" dirty="0" err="1"/>
              <a:t>veya</a:t>
            </a:r>
            <a:r>
              <a:rPr lang="en-US" dirty="0"/>
              <a:t> </a:t>
            </a:r>
            <a:r>
              <a:rPr lang="en-US" dirty="0" err="1"/>
              <a:t>uygun</a:t>
            </a:r>
            <a:r>
              <a:rPr lang="en-US" dirty="0"/>
              <a:t> </a:t>
            </a:r>
            <a:r>
              <a:rPr lang="en-US" dirty="0" err="1"/>
              <a:t>olan</a:t>
            </a:r>
            <a:r>
              <a:rPr lang="en-US" dirty="0"/>
              <a:t> </a:t>
            </a:r>
            <a:r>
              <a:rPr lang="en-US" dirty="0" err="1"/>
              <a:t>yerlere</a:t>
            </a:r>
            <a:r>
              <a:rPr lang="en-US" dirty="0"/>
              <a:t> </a:t>
            </a:r>
            <a:r>
              <a:rPr lang="en-US" dirty="0" err="1"/>
              <a:t>İrşad</a:t>
            </a:r>
            <a:r>
              <a:rPr lang="en-US" dirty="0"/>
              <a:t> </a:t>
            </a:r>
            <a:r>
              <a:rPr lang="en-US" dirty="0" err="1"/>
              <a:t>Heyetleri</a:t>
            </a:r>
            <a:r>
              <a:rPr lang="en-US" dirty="0"/>
              <a:t> </a:t>
            </a:r>
            <a:r>
              <a:rPr lang="en-US" dirty="0" err="1"/>
              <a:t>gönderilir</a:t>
            </a:r>
            <a:r>
              <a:rPr lang="en-US" dirty="0"/>
              <a:t>.</a:t>
            </a:r>
            <a:r>
              <a:rPr lang="en-US" dirty="0" smtClean="0"/>
              <a:t> </a:t>
            </a:r>
          </a:p>
          <a:p>
            <a:pPr marL="971550" lvl="1" indent="-514350">
              <a:buAutoNum type="arabicParenR"/>
            </a:pPr>
            <a:r>
              <a:rPr lang="en-US" dirty="0" smtClean="0"/>
              <a:t>Asker, polis </a:t>
            </a:r>
            <a:r>
              <a:rPr lang="en-US" dirty="0" err="1" smtClean="0"/>
              <a:t>ve</a:t>
            </a:r>
            <a:r>
              <a:rPr lang="en-US" dirty="0" smtClean="0"/>
              <a:t> </a:t>
            </a:r>
            <a:r>
              <a:rPr lang="en-US" dirty="0" err="1" smtClean="0"/>
              <a:t>jandarma</a:t>
            </a:r>
            <a:r>
              <a:rPr lang="en-US" dirty="0" smtClean="0"/>
              <a:t> </a:t>
            </a:r>
            <a:r>
              <a:rPr lang="en-US" dirty="0" err="1" smtClean="0"/>
              <a:t>gibi</a:t>
            </a:r>
            <a:r>
              <a:rPr lang="en-US" dirty="0" smtClean="0"/>
              <a:t> </a:t>
            </a:r>
            <a:r>
              <a:rPr lang="en-US" dirty="0" err="1" smtClean="0"/>
              <a:t>memleketin</a:t>
            </a:r>
            <a:r>
              <a:rPr lang="en-US" dirty="0" smtClean="0"/>
              <a:t> </a:t>
            </a:r>
            <a:r>
              <a:rPr lang="en-US" dirty="0" err="1" smtClean="0"/>
              <a:t>ve</a:t>
            </a:r>
            <a:r>
              <a:rPr lang="en-US" dirty="0" smtClean="0"/>
              <a:t> </a:t>
            </a:r>
            <a:r>
              <a:rPr lang="en-US" dirty="0" err="1" smtClean="0"/>
              <a:t>milletin</a:t>
            </a:r>
            <a:r>
              <a:rPr lang="en-US" dirty="0" smtClean="0"/>
              <a:t> </a:t>
            </a:r>
            <a:r>
              <a:rPr lang="en-US" dirty="0" err="1" smtClean="0"/>
              <a:t>güvenliginden</a:t>
            </a:r>
            <a:r>
              <a:rPr lang="en-US" dirty="0" smtClean="0"/>
              <a:t> </a:t>
            </a:r>
            <a:r>
              <a:rPr lang="en-US" dirty="0" err="1" smtClean="0"/>
              <a:t>sorumlu</a:t>
            </a:r>
            <a:r>
              <a:rPr lang="en-US" dirty="0" smtClean="0"/>
              <a:t> </a:t>
            </a:r>
            <a:r>
              <a:rPr lang="en-US" dirty="0" err="1" smtClean="0"/>
              <a:t>olan</a:t>
            </a:r>
            <a:r>
              <a:rPr lang="en-US" dirty="0" smtClean="0"/>
              <a:t> </a:t>
            </a:r>
            <a:r>
              <a:rPr lang="en-US" dirty="0" err="1" smtClean="0"/>
              <a:t>kesimin</a:t>
            </a:r>
            <a:r>
              <a:rPr lang="en-US" dirty="0" smtClean="0"/>
              <a:t>, </a:t>
            </a:r>
            <a:r>
              <a:rPr lang="en-US" dirty="0" err="1" smtClean="0"/>
              <a:t>gerek</a:t>
            </a:r>
            <a:r>
              <a:rPr lang="en-US" dirty="0" smtClean="0"/>
              <a:t> </a:t>
            </a:r>
            <a:r>
              <a:rPr lang="en-US" dirty="0" err="1" smtClean="0"/>
              <a:t>meclisin</a:t>
            </a:r>
            <a:r>
              <a:rPr lang="en-US" dirty="0" smtClean="0"/>
              <a:t> </a:t>
            </a:r>
            <a:r>
              <a:rPr lang="en-US" dirty="0" err="1" smtClean="0"/>
              <a:t>almış</a:t>
            </a:r>
            <a:r>
              <a:rPr lang="en-US" dirty="0" smtClean="0"/>
              <a:t> </a:t>
            </a:r>
            <a:r>
              <a:rPr lang="en-US" dirty="0" err="1" smtClean="0"/>
              <a:t>olduğu</a:t>
            </a:r>
            <a:r>
              <a:rPr lang="en-US" dirty="0" smtClean="0"/>
              <a:t> </a:t>
            </a:r>
            <a:r>
              <a:rPr lang="en-US" dirty="0" err="1" smtClean="0"/>
              <a:t>kararlar</a:t>
            </a:r>
            <a:r>
              <a:rPr lang="en-US" dirty="0" smtClean="0"/>
              <a:t> </a:t>
            </a:r>
            <a:r>
              <a:rPr lang="en-US" dirty="0" err="1" smtClean="0"/>
              <a:t>ve</a:t>
            </a:r>
            <a:r>
              <a:rPr lang="en-US" dirty="0" smtClean="0"/>
              <a:t> </a:t>
            </a:r>
            <a:r>
              <a:rPr lang="en-US" dirty="0" err="1" smtClean="0"/>
              <a:t>faaliyetlerden</a:t>
            </a:r>
            <a:r>
              <a:rPr lang="en-US" dirty="0" smtClean="0"/>
              <a:t>, </a:t>
            </a:r>
            <a:r>
              <a:rPr lang="en-US" dirty="0" err="1" smtClean="0"/>
              <a:t>gerekse</a:t>
            </a:r>
            <a:r>
              <a:rPr lang="en-US" dirty="0" smtClean="0"/>
              <a:t> </a:t>
            </a:r>
            <a:r>
              <a:rPr lang="en-US" dirty="0" err="1" smtClean="0"/>
              <a:t>ülke</a:t>
            </a:r>
            <a:r>
              <a:rPr lang="en-US" dirty="0" smtClean="0"/>
              <a:t> </a:t>
            </a:r>
            <a:r>
              <a:rPr lang="en-US" dirty="0" err="1" smtClean="0"/>
              <a:t>içinde</a:t>
            </a:r>
            <a:r>
              <a:rPr lang="en-US" dirty="0" smtClean="0"/>
              <a:t> </a:t>
            </a:r>
            <a:r>
              <a:rPr lang="en-US" dirty="0" err="1" smtClean="0"/>
              <a:t>ve</a:t>
            </a:r>
            <a:r>
              <a:rPr lang="en-US" dirty="0" smtClean="0"/>
              <a:t> </a:t>
            </a:r>
            <a:r>
              <a:rPr lang="en-US" dirty="0" err="1" smtClean="0"/>
              <a:t>dışında</a:t>
            </a:r>
            <a:r>
              <a:rPr lang="en-US" dirty="0" smtClean="0"/>
              <a:t> </a:t>
            </a:r>
            <a:r>
              <a:rPr lang="en-US" dirty="0" err="1" smtClean="0"/>
              <a:t>meydana</a:t>
            </a:r>
            <a:r>
              <a:rPr lang="en-US" dirty="0" smtClean="0"/>
              <a:t> </a:t>
            </a:r>
            <a:r>
              <a:rPr lang="en-US" dirty="0" err="1" smtClean="0"/>
              <a:t>gelen</a:t>
            </a:r>
            <a:r>
              <a:rPr lang="en-US" dirty="0" smtClean="0"/>
              <a:t> </a:t>
            </a:r>
            <a:r>
              <a:rPr lang="en-US" dirty="0" err="1"/>
              <a:t>gelişmelerden</a:t>
            </a:r>
            <a:r>
              <a:rPr lang="en-US" dirty="0"/>
              <a:t> </a:t>
            </a:r>
            <a:r>
              <a:rPr lang="en-US" dirty="0" err="1"/>
              <a:t>haberdar</a:t>
            </a:r>
            <a:r>
              <a:rPr lang="en-US" dirty="0" smtClean="0"/>
              <a:t> </a:t>
            </a:r>
            <a:r>
              <a:rPr lang="en-US" dirty="0" err="1" smtClean="0"/>
              <a:t>edilir</a:t>
            </a:r>
            <a:r>
              <a:rPr lang="en-US" dirty="0" smtClean="0"/>
              <a:t> </a:t>
            </a:r>
            <a:r>
              <a:rPr lang="en-US" dirty="0" err="1" smtClean="0"/>
              <a:t>ve</a:t>
            </a:r>
            <a:r>
              <a:rPr lang="en-US" dirty="0" smtClean="0"/>
              <a:t> </a:t>
            </a:r>
            <a:r>
              <a:rPr lang="en-US" dirty="0" err="1" smtClean="0"/>
              <a:t>aydınlatılır</a:t>
            </a:r>
            <a:r>
              <a:rPr lang="en-US" dirty="0" smtClean="0"/>
              <a:t>. </a:t>
            </a:r>
          </a:p>
          <a:p>
            <a:pPr marL="971550" lvl="1" indent="-514350">
              <a:buAutoNum type="arabicParenR"/>
            </a:pPr>
            <a:r>
              <a:rPr lang="en-US" dirty="0" err="1" smtClean="0"/>
              <a:t>Düşman</a:t>
            </a:r>
            <a:r>
              <a:rPr lang="en-US" dirty="0" smtClean="0"/>
              <a:t> </a:t>
            </a:r>
            <a:r>
              <a:rPr lang="en-US" dirty="0" err="1"/>
              <a:t>işgali</a:t>
            </a:r>
            <a:r>
              <a:rPr lang="en-US" dirty="0"/>
              <a:t> </a:t>
            </a:r>
            <a:r>
              <a:rPr lang="en-US" dirty="0" err="1"/>
              <a:t>altında</a:t>
            </a:r>
            <a:r>
              <a:rPr lang="en-US" dirty="0"/>
              <a:t> </a:t>
            </a:r>
            <a:r>
              <a:rPr lang="en-US" dirty="0" err="1"/>
              <a:t>bulunmayan</a:t>
            </a:r>
            <a:r>
              <a:rPr lang="en-US" dirty="0"/>
              <a:t> </a:t>
            </a:r>
            <a:r>
              <a:rPr lang="en-US" dirty="0" err="1"/>
              <a:t>bölgelere</a:t>
            </a:r>
            <a:r>
              <a:rPr lang="en-US" dirty="0"/>
              <a:t>, </a:t>
            </a:r>
            <a:r>
              <a:rPr lang="en-US" dirty="0" err="1"/>
              <a:t>yine</a:t>
            </a:r>
            <a:r>
              <a:rPr lang="en-US" dirty="0"/>
              <a:t> </a:t>
            </a:r>
            <a:r>
              <a:rPr lang="en-US" dirty="0" err="1"/>
              <a:t>ya</a:t>
            </a:r>
            <a:r>
              <a:rPr lang="en-US" dirty="0" smtClean="0"/>
              <a:t> </a:t>
            </a:r>
            <a:r>
              <a:rPr lang="en-US" dirty="0" err="1" smtClean="0"/>
              <a:t>heyetler</a:t>
            </a:r>
            <a:r>
              <a:rPr lang="en-US" dirty="0" smtClean="0"/>
              <a:t> </a:t>
            </a:r>
            <a:r>
              <a:rPr lang="en-US" dirty="0" err="1" smtClean="0"/>
              <a:t>gider</a:t>
            </a:r>
            <a:r>
              <a:rPr lang="en-US" dirty="0" smtClean="0"/>
              <a:t> </a:t>
            </a:r>
            <a:r>
              <a:rPr lang="en-US" dirty="0" err="1" smtClean="0"/>
              <a:t>veya</a:t>
            </a:r>
            <a:r>
              <a:rPr lang="en-US" dirty="0" smtClean="0"/>
              <a:t> </a:t>
            </a:r>
            <a:r>
              <a:rPr lang="en-US" dirty="0" err="1"/>
              <a:t>bölgelerin</a:t>
            </a:r>
            <a:r>
              <a:rPr lang="en-US" dirty="0"/>
              <a:t> </a:t>
            </a:r>
            <a:r>
              <a:rPr lang="en-US" dirty="0" err="1"/>
              <a:t>ileri</a:t>
            </a:r>
            <a:r>
              <a:rPr lang="en-US" dirty="0"/>
              <a:t> </a:t>
            </a:r>
            <a:r>
              <a:rPr lang="en-US" dirty="0" err="1"/>
              <a:t>gelenlerinin</a:t>
            </a:r>
            <a:r>
              <a:rPr lang="en-US" dirty="0"/>
              <a:t> </a:t>
            </a:r>
            <a:r>
              <a:rPr lang="en-US" dirty="0" err="1"/>
              <a:t>Ankara'ya</a:t>
            </a:r>
            <a:r>
              <a:rPr lang="en-US" dirty="0"/>
              <a:t> </a:t>
            </a:r>
            <a:r>
              <a:rPr lang="en-US" dirty="0" err="1"/>
              <a:t>getirilerek</a:t>
            </a:r>
            <a:r>
              <a:rPr lang="en-US" dirty="0" smtClean="0"/>
              <a:t> </a:t>
            </a:r>
            <a:r>
              <a:rPr lang="en-US" dirty="0" err="1" smtClean="0"/>
              <a:t>aydınlatır</a:t>
            </a:r>
            <a:r>
              <a:rPr lang="en-US" dirty="0" smtClean="0"/>
              <a:t>.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err="1" smtClean="0"/>
              <a:t>Matbuat</a:t>
            </a:r>
            <a:r>
              <a:rPr lang="en-US" b="1" dirty="0" smtClean="0"/>
              <a:t> </a:t>
            </a:r>
            <a:r>
              <a:rPr lang="en-US" b="1" dirty="0" err="1"/>
              <a:t>ve</a:t>
            </a:r>
            <a:r>
              <a:rPr lang="en-US" b="1" dirty="0"/>
              <a:t> </a:t>
            </a:r>
            <a:r>
              <a:rPr lang="en-US" b="1" dirty="0" err="1"/>
              <a:t>İstihbarat</a:t>
            </a:r>
            <a:r>
              <a:rPr lang="en-US" b="1" dirty="0"/>
              <a:t> </a:t>
            </a:r>
            <a:r>
              <a:rPr lang="en-US" b="1" dirty="0" err="1"/>
              <a:t>Müdüriyet-i</a:t>
            </a:r>
            <a:r>
              <a:rPr lang="en-US" b="1" dirty="0"/>
              <a:t> </a:t>
            </a:r>
            <a:r>
              <a:rPr lang="en-US" b="1" dirty="0" err="1"/>
              <a:t>Umumiyesi</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dirty="0" smtClean="0"/>
              <a:t>7 </a:t>
            </a:r>
            <a:r>
              <a:rPr lang="en-US" dirty="0" err="1"/>
              <a:t>Haziran</a:t>
            </a:r>
            <a:r>
              <a:rPr lang="en-US" dirty="0"/>
              <a:t> 1920’de </a:t>
            </a:r>
            <a:r>
              <a:rPr lang="en-US" dirty="0" err="1"/>
              <a:t>Saruhan</a:t>
            </a:r>
            <a:r>
              <a:rPr lang="en-US" dirty="0"/>
              <a:t> </a:t>
            </a:r>
            <a:r>
              <a:rPr lang="en-US" dirty="0" err="1"/>
              <a:t>milletvekili</a:t>
            </a:r>
            <a:r>
              <a:rPr lang="en-US" dirty="0"/>
              <a:t> Mustafa </a:t>
            </a:r>
            <a:r>
              <a:rPr lang="en-US" dirty="0" err="1"/>
              <a:t>Necati</a:t>
            </a:r>
            <a:r>
              <a:rPr lang="en-US" dirty="0"/>
              <a:t> </a:t>
            </a:r>
            <a:r>
              <a:rPr lang="en-US" dirty="0" err="1"/>
              <a:t>tarafından</a:t>
            </a:r>
            <a:r>
              <a:rPr lang="en-US" dirty="0"/>
              <a:t> </a:t>
            </a:r>
            <a:r>
              <a:rPr lang="en-US" dirty="0" err="1"/>
              <a:t>önerilen</a:t>
            </a:r>
            <a:r>
              <a:rPr lang="en-US" dirty="0"/>
              <a:t> </a:t>
            </a:r>
            <a:r>
              <a:rPr lang="en-US" dirty="0" err="1"/>
              <a:t>Matbuat</a:t>
            </a:r>
            <a:r>
              <a:rPr lang="en-US" dirty="0"/>
              <a:t> </a:t>
            </a:r>
            <a:r>
              <a:rPr lang="en-US" dirty="0" err="1"/>
              <a:t>ve</a:t>
            </a:r>
            <a:r>
              <a:rPr lang="en-US" dirty="0"/>
              <a:t> </a:t>
            </a:r>
            <a:r>
              <a:rPr lang="en-US" dirty="0" err="1"/>
              <a:t>İstihbarat</a:t>
            </a:r>
            <a:r>
              <a:rPr lang="en-US" dirty="0"/>
              <a:t> </a:t>
            </a:r>
            <a:r>
              <a:rPr lang="en-US" dirty="0" err="1"/>
              <a:t>Müdüriyet-i</a:t>
            </a:r>
            <a:r>
              <a:rPr lang="en-US" dirty="0"/>
              <a:t> </a:t>
            </a:r>
            <a:r>
              <a:rPr lang="en-US" dirty="0" err="1"/>
              <a:t>Umumiyesi</a:t>
            </a:r>
            <a:r>
              <a:rPr lang="en-US" dirty="0"/>
              <a:t> </a:t>
            </a:r>
            <a:r>
              <a:rPr lang="en-US" dirty="0" err="1"/>
              <a:t>yasa</a:t>
            </a:r>
            <a:r>
              <a:rPr lang="en-US" dirty="0"/>
              <a:t> </a:t>
            </a:r>
            <a:r>
              <a:rPr lang="en-US" dirty="0" err="1"/>
              <a:t>tasarısı</a:t>
            </a:r>
            <a:r>
              <a:rPr lang="en-US" dirty="0" smtClean="0"/>
              <a:t> </a:t>
            </a:r>
            <a:r>
              <a:rPr lang="en-US" dirty="0" err="1" smtClean="0"/>
              <a:t>Avrupa</a:t>
            </a:r>
            <a:r>
              <a:rPr lang="en-US" dirty="0" smtClean="0"/>
              <a:t> </a:t>
            </a:r>
            <a:r>
              <a:rPr lang="en-US" dirty="0" err="1"/>
              <a:t>basını</a:t>
            </a:r>
            <a:r>
              <a:rPr lang="en-US" dirty="0"/>
              <a:t> </a:t>
            </a:r>
            <a:r>
              <a:rPr lang="en-US" dirty="0" err="1"/>
              <a:t>karşısında</a:t>
            </a:r>
            <a:r>
              <a:rPr lang="en-US" dirty="0"/>
              <a:t> </a:t>
            </a:r>
            <a:r>
              <a:rPr lang="en-US" dirty="0" err="1"/>
              <a:t>yasal</a:t>
            </a:r>
            <a:r>
              <a:rPr lang="en-US" dirty="0"/>
              <a:t> </a:t>
            </a:r>
            <a:r>
              <a:rPr lang="en-US" dirty="0" err="1"/>
              <a:t>hukukun</a:t>
            </a:r>
            <a:r>
              <a:rPr lang="en-US" dirty="0"/>
              <a:t>  </a:t>
            </a:r>
            <a:r>
              <a:rPr lang="en-US" dirty="0" err="1"/>
              <a:t>savunulması</a:t>
            </a:r>
            <a:r>
              <a:rPr lang="en-US" dirty="0"/>
              <a:t> , </a:t>
            </a:r>
            <a:r>
              <a:rPr lang="en-US" dirty="0" err="1"/>
              <a:t>dünya</a:t>
            </a:r>
            <a:r>
              <a:rPr lang="en-US" dirty="0"/>
              <a:t> </a:t>
            </a:r>
            <a:r>
              <a:rPr lang="en-US" dirty="0" err="1"/>
              <a:t>basınını</a:t>
            </a:r>
            <a:r>
              <a:rPr lang="en-US" dirty="0"/>
              <a:t> </a:t>
            </a:r>
            <a:r>
              <a:rPr lang="en-US" dirty="0" err="1"/>
              <a:t>sürekli</a:t>
            </a:r>
            <a:r>
              <a:rPr lang="en-US" dirty="0"/>
              <a:t> </a:t>
            </a:r>
            <a:r>
              <a:rPr lang="en-US" dirty="0" err="1"/>
              <a:t>incelenmesi</a:t>
            </a:r>
            <a:r>
              <a:rPr lang="en-US" dirty="0"/>
              <a:t> </a:t>
            </a:r>
            <a:r>
              <a:rPr lang="en-US" dirty="0" err="1"/>
              <a:t>ve</a:t>
            </a:r>
            <a:r>
              <a:rPr lang="en-US" dirty="0"/>
              <a:t> </a:t>
            </a:r>
            <a:r>
              <a:rPr lang="en-US" dirty="0" err="1"/>
              <a:t>izlenmesi</a:t>
            </a:r>
            <a:r>
              <a:rPr lang="en-US" dirty="0"/>
              <a:t>, </a:t>
            </a:r>
            <a:r>
              <a:rPr lang="en-US" dirty="0" err="1"/>
              <a:t>zamanın</a:t>
            </a:r>
            <a:r>
              <a:rPr lang="en-US" dirty="0"/>
              <a:t> </a:t>
            </a:r>
            <a:r>
              <a:rPr lang="en-US" dirty="0" err="1"/>
              <a:t>gerekli</a:t>
            </a:r>
            <a:r>
              <a:rPr lang="en-US" dirty="0"/>
              <a:t> </a:t>
            </a:r>
            <a:r>
              <a:rPr lang="en-US" dirty="0" err="1"/>
              <a:t>kıldığı</a:t>
            </a:r>
            <a:r>
              <a:rPr lang="en-US" dirty="0"/>
              <a:t> </a:t>
            </a:r>
            <a:r>
              <a:rPr lang="en-US" dirty="0" err="1"/>
              <a:t>fikri</a:t>
            </a:r>
            <a:r>
              <a:rPr lang="en-US" dirty="0"/>
              <a:t> </a:t>
            </a:r>
            <a:r>
              <a:rPr lang="en-US" dirty="0" err="1"/>
              <a:t>ve</a:t>
            </a:r>
            <a:r>
              <a:rPr lang="en-US" dirty="0"/>
              <a:t> </a:t>
            </a:r>
            <a:r>
              <a:rPr lang="en-US" dirty="0" err="1"/>
              <a:t>psikolojik</a:t>
            </a:r>
            <a:r>
              <a:rPr lang="en-US" dirty="0"/>
              <a:t> </a:t>
            </a:r>
            <a:r>
              <a:rPr lang="en-US" dirty="0" err="1"/>
              <a:t>birliğin</a:t>
            </a:r>
            <a:r>
              <a:rPr lang="en-US" dirty="0"/>
              <a:t> </a:t>
            </a:r>
            <a:r>
              <a:rPr lang="en-US" dirty="0" err="1"/>
              <a:t>sağlanması</a:t>
            </a:r>
            <a:r>
              <a:rPr lang="en-US" dirty="0"/>
              <a:t> </a:t>
            </a:r>
            <a:r>
              <a:rPr lang="en-US" dirty="0" err="1"/>
              <a:t>ve</a:t>
            </a:r>
            <a:r>
              <a:rPr lang="en-US" dirty="0"/>
              <a:t> </a:t>
            </a:r>
            <a:r>
              <a:rPr lang="en-US" dirty="0" err="1"/>
              <a:t>kamuoyunu</a:t>
            </a:r>
            <a:r>
              <a:rPr lang="en-US" dirty="0"/>
              <a:t> </a:t>
            </a:r>
            <a:r>
              <a:rPr lang="en-US" dirty="0" err="1"/>
              <a:t>ayakta</a:t>
            </a:r>
            <a:r>
              <a:rPr lang="en-US" dirty="0"/>
              <a:t> </a:t>
            </a:r>
            <a:r>
              <a:rPr lang="en-US" dirty="0" err="1"/>
              <a:t>tutmanın</a:t>
            </a:r>
            <a:r>
              <a:rPr lang="en-US" dirty="0"/>
              <a:t> </a:t>
            </a:r>
            <a:r>
              <a:rPr lang="en-US" dirty="0" err="1"/>
              <a:t>önemi</a:t>
            </a:r>
            <a:r>
              <a:rPr lang="en-US" dirty="0"/>
              <a:t> </a:t>
            </a:r>
            <a:r>
              <a:rPr lang="en-US" dirty="0" err="1"/>
              <a:t>vurguluyordu</a:t>
            </a:r>
            <a:r>
              <a:rPr lang="en-US" dirty="0" smtClean="0"/>
              <a:t>.</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err="1"/>
              <a:t>Matbuat</a:t>
            </a:r>
            <a:r>
              <a:rPr lang="en-US" dirty="0"/>
              <a:t> </a:t>
            </a:r>
            <a:r>
              <a:rPr lang="en-US" dirty="0" err="1"/>
              <a:t>Umum</a:t>
            </a:r>
            <a:r>
              <a:rPr lang="en-US" dirty="0"/>
              <a:t> </a:t>
            </a:r>
            <a:r>
              <a:rPr lang="en-US" dirty="0" err="1"/>
              <a:t>Müdürlüğü</a:t>
            </a:r>
            <a:r>
              <a:rPr lang="en-US" dirty="0"/>
              <a:t> </a:t>
            </a:r>
            <a:r>
              <a:rPr lang="en-US" dirty="0" err="1"/>
              <a:t>İstanbul</a:t>
            </a:r>
            <a:r>
              <a:rPr lang="en-US" dirty="0"/>
              <a:t>, </a:t>
            </a:r>
            <a:r>
              <a:rPr lang="en-US" dirty="0" err="1"/>
              <a:t>Zonguldak</a:t>
            </a:r>
            <a:r>
              <a:rPr lang="en-US" dirty="0"/>
              <a:t>, </a:t>
            </a:r>
            <a:r>
              <a:rPr lang="en-US" dirty="0" err="1"/>
              <a:t>İnebolu</a:t>
            </a:r>
            <a:r>
              <a:rPr lang="en-US" dirty="0"/>
              <a:t>, Antalya, Kars, Adana </a:t>
            </a:r>
            <a:r>
              <a:rPr lang="en-US" dirty="0" err="1"/>
              <a:t>ve</a:t>
            </a:r>
            <a:r>
              <a:rPr lang="en-US" dirty="0"/>
              <a:t> </a:t>
            </a:r>
            <a:r>
              <a:rPr lang="en-US" dirty="0" err="1"/>
              <a:t>İzmit’te</a:t>
            </a:r>
            <a:r>
              <a:rPr lang="en-US" dirty="0"/>
              <a:t> </a:t>
            </a:r>
            <a:r>
              <a:rPr lang="en-US" dirty="0" err="1"/>
              <a:t>birer</a:t>
            </a:r>
            <a:r>
              <a:rPr lang="en-US" dirty="0"/>
              <a:t> </a:t>
            </a:r>
            <a:r>
              <a:rPr lang="en-US" dirty="0" err="1"/>
              <a:t>istihbarat</a:t>
            </a:r>
            <a:r>
              <a:rPr lang="en-US" dirty="0"/>
              <a:t> </a:t>
            </a:r>
            <a:r>
              <a:rPr lang="en-US" dirty="0" err="1"/>
              <a:t>şubesi</a:t>
            </a:r>
            <a:r>
              <a:rPr lang="en-US" dirty="0"/>
              <a:t> </a:t>
            </a:r>
            <a:r>
              <a:rPr lang="en-US" dirty="0" err="1"/>
              <a:t>kurmak</a:t>
            </a:r>
            <a:r>
              <a:rPr lang="en-US" dirty="0"/>
              <a:t>, </a:t>
            </a:r>
            <a:r>
              <a:rPr lang="en-US" dirty="0" err="1"/>
              <a:t>bunlar</a:t>
            </a:r>
            <a:r>
              <a:rPr lang="en-US" dirty="0"/>
              <a:t> </a:t>
            </a:r>
            <a:r>
              <a:rPr lang="en-US" dirty="0" err="1"/>
              <a:t>aracılığıyla</a:t>
            </a:r>
            <a:r>
              <a:rPr lang="en-US" dirty="0"/>
              <a:t> </a:t>
            </a:r>
            <a:r>
              <a:rPr lang="en-US" dirty="0" err="1"/>
              <a:t>alınan</a:t>
            </a:r>
            <a:r>
              <a:rPr lang="en-US" dirty="0"/>
              <a:t> </a:t>
            </a:r>
            <a:r>
              <a:rPr lang="en-US" dirty="0" err="1"/>
              <a:t>haberleri</a:t>
            </a:r>
            <a:r>
              <a:rPr lang="en-US" dirty="0"/>
              <a:t> </a:t>
            </a:r>
            <a:r>
              <a:rPr lang="en-US" dirty="0" err="1"/>
              <a:t>ve</a:t>
            </a:r>
            <a:r>
              <a:rPr lang="en-US" dirty="0"/>
              <a:t> </a:t>
            </a:r>
            <a:r>
              <a:rPr lang="en-US" dirty="0" err="1"/>
              <a:t>askeri</a:t>
            </a:r>
            <a:r>
              <a:rPr lang="en-US" dirty="0"/>
              <a:t> </a:t>
            </a:r>
            <a:r>
              <a:rPr lang="en-US" dirty="0" err="1"/>
              <a:t>telsiz</a:t>
            </a:r>
            <a:r>
              <a:rPr lang="en-US" dirty="0"/>
              <a:t> </a:t>
            </a:r>
            <a:r>
              <a:rPr lang="en-US" dirty="0" err="1"/>
              <a:t>istasyonlarından</a:t>
            </a:r>
            <a:r>
              <a:rPr lang="en-US" dirty="0"/>
              <a:t> </a:t>
            </a:r>
            <a:r>
              <a:rPr lang="en-US" dirty="0" err="1"/>
              <a:t>elde</a:t>
            </a:r>
            <a:r>
              <a:rPr lang="en-US" dirty="0"/>
              <a:t> </a:t>
            </a:r>
            <a:r>
              <a:rPr lang="en-US" dirty="0" err="1"/>
              <a:t>edilen</a:t>
            </a:r>
            <a:r>
              <a:rPr lang="en-US" dirty="0"/>
              <a:t> </a:t>
            </a:r>
            <a:r>
              <a:rPr lang="en-US" dirty="0" err="1"/>
              <a:t>dış</a:t>
            </a:r>
            <a:r>
              <a:rPr lang="en-US" dirty="0"/>
              <a:t> </a:t>
            </a:r>
            <a:r>
              <a:rPr lang="en-US" dirty="0" err="1"/>
              <a:t>haberleri</a:t>
            </a:r>
            <a:r>
              <a:rPr lang="en-US" dirty="0"/>
              <a:t> </a:t>
            </a:r>
            <a:r>
              <a:rPr lang="en-US" dirty="0" err="1"/>
              <a:t>ve</a:t>
            </a:r>
            <a:r>
              <a:rPr lang="en-US" dirty="0"/>
              <a:t> </a:t>
            </a:r>
            <a:r>
              <a:rPr lang="en-US" dirty="0" err="1"/>
              <a:t>yayınları</a:t>
            </a:r>
            <a:r>
              <a:rPr lang="en-US" dirty="0"/>
              <a:t> </a:t>
            </a:r>
            <a:r>
              <a:rPr lang="en-US" dirty="0" err="1"/>
              <a:t>günü</a:t>
            </a:r>
            <a:r>
              <a:rPr lang="en-US" dirty="0"/>
              <a:t> </a:t>
            </a:r>
            <a:r>
              <a:rPr lang="en-US" dirty="0" err="1"/>
              <a:t>gününe</a:t>
            </a:r>
            <a:r>
              <a:rPr lang="en-US" dirty="0"/>
              <a:t> </a:t>
            </a:r>
            <a:r>
              <a:rPr lang="en-US" dirty="0" err="1"/>
              <a:t>belirli</a:t>
            </a:r>
            <a:r>
              <a:rPr lang="en-US" dirty="0"/>
              <a:t> </a:t>
            </a:r>
            <a:r>
              <a:rPr lang="en-US" dirty="0" err="1"/>
              <a:t>zamanlarda</a:t>
            </a:r>
            <a:r>
              <a:rPr lang="en-US" dirty="0"/>
              <a:t> </a:t>
            </a:r>
            <a:r>
              <a:rPr lang="en-US" dirty="0" err="1"/>
              <a:t>bir</a:t>
            </a:r>
            <a:r>
              <a:rPr lang="en-US" dirty="0"/>
              <a:t> </a:t>
            </a:r>
            <a:r>
              <a:rPr lang="en-US" dirty="0" err="1"/>
              <a:t>yandan</a:t>
            </a:r>
            <a:r>
              <a:rPr lang="en-US" dirty="0"/>
              <a:t> </a:t>
            </a:r>
            <a:r>
              <a:rPr lang="en-US" dirty="0" err="1"/>
              <a:t>ülkenin</a:t>
            </a:r>
            <a:r>
              <a:rPr lang="en-US" dirty="0"/>
              <a:t> her </a:t>
            </a:r>
            <a:r>
              <a:rPr lang="en-US" dirty="0" err="1"/>
              <a:t>tarafına</a:t>
            </a:r>
            <a:r>
              <a:rPr lang="en-US" dirty="0"/>
              <a:t> </a:t>
            </a:r>
            <a:r>
              <a:rPr lang="en-US" dirty="0" err="1"/>
              <a:t>telgraflar</a:t>
            </a:r>
            <a:r>
              <a:rPr lang="en-US" dirty="0"/>
              <a:t> </a:t>
            </a:r>
            <a:r>
              <a:rPr lang="en-US" dirty="0" err="1"/>
              <a:t>çekerek</a:t>
            </a:r>
            <a:r>
              <a:rPr lang="en-US" dirty="0"/>
              <a:t>, </a:t>
            </a:r>
            <a:r>
              <a:rPr lang="en-US" dirty="0" err="1"/>
              <a:t>bunları</a:t>
            </a:r>
            <a:r>
              <a:rPr lang="en-US" dirty="0"/>
              <a:t> </a:t>
            </a:r>
            <a:r>
              <a:rPr lang="en-US" dirty="0" err="1"/>
              <a:t>bastırarak</a:t>
            </a:r>
            <a:r>
              <a:rPr lang="en-US" dirty="0"/>
              <a:t> en </a:t>
            </a:r>
            <a:r>
              <a:rPr lang="en-US" dirty="0" err="1"/>
              <a:t>büyük</a:t>
            </a:r>
            <a:r>
              <a:rPr lang="en-US" dirty="0"/>
              <a:t> </a:t>
            </a:r>
            <a:r>
              <a:rPr lang="en-US" dirty="0" err="1"/>
              <a:t>kentlerden</a:t>
            </a:r>
            <a:r>
              <a:rPr lang="en-US" dirty="0"/>
              <a:t> en </a:t>
            </a:r>
            <a:r>
              <a:rPr lang="en-US" dirty="0" err="1"/>
              <a:t>küçük</a:t>
            </a:r>
            <a:r>
              <a:rPr lang="en-US" dirty="0"/>
              <a:t> </a:t>
            </a:r>
            <a:r>
              <a:rPr lang="en-US" dirty="0" err="1"/>
              <a:t>şehirlere</a:t>
            </a:r>
            <a:r>
              <a:rPr lang="en-US" dirty="0"/>
              <a:t> </a:t>
            </a:r>
            <a:r>
              <a:rPr lang="en-US" dirty="0" err="1"/>
              <a:t>yayılmasını</a:t>
            </a:r>
            <a:r>
              <a:rPr lang="en-US" dirty="0"/>
              <a:t> </a:t>
            </a:r>
            <a:r>
              <a:rPr lang="en-US" dirty="0" err="1" smtClean="0"/>
              <a:t>sağlamıştır</a:t>
            </a:r>
            <a:r>
              <a:rPr lang="en-US" dirty="0" smtClean="0"/>
              <a:t>.</a:t>
            </a:r>
          </a:p>
          <a:p>
            <a:r>
              <a:rPr lang="en-US" dirty="0" smtClean="0"/>
              <a:t> </a:t>
            </a:r>
            <a:r>
              <a:rPr lang="en-US" dirty="0" err="1"/>
              <a:t>Londra</a:t>
            </a:r>
            <a:r>
              <a:rPr lang="en-US" dirty="0"/>
              <a:t>, Paris, Berlin </a:t>
            </a:r>
            <a:r>
              <a:rPr lang="en-US" dirty="0" err="1"/>
              <a:t>gibi</a:t>
            </a:r>
            <a:r>
              <a:rPr lang="en-US" dirty="0"/>
              <a:t> </a:t>
            </a:r>
            <a:r>
              <a:rPr lang="en-US" dirty="0" err="1"/>
              <a:t>merkezlerde</a:t>
            </a:r>
            <a:r>
              <a:rPr lang="en-US" dirty="0"/>
              <a:t> </a:t>
            </a:r>
            <a:r>
              <a:rPr lang="en-US" dirty="0" err="1"/>
              <a:t>temsilcilikler</a:t>
            </a:r>
            <a:r>
              <a:rPr lang="en-US" dirty="0"/>
              <a:t> </a:t>
            </a:r>
            <a:r>
              <a:rPr lang="en-US" dirty="0" err="1"/>
              <a:t>kurmuş</a:t>
            </a:r>
            <a:r>
              <a:rPr lang="en-US" dirty="0"/>
              <a:t>, </a:t>
            </a:r>
            <a:r>
              <a:rPr lang="en-US" dirty="0" err="1"/>
              <a:t>Kurtuluş</a:t>
            </a:r>
            <a:r>
              <a:rPr lang="en-US" dirty="0"/>
              <a:t> </a:t>
            </a:r>
            <a:r>
              <a:rPr lang="en-US" dirty="0" err="1"/>
              <a:t>Savaşı’nı</a:t>
            </a:r>
            <a:r>
              <a:rPr lang="en-US" dirty="0"/>
              <a:t> </a:t>
            </a:r>
            <a:r>
              <a:rPr lang="en-US" dirty="0" err="1"/>
              <a:t>anlatan</a:t>
            </a:r>
            <a:r>
              <a:rPr lang="en-US" dirty="0"/>
              <a:t> </a:t>
            </a:r>
            <a:r>
              <a:rPr lang="en-US" dirty="0" err="1"/>
              <a:t>yayınlar</a:t>
            </a:r>
            <a:r>
              <a:rPr lang="en-US" dirty="0"/>
              <a:t>, </a:t>
            </a:r>
            <a:r>
              <a:rPr lang="en-US" dirty="0" err="1"/>
              <a:t>kitaplar</a:t>
            </a:r>
            <a:r>
              <a:rPr lang="en-US" dirty="0"/>
              <a:t>, </a:t>
            </a:r>
            <a:r>
              <a:rPr lang="en-US" dirty="0" err="1"/>
              <a:t>broşürler</a:t>
            </a:r>
            <a:r>
              <a:rPr lang="en-US" dirty="0"/>
              <a:t>, </a:t>
            </a:r>
            <a:r>
              <a:rPr lang="en-US" dirty="0" err="1"/>
              <a:t>belgeler</a:t>
            </a:r>
            <a:r>
              <a:rPr lang="en-US" dirty="0"/>
              <a:t> </a:t>
            </a:r>
            <a:r>
              <a:rPr lang="en-US" dirty="0" err="1"/>
              <a:t>basına</a:t>
            </a:r>
            <a:r>
              <a:rPr lang="en-US" dirty="0"/>
              <a:t> </a:t>
            </a:r>
            <a:r>
              <a:rPr lang="en-US" dirty="0" err="1" smtClean="0"/>
              <a:t>ulaştırılmıştır</a:t>
            </a:r>
            <a:r>
              <a:rPr lang="en-US" dirty="0" smtClean="0"/>
              <a:t>. </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err="1"/>
              <a:t>Gerçekleştirilen</a:t>
            </a:r>
            <a:r>
              <a:rPr lang="en-US" dirty="0"/>
              <a:t> propaganda </a:t>
            </a:r>
            <a:r>
              <a:rPr lang="en-US" dirty="0" err="1"/>
              <a:t>çabaları</a:t>
            </a:r>
            <a:r>
              <a:rPr lang="en-US" dirty="0"/>
              <a:t> </a:t>
            </a:r>
            <a:r>
              <a:rPr lang="en-US" dirty="0" err="1"/>
              <a:t>büyük</a:t>
            </a:r>
            <a:r>
              <a:rPr lang="en-US" dirty="0"/>
              <a:t> </a:t>
            </a:r>
            <a:r>
              <a:rPr lang="en-US" dirty="0" err="1"/>
              <a:t>ölçüde</a:t>
            </a:r>
            <a:r>
              <a:rPr lang="en-US" dirty="0"/>
              <a:t> </a:t>
            </a:r>
            <a:r>
              <a:rPr lang="en-US" dirty="0" err="1"/>
              <a:t>başarılı</a:t>
            </a:r>
            <a:r>
              <a:rPr lang="en-US" dirty="0"/>
              <a:t> </a:t>
            </a:r>
            <a:r>
              <a:rPr lang="en-US" dirty="0" err="1"/>
              <a:t>olmuş</a:t>
            </a:r>
            <a:r>
              <a:rPr lang="en-US" dirty="0"/>
              <a:t>, </a:t>
            </a:r>
            <a:r>
              <a:rPr lang="en-US" dirty="0" err="1"/>
              <a:t>yayınlanan</a:t>
            </a:r>
            <a:r>
              <a:rPr lang="en-US" dirty="0"/>
              <a:t> </a:t>
            </a:r>
            <a:r>
              <a:rPr lang="en-US" dirty="0" err="1"/>
              <a:t>gazeteler</a:t>
            </a:r>
            <a:r>
              <a:rPr lang="en-US" dirty="0"/>
              <a:t>, </a:t>
            </a:r>
            <a:r>
              <a:rPr lang="en-US" dirty="0" err="1"/>
              <a:t>toplanan</a:t>
            </a:r>
            <a:r>
              <a:rPr lang="en-US" dirty="0"/>
              <a:t> </a:t>
            </a:r>
            <a:r>
              <a:rPr lang="en-US" dirty="0" err="1"/>
              <a:t>komisyonlar</a:t>
            </a:r>
            <a:r>
              <a:rPr lang="en-US" dirty="0"/>
              <a:t> </a:t>
            </a:r>
            <a:r>
              <a:rPr lang="en-US" dirty="0" err="1"/>
              <a:t>ve</a:t>
            </a:r>
            <a:r>
              <a:rPr lang="en-US" dirty="0"/>
              <a:t> </a:t>
            </a:r>
            <a:r>
              <a:rPr lang="en-US" dirty="0" err="1"/>
              <a:t>kurulan</a:t>
            </a:r>
            <a:r>
              <a:rPr lang="en-US" dirty="0"/>
              <a:t> </a:t>
            </a:r>
            <a:r>
              <a:rPr lang="en-US" dirty="0" err="1"/>
              <a:t>örgütler</a:t>
            </a:r>
            <a:r>
              <a:rPr lang="en-US" dirty="0"/>
              <a:t> </a:t>
            </a:r>
            <a:r>
              <a:rPr lang="en-US" dirty="0" err="1"/>
              <a:t>milli</a:t>
            </a:r>
            <a:r>
              <a:rPr lang="en-US" dirty="0"/>
              <a:t> </a:t>
            </a:r>
            <a:r>
              <a:rPr lang="en-US" dirty="0" err="1"/>
              <a:t>mücadelenin</a:t>
            </a:r>
            <a:r>
              <a:rPr lang="en-US" dirty="0"/>
              <a:t> </a:t>
            </a:r>
            <a:r>
              <a:rPr lang="en-US" dirty="0" err="1"/>
              <a:t>yurtdışında</a:t>
            </a:r>
            <a:r>
              <a:rPr lang="en-US" dirty="0"/>
              <a:t> </a:t>
            </a:r>
            <a:r>
              <a:rPr lang="en-US" dirty="0" err="1"/>
              <a:t>anlatılmasına</a:t>
            </a:r>
            <a:r>
              <a:rPr lang="en-US" dirty="0"/>
              <a:t> </a:t>
            </a:r>
            <a:r>
              <a:rPr lang="en-US" dirty="0" err="1"/>
              <a:t>büyük</a:t>
            </a:r>
            <a:r>
              <a:rPr lang="en-US" dirty="0"/>
              <a:t> </a:t>
            </a:r>
            <a:r>
              <a:rPr lang="en-US" dirty="0" err="1"/>
              <a:t>katkı</a:t>
            </a:r>
            <a:r>
              <a:rPr lang="en-US" dirty="0"/>
              <a:t> </a:t>
            </a:r>
            <a:r>
              <a:rPr lang="en-US" dirty="0" err="1"/>
              <a:t>sağlamıştır</a:t>
            </a:r>
            <a:r>
              <a:rPr lang="en-US" dirty="0" smtClean="0"/>
              <a:t>.</a:t>
            </a:r>
          </a:p>
          <a:p>
            <a:r>
              <a:rPr lang="en-US" dirty="0" smtClean="0"/>
              <a:t>  </a:t>
            </a:r>
            <a:r>
              <a:rPr lang="en-US" dirty="0" err="1"/>
              <a:t>Arkasında</a:t>
            </a:r>
            <a:r>
              <a:rPr lang="en-US" dirty="0"/>
              <a:t> </a:t>
            </a:r>
            <a:r>
              <a:rPr lang="en-US" dirty="0" err="1"/>
              <a:t>bir</a:t>
            </a:r>
            <a:r>
              <a:rPr lang="en-US" dirty="0"/>
              <a:t> </a:t>
            </a:r>
            <a:r>
              <a:rPr lang="en-US" dirty="0" err="1"/>
              <a:t>devlet</a:t>
            </a:r>
            <a:r>
              <a:rPr lang="en-US" dirty="0"/>
              <a:t> </a:t>
            </a:r>
            <a:r>
              <a:rPr lang="en-US" dirty="0" err="1"/>
              <a:t>desteği</a:t>
            </a:r>
            <a:r>
              <a:rPr lang="en-US" dirty="0"/>
              <a:t> </a:t>
            </a:r>
            <a:r>
              <a:rPr lang="en-US" dirty="0" err="1"/>
              <a:t>bulunmayan</a:t>
            </a:r>
            <a:r>
              <a:rPr lang="en-US" dirty="0"/>
              <a:t> </a:t>
            </a:r>
            <a:r>
              <a:rPr lang="en-US" dirty="0" err="1"/>
              <a:t>ve</a:t>
            </a:r>
            <a:r>
              <a:rPr lang="en-US" dirty="0"/>
              <a:t> </a:t>
            </a:r>
            <a:r>
              <a:rPr lang="en-US" dirty="0" err="1"/>
              <a:t>başlangıcında</a:t>
            </a:r>
            <a:r>
              <a:rPr lang="en-US" dirty="0"/>
              <a:t> </a:t>
            </a:r>
            <a:r>
              <a:rPr lang="en-US" dirty="0" err="1"/>
              <a:t>halkın</a:t>
            </a:r>
            <a:r>
              <a:rPr lang="en-US" dirty="0"/>
              <a:t> bile </a:t>
            </a:r>
            <a:r>
              <a:rPr lang="en-US" dirty="0" err="1"/>
              <a:t>mesafeli</a:t>
            </a:r>
            <a:r>
              <a:rPr lang="en-US" dirty="0"/>
              <a:t> </a:t>
            </a:r>
            <a:r>
              <a:rPr lang="en-US" dirty="0" err="1"/>
              <a:t>yaklaştığı</a:t>
            </a:r>
            <a:r>
              <a:rPr lang="en-US" dirty="0"/>
              <a:t> </a:t>
            </a:r>
            <a:r>
              <a:rPr lang="en-US" dirty="0" err="1"/>
              <a:t>bir</a:t>
            </a:r>
            <a:r>
              <a:rPr lang="en-US" dirty="0"/>
              <a:t> </a:t>
            </a:r>
            <a:r>
              <a:rPr lang="en-US" dirty="0" err="1"/>
              <a:t>hareket</a:t>
            </a:r>
            <a:r>
              <a:rPr lang="en-US" dirty="0"/>
              <a:t> </a:t>
            </a:r>
            <a:r>
              <a:rPr lang="en-US" dirty="0" err="1"/>
              <a:t>kısa</a:t>
            </a:r>
            <a:r>
              <a:rPr lang="en-US" dirty="0"/>
              <a:t> </a:t>
            </a:r>
            <a:r>
              <a:rPr lang="en-US" dirty="0" err="1"/>
              <a:t>bir</a:t>
            </a:r>
            <a:r>
              <a:rPr lang="en-US" dirty="0"/>
              <a:t> </a:t>
            </a:r>
            <a:r>
              <a:rPr lang="en-US" dirty="0" err="1"/>
              <a:t>zaman</a:t>
            </a:r>
            <a:r>
              <a:rPr lang="en-US" dirty="0"/>
              <a:t> </a:t>
            </a:r>
            <a:r>
              <a:rPr lang="en-US" dirty="0" err="1"/>
              <a:t>dilimi</a:t>
            </a:r>
            <a:r>
              <a:rPr lang="en-US" dirty="0"/>
              <a:t> </a:t>
            </a:r>
            <a:r>
              <a:rPr lang="en-US" dirty="0" err="1"/>
              <a:t>içinde</a:t>
            </a:r>
            <a:r>
              <a:rPr lang="en-US" dirty="0"/>
              <a:t> </a:t>
            </a:r>
            <a:r>
              <a:rPr lang="en-US" dirty="0" err="1"/>
              <a:t>tüm</a:t>
            </a:r>
            <a:r>
              <a:rPr lang="en-US" dirty="0"/>
              <a:t> </a:t>
            </a:r>
            <a:r>
              <a:rPr lang="en-US" dirty="0" err="1"/>
              <a:t>Anadolu’dan</a:t>
            </a:r>
            <a:r>
              <a:rPr lang="en-US" dirty="0"/>
              <a:t> </a:t>
            </a:r>
            <a:r>
              <a:rPr lang="en-US" dirty="0" err="1"/>
              <a:t>destek</a:t>
            </a:r>
            <a:r>
              <a:rPr lang="en-US" dirty="0"/>
              <a:t> </a:t>
            </a:r>
            <a:r>
              <a:rPr lang="en-US" dirty="0" err="1"/>
              <a:t>bulan</a:t>
            </a:r>
            <a:r>
              <a:rPr lang="en-US" dirty="0"/>
              <a:t> </a:t>
            </a:r>
            <a:r>
              <a:rPr lang="en-US" dirty="0" err="1"/>
              <a:t>bir</a:t>
            </a:r>
            <a:r>
              <a:rPr lang="en-US" dirty="0"/>
              <a:t> </a:t>
            </a:r>
            <a:r>
              <a:rPr lang="en-US" dirty="0" err="1"/>
              <a:t>Kurtuluş</a:t>
            </a:r>
            <a:r>
              <a:rPr lang="en-US" dirty="0"/>
              <a:t> </a:t>
            </a:r>
            <a:r>
              <a:rPr lang="en-US" dirty="0" err="1"/>
              <a:t>Savaşı</a:t>
            </a:r>
            <a:r>
              <a:rPr lang="en-US" dirty="0"/>
              <a:t>  </a:t>
            </a:r>
            <a:r>
              <a:rPr lang="en-US" dirty="0" err="1"/>
              <a:t>halini</a:t>
            </a:r>
            <a:r>
              <a:rPr lang="en-US" dirty="0"/>
              <a:t> </a:t>
            </a:r>
            <a:r>
              <a:rPr lang="en-US" dirty="0" err="1"/>
              <a:t>alarak</a:t>
            </a:r>
            <a:r>
              <a:rPr lang="en-US" dirty="0"/>
              <a:t> 24 </a:t>
            </a:r>
            <a:r>
              <a:rPr lang="en-US" dirty="0" err="1"/>
              <a:t>Temmuz</a:t>
            </a:r>
            <a:r>
              <a:rPr lang="en-US" dirty="0"/>
              <a:t> 1923'te </a:t>
            </a:r>
            <a:r>
              <a:rPr lang="en-US" dirty="0" err="1"/>
              <a:t>imzalanan</a:t>
            </a:r>
            <a:r>
              <a:rPr lang="en-US" dirty="0"/>
              <a:t> </a:t>
            </a:r>
            <a:r>
              <a:rPr lang="en-US" dirty="0" err="1"/>
              <a:t>Lozan</a:t>
            </a:r>
            <a:r>
              <a:rPr lang="en-US" dirty="0"/>
              <a:t> </a:t>
            </a:r>
            <a:r>
              <a:rPr lang="en-US" dirty="0" err="1"/>
              <a:t>Antlaşması</a:t>
            </a:r>
            <a:r>
              <a:rPr lang="en-US" dirty="0"/>
              <a:t> </a:t>
            </a:r>
            <a:r>
              <a:rPr lang="en-US" dirty="0" err="1"/>
              <a:t>ile</a:t>
            </a:r>
            <a:r>
              <a:rPr lang="en-US" dirty="0"/>
              <a:t> </a:t>
            </a:r>
            <a:r>
              <a:rPr lang="en-US" dirty="0" err="1"/>
              <a:t>zaferle</a:t>
            </a:r>
            <a:r>
              <a:rPr lang="en-US" dirty="0"/>
              <a:t> </a:t>
            </a:r>
            <a:r>
              <a:rPr lang="en-US" dirty="0" err="1"/>
              <a:t>sona</a:t>
            </a:r>
            <a:r>
              <a:rPr lang="en-US" dirty="0"/>
              <a:t> </a:t>
            </a:r>
            <a:r>
              <a:rPr lang="en-US" dirty="0" err="1"/>
              <a:t>ermiştir</a:t>
            </a:r>
            <a:r>
              <a:rPr lang="en-US" dirty="0"/>
              <a:t>.</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KURTULUŞ SAVAŞI SONRASI</a:t>
            </a:r>
            <a:endParaRPr lang="en-US" dirty="0"/>
          </a:p>
        </p:txBody>
      </p:sp>
      <p:sp>
        <p:nvSpPr>
          <p:cNvPr id="3" name="Content Placeholder 2"/>
          <p:cNvSpPr>
            <a:spLocks noGrp="1"/>
          </p:cNvSpPr>
          <p:nvPr>
            <p:ph idx="1"/>
          </p:nvPr>
        </p:nvSpPr>
        <p:spPr/>
        <p:txBody>
          <a:bodyPr>
            <a:normAutofit/>
          </a:bodyPr>
          <a:lstStyle/>
          <a:p>
            <a:r>
              <a:rPr lang="tr-TR" dirty="0"/>
              <a:t>Osmanlı İmparatorluğu’nun altı yüz yıllık tarihi boyunca ülke toprakları dışında değişken bir imajı olmuşsa da bu imajın zaman içinde değişmeyen tarafının olumsuzluk vurgusu olduğu öne sürülebilir. Osmanlı İmparatorluğu başlangıçta</a:t>
            </a:r>
            <a:r>
              <a:rPr lang="tr-TR" dirty="0" smtClean="0"/>
              <a:t> doğudan gelen “istilacı”yken </a:t>
            </a:r>
            <a:r>
              <a:rPr lang="tr-TR" dirty="0"/>
              <a:t>zamanla Avrupa’nın “hasta adamı”na </a:t>
            </a:r>
            <a:r>
              <a:rPr lang="tr-TR" dirty="0" smtClean="0"/>
              <a:t>dönüşmüştür</a:t>
            </a:r>
            <a:r>
              <a:rPr lang="en-US" dirty="0" smtClean="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tr-TR" dirty="0"/>
              <a:t>Türkiye Cumhuriyeti ise kurulduğu 1920’li yıllardan itibaren kendisini Osmanlı’nın devamı olarak değil bağımsız yeni bir devlet olarak kodlamayı tercih etmiştir. </a:t>
            </a:r>
            <a:endParaRPr lang="en-US" dirty="0" smtClean="0"/>
          </a:p>
          <a:p>
            <a:r>
              <a:rPr lang="en-US" dirty="0" smtClean="0"/>
              <a:t>Bu </a:t>
            </a:r>
            <a:r>
              <a:rPr lang="en-US" dirty="0" err="1"/>
              <a:t>kurgu</a:t>
            </a:r>
            <a:r>
              <a:rPr lang="en-US" dirty="0"/>
              <a:t> </a:t>
            </a:r>
            <a:r>
              <a:rPr lang="en-US" dirty="0" err="1"/>
              <a:t>içerisinde</a:t>
            </a:r>
            <a:r>
              <a:rPr lang="en-US" dirty="0"/>
              <a:t> </a:t>
            </a:r>
            <a:r>
              <a:rPr lang="en-US" dirty="0" err="1"/>
              <a:t>Türkiye</a:t>
            </a:r>
            <a:r>
              <a:rPr lang="en-US" dirty="0"/>
              <a:t> </a:t>
            </a:r>
            <a:r>
              <a:rPr lang="en-US" dirty="0" err="1"/>
              <a:t>çağdaş</a:t>
            </a:r>
            <a:r>
              <a:rPr lang="en-US" dirty="0"/>
              <a:t>, </a:t>
            </a:r>
            <a:r>
              <a:rPr lang="en-US" dirty="0" err="1"/>
              <a:t>seküler</a:t>
            </a:r>
            <a:r>
              <a:rPr lang="en-US" dirty="0"/>
              <a:t>, </a:t>
            </a:r>
            <a:r>
              <a:rPr lang="en-US" dirty="0" err="1"/>
              <a:t>batı</a:t>
            </a:r>
            <a:r>
              <a:rPr lang="en-US" dirty="0"/>
              <a:t> </a:t>
            </a:r>
            <a:r>
              <a:rPr lang="en-US" dirty="0" err="1"/>
              <a:t>dünyasına</a:t>
            </a:r>
            <a:r>
              <a:rPr lang="en-US" dirty="0"/>
              <a:t> </a:t>
            </a:r>
            <a:r>
              <a:rPr lang="en-US" dirty="0" err="1"/>
              <a:t>eklemlenmeye</a:t>
            </a:r>
            <a:r>
              <a:rPr lang="en-US" dirty="0"/>
              <a:t> </a:t>
            </a:r>
            <a:r>
              <a:rPr lang="en-US" dirty="0" err="1"/>
              <a:t>istekli</a:t>
            </a:r>
            <a:r>
              <a:rPr lang="en-US" dirty="0"/>
              <a:t> </a:t>
            </a:r>
            <a:r>
              <a:rPr lang="en-US" dirty="0" err="1"/>
              <a:t>bir</a:t>
            </a:r>
            <a:r>
              <a:rPr lang="en-US" dirty="0"/>
              <a:t> </a:t>
            </a:r>
            <a:r>
              <a:rPr lang="en-US" dirty="0" err="1"/>
              <a:t>Türkiye’dir</a:t>
            </a:r>
            <a:r>
              <a:rPr lang="en-US" dirty="0" smtClean="0"/>
              <a:t>.</a:t>
            </a:r>
          </a:p>
          <a:p>
            <a:r>
              <a:rPr lang="en-US" dirty="0" smtClean="0"/>
              <a:t> </a:t>
            </a:r>
            <a:r>
              <a:rPr lang="en-US" dirty="0" err="1"/>
              <a:t>Osmanlı</a:t>
            </a:r>
            <a:r>
              <a:rPr lang="en-US" dirty="0"/>
              <a:t> </a:t>
            </a:r>
            <a:r>
              <a:rPr lang="en-US" dirty="0" err="1"/>
              <a:t>doğuyu</a:t>
            </a:r>
            <a:r>
              <a:rPr lang="en-US" dirty="0"/>
              <a:t> </a:t>
            </a:r>
            <a:r>
              <a:rPr lang="en-US" dirty="0" err="1"/>
              <a:t>temsil</a:t>
            </a:r>
            <a:r>
              <a:rPr lang="en-US" dirty="0"/>
              <a:t> </a:t>
            </a:r>
            <a:r>
              <a:rPr lang="en-US" dirty="0" err="1"/>
              <a:t>ediyorken</a:t>
            </a:r>
            <a:r>
              <a:rPr lang="en-US" dirty="0"/>
              <a:t>, </a:t>
            </a:r>
            <a:r>
              <a:rPr lang="en-US" dirty="0" err="1"/>
              <a:t>Türkiye’nin</a:t>
            </a:r>
            <a:r>
              <a:rPr lang="en-US" dirty="0"/>
              <a:t> </a:t>
            </a:r>
            <a:r>
              <a:rPr lang="en-US" dirty="0" err="1"/>
              <a:t>yüzü</a:t>
            </a:r>
            <a:r>
              <a:rPr lang="en-US" dirty="0"/>
              <a:t> </a:t>
            </a:r>
            <a:r>
              <a:rPr lang="en-US" dirty="0" err="1"/>
              <a:t>batıya</a:t>
            </a:r>
            <a:r>
              <a:rPr lang="en-US" dirty="0"/>
              <a:t> </a:t>
            </a:r>
            <a:r>
              <a:rPr lang="en-US" dirty="0" err="1"/>
              <a:t>dönüktür</a:t>
            </a:r>
            <a:r>
              <a:rPr lang="en-US" dirty="0"/>
              <a:t>, </a:t>
            </a:r>
            <a:r>
              <a:rPr lang="en-US" dirty="0" err="1"/>
              <a:t>Osmanlı</a:t>
            </a:r>
            <a:r>
              <a:rPr lang="en-US" dirty="0"/>
              <a:t> </a:t>
            </a:r>
            <a:r>
              <a:rPr lang="en-US" dirty="0" err="1"/>
              <a:t>bir</a:t>
            </a:r>
            <a:r>
              <a:rPr lang="en-US" dirty="0"/>
              <a:t> </a:t>
            </a:r>
            <a:r>
              <a:rPr lang="en-US" dirty="0" err="1"/>
              <a:t>çok</a:t>
            </a:r>
            <a:r>
              <a:rPr lang="en-US" dirty="0"/>
              <a:t> </a:t>
            </a:r>
            <a:r>
              <a:rPr lang="en-US" dirty="0" err="1"/>
              <a:t>farklı</a:t>
            </a:r>
            <a:r>
              <a:rPr lang="en-US" dirty="0"/>
              <a:t> </a:t>
            </a:r>
            <a:r>
              <a:rPr lang="en-US" dirty="0" err="1"/>
              <a:t>etnisiteyi</a:t>
            </a:r>
            <a:r>
              <a:rPr lang="en-US" dirty="0"/>
              <a:t> </a:t>
            </a:r>
            <a:r>
              <a:rPr lang="en-US" dirty="0" err="1"/>
              <a:t>içinde</a:t>
            </a:r>
            <a:r>
              <a:rPr lang="en-US" dirty="0" smtClean="0"/>
              <a:t> </a:t>
            </a:r>
            <a:r>
              <a:rPr lang="en-US" dirty="0" err="1" smtClean="0"/>
              <a:t>barındırıyorken</a:t>
            </a:r>
            <a:r>
              <a:rPr lang="en-US" dirty="0" smtClean="0"/>
              <a:t> </a:t>
            </a:r>
            <a:r>
              <a:rPr lang="en-US" dirty="0" err="1" smtClean="0"/>
              <a:t>yeni</a:t>
            </a:r>
            <a:r>
              <a:rPr lang="en-US" dirty="0" smtClean="0"/>
              <a:t> </a:t>
            </a:r>
            <a:r>
              <a:rPr lang="en-US" dirty="0" err="1"/>
              <a:t>Türkiye</a:t>
            </a:r>
            <a:r>
              <a:rPr lang="en-US" dirty="0"/>
              <a:t>, </a:t>
            </a:r>
            <a:r>
              <a:rPr lang="en-US" dirty="0" err="1"/>
              <a:t>Türk’tür</a:t>
            </a:r>
            <a:r>
              <a:rPr lang="en-US" dirty="0"/>
              <a:t>.</a:t>
            </a:r>
            <a:r>
              <a:rPr lang="en-US" dirty="0" smtClean="0"/>
              <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Osmanlı</a:t>
            </a:r>
            <a:r>
              <a:rPr lang="en-US" dirty="0" smtClean="0"/>
              <a:t> </a:t>
            </a:r>
            <a:r>
              <a:rPr lang="en-US" dirty="0" err="1" smtClean="0"/>
              <a:t>Kadınının</a:t>
            </a:r>
            <a:r>
              <a:rPr lang="en-US" dirty="0" smtClean="0"/>
              <a:t> </a:t>
            </a:r>
            <a:r>
              <a:rPr lang="en-US" dirty="0" err="1" smtClean="0"/>
              <a:t>İmajı</a:t>
            </a:r>
            <a:endParaRPr lang="en-US" dirty="0"/>
          </a:p>
        </p:txBody>
      </p:sp>
      <p:sp>
        <p:nvSpPr>
          <p:cNvPr id="3" name="Content Placeholder 2"/>
          <p:cNvSpPr>
            <a:spLocks noGrp="1"/>
          </p:cNvSpPr>
          <p:nvPr>
            <p:ph idx="1"/>
          </p:nvPr>
        </p:nvSpPr>
        <p:spPr/>
        <p:txBody>
          <a:bodyPr>
            <a:normAutofit fontScale="85000" lnSpcReduction="20000"/>
          </a:bodyPr>
          <a:lstStyle/>
          <a:p>
            <a:r>
              <a:rPr lang="en-US" dirty="0" err="1"/>
              <a:t>Osmanlı</a:t>
            </a:r>
            <a:r>
              <a:rPr lang="en-US" dirty="0"/>
              <a:t> </a:t>
            </a:r>
            <a:r>
              <a:rPr lang="en-US" dirty="0" err="1"/>
              <a:t>İmparatorluğu’nun</a:t>
            </a:r>
            <a:r>
              <a:rPr lang="en-US" dirty="0" smtClean="0"/>
              <a:t> </a:t>
            </a:r>
            <a:r>
              <a:rPr lang="en-US" dirty="0" err="1" smtClean="0"/>
              <a:t>imajında</a:t>
            </a:r>
            <a:r>
              <a:rPr lang="en-US" dirty="0" smtClean="0"/>
              <a:t> </a:t>
            </a:r>
            <a:r>
              <a:rPr lang="en-US" dirty="0" err="1"/>
              <a:t>kadınların</a:t>
            </a:r>
            <a:r>
              <a:rPr lang="en-US" dirty="0"/>
              <a:t> </a:t>
            </a:r>
            <a:r>
              <a:rPr lang="en-US" dirty="0" err="1"/>
              <a:t>batılıların</a:t>
            </a:r>
            <a:r>
              <a:rPr lang="en-US" dirty="0"/>
              <a:t> </a:t>
            </a:r>
            <a:r>
              <a:rPr lang="en-US" dirty="0" err="1"/>
              <a:t>zihnindeki</a:t>
            </a:r>
            <a:r>
              <a:rPr lang="en-US" dirty="0"/>
              <a:t> </a:t>
            </a:r>
            <a:r>
              <a:rPr lang="en-US" dirty="0" err="1"/>
              <a:t>konumunun</a:t>
            </a:r>
            <a:r>
              <a:rPr lang="en-US" dirty="0" smtClean="0"/>
              <a:t> </a:t>
            </a:r>
            <a:r>
              <a:rPr lang="en-US" dirty="0" err="1" smtClean="0"/>
              <a:t>önemli</a:t>
            </a:r>
            <a:r>
              <a:rPr lang="en-US" dirty="0" smtClean="0"/>
              <a:t> </a:t>
            </a:r>
            <a:r>
              <a:rPr lang="en-US" dirty="0" err="1"/>
              <a:t>bir</a:t>
            </a:r>
            <a:r>
              <a:rPr lang="en-US" dirty="0"/>
              <a:t> </a:t>
            </a:r>
            <a:r>
              <a:rPr lang="en-US" dirty="0" err="1"/>
              <a:t>katkısı</a:t>
            </a:r>
            <a:r>
              <a:rPr lang="en-US" dirty="0"/>
              <a:t> </a:t>
            </a:r>
            <a:r>
              <a:rPr lang="en-US" dirty="0" err="1"/>
              <a:t>vardır</a:t>
            </a:r>
            <a:r>
              <a:rPr lang="en-US" dirty="0"/>
              <a:t>.  </a:t>
            </a:r>
            <a:r>
              <a:rPr lang="en-US" dirty="0" err="1"/>
              <a:t>Osmanlı’da</a:t>
            </a:r>
            <a:r>
              <a:rPr lang="en-US" dirty="0"/>
              <a:t> </a:t>
            </a:r>
            <a:r>
              <a:rPr lang="en-US" dirty="0" err="1"/>
              <a:t>kadının</a:t>
            </a:r>
            <a:r>
              <a:rPr lang="en-US" dirty="0"/>
              <a:t> </a:t>
            </a:r>
            <a:r>
              <a:rPr lang="en-US" dirty="0" err="1"/>
              <a:t>konumu</a:t>
            </a:r>
            <a:r>
              <a:rPr lang="en-US" dirty="0"/>
              <a:t> her </a:t>
            </a:r>
            <a:r>
              <a:rPr lang="en-US" dirty="0" err="1"/>
              <a:t>zaman</a:t>
            </a:r>
            <a:r>
              <a:rPr lang="en-US" dirty="0"/>
              <a:t> </a:t>
            </a:r>
            <a:r>
              <a:rPr lang="en-US" dirty="0" err="1"/>
              <a:t>batılıların</a:t>
            </a:r>
            <a:r>
              <a:rPr lang="en-US" dirty="0"/>
              <a:t> </a:t>
            </a:r>
            <a:r>
              <a:rPr lang="en-US" dirty="0" err="1"/>
              <a:t>ilgisini</a:t>
            </a:r>
            <a:r>
              <a:rPr lang="en-US" dirty="0"/>
              <a:t> </a:t>
            </a:r>
            <a:r>
              <a:rPr lang="en-US" dirty="0" err="1"/>
              <a:t>çeken</a:t>
            </a:r>
            <a:r>
              <a:rPr lang="en-US" dirty="0"/>
              <a:t> </a:t>
            </a:r>
            <a:r>
              <a:rPr lang="en-US" dirty="0" err="1"/>
              <a:t>konulardan</a:t>
            </a:r>
            <a:r>
              <a:rPr lang="en-US" dirty="0"/>
              <a:t> </a:t>
            </a:r>
            <a:r>
              <a:rPr lang="en-US" dirty="0" err="1"/>
              <a:t>birisi</a:t>
            </a:r>
            <a:r>
              <a:rPr lang="en-US" dirty="0"/>
              <a:t> </a:t>
            </a:r>
            <a:r>
              <a:rPr lang="en-US" dirty="0" err="1"/>
              <a:t>olmuş</a:t>
            </a:r>
            <a:r>
              <a:rPr lang="en-US" dirty="0"/>
              <a:t> </a:t>
            </a:r>
            <a:r>
              <a:rPr lang="en-US" dirty="0" err="1"/>
              <a:t>ve</a:t>
            </a:r>
            <a:r>
              <a:rPr lang="en-US" dirty="0"/>
              <a:t> </a:t>
            </a:r>
            <a:r>
              <a:rPr lang="en-US" dirty="0" err="1"/>
              <a:t>genellikle</a:t>
            </a:r>
            <a:r>
              <a:rPr lang="en-US" dirty="0" smtClean="0"/>
              <a:t> </a:t>
            </a:r>
            <a:r>
              <a:rPr lang="en-US" dirty="0" err="1" smtClean="0"/>
              <a:t>egzotism</a:t>
            </a:r>
            <a:r>
              <a:rPr lang="en-US" dirty="0" smtClean="0"/>
              <a:t>, </a:t>
            </a:r>
            <a:r>
              <a:rPr lang="en-US" dirty="0" err="1" smtClean="0"/>
              <a:t>esaret</a:t>
            </a:r>
            <a:r>
              <a:rPr lang="en-US" dirty="0" smtClean="0"/>
              <a:t> </a:t>
            </a:r>
            <a:r>
              <a:rPr lang="en-US" dirty="0" err="1" smtClean="0"/>
              <a:t>ve</a:t>
            </a:r>
            <a:r>
              <a:rPr lang="en-US" dirty="0" smtClean="0"/>
              <a:t> </a:t>
            </a:r>
            <a:r>
              <a:rPr lang="en-US" dirty="0" err="1" smtClean="0"/>
              <a:t>çok</a:t>
            </a:r>
            <a:r>
              <a:rPr lang="en-US" dirty="0" smtClean="0"/>
              <a:t> </a:t>
            </a:r>
            <a:r>
              <a:rPr lang="en-US" dirty="0" err="1" smtClean="0"/>
              <a:t>eşlilik</a:t>
            </a:r>
            <a:r>
              <a:rPr lang="en-US" dirty="0" smtClean="0"/>
              <a:t> </a:t>
            </a:r>
            <a:r>
              <a:rPr lang="en-US" dirty="0" err="1" smtClean="0"/>
              <a:t>gibi</a:t>
            </a:r>
            <a:r>
              <a:rPr lang="en-US" dirty="0" smtClean="0"/>
              <a:t> </a:t>
            </a:r>
            <a:r>
              <a:rPr lang="en-US" dirty="0" err="1"/>
              <a:t>kavramlarla</a:t>
            </a:r>
            <a:r>
              <a:rPr lang="en-US" dirty="0"/>
              <a:t> </a:t>
            </a:r>
            <a:r>
              <a:rPr lang="en-US" dirty="0" err="1" smtClean="0"/>
              <a:t>ilişkilendirilmiştir</a:t>
            </a:r>
            <a:r>
              <a:rPr lang="en-US" dirty="0" smtClean="0"/>
              <a:t>. </a:t>
            </a:r>
          </a:p>
          <a:p>
            <a:r>
              <a:rPr lang="tr-TR" dirty="0"/>
              <a:t>O</a:t>
            </a:r>
            <a:r>
              <a:rPr lang="tr-TR" dirty="0" smtClean="0"/>
              <a:t>nsekizinci </a:t>
            </a:r>
            <a:r>
              <a:rPr lang="tr-TR" dirty="0"/>
              <a:t>ve ondokuzuncu yüzyılda Osmanlı İmparatorluğu ve Osmanlı’da kadınlar  söz konusu  olduğunda  batılıların aklına ilk gelen harem olmaktadır çünkü harem Osmanlı kadınının tasvirinde oldukça merkezi bir</a:t>
            </a:r>
            <a:r>
              <a:rPr lang="tr-TR" dirty="0" smtClean="0"/>
              <a:t> konumdadır. </a:t>
            </a:r>
            <a:r>
              <a:rPr lang="en-US" dirty="0" smtClean="0"/>
              <a:t>B</a:t>
            </a:r>
            <a:r>
              <a:rPr lang="tr-TR" dirty="0" smtClean="0"/>
              <a:t>u dönemde harem </a:t>
            </a:r>
            <a:r>
              <a:rPr lang="tr-TR" dirty="0"/>
              <a:t>ve haremdeki Osmanlı kadını üzerine ilişkin sayısız sanat eseri vardı.</a:t>
            </a:r>
            <a:r>
              <a:rPr lang="tr-TR" dirty="0" smtClean="0"/>
              <a:t> </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normAutofit fontScale="85000" lnSpcReduction="10000"/>
          </a:bodyPr>
          <a:lstStyle/>
          <a:p>
            <a:pPr>
              <a:buNone/>
            </a:pPr>
            <a:r>
              <a:rPr lang="en-US" dirty="0" smtClean="0"/>
              <a:t>   </a:t>
            </a:r>
          </a:p>
          <a:p>
            <a:r>
              <a:rPr lang="en-US" dirty="0" err="1" smtClean="0"/>
              <a:t>Geniş</a:t>
            </a:r>
            <a:r>
              <a:rPr lang="en-US" dirty="0" smtClean="0"/>
              <a:t> </a:t>
            </a:r>
            <a:r>
              <a:rPr lang="en-US" dirty="0" err="1" smtClean="0"/>
              <a:t>kitlelerin</a:t>
            </a:r>
            <a:r>
              <a:rPr lang="en-US" dirty="0" smtClean="0"/>
              <a:t> </a:t>
            </a:r>
            <a:r>
              <a:rPr lang="en-US" dirty="0" err="1" smtClean="0"/>
              <a:t>uzak</a:t>
            </a:r>
            <a:r>
              <a:rPr lang="en-US" dirty="0" smtClean="0"/>
              <a:t> </a:t>
            </a:r>
            <a:r>
              <a:rPr lang="en-US" dirty="0" err="1" smtClean="0"/>
              <a:t>coğrafyalara</a:t>
            </a:r>
            <a:r>
              <a:rPr lang="en-US" dirty="0" smtClean="0"/>
              <a:t> </a:t>
            </a:r>
            <a:r>
              <a:rPr lang="en-US" dirty="0" err="1" smtClean="0"/>
              <a:t>ilişkin</a:t>
            </a:r>
            <a:r>
              <a:rPr lang="en-US" dirty="0" smtClean="0"/>
              <a:t> </a:t>
            </a:r>
            <a:r>
              <a:rPr lang="en-US" dirty="0" err="1" smtClean="0"/>
              <a:t>imgeleri</a:t>
            </a:r>
            <a:r>
              <a:rPr lang="en-US" dirty="0" smtClean="0"/>
              <a:t> </a:t>
            </a:r>
            <a:r>
              <a:rPr lang="en-US" dirty="0" err="1" smtClean="0"/>
              <a:t>büyük</a:t>
            </a:r>
            <a:r>
              <a:rPr lang="en-US" dirty="0" smtClean="0"/>
              <a:t> </a:t>
            </a:r>
            <a:r>
              <a:rPr lang="en-US" dirty="0" err="1" smtClean="0"/>
              <a:t>ölçüde</a:t>
            </a:r>
            <a:r>
              <a:rPr lang="en-US" dirty="0" smtClean="0"/>
              <a:t> </a:t>
            </a:r>
            <a:r>
              <a:rPr lang="en-US" dirty="0" err="1" smtClean="0"/>
              <a:t>gördükleri</a:t>
            </a:r>
            <a:r>
              <a:rPr lang="en-US" dirty="0" smtClean="0"/>
              <a:t> </a:t>
            </a:r>
            <a:r>
              <a:rPr lang="en-US" dirty="0" err="1" smtClean="0"/>
              <a:t>ya</a:t>
            </a:r>
            <a:r>
              <a:rPr lang="en-US" dirty="0" smtClean="0"/>
              <a:t> </a:t>
            </a:r>
            <a:r>
              <a:rPr lang="en-US" dirty="0" err="1" smtClean="0"/>
              <a:t>da</a:t>
            </a:r>
            <a:r>
              <a:rPr lang="en-US" dirty="0" smtClean="0"/>
              <a:t> </a:t>
            </a:r>
            <a:r>
              <a:rPr lang="en-US" dirty="0" err="1" smtClean="0"/>
              <a:t>okudukları</a:t>
            </a:r>
            <a:r>
              <a:rPr lang="en-US" dirty="0" smtClean="0"/>
              <a:t> </a:t>
            </a:r>
            <a:r>
              <a:rPr lang="en-US" dirty="0" err="1" smtClean="0"/>
              <a:t>üzerinden</a:t>
            </a:r>
            <a:r>
              <a:rPr lang="en-US" dirty="0" smtClean="0"/>
              <a:t> </a:t>
            </a:r>
            <a:r>
              <a:rPr lang="en-US" dirty="0" err="1" smtClean="0"/>
              <a:t>oluşturdukları</a:t>
            </a:r>
            <a:r>
              <a:rPr lang="en-US" dirty="0" smtClean="0"/>
              <a:t> </a:t>
            </a:r>
            <a:r>
              <a:rPr lang="en-US" dirty="0" err="1" smtClean="0"/>
              <a:t>bu</a:t>
            </a:r>
            <a:r>
              <a:rPr lang="en-US" dirty="0" smtClean="0"/>
              <a:t> </a:t>
            </a:r>
            <a:r>
              <a:rPr lang="en-US" dirty="0" err="1" smtClean="0"/>
              <a:t>dönemde</a:t>
            </a:r>
            <a:r>
              <a:rPr lang="en-US" dirty="0" smtClean="0"/>
              <a:t> </a:t>
            </a:r>
            <a:r>
              <a:rPr lang="en-US" dirty="0" err="1" smtClean="0"/>
              <a:t>Osmanlı</a:t>
            </a:r>
            <a:r>
              <a:rPr lang="en-US" dirty="0" smtClean="0"/>
              <a:t> </a:t>
            </a:r>
            <a:r>
              <a:rPr lang="en-US" dirty="0" err="1" smtClean="0"/>
              <a:t>kültürünün</a:t>
            </a:r>
            <a:r>
              <a:rPr lang="en-US" dirty="0" smtClean="0"/>
              <a:t> de </a:t>
            </a:r>
            <a:r>
              <a:rPr lang="en-US" dirty="0" err="1" smtClean="0"/>
              <a:t>bir</a:t>
            </a:r>
            <a:r>
              <a:rPr lang="en-US" dirty="0" smtClean="0"/>
              <a:t> </a:t>
            </a:r>
            <a:r>
              <a:rPr lang="en-US" dirty="0" err="1" smtClean="0"/>
              <a:t>parçası</a:t>
            </a:r>
            <a:r>
              <a:rPr lang="en-US" dirty="0" smtClean="0"/>
              <a:t> </a:t>
            </a:r>
            <a:r>
              <a:rPr lang="en-US" dirty="0" err="1" smtClean="0"/>
              <a:t>olan</a:t>
            </a:r>
            <a:r>
              <a:rPr lang="en-US" dirty="0" smtClean="0"/>
              <a:t> </a:t>
            </a:r>
            <a:r>
              <a:rPr lang="en-US" dirty="0" err="1" smtClean="0"/>
              <a:t>haremin</a:t>
            </a:r>
            <a:r>
              <a:rPr lang="en-US" dirty="0" smtClean="0"/>
              <a:t> </a:t>
            </a:r>
            <a:r>
              <a:rPr lang="en-US" dirty="0" err="1" smtClean="0"/>
              <a:t>bu</a:t>
            </a:r>
            <a:r>
              <a:rPr lang="en-US" dirty="0" smtClean="0"/>
              <a:t> </a:t>
            </a:r>
            <a:r>
              <a:rPr lang="en-US" dirty="0" err="1" smtClean="0"/>
              <a:t>temsilleri</a:t>
            </a:r>
            <a:r>
              <a:rPr lang="en-US" dirty="0" smtClean="0"/>
              <a:t> </a:t>
            </a:r>
            <a:r>
              <a:rPr lang="en-US" dirty="0" err="1" smtClean="0"/>
              <a:t>Osmanlı’nın</a:t>
            </a:r>
            <a:r>
              <a:rPr lang="en-US" dirty="0" smtClean="0"/>
              <a:t> </a:t>
            </a:r>
            <a:r>
              <a:rPr lang="en-US" dirty="0" err="1" smtClean="0"/>
              <a:t>batı</a:t>
            </a:r>
            <a:r>
              <a:rPr lang="en-US" dirty="0" smtClean="0"/>
              <a:t> </a:t>
            </a:r>
            <a:r>
              <a:rPr lang="en-US" dirty="0" err="1" smtClean="0"/>
              <a:t>gözündeki</a:t>
            </a:r>
            <a:r>
              <a:rPr lang="en-US" dirty="0" smtClean="0"/>
              <a:t> </a:t>
            </a:r>
            <a:r>
              <a:rPr lang="en-US" dirty="0" err="1" smtClean="0"/>
              <a:t>imajı</a:t>
            </a:r>
            <a:r>
              <a:rPr lang="en-US" dirty="0" smtClean="0"/>
              <a:t> </a:t>
            </a:r>
            <a:r>
              <a:rPr lang="en-US" dirty="0" err="1" smtClean="0"/>
              <a:t>üzerinde</a:t>
            </a:r>
            <a:r>
              <a:rPr lang="en-US" dirty="0" smtClean="0"/>
              <a:t> de </a:t>
            </a:r>
            <a:r>
              <a:rPr lang="en-US" dirty="0" err="1" smtClean="0"/>
              <a:t>önemli</a:t>
            </a:r>
            <a:r>
              <a:rPr lang="en-US" dirty="0" smtClean="0"/>
              <a:t> </a:t>
            </a:r>
            <a:r>
              <a:rPr lang="en-US" dirty="0" err="1" smtClean="0"/>
              <a:t>bir</a:t>
            </a:r>
            <a:r>
              <a:rPr lang="en-US" dirty="0" smtClean="0"/>
              <a:t> </a:t>
            </a:r>
            <a:r>
              <a:rPr lang="en-US" dirty="0" err="1" smtClean="0"/>
              <a:t>etkiye</a:t>
            </a:r>
            <a:r>
              <a:rPr lang="en-US" dirty="0" smtClean="0"/>
              <a:t>  </a:t>
            </a:r>
            <a:r>
              <a:rPr lang="en-US" dirty="0" err="1" smtClean="0"/>
              <a:t>sahip</a:t>
            </a:r>
            <a:r>
              <a:rPr lang="en-US" dirty="0" smtClean="0"/>
              <a:t> </a:t>
            </a:r>
            <a:r>
              <a:rPr lang="en-US" dirty="0" err="1" smtClean="0"/>
              <a:t>olmuştur</a:t>
            </a:r>
            <a:r>
              <a:rPr lang="en-US" dirty="0" smtClean="0"/>
              <a:t>. </a:t>
            </a:r>
            <a:endParaRPr lang="en-US" dirty="0"/>
          </a:p>
        </p:txBody>
      </p:sp>
      <p:pic>
        <p:nvPicPr>
          <p:cNvPr id="10" name="Content Placeholder 9" descr="harem.jpg"/>
          <p:cNvPicPr>
            <a:picLocks noGrp="1" noChangeAspect="1"/>
          </p:cNvPicPr>
          <p:nvPr>
            <p:ph sz="half" idx="2"/>
          </p:nvPr>
        </p:nvPicPr>
        <p:blipFill>
          <a:blip r:embed="rId2"/>
          <a:srcRect t="-18050" b="-18050"/>
          <a:stretch>
            <a:fillRect/>
          </a:stretch>
        </p:blip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tr-TR" dirty="0"/>
              <a:t>Cumhuriyet kurulduğu ilk yıllardan itibaren Osmanlı’dan devranılan bu durumu değiştirmek için önemli çabalar göstermiştir.</a:t>
            </a:r>
            <a:r>
              <a:rPr lang="tr-TR" dirty="0" smtClean="0"/>
              <a:t> </a:t>
            </a:r>
          </a:p>
          <a:p>
            <a:r>
              <a:rPr lang="tr-TR" dirty="0" smtClean="0"/>
              <a:t>Alternatif </a:t>
            </a:r>
            <a:r>
              <a:rPr lang="tr-TR" dirty="0"/>
              <a:t>bir kadın modeli yaratmak yeni düzenin önceliklerinden birisidir.</a:t>
            </a:r>
            <a:r>
              <a:rPr lang="tr-TR" dirty="0" smtClean="0"/>
              <a:t> </a:t>
            </a:r>
          </a:p>
          <a:p>
            <a:r>
              <a:rPr lang="tr-TR" dirty="0" smtClean="0"/>
              <a:t>Cumhuriyetin </a:t>
            </a:r>
            <a:r>
              <a:rPr lang="tr-TR" dirty="0"/>
              <a:t>bir kısım yasal değişiklikleri “kadın devrimleri” olarak adlandırılır. Bu devrimlerin başında 1924 yılında çıkartılan Tevhid-i Tedrisat Kanunu, 1926’da kabul edilen Medeni Kanun ve 1925 yılında kabul edilen Kıyafet Kanunu gelir</a:t>
            </a:r>
            <a:r>
              <a:rPr lang="tr-TR" dirty="0" smtClean="0"/>
              <a:t>.</a:t>
            </a:r>
          </a:p>
          <a:p>
            <a:r>
              <a:rPr lang="tr-TR" dirty="0" smtClean="0"/>
              <a:t>Eğitim </a:t>
            </a:r>
            <a:r>
              <a:rPr lang="tr-TR" dirty="0"/>
              <a:t>sisteminin laikleşmesiyle birlikte kadınlarla erkeklere eşit eğitim olanakları sağlanmış, kıyafet kanunuyla kadınların</a:t>
            </a:r>
            <a:r>
              <a:rPr lang="tr-TR" dirty="0" smtClean="0"/>
              <a:t> İslami </a:t>
            </a:r>
            <a:r>
              <a:rPr lang="tr-TR" dirty="0"/>
              <a:t>esaslara göre giyinmesi zorunluluğu ortadan kaldırılmış, medeni kanunla ise </a:t>
            </a:r>
            <a:r>
              <a:rPr lang="tr-TR" dirty="0" smtClean="0"/>
              <a:t>dini </a:t>
            </a:r>
            <a:r>
              <a:rPr lang="tr-TR" dirty="0"/>
              <a:t>esaslar yerine hukuki esaslar kabul edilmiştir. Böylelikle kadınlar kanunlar karşısında erkeklerle eşit haklara sahip olmuşlardır</a:t>
            </a:r>
            <a:r>
              <a:rPr lang="en-US" dirty="0" smtClean="0"/>
              <a:t> </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tr-TR" dirty="0" smtClean="0"/>
              <a:t>Halkla ilişkiler odaklı olarak yaklaşıldığında ise Türk toplumunun cumhuriyetle birlikte yaşadığı dönüşümü tüm dünyaya kadınlar üzerinden anlatmak oldukça akılcıdır. </a:t>
            </a:r>
          </a:p>
          <a:p>
            <a:r>
              <a:rPr lang="tr-TR" dirty="0" smtClean="0"/>
              <a:t>Türkiye Cumhuriyeti’ne geçiş sürecinde yaşanan dönüşümün ve batılılaşma hikayesinin görsel kodlarını kadınlar üzerinden takip etmek ve kavramak  Batılılar için çok daha kolaydır.</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1914 yılında Birleşik Krallık Almanya’ya savaş ilan etti. Alman ordusu yedek kuvvetler dahil 4,5 milyon kişiden oluşurken İngiltere’nin savaşa hazır profesyonel ordusu sadece 80 bindi. </a:t>
            </a:r>
          </a:p>
          <a:p>
            <a:r>
              <a:rPr lang="tr-TR" dirty="0" smtClean="0"/>
              <a:t>İngiltere bunun üzerine insanların dikkatini çekmek için ilk kitlesel iletişim kampanyasına girişti. </a:t>
            </a:r>
            <a:endParaRPr lang="tr-TR" dirty="0"/>
          </a:p>
        </p:txBody>
      </p:sp>
    </p:spTree>
    <p:extLst>
      <p:ext uri="{BB962C8B-B14F-4D97-AF65-F5344CB8AC3E}">
        <p14:creationId xmlns:p14="http://schemas.microsoft.com/office/powerpoint/2010/main" val="36226973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normAutofit fontScale="85000" lnSpcReduction="10000"/>
          </a:bodyPr>
          <a:lstStyle/>
          <a:p>
            <a:r>
              <a:rPr lang="tr-TR" dirty="0"/>
              <a:t>D</a:t>
            </a:r>
            <a:r>
              <a:rPr lang="tr-TR" dirty="0" smtClean="0"/>
              <a:t>önemin </a:t>
            </a:r>
            <a:r>
              <a:rPr lang="tr-TR" dirty="0"/>
              <a:t>Türkiye’yi tanıtıcı çeşitli materyallerinde erkeklerden daha çok ön plana çıkartılan çağdaş giyimli, modern saç stiline sahip, iyi görünümlü, kendine güvenli Türk kadınlarıdır.</a:t>
            </a:r>
            <a:r>
              <a:rPr lang="tr-TR" dirty="0" smtClean="0"/>
              <a:t> </a:t>
            </a:r>
          </a:p>
          <a:p>
            <a:r>
              <a:rPr lang="tr-TR" dirty="0" smtClean="0"/>
              <a:t>Türk </a:t>
            </a:r>
            <a:r>
              <a:rPr lang="tr-TR" dirty="0"/>
              <a:t>kadının özellikle görselleştirilerek paylaşılan dönüşüm hikayesi aslında yeni Türkiye’nin hikayesidir. </a:t>
            </a:r>
            <a:endParaRPr lang="en-US" dirty="0"/>
          </a:p>
        </p:txBody>
      </p:sp>
      <p:sp>
        <p:nvSpPr>
          <p:cNvPr id="7" name="Content Placeholder 6"/>
          <p:cNvSpPr>
            <a:spLocks noGrp="1"/>
          </p:cNvSpPr>
          <p:nvPr>
            <p:ph sz="half" idx="2"/>
          </p:nvPr>
        </p:nvSpPr>
        <p:spPr/>
        <p:txBody>
          <a:bodyPr>
            <a:normAutofit fontScale="85000" lnSpcReduction="10000"/>
          </a:bodyPr>
          <a:lstStyle/>
          <a:p>
            <a:endParaRPr lang="en-US"/>
          </a:p>
        </p:txBody>
      </p:sp>
      <p:pic>
        <p:nvPicPr>
          <p:cNvPr id="8" name="Picture 7"/>
          <p:cNvPicPr>
            <a:picLocks noChangeAspect="1"/>
          </p:cNvPicPr>
          <p:nvPr/>
        </p:nvPicPr>
        <p:blipFill>
          <a:blip r:embed="rId2"/>
          <a:stretch>
            <a:fillRect/>
          </a:stretch>
        </p:blipFill>
        <p:spPr>
          <a:xfrm>
            <a:off x="4492256" y="2895600"/>
            <a:ext cx="4651744" cy="1600200"/>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Güzellik</a:t>
            </a:r>
            <a:r>
              <a:rPr lang="en-US" b="1" dirty="0" smtClean="0"/>
              <a:t> </a:t>
            </a:r>
            <a:r>
              <a:rPr lang="en-US" b="1" dirty="0" err="1" smtClean="0"/>
              <a:t>Yarışmaları</a:t>
            </a:r>
            <a:r>
              <a:rPr lang="en-US" b="1" dirty="0" smtClean="0"/>
              <a:t> </a:t>
            </a:r>
            <a:endParaRPr lang="en-US" b="1" dirty="0"/>
          </a:p>
        </p:txBody>
      </p:sp>
      <p:sp>
        <p:nvSpPr>
          <p:cNvPr id="3" name="Content Placeholder 2"/>
          <p:cNvSpPr>
            <a:spLocks noGrp="1"/>
          </p:cNvSpPr>
          <p:nvPr>
            <p:ph idx="1"/>
          </p:nvPr>
        </p:nvSpPr>
        <p:spPr/>
        <p:txBody>
          <a:bodyPr>
            <a:normAutofit fontScale="92500" lnSpcReduction="10000"/>
          </a:bodyPr>
          <a:lstStyle/>
          <a:p>
            <a:r>
              <a:rPr lang="tr-TR" dirty="0"/>
              <a:t>Tükiye Cumhuriyeti kurulduğu ilk yıllarda kendisini tanıtmaya yönelik çabalara kadınları büyük ölçüde entegre etmişse de tamamen kadınların omuzlarında yükselen bir halkla ilişkiler aracı diğerlerinden farklılaşır. Bu araç güzellik yarışmalarıdır.</a:t>
            </a:r>
            <a:r>
              <a:rPr lang="tr-TR" dirty="0" smtClean="0"/>
              <a:t> </a:t>
            </a:r>
          </a:p>
          <a:p>
            <a:r>
              <a:rPr lang="tr-TR" dirty="0" smtClean="0"/>
              <a:t>Güzellik yarışmalarının asıl amacı Türkiye’nin değişen imajını sergilemektir. Bu nedenle güzeller  “modern Türkiye”yi temsil etme potansiyelleri göz önünde bulunduruarak seçilmiştir. </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1929</a:t>
            </a:r>
            <a:endParaRPr lang="en-US" b="1" dirty="0"/>
          </a:p>
        </p:txBody>
      </p:sp>
      <p:sp>
        <p:nvSpPr>
          <p:cNvPr id="3" name="Content Placeholder 2"/>
          <p:cNvSpPr>
            <a:spLocks noGrp="1"/>
          </p:cNvSpPr>
          <p:nvPr>
            <p:ph idx="1"/>
          </p:nvPr>
        </p:nvSpPr>
        <p:spPr/>
        <p:txBody>
          <a:bodyPr>
            <a:normAutofit fontScale="92500" lnSpcReduction="10000"/>
          </a:bodyPr>
          <a:lstStyle/>
          <a:p>
            <a:r>
              <a:rPr lang="en-US" dirty="0" err="1"/>
              <a:t>Türkiye’nin</a:t>
            </a:r>
            <a:r>
              <a:rPr lang="en-US" dirty="0"/>
              <a:t> ilk </a:t>
            </a:r>
            <a:r>
              <a:rPr lang="en-US" dirty="0" err="1"/>
              <a:t>güzellik</a:t>
            </a:r>
            <a:r>
              <a:rPr lang="en-US" dirty="0"/>
              <a:t> </a:t>
            </a:r>
            <a:r>
              <a:rPr lang="en-US" dirty="0" err="1"/>
              <a:t>yarışmasının</a:t>
            </a:r>
            <a:r>
              <a:rPr lang="en-US" dirty="0"/>
              <a:t> </a:t>
            </a:r>
            <a:r>
              <a:rPr lang="en-US" dirty="0" err="1"/>
              <a:t>duyurusu</a:t>
            </a:r>
            <a:r>
              <a:rPr lang="en-US" dirty="0"/>
              <a:t> 4 </a:t>
            </a:r>
            <a:r>
              <a:rPr lang="en-US" dirty="0" err="1"/>
              <a:t>Şubat</a:t>
            </a:r>
            <a:r>
              <a:rPr lang="en-US" dirty="0"/>
              <a:t> 1929 </a:t>
            </a:r>
            <a:r>
              <a:rPr lang="en-US" dirty="0" err="1"/>
              <a:t>tarihinde</a:t>
            </a:r>
            <a:r>
              <a:rPr lang="en-US" dirty="0"/>
              <a:t> </a:t>
            </a:r>
            <a:r>
              <a:rPr lang="en-US" i="1" dirty="0" err="1"/>
              <a:t>Cumhuriyet</a:t>
            </a:r>
            <a:r>
              <a:rPr lang="en-US" dirty="0"/>
              <a:t> </a:t>
            </a:r>
            <a:r>
              <a:rPr lang="en-US" dirty="0" err="1"/>
              <a:t>gazetesinin</a:t>
            </a:r>
            <a:r>
              <a:rPr lang="en-US" dirty="0"/>
              <a:t> ilk </a:t>
            </a:r>
            <a:r>
              <a:rPr lang="en-US" dirty="0" err="1"/>
              <a:t>sayfasında</a:t>
            </a:r>
            <a:r>
              <a:rPr lang="en-US" dirty="0"/>
              <a:t> </a:t>
            </a:r>
            <a:r>
              <a:rPr lang="en-US" dirty="0" err="1"/>
              <a:t>kendisine</a:t>
            </a:r>
            <a:r>
              <a:rPr lang="en-US" dirty="0"/>
              <a:t> </a:t>
            </a:r>
            <a:r>
              <a:rPr lang="en-US" dirty="0" err="1"/>
              <a:t>yer</a:t>
            </a:r>
            <a:r>
              <a:rPr lang="en-US" dirty="0" smtClean="0"/>
              <a:t> </a:t>
            </a:r>
            <a:r>
              <a:rPr lang="en-US" dirty="0" err="1" smtClean="0"/>
              <a:t>bulmuştur</a:t>
            </a:r>
            <a:r>
              <a:rPr lang="en-US" dirty="0" smtClean="0"/>
              <a:t>. </a:t>
            </a:r>
          </a:p>
          <a:p>
            <a:r>
              <a:rPr lang="en-US" dirty="0" err="1" smtClean="0"/>
              <a:t>Türkiye’deki</a:t>
            </a:r>
            <a:r>
              <a:rPr lang="en-US" dirty="0" smtClean="0"/>
              <a:t> </a:t>
            </a:r>
            <a:r>
              <a:rPr lang="en-US" dirty="0" err="1"/>
              <a:t>yaygın</a:t>
            </a:r>
            <a:r>
              <a:rPr lang="en-US" dirty="0"/>
              <a:t> </a:t>
            </a:r>
            <a:r>
              <a:rPr lang="en-US" dirty="0" err="1"/>
              <a:t>kanı</a:t>
            </a:r>
            <a:r>
              <a:rPr lang="en-US" dirty="0"/>
              <a:t> </a:t>
            </a:r>
            <a:r>
              <a:rPr lang="en-US" dirty="0" err="1"/>
              <a:t>Yunus</a:t>
            </a:r>
            <a:r>
              <a:rPr lang="en-US" dirty="0"/>
              <a:t> </a:t>
            </a:r>
            <a:r>
              <a:rPr lang="en-US" dirty="0" err="1"/>
              <a:t>Nadi’nin</a:t>
            </a:r>
            <a:r>
              <a:rPr lang="en-US" dirty="0"/>
              <a:t> </a:t>
            </a:r>
            <a:r>
              <a:rPr lang="en-US" dirty="0" err="1"/>
              <a:t>Atatürk’ün</a:t>
            </a:r>
            <a:r>
              <a:rPr lang="en-US" dirty="0"/>
              <a:t> </a:t>
            </a:r>
            <a:r>
              <a:rPr lang="en-US" dirty="0" err="1"/>
              <a:t>isteği</a:t>
            </a:r>
            <a:r>
              <a:rPr lang="en-US" dirty="0"/>
              <a:t> </a:t>
            </a:r>
            <a:r>
              <a:rPr lang="en-US" dirty="0" err="1"/>
              <a:t>üzerine</a:t>
            </a:r>
            <a:r>
              <a:rPr lang="en-US" dirty="0"/>
              <a:t> </a:t>
            </a:r>
            <a:r>
              <a:rPr lang="en-US" dirty="0" err="1"/>
              <a:t>bir</a:t>
            </a:r>
            <a:r>
              <a:rPr lang="en-US" dirty="0"/>
              <a:t> </a:t>
            </a:r>
            <a:r>
              <a:rPr lang="en-US" dirty="0" err="1"/>
              <a:t>güzellik</a:t>
            </a:r>
            <a:r>
              <a:rPr lang="en-US" dirty="0"/>
              <a:t> </a:t>
            </a:r>
            <a:r>
              <a:rPr lang="en-US" dirty="0" err="1"/>
              <a:t>yarışması</a:t>
            </a:r>
            <a:r>
              <a:rPr lang="en-US" dirty="0"/>
              <a:t> </a:t>
            </a:r>
            <a:r>
              <a:rPr lang="en-US" dirty="0" err="1"/>
              <a:t>düzenleme</a:t>
            </a:r>
            <a:r>
              <a:rPr lang="en-US" dirty="0"/>
              <a:t> </a:t>
            </a:r>
            <a:r>
              <a:rPr lang="en-US" dirty="0" err="1"/>
              <a:t>işine</a:t>
            </a:r>
            <a:r>
              <a:rPr lang="en-US" dirty="0"/>
              <a:t> </a:t>
            </a:r>
            <a:r>
              <a:rPr lang="en-US" dirty="0" err="1"/>
              <a:t>giriştiğine</a:t>
            </a:r>
            <a:r>
              <a:rPr lang="en-US" dirty="0"/>
              <a:t> </a:t>
            </a:r>
            <a:r>
              <a:rPr lang="en-US" dirty="0" err="1"/>
              <a:t>ilişkinse</a:t>
            </a:r>
            <a:r>
              <a:rPr lang="en-US" dirty="0"/>
              <a:t> de </a:t>
            </a:r>
            <a:r>
              <a:rPr lang="en-US" dirty="0" err="1"/>
              <a:t>buna</a:t>
            </a:r>
            <a:r>
              <a:rPr lang="en-US" dirty="0"/>
              <a:t> </a:t>
            </a:r>
            <a:r>
              <a:rPr lang="en-US" dirty="0" err="1"/>
              <a:t>ilişkin</a:t>
            </a:r>
            <a:r>
              <a:rPr lang="en-US" dirty="0"/>
              <a:t> </a:t>
            </a:r>
            <a:r>
              <a:rPr lang="en-US" dirty="0" err="1"/>
              <a:t>yazılı</a:t>
            </a:r>
            <a:r>
              <a:rPr lang="en-US" dirty="0"/>
              <a:t> </a:t>
            </a:r>
            <a:r>
              <a:rPr lang="en-US" dirty="0" err="1"/>
              <a:t>bir</a:t>
            </a:r>
            <a:r>
              <a:rPr lang="en-US" dirty="0"/>
              <a:t> </a:t>
            </a:r>
            <a:r>
              <a:rPr lang="en-US" dirty="0" err="1"/>
              <a:t>kanıt</a:t>
            </a:r>
            <a:r>
              <a:rPr lang="en-US" dirty="0"/>
              <a:t> </a:t>
            </a:r>
            <a:r>
              <a:rPr lang="en-US" dirty="0" err="1"/>
              <a:t>yoktur</a:t>
            </a:r>
            <a:r>
              <a:rPr lang="en-US" dirty="0"/>
              <a:t>.</a:t>
            </a:r>
            <a:r>
              <a:rPr lang="en-US" b="1" dirty="0"/>
              <a:t> </a:t>
            </a:r>
            <a:r>
              <a:rPr lang="en-US" dirty="0" err="1"/>
              <a:t>Ancak</a:t>
            </a:r>
            <a:r>
              <a:rPr lang="en-US" dirty="0"/>
              <a:t> </a:t>
            </a:r>
            <a:r>
              <a:rPr lang="en-US" dirty="0" err="1"/>
              <a:t>Atatürk’ün</a:t>
            </a:r>
            <a:r>
              <a:rPr lang="en-US" dirty="0"/>
              <a:t> </a:t>
            </a:r>
            <a:r>
              <a:rPr lang="en-US" i="1" dirty="0" err="1"/>
              <a:t>Cumhuriyet</a:t>
            </a:r>
            <a:r>
              <a:rPr lang="en-US" dirty="0"/>
              <a:t> </a:t>
            </a:r>
            <a:r>
              <a:rPr lang="en-US" dirty="0" err="1"/>
              <a:t>ile</a:t>
            </a:r>
            <a:r>
              <a:rPr lang="en-US" dirty="0"/>
              <a:t> </a:t>
            </a:r>
            <a:r>
              <a:rPr lang="en-US" dirty="0" err="1"/>
              <a:t>olan</a:t>
            </a:r>
            <a:r>
              <a:rPr lang="en-US" dirty="0"/>
              <a:t> </a:t>
            </a:r>
            <a:r>
              <a:rPr lang="en-US" dirty="0" err="1"/>
              <a:t>yakın</a:t>
            </a:r>
            <a:r>
              <a:rPr lang="en-US" dirty="0"/>
              <a:t> </a:t>
            </a:r>
            <a:r>
              <a:rPr lang="en-US" dirty="0" err="1"/>
              <a:t>ilişkisi</a:t>
            </a:r>
            <a:r>
              <a:rPr lang="en-US" dirty="0"/>
              <a:t> </a:t>
            </a:r>
            <a:r>
              <a:rPr lang="en-US" dirty="0" err="1"/>
              <a:t>ve</a:t>
            </a:r>
            <a:r>
              <a:rPr lang="en-US" dirty="0"/>
              <a:t> </a:t>
            </a:r>
            <a:r>
              <a:rPr lang="en-US" dirty="0" err="1"/>
              <a:t>gazetenin</a:t>
            </a:r>
            <a:r>
              <a:rPr lang="en-US" dirty="0"/>
              <a:t> </a:t>
            </a:r>
            <a:r>
              <a:rPr lang="en-US" dirty="0" err="1"/>
              <a:t>cumhuriyetin</a:t>
            </a:r>
            <a:r>
              <a:rPr lang="en-US" dirty="0"/>
              <a:t> ilk </a:t>
            </a:r>
            <a:r>
              <a:rPr lang="en-US" dirty="0" err="1"/>
              <a:t>yıllarında</a:t>
            </a:r>
            <a:r>
              <a:rPr lang="en-US" dirty="0"/>
              <a:t> </a:t>
            </a:r>
            <a:r>
              <a:rPr lang="en-US" dirty="0" err="1"/>
              <a:t>oynadığı</a:t>
            </a:r>
            <a:r>
              <a:rPr lang="en-US" dirty="0"/>
              <a:t> </a:t>
            </a:r>
            <a:r>
              <a:rPr lang="en-US" dirty="0" err="1"/>
              <a:t>rol</a:t>
            </a:r>
            <a:r>
              <a:rPr lang="en-US" dirty="0"/>
              <a:t> </a:t>
            </a:r>
            <a:r>
              <a:rPr lang="en-US" dirty="0" err="1"/>
              <a:t>Atatürk’ün</a:t>
            </a:r>
            <a:r>
              <a:rPr lang="en-US" dirty="0"/>
              <a:t> </a:t>
            </a:r>
            <a:r>
              <a:rPr lang="en-US" dirty="0" err="1"/>
              <a:t>bu</a:t>
            </a:r>
            <a:r>
              <a:rPr lang="en-US" dirty="0"/>
              <a:t> </a:t>
            </a:r>
            <a:r>
              <a:rPr lang="en-US" dirty="0" err="1"/>
              <a:t>süreçte</a:t>
            </a:r>
            <a:r>
              <a:rPr lang="en-US" dirty="0"/>
              <a:t> </a:t>
            </a:r>
            <a:r>
              <a:rPr lang="en-US" dirty="0" err="1"/>
              <a:t>payının</a:t>
            </a:r>
            <a:r>
              <a:rPr lang="en-US" dirty="0"/>
              <a:t> </a:t>
            </a:r>
            <a:r>
              <a:rPr lang="en-US" dirty="0" err="1"/>
              <a:t>olduğunu</a:t>
            </a:r>
            <a:r>
              <a:rPr lang="en-US" dirty="0"/>
              <a:t> </a:t>
            </a:r>
            <a:r>
              <a:rPr lang="en-US" dirty="0" err="1"/>
              <a:t>düşündürmektedir</a:t>
            </a:r>
            <a:r>
              <a:rPr lang="en-US" dirty="0"/>
              <a: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7 Şubat 1929 tarihli ve “Beynelminel Güzeller Arasında Türkiye Neden Temsil Edilmesin?” başlıklı yazıda şöyle denmektedir “...bütün dünya memleketlerinde milli bir mesele adledilen ve o suretle intihab edilen beynelminel müsabakaya gönderilen güzellik birincileri arasında Türkiye güzelinin de bulunması zaruri olmalı, bu bizim için de milli bir mesele </a:t>
            </a:r>
            <a:r>
              <a:rPr lang="tr-TR" dirty="0" err="1"/>
              <a:t>adledilmelidir</a:t>
            </a:r>
            <a:r>
              <a:rPr lang="tr-TR" dirty="0" smtClean="0"/>
              <a:t>”. </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tr-TR" dirty="0"/>
              <a:t>İlerleyen günlerde Cumhuriyet gazetesi “Esaslar ve Şartlar” başlıklı bir kitapçık bastırır. Kitapçığa göre “müsabakaya her namuslu Türk kızı iştirak edebilir. Irk, din ve mezhep farkı aranmaz, yalnız müsabakaya iştirak edeceklerin 15 yaşından gün almaları şarttır. Tekrar ediyoruz: Alüfteler ve bar kızları yarışmaya iştirak edemezler. Müsabaka yalnız yüz güzelliği müsabakası değildir, endam tenasübü de şarttır”. </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tr-TR" dirty="0"/>
              <a:t>Türkiye’de bir güzellik yarışması düzenlenmesi ve seçilen güzellerin uluslararası yarışmalara katılımının sağlanacağının açıklanması dönemin muhafazakarlarının tepkisini çeker.</a:t>
            </a:r>
            <a:r>
              <a:rPr lang="tr-TR" dirty="0" smtClean="0"/>
              <a:t> </a:t>
            </a:r>
          </a:p>
          <a:p>
            <a:r>
              <a:rPr lang="tr-TR" dirty="0" smtClean="0"/>
              <a:t>Bu </a:t>
            </a:r>
            <a:r>
              <a:rPr lang="tr-TR" dirty="0"/>
              <a:t>eleştiriler Yunus Nadi’nin gazetede yarışmanın Türkiye’nin imajı üzerindeki potansiyel etkisini açık açık yazmasına neden olmuştur “Türkiye her vesile ile kendini dünyaya tanıtmaya, göstermeye, medeni bir millet olduğunu bildirmeğe, propaganda yapmaya mecburdur. Nihayetinde bir propaganda mahiyetinde olan bu müsabakaya iştirak etmekten az da olsa fayda vardır, zarar yoktur</a:t>
            </a:r>
            <a:r>
              <a:rPr lang="tr-TR" dirty="0" smtClean="0"/>
              <a:t>”. </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tr-TR" dirty="0"/>
              <a:t>İlerleyen tarihlerde güzellik yarışması </a:t>
            </a:r>
            <a:r>
              <a:rPr lang="tr-TR" i="1" dirty="0"/>
              <a:t>Cumhuriyet</a:t>
            </a:r>
            <a:r>
              <a:rPr lang="tr-TR" dirty="0"/>
              <a:t>’in birinci sayfasında hergün kendine yer bulmuş, 16 şubat tarihinde yarışmaya katılmaya istekli ancak çekingen genç kadınlar için yarışmaya takma isimle katılmanın önü açılmıştır. 18 şubat tarihinde seçici kurulun kadın ve erkeklerden oluşacağını bildirmiştir.</a:t>
            </a:r>
            <a:r>
              <a:rPr lang="tr-TR" dirty="0" smtClean="0"/>
              <a:t> </a:t>
            </a:r>
          </a:p>
          <a:p>
            <a:r>
              <a:rPr lang="tr-TR" dirty="0"/>
              <a:t>Cumhuriyet gazetesinin düzenlediği ilk güzellik yarışması 2 Eylül 1929 tarihinde yapılmış ve  üyeleri arasında Abdülhak Hamit, Cenap Şehabettin, Peyami Safa, İbrahim Çallı, Bediha Muavit, Vala Nureddin gibi yazar, şair, tiyatrocu, gazeteci ve doktorlardan oluşan jüri Feriha Tevfik’i ilk Türkiye güzeli olarak seçmiştir</a:t>
            </a:r>
            <a:r>
              <a:rPr lang="en-US" dirty="0" smtClean="0"/>
              <a:t> </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normAutofit fontScale="85000" lnSpcReduction="20000"/>
          </a:bodyPr>
          <a:lstStyle/>
          <a:p>
            <a:r>
              <a:rPr lang="tr-TR" dirty="0"/>
              <a:t>15 Eylül 1929 tarihinde çıkan bir haber Fransa’da yayınlanan </a:t>
            </a:r>
            <a:r>
              <a:rPr lang="tr-TR" i="1" dirty="0"/>
              <a:t>Le Petit Paris</a:t>
            </a:r>
            <a:r>
              <a:rPr lang="tr-TR" dirty="0"/>
              <a:t> gazetesinin güzellik yarışmasına ilişkin makalesine  yer vermektedir: “... Türkiye bir güzellik kraliçesine </a:t>
            </a:r>
            <a:r>
              <a:rPr lang="tr-TR" dirty="0" smtClean="0"/>
              <a:t>maliktir. </a:t>
            </a:r>
            <a:r>
              <a:rPr lang="tr-TR" dirty="0"/>
              <a:t>... Bugün yalnız İstanbul’da değil Ankara, İzmir, Samsun ve Adana’da Türk kızları çarleston dansı yaptıkları gibi her türlü sporları icra ederler ve resmi ve hususi dairelerde çalışırlar” </a:t>
            </a:r>
            <a:endParaRPr lang="en-US" dirty="0"/>
          </a:p>
        </p:txBody>
      </p:sp>
      <p:sp>
        <p:nvSpPr>
          <p:cNvPr id="10" name="Content Placeholder 9"/>
          <p:cNvSpPr>
            <a:spLocks noGrp="1"/>
          </p:cNvSpPr>
          <p:nvPr>
            <p:ph sz="half" idx="2"/>
          </p:nvPr>
        </p:nvSpPr>
        <p:spPr/>
        <p:txBody>
          <a:bodyPr>
            <a:normAutofit fontScale="85000" lnSpcReduction="20000"/>
          </a:bodyPr>
          <a:lstStyle/>
          <a:p>
            <a:endParaRPr lang="en-US"/>
          </a:p>
        </p:txBody>
      </p:sp>
      <p:pic>
        <p:nvPicPr>
          <p:cNvPr id="8" name="Picture 7" descr="feriha tevfik.jpg"/>
          <p:cNvPicPr>
            <a:picLocks noChangeAspect="1"/>
          </p:cNvPicPr>
          <p:nvPr/>
        </p:nvPicPr>
        <p:blipFill>
          <a:blip r:embed="rId2"/>
          <a:stretch>
            <a:fillRect/>
          </a:stretch>
        </p:blipFill>
        <p:spPr>
          <a:xfrm>
            <a:off x="5334000" y="1905000"/>
            <a:ext cx="2381250" cy="3895725"/>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1930</a:t>
            </a:r>
            <a:endParaRPr lang="en-US" b="1" dirty="0"/>
          </a:p>
        </p:txBody>
      </p:sp>
      <p:sp>
        <p:nvSpPr>
          <p:cNvPr id="3" name="Content Placeholder 2"/>
          <p:cNvSpPr>
            <a:spLocks noGrp="1"/>
          </p:cNvSpPr>
          <p:nvPr>
            <p:ph idx="1"/>
          </p:nvPr>
        </p:nvSpPr>
        <p:spPr/>
        <p:txBody>
          <a:bodyPr>
            <a:normAutofit fontScale="92500" lnSpcReduction="10000"/>
          </a:bodyPr>
          <a:lstStyle/>
          <a:p>
            <a:r>
              <a:rPr lang="tr-TR" dirty="0" smtClean="0"/>
              <a:t>1930 </a:t>
            </a:r>
            <a:r>
              <a:rPr lang="tr-TR" dirty="0"/>
              <a:t>senesinin güzellik yarışmasının ilanı 29 Ekim 1929 tarihinde yayınlanır. Yarışmanın ön elemesi  9 Ocak tarihinde bir balo ile yapılır.</a:t>
            </a:r>
            <a:r>
              <a:rPr lang="tr-TR" dirty="0" smtClean="0"/>
              <a:t> </a:t>
            </a:r>
          </a:p>
          <a:p>
            <a:r>
              <a:rPr lang="tr-TR" dirty="0" smtClean="0"/>
              <a:t>Bu </a:t>
            </a:r>
            <a:r>
              <a:rPr lang="tr-TR" dirty="0"/>
              <a:t>yarışma</a:t>
            </a:r>
            <a:r>
              <a:rPr lang="tr-TR" dirty="0" smtClean="0"/>
              <a:t> Türk kadınının yeni konumunun yanında Türk </a:t>
            </a:r>
            <a:r>
              <a:rPr lang="tr-TR" dirty="0"/>
              <a:t>mallarını Avrupa’ya tanıtmak için bir vesile olarak görülmüştür. Cumhuriyet gazetesi Türkiye güzelini “yerli malları ve malumatı ile giydirip” Avrupa’ya öyle göndermek için bir kampanya başlatır ve yerli üreticiler bu talebe olumlu</a:t>
            </a:r>
            <a:r>
              <a:rPr lang="tr-TR" dirty="0" smtClean="0"/>
              <a:t> yaklaşmıştır.</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tr-TR" dirty="0"/>
              <a:t>Mübeccel Tarık Hanım, 5 Şubatta düzenlenen Avrupa güzellik yarışmasına</a:t>
            </a:r>
            <a:r>
              <a:rPr lang="tr-TR" dirty="0" smtClean="0"/>
              <a:t> katılmış ancak </a:t>
            </a:r>
            <a:r>
              <a:rPr lang="tr-TR" dirty="0"/>
              <a:t>yarışmayı Yunanistan güzeli </a:t>
            </a:r>
            <a:r>
              <a:rPr lang="tr-TR" dirty="0" smtClean="0"/>
              <a:t>kazanmıştır. </a:t>
            </a:r>
          </a:p>
          <a:p>
            <a:r>
              <a:rPr lang="tr-TR" dirty="0" smtClean="0"/>
              <a:t>Bununla birlikte gazete  yarışmaya </a:t>
            </a:r>
            <a:r>
              <a:rPr lang="tr-TR" dirty="0"/>
              <a:t>katılımı olumlu bir şekilde çerçevelemeye devam </a:t>
            </a:r>
            <a:r>
              <a:rPr lang="tr-TR" dirty="0" smtClean="0"/>
              <a:t>eder: “Kadınımız fıtratındaki </a:t>
            </a:r>
            <a:r>
              <a:rPr lang="tr-TR" dirty="0"/>
              <a:t>kabiliyet ve asaletle diğer dünya kadınlığının hak ve meziyet namına haiz olabileceği bütün evsaf ve şeriate malik olduğunu gösterdi” (Nadi, 1929, s.1).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endParaRPr lang="tr-TR"/>
          </a:p>
        </p:txBody>
      </p:sp>
      <p:sp>
        <p:nvSpPr>
          <p:cNvPr id="3" name="İçerik Yer Tutucusu 2"/>
          <p:cNvSpPr>
            <a:spLocks noGrp="1"/>
          </p:cNvSpPr>
          <p:nvPr>
            <p:ph sz="half" idx="1"/>
          </p:nvPr>
        </p:nvSpPr>
        <p:spPr/>
        <p:txBody>
          <a:bodyPr/>
          <a:lstStyle/>
          <a:p>
            <a:r>
              <a:rPr lang="tr-TR" dirty="0" smtClean="0"/>
              <a:t>Bunun için 1914’de Parlamento bünyesinde «Askerlik Komitesi» adlı bir komite kuruldu. </a:t>
            </a:r>
          </a:p>
          <a:p>
            <a:r>
              <a:rPr lang="tr-TR" dirty="0" smtClean="0"/>
              <a:t>Savaş bitimine kadar 54 milyon poster basıldı. </a:t>
            </a:r>
            <a:endParaRPr lang="tr-TR" dirty="0"/>
          </a:p>
        </p:txBody>
      </p:sp>
      <p:pic>
        <p:nvPicPr>
          <p:cNvPr id="6" name="İçerik Yer Tutucusu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220072" y="1709408"/>
            <a:ext cx="2880320" cy="4285916"/>
          </a:xfrm>
        </p:spPr>
      </p:pic>
    </p:spTree>
    <p:extLst>
      <p:ext uri="{BB962C8B-B14F-4D97-AF65-F5344CB8AC3E}">
        <p14:creationId xmlns:p14="http://schemas.microsoft.com/office/powerpoint/2010/main" val="2514654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tr-TR" dirty="0"/>
              <a:t>Avusturya’da Almanca yayınlanan</a:t>
            </a:r>
            <a:r>
              <a:rPr lang="tr-TR" i="1" dirty="0"/>
              <a:t> Alpenlandise Rundşau</a:t>
            </a:r>
            <a:r>
              <a:rPr lang="tr-TR" dirty="0"/>
              <a:t> gazetesi Türk güzellik yarışmasını şöyle haberleştirmiştir: “ Eski </a:t>
            </a:r>
            <a:r>
              <a:rPr lang="tr-TR" dirty="0" smtClean="0"/>
              <a:t>devir ile </a:t>
            </a:r>
            <a:r>
              <a:rPr lang="tr-TR" dirty="0"/>
              <a:t>güzellik kraliçesi intihabı devri arasında geniş ve derin bir uçurum vardır. Fakat Gazi Mustafa Kemal’in idaresi on seneden az bir müddet zarfında bu uçurumu bertaraf ederek iki devir arasında irtibatı hasıl etmeye muvaffak olmuştur” (19 Mart 1930, s.1, 2).</a:t>
            </a:r>
            <a:r>
              <a:rPr lang="tr-TR" dirty="0" smtClean="0"/>
              <a:t> </a:t>
            </a:r>
          </a:p>
          <a:p>
            <a:r>
              <a:rPr lang="tr-TR" dirty="0" smtClean="0"/>
              <a:t>Benzer </a:t>
            </a:r>
            <a:r>
              <a:rPr lang="tr-TR" dirty="0"/>
              <a:t>bir haberin </a:t>
            </a:r>
            <a:r>
              <a:rPr lang="tr-TR" i="1" dirty="0"/>
              <a:t>Herald Tribune</a:t>
            </a:r>
            <a:r>
              <a:rPr lang="tr-TR" dirty="0"/>
              <a:t> gazetesinde de</a:t>
            </a:r>
            <a:r>
              <a:rPr lang="tr-TR" dirty="0" smtClean="0"/>
              <a:t> yayınlanmıştır. </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1931</a:t>
            </a:r>
            <a:endParaRPr lang="en-US" b="1" dirty="0"/>
          </a:p>
        </p:txBody>
      </p:sp>
      <p:sp>
        <p:nvSpPr>
          <p:cNvPr id="3" name="Content Placeholder 2"/>
          <p:cNvSpPr>
            <a:spLocks noGrp="1"/>
          </p:cNvSpPr>
          <p:nvPr>
            <p:ph idx="1"/>
          </p:nvPr>
        </p:nvSpPr>
        <p:spPr/>
        <p:txBody>
          <a:bodyPr>
            <a:normAutofit fontScale="77500" lnSpcReduction="20000"/>
          </a:bodyPr>
          <a:lstStyle/>
          <a:p>
            <a:r>
              <a:rPr lang="tr-TR" dirty="0"/>
              <a:t>1931 senesinde yapılacak yarışmanın duyurusu 11 Eylül tarihinde </a:t>
            </a:r>
            <a:r>
              <a:rPr lang="tr-TR" dirty="0" smtClean="0"/>
              <a:t>yapılmıştır.</a:t>
            </a:r>
          </a:p>
          <a:p>
            <a:r>
              <a:rPr lang="tr-TR" i="1" dirty="0"/>
              <a:t> “Avrupa’daki beynelminel müsabakalara iştirak eden Türk güzelleri yalnız Türk güzelliğini değil, Türk ırkını da aleme tanıtmak gibi bir vazife yüklenmiş oluyorlar. Filhakika dünyanın Türkiye’ye o kadar uzak olmayan yerlerinde bile bizi zenci zanneden insanlar olduğuna göre beynelminel güzellik yarışmalarına girmemiz ayni hikmet olmuştur. Türk güzellerinin ikinci bir vazifesi de Türklerin yalnız beyaz ırktan olduklarını değil aynı zamanda medeni ve münevver bir millet olduklarını da aleme göstermektir” (s.2).</a:t>
            </a:r>
            <a:r>
              <a:rPr lang="tr-TR" i="1" dirty="0" smtClean="0"/>
              <a:t> </a:t>
            </a:r>
          </a:p>
          <a:p>
            <a:r>
              <a:rPr lang="tr-TR" dirty="0" smtClean="0"/>
              <a:t>Yarışmayı Nadide Saffet kazanmıştır. </a:t>
            </a:r>
            <a:endParaRPr lang="en-US" dirty="0" smtClean="0"/>
          </a:p>
          <a:p>
            <a:endParaRPr lang="tr-TR" dirty="0" smtClean="0"/>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normAutofit fontScale="70000" lnSpcReduction="20000"/>
          </a:bodyPr>
          <a:lstStyle/>
          <a:p>
            <a:r>
              <a:rPr lang="tr-TR" i="1" dirty="0" smtClean="0"/>
              <a:t> </a:t>
            </a:r>
            <a:r>
              <a:rPr lang="tr-TR" i="1" dirty="0"/>
              <a:t>“Avrupa’da </a:t>
            </a:r>
            <a:r>
              <a:rPr lang="tr-TR" i="1" dirty="0" smtClean="0"/>
              <a:t>Naşide </a:t>
            </a:r>
            <a:r>
              <a:rPr lang="tr-TR" i="1" dirty="0"/>
              <a:t>Hanım’ı güzel, zarif, en şık bir Avrupalı kadın gibi giyinmiş görünce şaşıp kalıyorlar. Türkiye’nin bu müsabakaya iştirakinin ne kadar mühim bir hareket olduğunu anlamak için buralara gelmek lazımdır. Türk inkılabını dünyaya göstermek için millet hazinesinden binlerce lira sarfedilse de gene bir Türkiye güzellik kraliçesinin yaptığı kadar müessir bir propaganda yapılmış olamaz. Memleketimizde, bu gibi müsabakaların hor görülmemesi, bilakis çok müsmir ve büyük propaganda vasıtası olduğunun bilinmesi lazımdır” (2 Mart 1931, s.1, s.4).</a:t>
            </a:r>
            <a:endParaRPr lang="en-US" dirty="0"/>
          </a:p>
          <a:p>
            <a:endParaRPr lang="en-US" dirty="0"/>
          </a:p>
        </p:txBody>
      </p:sp>
      <p:sp>
        <p:nvSpPr>
          <p:cNvPr id="10" name="Content Placeholder 9"/>
          <p:cNvSpPr>
            <a:spLocks noGrp="1"/>
          </p:cNvSpPr>
          <p:nvPr>
            <p:ph sz="half" idx="2"/>
          </p:nvPr>
        </p:nvSpPr>
        <p:spPr/>
        <p:txBody>
          <a:bodyPr>
            <a:normAutofit fontScale="70000" lnSpcReduction="20000"/>
          </a:bodyPr>
          <a:lstStyle/>
          <a:p>
            <a:endParaRPr lang="en-US"/>
          </a:p>
        </p:txBody>
      </p:sp>
      <p:pic>
        <p:nvPicPr>
          <p:cNvPr id="8" name="Picture 7" descr="naşide saffet.jpg"/>
          <p:cNvPicPr>
            <a:picLocks noChangeAspect="1"/>
          </p:cNvPicPr>
          <p:nvPr/>
        </p:nvPicPr>
        <p:blipFill>
          <a:blip r:embed="rId2"/>
          <a:stretch>
            <a:fillRect/>
          </a:stretch>
        </p:blipFill>
        <p:spPr>
          <a:xfrm>
            <a:off x="4876800" y="1600200"/>
            <a:ext cx="3600450" cy="4800600"/>
          </a:xfrm>
          <a:prstGeom prst="rect">
            <a:avLst/>
          </a:prstGeo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1932</a:t>
            </a:r>
            <a:endParaRPr lang="en-US" b="1" dirty="0"/>
          </a:p>
        </p:txBody>
      </p:sp>
      <p:sp>
        <p:nvSpPr>
          <p:cNvPr id="3" name="Content Placeholder 2"/>
          <p:cNvSpPr>
            <a:spLocks noGrp="1"/>
          </p:cNvSpPr>
          <p:nvPr>
            <p:ph idx="1"/>
          </p:nvPr>
        </p:nvSpPr>
        <p:spPr/>
        <p:txBody>
          <a:bodyPr>
            <a:normAutofit fontScale="85000" lnSpcReduction="10000"/>
          </a:bodyPr>
          <a:lstStyle/>
          <a:p>
            <a:r>
              <a:rPr lang="tr-TR" dirty="0"/>
              <a:t>13 Aralık 1931’de 1932 yılının güzellik yarışması ilan </a:t>
            </a:r>
            <a:r>
              <a:rPr lang="tr-TR" dirty="0" smtClean="0"/>
              <a:t>edilmiştir. </a:t>
            </a:r>
          </a:p>
          <a:p>
            <a:r>
              <a:rPr lang="tr-TR" dirty="0"/>
              <a:t>İ</a:t>
            </a:r>
            <a:r>
              <a:rPr lang="tr-TR" dirty="0" smtClean="0"/>
              <a:t>lanı </a:t>
            </a:r>
            <a:r>
              <a:rPr lang="tr-TR" dirty="0"/>
              <a:t>takip eden günlerde yarışmaya ilişkin ABD’de yayın yapan </a:t>
            </a:r>
            <a:r>
              <a:rPr lang="tr-TR" i="1" dirty="0"/>
              <a:t>Weekly Magazine</a:t>
            </a:r>
            <a:r>
              <a:rPr lang="tr-TR" dirty="0"/>
              <a:t> Türkiye güzellerinin resimlerini basmış ve yarışmanın Türkiye’nin halkla ilişkiler amacına uygun işlediğinin</a:t>
            </a:r>
            <a:r>
              <a:rPr lang="tr-TR" dirty="0" smtClean="0"/>
              <a:t> bir </a:t>
            </a:r>
            <a:r>
              <a:rPr lang="tr-TR" dirty="0"/>
              <a:t>kanıtı olarak şöyle yazmıştır:  “Türkiye’de kadınlığın son senelerde ne kadar ilerlemiş olduğu ultra modern olan Miss Türkiye ispat etmiştir. Türkiye pek süratle teceddüt ediyor. Naşide Saffet Hanım asri ve münevver bir kızdır’”</a:t>
            </a:r>
            <a:r>
              <a:rPr lang="tr-TR" dirty="0" smtClean="0"/>
              <a:t> . </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3" name="Content Placeholder 2"/>
          <p:cNvSpPr>
            <a:spLocks noGrp="1"/>
          </p:cNvSpPr>
          <p:nvPr>
            <p:ph sz="half" idx="1"/>
          </p:nvPr>
        </p:nvSpPr>
        <p:spPr>
          <a:xfrm>
            <a:off x="457200" y="274638"/>
            <a:ext cx="4038600" cy="5851525"/>
          </a:xfrm>
        </p:spPr>
        <p:txBody>
          <a:bodyPr>
            <a:noAutofit/>
          </a:bodyPr>
          <a:lstStyle/>
          <a:p>
            <a:r>
              <a:rPr lang="tr-TR" sz="1800" dirty="0" smtClean="0"/>
              <a:t>1932 </a:t>
            </a:r>
            <a:r>
              <a:rPr lang="tr-TR" sz="1800" dirty="0"/>
              <a:t>yılının</a:t>
            </a:r>
            <a:r>
              <a:rPr lang="tr-TR" sz="1800" b="1" dirty="0"/>
              <a:t> </a:t>
            </a:r>
            <a:r>
              <a:rPr lang="tr-TR" sz="1800" dirty="0"/>
              <a:t>Temmuz ayında  düzenlenen  güzellik yarışmasında Keriman Halis Hanım Türkiye güzeli seçilmiştir</a:t>
            </a:r>
            <a:r>
              <a:rPr lang="tr-TR" sz="1800" dirty="0" smtClean="0"/>
              <a:t>.</a:t>
            </a:r>
          </a:p>
          <a:p>
            <a:r>
              <a:rPr lang="tr-TR" sz="1800" dirty="0" smtClean="0"/>
              <a:t>Keriman Halis Türkiye’nin yaşadığı dönüşümün mükemmel bir sembolidir. Amcası bir opera bestecisi, teyzesi tanınmış bir bestecidir. Keriman Halis Fransızcayı akıcı olarak konuşmaktadır. Keriman </a:t>
            </a:r>
            <a:r>
              <a:rPr lang="tr-TR" sz="1800" dirty="0"/>
              <a:t>Halis </a:t>
            </a:r>
            <a:r>
              <a:rPr lang="tr-TR" sz="1800" dirty="0" smtClean="0"/>
              <a:t>Dünya Güzellik Yarışması’nda dünya </a:t>
            </a:r>
            <a:r>
              <a:rPr lang="tr-TR" sz="1800" dirty="0"/>
              <a:t>güzeli seçilmiştir.</a:t>
            </a:r>
            <a:r>
              <a:rPr lang="tr-TR" sz="1800" dirty="0" smtClean="0"/>
              <a:t> </a:t>
            </a:r>
            <a:endParaRPr lang="tr-TR" sz="1800" dirty="0"/>
          </a:p>
          <a:p>
            <a:r>
              <a:rPr lang="tr-TR" sz="1800" dirty="0" smtClean="0"/>
              <a:t>Gazetenin </a:t>
            </a:r>
            <a:r>
              <a:rPr lang="tr-TR" sz="1800" dirty="0"/>
              <a:t>asıl övünme vesilesi ise Türk güzelinin bu yarışmayı kazanmasıyla birlikte bütün dünya teliszleri ve gazetelerinin Keriman Hanım’ın başarısını ilan etmesidir. Tüm dünya bir Türk’ün bir güzellik yarışmasını kazandığını duymuştur</a:t>
            </a:r>
            <a:r>
              <a:rPr lang="en-US" sz="1800" dirty="0" smtClean="0"/>
              <a:t> </a:t>
            </a:r>
            <a:endParaRPr lang="en-US" sz="1800" dirty="0"/>
          </a:p>
        </p:txBody>
      </p:sp>
      <p:sp>
        <p:nvSpPr>
          <p:cNvPr id="5" name="Content Placeholder 4"/>
          <p:cNvSpPr>
            <a:spLocks noGrp="1"/>
          </p:cNvSpPr>
          <p:nvPr>
            <p:ph sz="half" idx="2"/>
          </p:nvPr>
        </p:nvSpPr>
        <p:spPr/>
        <p:txBody>
          <a:bodyPr>
            <a:normAutofit/>
          </a:bodyPr>
          <a:lstStyle/>
          <a:p>
            <a:endParaRPr lang="en-US"/>
          </a:p>
        </p:txBody>
      </p:sp>
      <p:pic>
        <p:nvPicPr>
          <p:cNvPr id="6" name="Picture 5" descr="sayfa.jpg"/>
          <p:cNvPicPr>
            <a:picLocks noChangeAspect="1"/>
          </p:cNvPicPr>
          <p:nvPr/>
        </p:nvPicPr>
        <p:blipFill>
          <a:blip r:embed="rId2"/>
          <a:stretch>
            <a:fillRect/>
          </a:stretch>
        </p:blipFill>
        <p:spPr>
          <a:xfrm>
            <a:off x="5029200" y="1839913"/>
            <a:ext cx="3124200" cy="4286250"/>
          </a:xfrm>
          <a:prstGeom prst="rect">
            <a:avLst/>
          </a:prstGeo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err="1" smtClean="0"/>
              <a:t>Güzellik</a:t>
            </a:r>
            <a:r>
              <a:rPr lang="en-US" dirty="0" smtClean="0"/>
              <a:t> </a:t>
            </a:r>
            <a:r>
              <a:rPr lang="en-US" dirty="0" err="1" smtClean="0"/>
              <a:t>yarışmalarının</a:t>
            </a:r>
            <a:r>
              <a:rPr lang="en-US" dirty="0" smtClean="0"/>
              <a:t> </a:t>
            </a:r>
            <a:r>
              <a:rPr lang="en-US" dirty="0" err="1" smtClean="0"/>
              <a:t>bir</a:t>
            </a:r>
            <a:r>
              <a:rPr lang="en-US" dirty="0" smtClean="0"/>
              <a:t> </a:t>
            </a:r>
            <a:r>
              <a:rPr lang="en-US" dirty="0" err="1" smtClean="0"/>
              <a:t>halkla</a:t>
            </a:r>
            <a:r>
              <a:rPr lang="en-US" dirty="0" smtClean="0"/>
              <a:t> </a:t>
            </a:r>
            <a:r>
              <a:rPr lang="en-US" dirty="0" err="1" smtClean="0"/>
              <a:t>ilişkiler</a:t>
            </a:r>
            <a:r>
              <a:rPr lang="en-US" dirty="0" smtClean="0"/>
              <a:t> </a:t>
            </a:r>
            <a:r>
              <a:rPr lang="en-US" dirty="0" err="1" smtClean="0"/>
              <a:t>aracı</a:t>
            </a:r>
            <a:r>
              <a:rPr lang="en-US" dirty="0" smtClean="0"/>
              <a:t> </a:t>
            </a:r>
            <a:r>
              <a:rPr lang="en-US" dirty="0" err="1" smtClean="0"/>
              <a:t>olarak</a:t>
            </a:r>
            <a:r>
              <a:rPr lang="en-US" dirty="0" smtClean="0"/>
              <a:t> </a:t>
            </a:r>
            <a:r>
              <a:rPr lang="en-US" dirty="0" err="1" smtClean="0"/>
              <a:t>kullanılması</a:t>
            </a:r>
            <a:r>
              <a:rPr lang="en-US" dirty="0" smtClean="0"/>
              <a:t> </a:t>
            </a:r>
            <a:r>
              <a:rPr lang="en-US" dirty="0" err="1" smtClean="0"/>
              <a:t>oldukça</a:t>
            </a:r>
            <a:r>
              <a:rPr lang="en-US" dirty="0" smtClean="0"/>
              <a:t> </a:t>
            </a:r>
            <a:r>
              <a:rPr lang="en-US" dirty="0" err="1" smtClean="0"/>
              <a:t>yaratacıdır</a:t>
            </a:r>
            <a:r>
              <a:rPr lang="en-US" dirty="0" smtClean="0"/>
              <a:t>.</a:t>
            </a:r>
          </a:p>
          <a:p>
            <a:r>
              <a:rPr lang="en-US" dirty="0" err="1" smtClean="0"/>
              <a:t>Feriha</a:t>
            </a:r>
            <a:r>
              <a:rPr lang="en-US" dirty="0" smtClean="0"/>
              <a:t> </a:t>
            </a:r>
            <a:r>
              <a:rPr lang="en-US" dirty="0" err="1" smtClean="0"/>
              <a:t>Tevfik’den</a:t>
            </a:r>
            <a:r>
              <a:rPr lang="en-US" dirty="0" smtClean="0"/>
              <a:t> </a:t>
            </a:r>
            <a:r>
              <a:rPr lang="en-US" dirty="0" err="1" smtClean="0"/>
              <a:t>itibaren</a:t>
            </a:r>
            <a:r>
              <a:rPr lang="en-US" dirty="0" smtClean="0"/>
              <a:t> </a:t>
            </a:r>
            <a:r>
              <a:rPr lang="en-US" dirty="0" err="1" smtClean="0"/>
              <a:t>Türkiye</a:t>
            </a:r>
            <a:r>
              <a:rPr lang="en-US" dirty="0" smtClean="0"/>
              <a:t> </a:t>
            </a:r>
            <a:r>
              <a:rPr lang="en-US" dirty="0" err="1" smtClean="0"/>
              <a:t>güzelleri</a:t>
            </a:r>
            <a:r>
              <a:rPr lang="en-US" dirty="0" smtClean="0"/>
              <a:t> </a:t>
            </a:r>
            <a:r>
              <a:rPr lang="en-US" dirty="0" err="1" smtClean="0"/>
              <a:t>Türkiye’nin</a:t>
            </a:r>
            <a:r>
              <a:rPr lang="en-US" dirty="0" smtClean="0"/>
              <a:t> modern </a:t>
            </a:r>
            <a:r>
              <a:rPr lang="en-US" dirty="0" err="1" smtClean="0"/>
              <a:t>ve</a:t>
            </a:r>
            <a:r>
              <a:rPr lang="en-US" dirty="0" smtClean="0"/>
              <a:t> </a:t>
            </a:r>
            <a:r>
              <a:rPr lang="en-US" dirty="0" err="1" smtClean="0"/>
              <a:t>batılı</a:t>
            </a:r>
            <a:r>
              <a:rPr lang="en-US" dirty="0" smtClean="0"/>
              <a:t> </a:t>
            </a:r>
            <a:r>
              <a:rPr lang="en-US" dirty="0" err="1" smtClean="0"/>
              <a:t>olma</a:t>
            </a:r>
            <a:r>
              <a:rPr lang="en-US" dirty="0" smtClean="0"/>
              <a:t> </a:t>
            </a:r>
            <a:r>
              <a:rPr lang="en-US" dirty="0" err="1" smtClean="0"/>
              <a:t>arzusunun</a:t>
            </a:r>
            <a:r>
              <a:rPr lang="en-US" dirty="0" smtClean="0"/>
              <a:t> </a:t>
            </a:r>
            <a:r>
              <a:rPr lang="en-US" dirty="0" err="1" smtClean="0"/>
              <a:t>taşıyıcıları</a:t>
            </a:r>
            <a:r>
              <a:rPr lang="en-US" dirty="0" smtClean="0"/>
              <a:t> </a:t>
            </a:r>
            <a:r>
              <a:rPr lang="en-US" dirty="0" err="1" smtClean="0"/>
              <a:t>olmuşlardır</a:t>
            </a:r>
            <a:r>
              <a:rPr lang="en-US" smtClean="0"/>
              <a:t>. </a:t>
            </a:r>
            <a:endParaRPr lang="en-US" dirty="0" smtClean="0"/>
          </a:p>
          <a:p>
            <a:r>
              <a:rPr lang="en-US" dirty="0" err="1" smtClean="0"/>
              <a:t>Duyurma</a:t>
            </a:r>
            <a:r>
              <a:rPr lang="en-US" dirty="0" smtClean="0"/>
              <a:t> </a:t>
            </a:r>
            <a:r>
              <a:rPr lang="en-US" dirty="0" err="1" smtClean="0"/>
              <a:t>faaliyetlerine</a:t>
            </a:r>
            <a:r>
              <a:rPr lang="en-US" dirty="0" smtClean="0"/>
              <a:t> </a:t>
            </a:r>
            <a:r>
              <a:rPr lang="en-US" dirty="0" err="1" smtClean="0"/>
              <a:t>uygun</a:t>
            </a:r>
            <a:r>
              <a:rPr lang="en-US" dirty="0" smtClean="0"/>
              <a:t> </a:t>
            </a:r>
            <a:r>
              <a:rPr lang="en-US" dirty="0" err="1" smtClean="0"/>
              <a:t>araçların</a:t>
            </a:r>
            <a:r>
              <a:rPr lang="en-US" dirty="0" smtClean="0"/>
              <a:t> </a:t>
            </a:r>
            <a:r>
              <a:rPr lang="en-US" dirty="0" err="1" smtClean="0"/>
              <a:t>çok</a:t>
            </a:r>
            <a:r>
              <a:rPr lang="en-US" dirty="0" smtClean="0"/>
              <a:t> </a:t>
            </a:r>
            <a:r>
              <a:rPr lang="en-US" dirty="0" err="1" smtClean="0"/>
              <a:t>da</a:t>
            </a:r>
            <a:r>
              <a:rPr lang="en-US" dirty="0" smtClean="0"/>
              <a:t> </a:t>
            </a:r>
            <a:r>
              <a:rPr lang="en-US" dirty="0" err="1" smtClean="0"/>
              <a:t>yaygın</a:t>
            </a:r>
            <a:r>
              <a:rPr lang="en-US" dirty="0" smtClean="0"/>
              <a:t> </a:t>
            </a:r>
            <a:r>
              <a:rPr lang="en-US" dirty="0" err="1" smtClean="0"/>
              <a:t>olmadığı</a:t>
            </a:r>
            <a:r>
              <a:rPr lang="en-US" dirty="0" smtClean="0"/>
              <a:t> </a:t>
            </a:r>
            <a:r>
              <a:rPr lang="en-US" dirty="0" err="1" smtClean="0"/>
              <a:t>bir</a:t>
            </a:r>
            <a:r>
              <a:rPr lang="en-US" dirty="0" smtClean="0"/>
              <a:t> </a:t>
            </a:r>
            <a:r>
              <a:rPr lang="en-US" dirty="0" err="1" smtClean="0"/>
              <a:t>dönemde</a:t>
            </a:r>
            <a:r>
              <a:rPr lang="en-US" dirty="0" smtClean="0"/>
              <a:t> </a:t>
            </a:r>
            <a:r>
              <a:rPr lang="en-US" dirty="0" err="1" smtClean="0"/>
              <a:t>bu</a:t>
            </a:r>
            <a:r>
              <a:rPr lang="en-US" dirty="0" smtClean="0"/>
              <a:t> </a:t>
            </a:r>
            <a:r>
              <a:rPr lang="en-US" dirty="0" err="1" smtClean="0"/>
              <a:t>genç</a:t>
            </a:r>
            <a:r>
              <a:rPr lang="en-US" dirty="0" smtClean="0"/>
              <a:t> </a:t>
            </a:r>
            <a:r>
              <a:rPr lang="en-US" dirty="0" err="1" smtClean="0"/>
              <a:t>kadınlar</a:t>
            </a:r>
            <a:r>
              <a:rPr lang="en-US" dirty="0" smtClean="0"/>
              <a:t> </a:t>
            </a:r>
            <a:r>
              <a:rPr lang="en-US" dirty="0" err="1" smtClean="0"/>
              <a:t>hakkında</a:t>
            </a:r>
            <a:r>
              <a:rPr lang="en-US" dirty="0" smtClean="0"/>
              <a:t> </a:t>
            </a:r>
            <a:r>
              <a:rPr lang="en-US" dirty="0" err="1" smtClean="0"/>
              <a:t>haberler</a:t>
            </a:r>
            <a:r>
              <a:rPr lang="en-US" dirty="0" smtClean="0"/>
              <a:t> </a:t>
            </a:r>
            <a:r>
              <a:rPr lang="en-US" dirty="0" err="1" smtClean="0"/>
              <a:t>uluslar</a:t>
            </a:r>
            <a:r>
              <a:rPr lang="en-US" dirty="0" smtClean="0"/>
              <a:t> </a:t>
            </a:r>
            <a:r>
              <a:rPr lang="en-US" dirty="0" err="1" smtClean="0"/>
              <a:t>arası</a:t>
            </a:r>
            <a:r>
              <a:rPr lang="en-US" dirty="0" smtClean="0"/>
              <a:t> </a:t>
            </a:r>
            <a:r>
              <a:rPr lang="en-US" dirty="0" err="1" smtClean="0"/>
              <a:t>basında</a:t>
            </a:r>
            <a:r>
              <a:rPr lang="en-US" dirty="0" smtClean="0"/>
              <a:t> </a:t>
            </a:r>
            <a:r>
              <a:rPr lang="en-US" dirty="0" err="1" smtClean="0"/>
              <a:t>yer</a:t>
            </a:r>
            <a:r>
              <a:rPr lang="en-US" dirty="0" smtClean="0"/>
              <a:t> </a:t>
            </a:r>
            <a:r>
              <a:rPr lang="en-US" dirty="0" err="1" smtClean="0"/>
              <a:t>almıştır</a:t>
            </a:r>
            <a:r>
              <a:rPr lang="en-US" dirty="0" smtClean="0"/>
              <a:t>. </a:t>
            </a: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en-US" dirty="0" err="1" smtClean="0"/>
              <a:t>Cumhuriyetin</a:t>
            </a:r>
            <a:r>
              <a:rPr lang="en-US" dirty="0" smtClean="0"/>
              <a:t> ilk </a:t>
            </a:r>
            <a:r>
              <a:rPr lang="en-US" dirty="0" err="1" smtClean="0"/>
              <a:t>yıllarında</a:t>
            </a:r>
            <a:r>
              <a:rPr lang="en-US" dirty="0" smtClean="0"/>
              <a:t> </a:t>
            </a:r>
            <a:r>
              <a:rPr lang="en-US" dirty="0" err="1" smtClean="0"/>
              <a:t>uluslararası</a:t>
            </a:r>
            <a:r>
              <a:rPr lang="en-US" dirty="0" smtClean="0"/>
              <a:t> </a:t>
            </a:r>
            <a:r>
              <a:rPr lang="en-US" dirty="0" err="1" smtClean="0"/>
              <a:t>sergiler</a:t>
            </a:r>
            <a:r>
              <a:rPr lang="en-US" dirty="0" smtClean="0"/>
              <a:t> </a:t>
            </a:r>
            <a:r>
              <a:rPr lang="en-US" dirty="0" err="1" smtClean="0"/>
              <a:t>ve</a:t>
            </a:r>
            <a:r>
              <a:rPr lang="en-US" dirty="0" smtClean="0"/>
              <a:t> </a:t>
            </a:r>
            <a:r>
              <a:rPr lang="en-US" dirty="0" err="1" smtClean="0"/>
              <a:t>fuarar</a:t>
            </a:r>
            <a:r>
              <a:rPr lang="en-US" dirty="0" smtClean="0"/>
              <a:t> da </a:t>
            </a:r>
            <a:r>
              <a:rPr lang="en-US" dirty="0" err="1" smtClean="0"/>
              <a:t>Türkiye’nin</a:t>
            </a:r>
            <a:r>
              <a:rPr lang="en-US" dirty="0" smtClean="0"/>
              <a:t> </a:t>
            </a:r>
            <a:r>
              <a:rPr lang="en-US" dirty="0" err="1" smtClean="0"/>
              <a:t>kendisini</a:t>
            </a:r>
            <a:r>
              <a:rPr lang="en-US" dirty="0" smtClean="0"/>
              <a:t> </a:t>
            </a:r>
            <a:r>
              <a:rPr lang="en-US" dirty="0" err="1" smtClean="0"/>
              <a:t>tanımda</a:t>
            </a:r>
            <a:r>
              <a:rPr lang="en-US" dirty="0" smtClean="0"/>
              <a:t> </a:t>
            </a:r>
            <a:r>
              <a:rPr lang="en-US" dirty="0" err="1" smtClean="0"/>
              <a:t>kullandığı</a:t>
            </a:r>
            <a:r>
              <a:rPr lang="en-US" dirty="0" smtClean="0"/>
              <a:t> </a:t>
            </a:r>
            <a:r>
              <a:rPr lang="en-US" dirty="0" err="1" smtClean="0"/>
              <a:t>araçlardandı</a:t>
            </a:r>
            <a:r>
              <a:rPr lang="en-US" dirty="0" smtClean="0"/>
              <a:t>. </a:t>
            </a:r>
            <a:r>
              <a:rPr lang="en-US" dirty="0" err="1" smtClean="0"/>
              <a:t>Uluslarlarası</a:t>
            </a:r>
            <a:r>
              <a:rPr lang="en-US" dirty="0" smtClean="0"/>
              <a:t> </a:t>
            </a:r>
            <a:r>
              <a:rPr lang="en-US" dirty="0" err="1" smtClean="0"/>
              <a:t>etkinlikler</a:t>
            </a:r>
            <a:r>
              <a:rPr lang="en-US" dirty="0" smtClean="0"/>
              <a:t> </a:t>
            </a:r>
            <a:r>
              <a:rPr lang="en-US" dirty="0" err="1" smtClean="0"/>
              <a:t>arzu</a:t>
            </a:r>
            <a:r>
              <a:rPr lang="en-US" dirty="0" smtClean="0"/>
              <a:t> </a:t>
            </a:r>
            <a:r>
              <a:rPr lang="en-US" dirty="0" err="1" smtClean="0"/>
              <a:t>edilen</a:t>
            </a:r>
            <a:r>
              <a:rPr lang="en-US" dirty="0" smtClean="0"/>
              <a:t> </a:t>
            </a:r>
            <a:r>
              <a:rPr lang="en-US" dirty="0" err="1" smtClean="0"/>
              <a:t>imajın</a:t>
            </a:r>
            <a:r>
              <a:rPr lang="en-US" dirty="0" smtClean="0"/>
              <a:t> </a:t>
            </a:r>
            <a:r>
              <a:rPr lang="en-US" dirty="0" err="1" smtClean="0"/>
              <a:t>yaygınlaştırılmasının</a:t>
            </a:r>
            <a:r>
              <a:rPr lang="en-US" dirty="0" smtClean="0"/>
              <a:t> </a:t>
            </a:r>
            <a:r>
              <a:rPr lang="en-US" dirty="0" err="1" smtClean="0"/>
              <a:t>sembolik</a:t>
            </a:r>
            <a:r>
              <a:rPr lang="en-US" dirty="0" smtClean="0"/>
              <a:t> </a:t>
            </a:r>
            <a:r>
              <a:rPr lang="en-US" dirty="0" err="1" smtClean="0"/>
              <a:t>iletişimsel</a:t>
            </a:r>
            <a:r>
              <a:rPr lang="en-US" dirty="0" smtClean="0"/>
              <a:t> </a:t>
            </a:r>
            <a:r>
              <a:rPr lang="en-US" dirty="0" err="1" smtClean="0"/>
              <a:t>araçları</a:t>
            </a:r>
            <a:r>
              <a:rPr lang="en-US" dirty="0" smtClean="0"/>
              <a:t> </a:t>
            </a:r>
            <a:r>
              <a:rPr lang="en-US" dirty="0" err="1" smtClean="0"/>
              <a:t>olarak</a:t>
            </a:r>
            <a:r>
              <a:rPr lang="en-US" dirty="0" smtClean="0"/>
              <a:t> </a:t>
            </a:r>
            <a:r>
              <a:rPr lang="en-US" dirty="0" err="1" smtClean="0"/>
              <a:t>görülebilir</a:t>
            </a:r>
            <a:r>
              <a:rPr lang="en-US" dirty="0" smtClean="0"/>
              <a:t>.. mages</a:t>
            </a:r>
            <a:r>
              <a:rPr lang="en-US" dirty="0"/>
              <a:t>. </a:t>
            </a:r>
            <a:r>
              <a:rPr lang="en-US" dirty="0" smtClean="0"/>
              <a:t>Bu </a:t>
            </a:r>
            <a:r>
              <a:rPr lang="en-US" dirty="0" err="1" smtClean="0"/>
              <a:t>etkinlikler</a:t>
            </a:r>
            <a:r>
              <a:rPr lang="en-US" dirty="0" smtClean="0"/>
              <a:t> </a:t>
            </a:r>
            <a:r>
              <a:rPr lang="en-US" dirty="0" err="1" smtClean="0"/>
              <a:t>ülkenin</a:t>
            </a:r>
            <a:r>
              <a:rPr lang="en-US" dirty="0" smtClean="0"/>
              <a:t> </a:t>
            </a:r>
            <a:r>
              <a:rPr lang="en-US" dirty="0" err="1" smtClean="0"/>
              <a:t>tutundurulmasına</a:t>
            </a:r>
            <a:r>
              <a:rPr lang="en-US" dirty="0" smtClean="0"/>
              <a:t> </a:t>
            </a:r>
            <a:r>
              <a:rPr lang="en-US" dirty="0" err="1" smtClean="0"/>
              <a:t>katkı</a:t>
            </a:r>
            <a:r>
              <a:rPr lang="en-US" dirty="0" smtClean="0"/>
              <a:t> </a:t>
            </a:r>
            <a:r>
              <a:rPr lang="en-US" dirty="0" err="1" smtClean="0"/>
              <a:t>yaptığı</a:t>
            </a:r>
            <a:r>
              <a:rPr lang="en-US" dirty="0" smtClean="0"/>
              <a:t> </a:t>
            </a:r>
            <a:r>
              <a:rPr lang="en-US" dirty="0" err="1" smtClean="0"/>
              <a:t>gibi</a:t>
            </a:r>
            <a:r>
              <a:rPr lang="en-US" dirty="0" smtClean="0"/>
              <a:t> </a:t>
            </a:r>
            <a:r>
              <a:rPr lang="en-US" dirty="0" err="1" smtClean="0"/>
              <a:t>aynı</a:t>
            </a:r>
            <a:r>
              <a:rPr lang="en-US" dirty="0" smtClean="0"/>
              <a:t> </a:t>
            </a:r>
            <a:r>
              <a:rPr lang="en-US" dirty="0" err="1" smtClean="0"/>
              <a:t>zamanda</a:t>
            </a:r>
            <a:r>
              <a:rPr lang="en-US" dirty="0" smtClean="0"/>
              <a:t> </a:t>
            </a:r>
            <a:r>
              <a:rPr lang="en-US" dirty="0" err="1" smtClean="0"/>
              <a:t>farklı</a:t>
            </a:r>
            <a:r>
              <a:rPr lang="en-US" dirty="0" smtClean="0"/>
              <a:t> </a:t>
            </a:r>
            <a:r>
              <a:rPr lang="en-US" dirty="0" err="1" smtClean="0"/>
              <a:t>kültürlerin</a:t>
            </a:r>
            <a:r>
              <a:rPr lang="en-US" dirty="0" smtClean="0"/>
              <a:t> </a:t>
            </a:r>
            <a:r>
              <a:rPr lang="en-US" dirty="0" err="1" smtClean="0"/>
              <a:t>bir</a:t>
            </a:r>
            <a:r>
              <a:rPr lang="en-US" dirty="0" smtClean="0"/>
              <a:t> </a:t>
            </a:r>
            <a:r>
              <a:rPr lang="en-US" dirty="0" err="1" smtClean="0"/>
              <a:t>araya</a:t>
            </a:r>
            <a:r>
              <a:rPr lang="en-US" dirty="0" smtClean="0"/>
              <a:t> </a:t>
            </a:r>
            <a:r>
              <a:rPr lang="en-US" dirty="0" err="1" smtClean="0"/>
              <a:t>gelmesine</a:t>
            </a:r>
            <a:r>
              <a:rPr lang="en-US" dirty="0" smtClean="0"/>
              <a:t> de </a:t>
            </a:r>
            <a:r>
              <a:rPr lang="en-US" dirty="0" err="1" smtClean="0"/>
              <a:t>izin</a:t>
            </a:r>
            <a:r>
              <a:rPr lang="en-US" dirty="0" smtClean="0"/>
              <a:t> </a:t>
            </a:r>
            <a:r>
              <a:rPr lang="en-US" dirty="0" err="1" smtClean="0"/>
              <a:t>verir</a:t>
            </a:r>
            <a:r>
              <a:rPr lang="en-US" dirty="0"/>
              <a:t> </a:t>
            </a:r>
            <a:r>
              <a:rPr lang="en-US" dirty="0" err="1" smtClean="0"/>
              <a:t>ve</a:t>
            </a:r>
            <a:r>
              <a:rPr lang="en-US" dirty="0" smtClean="0"/>
              <a:t> </a:t>
            </a:r>
            <a:r>
              <a:rPr lang="en-US" dirty="0" err="1" smtClean="0"/>
              <a:t>ziyaretçiler</a:t>
            </a:r>
            <a:r>
              <a:rPr lang="en-US" dirty="0" smtClean="0"/>
              <a:t> </a:t>
            </a:r>
            <a:r>
              <a:rPr lang="en-US" dirty="0" err="1" smtClean="0"/>
              <a:t>etkileşimden</a:t>
            </a:r>
            <a:r>
              <a:rPr lang="en-US" dirty="0" smtClean="0"/>
              <a:t> </a:t>
            </a:r>
            <a:r>
              <a:rPr lang="en-US" dirty="0" err="1" smtClean="0"/>
              <a:t>geçerek</a:t>
            </a:r>
            <a:r>
              <a:rPr lang="en-US" dirty="0" smtClean="0"/>
              <a:t> </a:t>
            </a:r>
            <a:r>
              <a:rPr lang="en-US" dirty="0" err="1" smtClean="0"/>
              <a:t>kendi</a:t>
            </a:r>
            <a:r>
              <a:rPr lang="en-US" dirty="0" smtClean="0"/>
              <a:t> </a:t>
            </a:r>
            <a:r>
              <a:rPr lang="en-US" dirty="0" err="1" smtClean="0"/>
              <a:t>kişisel</a:t>
            </a:r>
            <a:r>
              <a:rPr lang="en-US" dirty="0" smtClean="0"/>
              <a:t> </a:t>
            </a:r>
            <a:r>
              <a:rPr lang="en-US" dirty="0" err="1" smtClean="0"/>
              <a:t>deneyimlerini</a:t>
            </a:r>
            <a:r>
              <a:rPr lang="en-US" dirty="0" smtClean="0"/>
              <a:t> </a:t>
            </a:r>
            <a:r>
              <a:rPr lang="en-US" dirty="0" err="1" smtClean="0"/>
              <a:t>yaratırlar</a:t>
            </a:r>
            <a:r>
              <a:rPr lang="en-US" dirty="0" smtClean="0"/>
              <a:t> </a:t>
            </a:r>
            <a:r>
              <a:rPr lang="en-US" dirty="0" err="1" smtClean="0"/>
              <a:t>ve</a:t>
            </a:r>
            <a:r>
              <a:rPr lang="en-US" dirty="0" smtClean="0"/>
              <a:t> </a:t>
            </a:r>
            <a:r>
              <a:rPr lang="en-US" dirty="0" err="1" smtClean="0"/>
              <a:t>ülke</a:t>
            </a:r>
            <a:r>
              <a:rPr lang="en-US" dirty="0" smtClean="0"/>
              <a:t> </a:t>
            </a:r>
            <a:r>
              <a:rPr lang="en-US" dirty="0" err="1" smtClean="0"/>
              <a:t>ile</a:t>
            </a:r>
            <a:r>
              <a:rPr lang="en-US" dirty="0" smtClean="0"/>
              <a:t> </a:t>
            </a:r>
            <a:r>
              <a:rPr lang="en-US" dirty="0" err="1" smtClean="0"/>
              <a:t>ilgili</a:t>
            </a:r>
            <a:r>
              <a:rPr lang="en-US" dirty="0" smtClean="0"/>
              <a:t> </a:t>
            </a:r>
            <a:r>
              <a:rPr lang="en-US" dirty="0" err="1" smtClean="0"/>
              <a:t>bilgi</a:t>
            </a:r>
            <a:r>
              <a:rPr lang="en-US" dirty="0" smtClean="0"/>
              <a:t> </a:t>
            </a:r>
            <a:r>
              <a:rPr lang="en-US" dirty="0" err="1" smtClean="0"/>
              <a:t>edinirler</a:t>
            </a:r>
            <a:r>
              <a:rPr lang="en-US" dirty="0" smtClean="0"/>
              <a:t>. </a:t>
            </a:r>
            <a:endParaRPr lang="tr-TR" dirty="0"/>
          </a:p>
        </p:txBody>
      </p:sp>
    </p:spTree>
    <p:extLst>
      <p:ext uri="{BB962C8B-B14F-4D97-AF65-F5344CB8AC3E}">
        <p14:creationId xmlns:p14="http://schemas.microsoft.com/office/powerpoint/2010/main" val="9133507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a:bodyPr>
          <a:lstStyle/>
          <a:p>
            <a:r>
              <a:rPr lang="en-US" dirty="0" smtClean="0"/>
              <a:t>1930ların </a:t>
            </a:r>
            <a:r>
              <a:rPr lang="en-US" dirty="0" err="1" smtClean="0"/>
              <a:t>başında</a:t>
            </a:r>
            <a:r>
              <a:rPr lang="en-US" dirty="0" smtClean="0"/>
              <a:t> </a:t>
            </a:r>
            <a:r>
              <a:rPr lang="en-US" dirty="0" err="1" smtClean="0"/>
              <a:t>Türkiye</a:t>
            </a:r>
            <a:r>
              <a:rPr lang="en-US" dirty="0" smtClean="0"/>
              <a:t> </a:t>
            </a:r>
            <a:r>
              <a:rPr lang="en-US" dirty="0" err="1" smtClean="0"/>
              <a:t>bir</a:t>
            </a:r>
            <a:r>
              <a:rPr lang="en-US" dirty="0" smtClean="0"/>
              <a:t> </a:t>
            </a:r>
            <a:r>
              <a:rPr lang="en-US" dirty="0" err="1" smtClean="0"/>
              <a:t>çok</a:t>
            </a:r>
            <a:r>
              <a:rPr lang="en-US" dirty="0" smtClean="0"/>
              <a:t> </a:t>
            </a:r>
            <a:r>
              <a:rPr lang="en-US" dirty="0" err="1" smtClean="0"/>
              <a:t>uluslararası</a:t>
            </a:r>
            <a:r>
              <a:rPr lang="en-US" dirty="0" smtClean="0"/>
              <a:t> </a:t>
            </a:r>
            <a:r>
              <a:rPr lang="en-US" dirty="0" err="1" smtClean="0"/>
              <a:t>sergiye</a:t>
            </a:r>
            <a:r>
              <a:rPr lang="en-US" dirty="0" smtClean="0"/>
              <a:t> de </a:t>
            </a:r>
            <a:r>
              <a:rPr lang="en-US" dirty="0" err="1" smtClean="0"/>
              <a:t>katılıyor</a:t>
            </a:r>
            <a:r>
              <a:rPr lang="en-US" dirty="0" smtClean="0"/>
              <a:t>. İlk </a:t>
            </a:r>
            <a:r>
              <a:rPr lang="en-US" dirty="0" err="1" smtClean="0"/>
              <a:t>akla</a:t>
            </a:r>
            <a:r>
              <a:rPr lang="en-US" dirty="0" smtClean="0"/>
              <a:t> </a:t>
            </a:r>
            <a:r>
              <a:rPr lang="en-US" dirty="0" err="1" smtClean="0"/>
              <a:t>gelenler</a:t>
            </a:r>
            <a:r>
              <a:rPr lang="en-US" dirty="0" smtClean="0"/>
              <a:t> 1932 Milano, 1935 </a:t>
            </a:r>
            <a:r>
              <a:rPr lang="en-US" dirty="0" err="1" smtClean="0"/>
              <a:t>Brüksel</a:t>
            </a:r>
            <a:r>
              <a:rPr lang="en-US" dirty="0" smtClean="0"/>
              <a:t>, 1936 </a:t>
            </a:r>
            <a:r>
              <a:rPr lang="en-US" dirty="0" err="1" smtClean="0"/>
              <a:t>Konigsber</a:t>
            </a:r>
            <a:r>
              <a:rPr lang="en-US" dirty="0" smtClean="0"/>
              <a:t> </a:t>
            </a:r>
            <a:r>
              <a:rPr lang="en-US" dirty="0" err="1" smtClean="0"/>
              <a:t>furları.Aynı</a:t>
            </a:r>
            <a:r>
              <a:rPr lang="en-US" dirty="0" smtClean="0"/>
              <a:t> </a:t>
            </a:r>
            <a:r>
              <a:rPr lang="en-US" dirty="0" err="1" smtClean="0"/>
              <a:t>sergiler</a:t>
            </a:r>
            <a:r>
              <a:rPr lang="en-US" dirty="0" smtClean="0"/>
              <a:t> de </a:t>
            </a:r>
            <a:r>
              <a:rPr lang="en-US" dirty="0" err="1" smtClean="0"/>
              <a:t>fuarlar</a:t>
            </a:r>
            <a:r>
              <a:rPr lang="en-US" dirty="0" smtClean="0"/>
              <a:t> </a:t>
            </a:r>
            <a:r>
              <a:rPr lang="en-US" dirty="0" err="1" smtClean="0"/>
              <a:t>gibi</a:t>
            </a:r>
            <a:r>
              <a:rPr lang="en-US" dirty="0" smtClean="0"/>
              <a:t> hem </a:t>
            </a:r>
            <a:r>
              <a:rPr lang="en-US" dirty="0" err="1" smtClean="0"/>
              <a:t>Türkiye’nin</a:t>
            </a:r>
            <a:r>
              <a:rPr lang="en-US" dirty="0" smtClean="0"/>
              <a:t> </a:t>
            </a:r>
            <a:r>
              <a:rPr lang="en-US" dirty="0" err="1" smtClean="0"/>
              <a:t>potansiyelini</a:t>
            </a:r>
            <a:r>
              <a:rPr lang="en-US" dirty="0" smtClean="0"/>
              <a:t> hem de </a:t>
            </a:r>
            <a:r>
              <a:rPr lang="en-US" dirty="0" err="1" smtClean="0"/>
              <a:t>yeni</a:t>
            </a:r>
            <a:r>
              <a:rPr lang="en-US" dirty="0" smtClean="0"/>
              <a:t> </a:t>
            </a:r>
            <a:r>
              <a:rPr lang="en-US" dirty="0" err="1" smtClean="0"/>
              <a:t>batılı</a:t>
            </a:r>
            <a:r>
              <a:rPr lang="en-US" dirty="0" smtClean="0"/>
              <a:t> </a:t>
            </a:r>
            <a:r>
              <a:rPr lang="en-US" dirty="0" err="1" smtClean="0"/>
              <a:t>yüzünü</a:t>
            </a:r>
            <a:r>
              <a:rPr lang="en-US" dirty="0" smtClean="0"/>
              <a:t> </a:t>
            </a:r>
            <a:r>
              <a:rPr lang="en-US" dirty="0" err="1" smtClean="0"/>
              <a:t>sergilemek</a:t>
            </a:r>
            <a:r>
              <a:rPr lang="en-US" dirty="0" smtClean="0"/>
              <a:t> </a:t>
            </a:r>
            <a:r>
              <a:rPr lang="en-US" dirty="0" err="1" smtClean="0"/>
              <a:t>için</a:t>
            </a:r>
            <a:r>
              <a:rPr lang="en-US" dirty="0" smtClean="0"/>
              <a:t> </a:t>
            </a:r>
            <a:r>
              <a:rPr lang="en-US" dirty="0" err="1" smtClean="0"/>
              <a:t>kullanılmış</a:t>
            </a:r>
            <a:r>
              <a:rPr lang="en-US" dirty="0" smtClean="0"/>
              <a:t>.</a:t>
            </a:r>
            <a:endParaRPr lang="tr-TR" dirty="0"/>
          </a:p>
        </p:txBody>
      </p:sp>
    </p:spTree>
    <p:extLst>
      <p:ext uri="{BB962C8B-B14F-4D97-AF65-F5344CB8AC3E}">
        <p14:creationId xmlns:p14="http://schemas.microsoft.com/office/powerpoint/2010/main" val="1517798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tr-TR" dirty="0"/>
              <a:t>Propaganda üzerine yapılan tarihsel çalışmaları özellikle Dünya Savaşları sırasında büyük devletlerin propaganda faaliyetlerinin nasıl kullanıldığına odaklanmaktadır. Oysa ki yirminci yüzyıl süresince bağımsızlıklarını kazanmak için mücadele veren</a:t>
            </a:r>
            <a:r>
              <a:rPr lang="tr-TR" dirty="0" smtClean="0"/>
              <a:t> uluslar için </a:t>
            </a:r>
            <a:r>
              <a:rPr lang="tr-TR" dirty="0"/>
              <a:t>de propaganda önemli bir araçtır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tr-TR" dirty="0"/>
              <a:t>Türkiye Cumhuriyeti’nin kuruluşundan önce</a:t>
            </a:r>
            <a:r>
              <a:rPr lang="tr-TR" dirty="0" smtClean="0"/>
              <a:t> ve Kurtuluş </a:t>
            </a:r>
            <a:r>
              <a:rPr lang="tr-TR" dirty="0"/>
              <a:t>Savaşı sırasında gerçekleştirilen propaganda</a:t>
            </a:r>
            <a:r>
              <a:rPr lang="tr-TR" dirty="0" smtClean="0"/>
              <a:t> faaliyetleri de Anadolu’da </a:t>
            </a:r>
            <a:r>
              <a:rPr lang="tr-TR" dirty="0"/>
              <a:t>destek kazanmak, cephede askerlerin moralini yüksek tutmak ve yurtdışında bu savaşın haklılığını anlatmak için</a:t>
            </a:r>
            <a:r>
              <a:rPr lang="tr-TR" dirty="0" smtClean="0"/>
              <a:t> yürütülmüştür. </a:t>
            </a:r>
          </a:p>
          <a:p>
            <a:r>
              <a:rPr lang="tr-TR" dirty="0"/>
              <a:t>Bu propaganda faaliyetlerini dönemin</a:t>
            </a:r>
            <a:r>
              <a:rPr lang="tr-TR" dirty="0" smtClean="0"/>
              <a:t> propaganda </a:t>
            </a:r>
            <a:r>
              <a:rPr lang="tr-TR" dirty="0"/>
              <a:t>faaliyetlerinden ayıran en önemli özellik arkasında devlet dışı bir yapının olması ve tüm faaliyetlerin bağımsızlık savaşını yürüten sivil irade tarafından planlanması ve yürütülmesidir.</a:t>
            </a:r>
            <a:endParaRPr lang="en-US"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smtClean="0"/>
              <a:t>Kurtuluş</a:t>
            </a:r>
            <a:r>
              <a:rPr lang="en-US" b="1" dirty="0" smtClean="0"/>
              <a:t> </a:t>
            </a:r>
            <a:r>
              <a:rPr lang="en-US" b="1" dirty="0" err="1" smtClean="0"/>
              <a:t>Savaşı</a:t>
            </a:r>
            <a:r>
              <a:rPr lang="en-US" b="1" dirty="0" smtClean="0"/>
              <a:t> </a:t>
            </a:r>
            <a:r>
              <a:rPr lang="en-US" b="1" dirty="0" err="1" smtClean="0"/>
              <a:t>Sırasında</a:t>
            </a:r>
            <a:r>
              <a:rPr lang="en-US" b="1" dirty="0" smtClean="0"/>
              <a:t> Propaganda </a:t>
            </a:r>
            <a:r>
              <a:rPr lang="en-US" b="1" dirty="0" err="1" smtClean="0"/>
              <a:t>İhtiyacı</a:t>
            </a:r>
            <a:r>
              <a:rPr lang="en-US" b="1" dirty="0" smtClean="0"/>
              <a:t> </a:t>
            </a:r>
            <a:endParaRPr lang="en-US" b="1" dirty="0"/>
          </a:p>
        </p:txBody>
      </p:sp>
      <p:sp>
        <p:nvSpPr>
          <p:cNvPr id="3" name="Content Placeholder 2"/>
          <p:cNvSpPr>
            <a:spLocks noGrp="1"/>
          </p:cNvSpPr>
          <p:nvPr>
            <p:ph idx="1"/>
          </p:nvPr>
        </p:nvSpPr>
        <p:spPr/>
        <p:txBody>
          <a:bodyPr/>
          <a:lstStyle/>
          <a:p>
            <a:r>
              <a:rPr lang="en-US" dirty="0" err="1"/>
              <a:t>Kurtuluş</a:t>
            </a:r>
            <a:r>
              <a:rPr lang="en-US" dirty="0"/>
              <a:t> </a:t>
            </a:r>
            <a:r>
              <a:rPr lang="en-US" dirty="0" err="1"/>
              <a:t>Savaşı</a:t>
            </a:r>
            <a:r>
              <a:rPr lang="en-US" dirty="0"/>
              <a:t> </a:t>
            </a:r>
            <a:r>
              <a:rPr lang="en-US" dirty="0" err="1"/>
              <a:t>döneminde</a:t>
            </a:r>
            <a:r>
              <a:rPr lang="en-US" dirty="0"/>
              <a:t> </a:t>
            </a:r>
            <a:r>
              <a:rPr lang="en-US" dirty="0" err="1"/>
              <a:t>gerek</a:t>
            </a:r>
            <a:r>
              <a:rPr lang="en-US" dirty="0"/>
              <a:t> </a:t>
            </a:r>
            <a:r>
              <a:rPr lang="en-US" dirty="0" err="1"/>
              <a:t>Anadolu’da</a:t>
            </a:r>
            <a:r>
              <a:rPr lang="en-US" dirty="0"/>
              <a:t> </a:t>
            </a:r>
            <a:r>
              <a:rPr lang="en-US" dirty="0" err="1"/>
              <a:t>bağımsızlık</a:t>
            </a:r>
            <a:r>
              <a:rPr lang="en-US" dirty="0"/>
              <a:t> </a:t>
            </a:r>
            <a:r>
              <a:rPr lang="en-US" dirty="0" err="1"/>
              <a:t>hareketinin</a:t>
            </a:r>
            <a:r>
              <a:rPr lang="en-US" dirty="0"/>
              <a:t> </a:t>
            </a:r>
            <a:r>
              <a:rPr lang="en-US" dirty="0" err="1"/>
              <a:t>desteklenmesi</a:t>
            </a:r>
            <a:r>
              <a:rPr lang="en-US" dirty="0"/>
              <a:t> </a:t>
            </a:r>
            <a:r>
              <a:rPr lang="en-US" dirty="0" err="1"/>
              <a:t>ve</a:t>
            </a:r>
            <a:r>
              <a:rPr lang="en-US" dirty="0"/>
              <a:t> </a:t>
            </a:r>
            <a:r>
              <a:rPr lang="en-US" dirty="0" err="1"/>
              <a:t>gerekse</a:t>
            </a:r>
            <a:r>
              <a:rPr lang="en-US" dirty="0"/>
              <a:t> yurt </a:t>
            </a:r>
            <a:r>
              <a:rPr lang="en-US" dirty="0" err="1"/>
              <a:t>dışında</a:t>
            </a:r>
            <a:r>
              <a:rPr lang="en-US" dirty="0"/>
              <a:t> </a:t>
            </a:r>
            <a:r>
              <a:rPr lang="en-US" dirty="0" err="1"/>
              <a:t>milli</a:t>
            </a:r>
            <a:r>
              <a:rPr lang="en-US" dirty="0"/>
              <a:t> </a:t>
            </a:r>
            <a:r>
              <a:rPr lang="en-US" dirty="0" err="1"/>
              <a:t>mücadelenin</a:t>
            </a:r>
            <a:r>
              <a:rPr lang="en-US" dirty="0"/>
              <a:t> </a:t>
            </a:r>
            <a:r>
              <a:rPr lang="en-US" dirty="0" err="1"/>
              <a:t>anlatılabilmesi</a:t>
            </a:r>
            <a:r>
              <a:rPr lang="en-US" dirty="0"/>
              <a:t> </a:t>
            </a:r>
            <a:r>
              <a:rPr lang="en-US" dirty="0" err="1"/>
              <a:t>önemli</a:t>
            </a:r>
            <a:r>
              <a:rPr lang="en-US" dirty="0"/>
              <a:t> </a:t>
            </a:r>
            <a:r>
              <a:rPr lang="en-US" dirty="0" err="1"/>
              <a:t>konulardan</a:t>
            </a:r>
            <a:r>
              <a:rPr lang="en-US" dirty="0"/>
              <a:t> </a:t>
            </a:r>
            <a:r>
              <a:rPr lang="en-US" dirty="0" err="1"/>
              <a:t>birisi</a:t>
            </a:r>
            <a:r>
              <a:rPr lang="en-US" dirty="0"/>
              <a:t> </a:t>
            </a:r>
            <a:r>
              <a:rPr lang="en-US" dirty="0" err="1"/>
              <a:t>olmuştur</a:t>
            </a:r>
            <a:r>
              <a:rPr lang="en-US" dirty="0"/>
              <a:t>.</a:t>
            </a:r>
            <a:r>
              <a:rPr lang="en-US" dirty="0" smtClean="0"/>
              <a:t> </a:t>
            </a:r>
          </a:p>
          <a:p>
            <a:r>
              <a:rPr lang="en-US" dirty="0" err="1" smtClean="0"/>
              <a:t>Bağımsızlık</a:t>
            </a:r>
            <a:r>
              <a:rPr lang="en-US" dirty="0" smtClean="0"/>
              <a:t> </a:t>
            </a:r>
            <a:r>
              <a:rPr lang="en-US" dirty="0" err="1"/>
              <a:t>savaşı</a:t>
            </a:r>
            <a:r>
              <a:rPr lang="en-US" dirty="0"/>
              <a:t> hem </a:t>
            </a:r>
            <a:r>
              <a:rPr lang="en-US" dirty="0" err="1"/>
              <a:t>İstanbul</a:t>
            </a:r>
            <a:r>
              <a:rPr lang="en-US" dirty="0"/>
              <a:t> </a:t>
            </a:r>
            <a:r>
              <a:rPr lang="en-US" dirty="0" err="1"/>
              <a:t>basını</a:t>
            </a:r>
            <a:r>
              <a:rPr lang="en-US" dirty="0"/>
              <a:t> hem de </a:t>
            </a:r>
            <a:r>
              <a:rPr lang="en-US" dirty="0" err="1"/>
              <a:t>yabancı</a:t>
            </a:r>
            <a:r>
              <a:rPr lang="en-US" dirty="0"/>
              <a:t> </a:t>
            </a:r>
            <a:r>
              <a:rPr lang="en-US" dirty="0" err="1"/>
              <a:t>basın</a:t>
            </a:r>
            <a:r>
              <a:rPr lang="en-US" dirty="0"/>
              <a:t> </a:t>
            </a:r>
            <a:r>
              <a:rPr lang="en-US" dirty="0" err="1"/>
              <a:t>tarafından</a:t>
            </a:r>
            <a:r>
              <a:rPr lang="en-US" dirty="0"/>
              <a:t> </a:t>
            </a:r>
            <a:r>
              <a:rPr lang="en-US" dirty="0" err="1"/>
              <a:t>olumsuz</a:t>
            </a:r>
            <a:r>
              <a:rPr lang="en-US" dirty="0"/>
              <a:t> </a:t>
            </a:r>
            <a:r>
              <a:rPr lang="en-US" dirty="0" err="1"/>
              <a:t>bir</a:t>
            </a:r>
            <a:r>
              <a:rPr lang="en-US" dirty="0"/>
              <a:t> </a:t>
            </a:r>
            <a:r>
              <a:rPr lang="en-US" dirty="0" err="1"/>
              <a:t>şekilde</a:t>
            </a:r>
            <a:r>
              <a:rPr lang="en-US" dirty="0"/>
              <a:t> </a:t>
            </a:r>
            <a:r>
              <a:rPr lang="en-US" dirty="0" err="1"/>
              <a:t>çerçevelenmektedir</a:t>
            </a:r>
            <a:r>
              <a:rPr lang="en-US" dirty="0"/>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t>
            </a:r>
            <a:r>
              <a:rPr lang="tr-TR" dirty="0"/>
              <a:t>Venizelos ve diğerleri bizi bugün sırf propagandacılıkla mağlup ediyor. Bu meselenin ehemmiyeti takdir olduğu halde niçin yapamıyoruz? Çünkü büyük bir milletiz, büyük bir millet idik. Bu büyüklük bizim ruhumuzda daima yükseklere uçmak zihniyetini husule getirmiştir. Bundan dolayı ağzımızı açar,  dilimizi oynatırsak tenezzül addediyoruz”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tr-TR" dirty="0"/>
              <a:t>Bu ihtiyaç Kurtuluş Savaşı’na katılan rütbeli bir asker olan Fahrettin Altay  biyografisinde kendisine Konya’dan yazılan bir mektup üzerinden nakletmektedir</a:t>
            </a:r>
            <a:r>
              <a:rPr lang="tr-TR" dirty="0" smtClean="0"/>
              <a:t>:</a:t>
            </a:r>
          </a:p>
          <a:p>
            <a:r>
              <a:rPr lang="tr-TR" dirty="0" smtClean="0"/>
              <a:t> </a:t>
            </a:r>
            <a:r>
              <a:rPr lang="tr-TR" dirty="0"/>
              <a:t>“Halkımız bilinen cahilliğinden dolayısı ile her türlü propagandalara alet olabiliyor. Eğer bunlar, iyi telkinler ve ciddi bir teşkilata bağlanırsa her türlü vatan vazifesine koştururlar. Halbuki şimdiye kadar ciddi bir teşkilat yapılmadığı gibi bir propaganda şubesi bile kurulmamıştır… Bugün halkta görülen durgunluk ve kayıtsızlığın sebebi de mukabil propagandanın olmayışıdır</a:t>
            </a:r>
            <a:r>
              <a:rPr lang="tr-TR" dirty="0" smtClean="0"/>
              <a:t>”.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593</TotalTime>
  <Words>2815</Words>
  <Application>Microsoft Office PowerPoint</Application>
  <PresentationFormat>Ekran Gösterisi (4:3)</PresentationFormat>
  <Paragraphs>103</Paragraphs>
  <Slides>47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47</vt:i4>
      </vt:variant>
    </vt:vector>
  </HeadingPairs>
  <TitlesOfParts>
    <vt:vector size="50" baseType="lpstr">
      <vt:lpstr>Arial</vt:lpstr>
      <vt:lpstr>Calibri</vt:lpstr>
      <vt:lpstr>Office Theme</vt:lpstr>
      <vt:lpstr>Türkiye Tarihinden Halkla İlişkiler Örnekleri </vt:lpstr>
      <vt:lpstr>PowerPoint Sunusu</vt:lpstr>
      <vt:lpstr>PowerPoint Sunusu</vt:lpstr>
      <vt:lpstr>PowerPoint Sunusu</vt:lpstr>
      <vt:lpstr>PowerPoint Sunusu</vt:lpstr>
      <vt:lpstr>PowerPoint Sunusu</vt:lpstr>
      <vt:lpstr>Kurtuluş Savaşı Sırasında Propaganda İhtiyacı </vt:lpstr>
      <vt:lpstr>PowerPoint Sunusu</vt:lpstr>
      <vt:lpstr>PowerPoint Sunusu</vt:lpstr>
      <vt:lpstr>PowerPoint Sunusu</vt:lpstr>
      <vt:lpstr>PowerPoint Sunusu</vt:lpstr>
      <vt:lpstr>İrade-i Milliye</vt:lpstr>
      <vt:lpstr>PowerPoint Sunusu</vt:lpstr>
      <vt:lpstr>Hakimiyet-i Milliye</vt:lpstr>
      <vt:lpstr>PowerPoint Sunusu</vt:lpstr>
      <vt:lpstr>PowerPoint Sunusu</vt:lpstr>
      <vt:lpstr> Anadolu Ajansı: Kurtuluş Savaşı’nı Duyurmak için Kurulan Haber Ajansı </vt:lpstr>
      <vt:lpstr>PowerPoint Sunusu</vt:lpstr>
      <vt:lpstr>PowerPoint Sunusu</vt:lpstr>
      <vt:lpstr>İrşad Encümen (Aydınlatma Komitesi)</vt:lpstr>
      <vt:lpstr> Matbuat ve İstihbarat Müdüriyet-i Umumiyesi </vt:lpstr>
      <vt:lpstr>PowerPoint Sunusu</vt:lpstr>
      <vt:lpstr>PowerPoint Sunusu</vt:lpstr>
      <vt:lpstr>KURTULUŞ SAVAŞI SONRASI</vt:lpstr>
      <vt:lpstr>PowerPoint Sunusu</vt:lpstr>
      <vt:lpstr>Osmanlı Kadınının İmajı</vt:lpstr>
      <vt:lpstr>PowerPoint Sunusu</vt:lpstr>
      <vt:lpstr>PowerPoint Sunusu</vt:lpstr>
      <vt:lpstr>PowerPoint Sunusu</vt:lpstr>
      <vt:lpstr>PowerPoint Sunusu</vt:lpstr>
      <vt:lpstr>Güzellik Yarışmaları </vt:lpstr>
      <vt:lpstr>1929</vt:lpstr>
      <vt:lpstr>PowerPoint Sunusu</vt:lpstr>
      <vt:lpstr>PowerPoint Sunusu</vt:lpstr>
      <vt:lpstr>PowerPoint Sunusu</vt:lpstr>
      <vt:lpstr>PowerPoint Sunusu</vt:lpstr>
      <vt:lpstr>PowerPoint Sunusu</vt:lpstr>
      <vt:lpstr>1930</vt:lpstr>
      <vt:lpstr>PowerPoint Sunusu</vt:lpstr>
      <vt:lpstr>PowerPoint Sunusu</vt:lpstr>
      <vt:lpstr>1931</vt:lpstr>
      <vt:lpstr>PowerPoint Sunusu</vt:lpstr>
      <vt:lpstr>1932</vt:lpstr>
      <vt:lpstr>PowerPoint Sunusu</vt:lpstr>
      <vt:lpstr>PowerPoint Sunusu</vt:lpstr>
      <vt:lpstr>PowerPoint Sunusu</vt:lpstr>
      <vt:lpstr>PowerPoint Sunusu</vt:lpstr>
    </vt:vector>
  </TitlesOfParts>
  <Company>ankara üniversitesi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Pınar  Özdemir</dc:creator>
  <cp:lastModifiedBy>ilef</cp:lastModifiedBy>
  <cp:revision>23</cp:revision>
  <dcterms:created xsi:type="dcterms:W3CDTF">2016-12-27T14:53:41Z</dcterms:created>
  <dcterms:modified xsi:type="dcterms:W3CDTF">2019-05-12T15:07:31Z</dcterms:modified>
</cp:coreProperties>
</file>