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72" r:id="rId3"/>
    <p:sldId id="266" r:id="rId4"/>
    <p:sldId id="257" r:id="rId5"/>
    <p:sldId id="258" r:id="rId6"/>
    <p:sldId id="259" r:id="rId7"/>
    <p:sldId id="261" r:id="rId8"/>
    <p:sldId id="267" r:id="rId9"/>
    <p:sldId id="269" r:id="rId10"/>
    <p:sldId id="270" r:id="rId11"/>
    <p:sldId id="264" r:id="rId12"/>
    <p:sldId id="262" r:id="rId13"/>
    <p:sldId id="263" r:id="rId14"/>
    <p:sldId id="271" r:id="rId15"/>
    <p:sldId id="265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2E4"/>
    <a:srgbClr val="CA5AB5"/>
    <a:srgbClr val="F468E0"/>
    <a:srgbClr val="C5A8FE"/>
    <a:srgbClr val="D1EBFF"/>
    <a:srgbClr val="35BAFD"/>
    <a:srgbClr val="33CAFF"/>
    <a:srgbClr val="AADDF4"/>
    <a:srgbClr val="E2DEC5"/>
    <a:srgbClr val="C7E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48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45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23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125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1295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93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576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79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3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242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26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17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67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1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434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4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04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A2F70B-0335-4830-BD10-7D29B89F1110}" type="datetimeFigureOut">
              <a:rPr lang="tr-TR" smtClean="0"/>
              <a:t>16.12.2019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C84080-A4F5-4C61-AA4D-02F76B5D5F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019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2851632"/>
            <a:ext cx="6815669" cy="1515533"/>
          </a:xfrm>
        </p:spPr>
        <p:txBody>
          <a:bodyPr/>
          <a:lstStyle/>
          <a:p>
            <a:r>
              <a:rPr lang="tr-TR" dirty="0" smtClean="0"/>
              <a:t>SUPER’IN YAŞAM BOYU-YAŞAM ALANI KURAMI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92398" y="4527933"/>
            <a:ext cx="6815669" cy="450466"/>
          </a:xfrm>
        </p:spPr>
        <p:txBody>
          <a:bodyPr>
            <a:normAutofit/>
          </a:bodyPr>
          <a:lstStyle/>
          <a:p>
            <a:r>
              <a:rPr lang="tr-TR" sz="1800" dirty="0" smtClean="0"/>
              <a:t>Kübra Berber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9510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Yaşam Boyu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Çöküş (Geri Çekilme*) Dönemi (65+ Yaş): </a:t>
            </a:r>
            <a:r>
              <a:rPr lang="tr-TR" dirty="0" smtClean="0"/>
              <a:t>Bireylerin işle ilgili enerjilerinin ve mesleğe karşı ilgilerinin azaldığı dönemdir.</a:t>
            </a:r>
          </a:p>
          <a:p>
            <a:pPr lvl="1">
              <a:buFont typeface="Garamond" panose="02020404030301010803" pitchFamily="18" charset="0"/>
              <a:buChar char="→"/>
            </a:pPr>
            <a:r>
              <a:rPr lang="tr-TR" b="1" dirty="0" smtClean="0"/>
              <a:t>Yavaşlama: </a:t>
            </a:r>
            <a:r>
              <a:rPr lang="tr-TR" dirty="0" smtClean="0"/>
              <a:t>Kişinin işle ilgili sorumluluklarının azalmasıdır.</a:t>
            </a:r>
            <a:endParaRPr lang="tr-TR" b="1" dirty="0" smtClean="0"/>
          </a:p>
          <a:p>
            <a:pPr lvl="1">
              <a:buFont typeface="Garamond" panose="02020404030301010803" pitchFamily="18" charset="0"/>
              <a:buChar char="→"/>
            </a:pPr>
            <a:r>
              <a:rPr lang="tr-TR" b="1" dirty="0" smtClean="0"/>
              <a:t>Emeklilik Planı: </a:t>
            </a:r>
            <a:r>
              <a:rPr lang="tr-TR" dirty="0" smtClean="0"/>
              <a:t>Finansal planlama ve emeklilikten sonraki planlamaların yapılması dönemidir.</a:t>
            </a:r>
            <a:endParaRPr lang="tr-TR" b="1" dirty="0" smtClean="0"/>
          </a:p>
          <a:p>
            <a:pPr lvl="1">
              <a:buFont typeface="Garamond" panose="02020404030301010803" pitchFamily="18" charset="0"/>
              <a:buChar char="→"/>
            </a:pPr>
            <a:r>
              <a:rPr lang="tr-TR" b="1" dirty="0" smtClean="0"/>
              <a:t>Emeklilik: </a:t>
            </a:r>
            <a:r>
              <a:rPr lang="tr-TR" dirty="0" smtClean="0"/>
              <a:t>Çalışan rolünün bireyin yaşamında kapladığı alan azalırken boş zaman, aile ve vatandaşlık rollerine daha fazla önem verilmeye başlanır.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18206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Yaşam Alanı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600999"/>
            <a:ext cx="9601196" cy="3579464"/>
          </a:xfrm>
        </p:spPr>
        <p:txBody>
          <a:bodyPr numCol="1">
            <a:normAutofit fontScale="85000" lnSpcReduction="20000"/>
          </a:bodyPr>
          <a:lstStyle/>
          <a:p>
            <a:r>
              <a:rPr lang="tr-TR" dirty="0" smtClean="0"/>
              <a:t>Bireylerin yaşamı boyunca dört ana alanda (ev, toplum, okul, iş ortamı), dokuz önemli rol oynamaktadır.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 smtClean="0"/>
              <a:t>Çocuk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 smtClean="0"/>
              <a:t>Öğrenci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 smtClean="0"/>
              <a:t>Boş Zaman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 smtClean="0"/>
              <a:t>Vatandaş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 smtClean="0"/>
              <a:t>Çalışan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 smtClean="0"/>
              <a:t>Eş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 smtClean="0"/>
              <a:t>Ev İşleri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 smtClean="0"/>
              <a:t>Ebeveyn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1800" dirty="0" smtClean="0"/>
              <a:t>Emekli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1176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Kariyer Olgunluğu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Kişinin biyolojik ve sosyal gelişiminin sonucu olarak içinde bulunduğu gelişim dönemine ait gelişimsel görevleri yerine getirmeye hazır olması olarak tanımlamaktadır.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92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Kariyer Örüntüleri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alt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Erkekler için;</a:t>
            </a:r>
          </a:p>
          <a:p>
            <a:pPr marL="0" indent="0">
              <a:buNone/>
            </a:pPr>
            <a:r>
              <a:rPr lang="tr-TR" alt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alt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İstikrarlı Kariyer Örüntüsü</a:t>
            </a:r>
          </a:p>
          <a:p>
            <a:pPr marL="0" indent="0">
              <a:buNone/>
            </a:pPr>
            <a:r>
              <a:rPr lang="tr-TR" alt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Geleneksel Kariyer Örüntüsü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alt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alt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Durağan Olmayan Kariyer Örüntüsü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alt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Çoklu Deneme Kariyer Örüntüsü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46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Kariyer Örüntüleri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alt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Kadınlar için;</a:t>
            </a:r>
          </a:p>
          <a:p>
            <a:pPr>
              <a:buNone/>
            </a:pPr>
            <a:r>
              <a:rPr lang="tr-TR" altLang="tr-T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alt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Kararlı Ev İşleri Kariyer Örüntüsü</a:t>
            </a:r>
          </a:p>
          <a:p>
            <a:pPr>
              <a:buNone/>
            </a:pPr>
            <a:r>
              <a:rPr lang="tr-TR" alt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Geleneksel Kariyer Örüntüsü</a:t>
            </a: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r-TR" alt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Kararlı Çalışma Kariyer Örüntüsü</a:t>
            </a:r>
          </a:p>
          <a:p>
            <a:pPr>
              <a:buNone/>
            </a:pPr>
            <a:r>
              <a:rPr lang="tr-TR" alt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Çift Yol Kariyer Örüntüsü</a:t>
            </a:r>
          </a:p>
          <a:p>
            <a:pPr>
              <a:buNone/>
            </a:pPr>
            <a:r>
              <a:rPr lang="tr-TR" alt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Kesintili Kariyer Örüntüsü</a:t>
            </a:r>
          </a:p>
          <a:p>
            <a:pPr>
              <a:buNone/>
            </a:pPr>
            <a:r>
              <a:rPr lang="tr-TR" alt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Kararlı Olmayan Kariyer Örüntüsü</a:t>
            </a:r>
          </a:p>
          <a:p>
            <a:pPr>
              <a:buNone/>
            </a:pPr>
            <a:r>
              <a:rPr lang="tr-TR" alt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Çoklu Deneme Kariyer Örüntüsü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38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95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Super’ın</a:t>
            </a:r>
            <a:r>
              <a:rPr lang="tr-TR" dirty="0" smtClean="0"/>
              <a:t> Yaşam Boyu Yaşam Alanı Kuramı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Benlik Kavramı</a:t>
            </a:r>
          </a:p>
          <a:p>
            <a:r>
              <a:rPr lang="tr-TR" dirty="0" smtClean="0"/>
              <a:t>Yaşam Boyu Gelişim Dönemleri</a:t>
            </a:r>
          </a:p>
          <a:p>
            <a:r>
              <a:rPr lang="tr-TR" dirty="0" smtClean="0"/>
              <a:t>Yaşam Alanı/Roller</a:t>
            </a:r>
          </a:p>
          <a:p>
            <a:r>
              <a:rPr lang="tr-TR" dirty="0" smtClean="0"/>
              <a:t>Kariyer Olgunluğu</a:t>
            </a:r>
          </a:p>
          <a:p>
            <a:r>
              <a:rPr lang="tr-TR" dirty="0" smtClean="0"/>
              <a:t>Kariyer Örüntüleri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057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Benlik Kavramı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600" dirty="0" smtClean="0"/>
              <a:t>Bir insanın kendi algısına göre; özelliklerinin, yeteneklerinin, değer yargılarının, amaçlarının ve ideallerinin </a:t>
            </a:r>
            <a:r>
              <a:rPr lang="tr-TR" sz="3600" b="1" dirty="0" smtClean="0"/>
              <a:t>dinamik</a:t>
            </a:r>
            <a:r>
              <a:rPr lang="tr-TR" sz="3600" dirty="0" smtClean="0"/>
              <a:t> bir örüntüsüdür.</a:t>
            </a:r>
          </a:p>
        </p:txBody>
      </p:sp>
    </p:spTree>
    <p:extLst>
      <p:ext uri="{BB962C8B-B14F-4D97-AF65-F5344CB8AC3E}">
        <p14:creationId xmlns:p14="http://schemas.microsoft.com/office/powerpoint/2010/main" val="24628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Benlik Kavramı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Super’a göre bireyler büyürken kendi rolleri, kişilik özellikleri ve yeteneklerine ilişkin bir bakış açısı geliştirirler. Ardından da  kendilerine bakış açıları ile çeşitli meslekleri -sahip olduğu bilgilere göre- karşılaştırırlar ve benlik kavramlarını mesleki alana geçirmeye </a:t>
            </a:r>
            <a:r>
              <a:rPr lang="tr-TR" dirty="0" smtClean="0"/>
              <a:t>çalışırlar.</a:t>
            </a:r>
          </a:p>
          <a:p>
            <a:r>
              <a:rPr lang="tr-TR" dirty="0" smtClean="0"/>
              <a:t>Bireyler benlik kavramlarını en iyi yansıtan, en iyi ifade eden mesleği bulmaya çalışırlar. Dolayısıyla meslek seçimi benliğin bir meslek adıyla ortaya koyulmasıdır.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69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Yaşam Boyu-Yaşam Alanı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Yaşam boyu ve yaşam alanı kavramları, kariyer gelişiminin içerik ve süreç boyutunu temsil etmek için kullanılmaktadır. </a:t>
            </a:r>
          </a:p>
          <a:p>
            <a:r>
              <a:rPr lang="tr-TR" dirty="0"/>
              <a:t>Yaşam boyu, ömür boyu devam eden kariyer gelişim sürecini ifade etmektedir ve </a:t>
            </a:r>
            <a:r>
              <a:rPr lang="tr-TR" dirty="0" err="1"/>
              <a:t>Super’ın</a:t>
            </a:r>
            <a:r>
              <a:rPr lang="tr-TR" dirty="0"/>
              <a:t> mesleki gelişim dönemleri ile ilişkili bir kavramdır. </a:t>
            </a:r>
          </a:p>
          <a:p>
            <a:r>
              <a:rPr lang="tr-TR" dirty="0"/>
              <a:t>Yaşam alanı ise bireylerin yaşamlarında oynadıkları rolleri ve bu rollerin içeriğini </a:t>
            </a:r>
            <a:r>
              <a:rPr lang="tr-TR" dirty="0" smtClean="0"/>
              <a:t>tanımlamaktadır.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92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2281" y="47110"/>
            <a:ext cx="9601196" cy="1303867"/>
          </a:xfrm>
        </p:spPr>
        <p:txBody>
          <a:bodyPr>
            <a:normAutofit/>
          </a:bodyPr>
          <a:lstStyle/>
          <a:p>
            <a:r>
              <a:rPr lang="tr-TR" sz="3200" dirty="0" smtClean="0"/>
              <a:t>Yaşam-Kariyer Gökkuşağı</a:t>
            </a:r>
            <a:endParaRPr lang="tr-TR" sz="3200" dirty="0"/>
          </a:p>
        </p:txBody>
      </p:sp>
      <p:sp>
        <p:nvSpPr>
          <p:cNvPr id="5" name="Blok Yay 4"/>
          <p:cNvSpPr/>
          <p:nvPr/>
        </p:nvSpPr>
        <p:spPr>
          <a:xfrm>
            <a:off x="5121923" y="4979732"/>
            <a:ext cx="1918771" cy="1583674"/>
          </a:xfrm>
          <a:prstGeom prst="blockArc">
            <a:avLst/>
          </a:prstGeom>
          <a:gradFill>
            <a:gsLst>
              <a:gs pos="44000">
                <a:srgbClr val="ECC2E4"/>
              </a:gs>
              <a:gs pos="100000">
                <a:srgbClr val="F468E0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Blok Yay 5"/>
          <p:cNvSpPr/>
          <p:nvPr/>
        </p:nvSpPr>
        <p:spPr>
          <a:xfrm rot="21412625">
            <a:off x="4833236" y="4652177"/>
            <a:ext cx="2511846" cy="2159306"/>
          </a:xfrm>
          <a:prstGeom prst="blockArc">
            <a:avLst>
              <a:gd name="adj1" fmla="val 10832481"/>
              <a:gd name="adj2" fmla="val 399064"/>
              <a:gd name="adj3" fmla="val 18644"/>
            </a:avLst>
          </a:prstGeom>
          <a:gradFill>
            <a:gsLst>
              <a:gs pos="18000">
                <a:srgbClr val="7030A0"/>
              </a:gs>
              <a:gs pos="100000">
                <a:srgbClr val="C5A8FE"/>
              </a:gs>
            </a:gsLst>
            <a:lin ang="162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Blok Yay 6"/>
          <p:cNvSpPr/>
          <p:nvPr/>
        </p:nvSpPr>
        <p:spPr>
          <a:xfrm>
            <a:off x="4437041" y="4156175"/>
            <a:ext cx="3244467" cy="3174235"/>
          </a:xfrm>
          <a:prstGeom prst="blockArc">
            <a:avLst>
              <a:gd name="adj1" fmla="val 10641010"/>
              <a:gd name="adj2" fmla="val 177535"/>
              <a:gd name="adj3" fmla="val 15245"/>
            </a:avLst>
          </a:prstGeom>
          <a:gradFill flip="none" rotWithShape="1">
            <a:gsLst>
              <a:gs pos="18000">
                <a:srgbClr val="D1EBFF"/>
              </a:gs>
              <a:gs pos="100000">
                <a:srgbClr val="35BAFD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Blok Yay 7"/>
          <p:cNvSpPr/>
          <p:nvPr/>
        </p:nvSpPr>
        <p:spPr>
          <a:xfrm>
            <a:off x="3984936" y="3666739"/>
            <a:ext cx="4208445" cy="4340645"/>
          </a:xfrm>
          <a:prstGeom prst="blockArc">
            <a:avLst>
              <a:gd name="adj1" fmla="val 10818783"/>
              <a:gd name="adj2" fmla="val 21497185"/>
              <a:gd name="adj3" fmla="val 12059"/>
            </a:avLst>
          </a:prstGeom>
          <a:gradFill flip="none" rotWithShape="1">
            <a:gsLst>
              <a:gs pos="47000">
                <a:srgbClr val="0070C0"/>
              </a:gs>
              <a:gs pos="100000">
                <a:srgbClr val="00B0F0"/>
              </a:gs>
              <a:gs pos="100000">
                <a:srgbClr val="AADDF4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Blok Yay 8"/>
          <p:cNvSpPr/>
          <p:nvPr/>
        </p:nvSpPr>
        <p:spPr>
          <a:xfrm>
            <a:off x="3558560" y="3172217"/>
            <a:ext cx="5001427" cy="4917062"/>
          </a:xfrm>
          <a:prstGeom prst="blockArc">
            <a:avLst>
              <a:gd name="adj1" fmla="val 10485521"/>
              <a:gd name="adj2" fmla="val 278652"/>
              <a:gd name="adj3" fmla="val 10392"/>
            </a:avLst>
          </a:prstGeom>
          <a:gradFill flip="none" rotWithShape="1">
            <a:gsLst>
              <a:gs pos="100000">
                <a:srgbClr val="659A2A"/>
              </a:gs>
              <a:gs pos="1000">
                <a:srgbClr val="E2DEC5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Blok Yay 9"/>
          <p:cNvSpPr/>
          <p:nvPr/>
        </p:nvSpPr>
        <p:spPr>
          <a:xfrm>
            <a:off x="3026584" y="2617449"/>
            <a:ext cx="6125147" cy="6449280"/>
          </a:xfrm>
          <a:prstGeom prst="blockArc">
            <a:avLst>
              <a:gd name="adj1" fmla="val 10807902"/>
              <a:gd name="adj2" fmla="val 21573649"/>
              <a:gd name="adj3" fmla="val 10243"/>
            </a:avLst>
          </a:prstGeom>
          <a:gradFill flip="none" rotWithShape="1">
            <a:gsLst>
              <a:gs pos="38000">
                <a:srgbClr val="FFFF00"/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Blok Yay 10"/>
          <p:cNvSpPr/>
          <p:nvPr/>
        </p:nvSpPr>
        <p:spPr>
          <a:xfrm>
            <a:off x="2381016" y="2049722"/>
            <a:ext cx="7400584" cy="7111789"/>
          </a:xfrm>
          <a:prstGeom prst="blockArc">
            <a:avLst>
              <a:gd name="adj1" fmla="val 10561152"/>
              <a:gd name="adj2" fmla="val 248646"/>
              <a:gd name="adj3" fmla="val 9699"/>
            </a:avLst>
          </a:prstGeom>
          <a:gradFill flip="none" rotWithShape="1">
            <a:gsLst>
              <a:gs pos="0">
                <a:srgbClr val="FFC000">
                  <a:lumMod val="100000"/>
                </a:srgb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2" name="Blok Yay 11"/>
          <p:cNvSpPr/>
          <p:nvPr/>
        </p:nvSpPr>
        <p:spPr>
          <a:xfrm>
            <a:off x="1901093" y="1667812"/>
            <a:ext cx="8316359" cy="7304183"/>
          </a:xfrm>
          <a:prstGeom prst="blockArc">
            <a:avLst>
              <a:gd name="adj1" fmla="val 10293477"/>
              <a:gd name="adj2" fmla="val 536571"/>
              <a:gd name="adj3" fmla="val 7654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6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725807" y="5063506"/>
            <a:ext cx="1491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Çocuk</a:t>
            </a:r>
            <a:endParaRPr lang="tr-TR" sz="14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5604447" y="4693095"/>
            <a:ext cx="124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Öğrenci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5423426" y="4298606"/>
            <a:ext cx="164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Boş Zaman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5530466" y="3833577"/>
            <a:ext cx="124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Vatandaş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5639793" y="3320436"/>
            <a:ext cx="1210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Çalışan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5841074" y="2774836"/>
            <a:ext cx="80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Eş</a:t>
            </a:r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5544461" y="2283703"/>
            <a:ext cx="110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Ev İşleri</a:t>
            </a:r>
            <a:endParaRPr lang="tr-TR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5544461" y="1816478"/>
            <a:ext cx="122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Ebeveyn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5713932" y="5431135"/>
            <a:ext cx="111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Roller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718631" y="566267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5</a:t>
            </a:r>
            <a:endParaRPr lang="tr-TR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1592648" y="497888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10</a:t>
            </a:r>
            <a:endParaRPr lang="tr-TR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1664129" y="414802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15</a:t>
            </a:r>
            <a:endParaRPr lang="tr-TR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1952916" y="346424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20</a:t>
            </a:r>
            <a:endParaRPr lang="tr-TR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2331342" y="2862333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25</a:t>
            </a:r>
            <a:endParaRPr lang="tr-TR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2780457" y="232748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30</a:t>
            </a:r>
            <a:endParaRPr lang="tr-TR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3358728" y="196425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35</a:t>
            </a:r>
            <a:endParaRPr lang="tr-TR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3938685" y="166781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40</a:t>
            </a:r>
            <a:endParaRPr lang="tr-TR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4719249" y="141294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45</a:t>
            </a:r>
            <a:endParaRPr lang="tr-TR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5693324" y="129086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50</a:t>
            </a:r>
            <a:endParaRPr lang="tr-TR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6507064" y="130190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55</a:t>
            </a:r>
            <a:endParaRPr lang="tr-TR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7255378" y="149702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60</a:t>
            </a:r>
            <a:endParaRPr lang="tr-TR" dirty="0"/>
          </a:p>
        </p:txBody>
      </p:sp>
      <p:sp>
        <p:nvSpPr>
          <p:cNvPr id="38" name="Metin kutusu 37"/>
          <p:cNvSpPr txBox="1"/>
          <p:nvPr/>
        </p:nvSpPr>
        <p:spPr>
          <a:xfrm>
            <a:off x="8073168" y="184587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65</a:t>
            </a:r>
            <a:endParaRPr lang="tr-TR" dirty="0"/>
          </a:p>
        </p:txBody>
      </p:sp>
      <p:sp>
        <p:nvSpPr>
          <p:cNvPr id="39" name="Metin kutusu 38"/>
          <p:cNvSpPr txBox="1"/>
          <p:nvPr/>
        </p:nvSpPr>
        <p:spPr>
          <a:xfrm>
            <a:off x="8896570" y="2406861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70</a:t>
            </a:r>
            <a:endParaRPr lang="tr-TR" dirty="0"/>
          </a:p>
        </p:txBody>
      </p:sp>
      <p:sp>
        <p:nvSpPr>
          <p:cNvPr id="40" name="Metin kutusu 39"/>
          <p:cNvSpPr txBox="1"/>
          <p:nvPr/>
        </p:nvSpPr>
        <p:spPr>
          <a:xfrm>
            <a:off x="9483498" y="3068770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75</a:t>
            </a:r>
            <a:endParaRPr lang="tr-TR" dirty="0"/>
          </a:p>
        </p:txBody>
      </p:sp>
      <p:sp>
        <p:nvSpPr>
          <p:cNvPr id="41" name="Metin kutusu 40"/>
          <p:cNvSpPr txBox="1"/>
          <p:nvPr/>
        </p:nvSpPr>
        <p:spPr>
          <a:xfrm>
            <a:off x="9886172" y="385140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80</a:t>
            </a:r>
            <a:endParaRPr lang="tr-TR" dirty="0"/>
          </a:p>
        </p:txBody>
      </p:sp>
      <p:sp>
        <p:nvSpPr>
          <p:cNvPr id="42" name="Metin kutusu 41"/>
          <p:cNvSpPr txBox="1"/>
          <p:nvPr/>
        </p:nvSpPr>
        <p:spPr>
          <a:xfrm>
            <a:off x="10160418" y="478346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85</a:t>
            </a:r>
            <a:endParaRPr lang="tr-TR" dirty="0"/>
          </a:p>
        </p:txBody>
      </p:sp>
      <p:sp>
        <p:nvSpPr>
          <p:cNvPr id="43" name="Metin kutusu 42"/>
          <p:cNvSpPr txBox="1"/>
          <p:nvPr/>
        </p:nvSpPr>
        <p:spPr>
          <a:xfrm>
            <a:off x="10192668" y="554716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90</a:t>
            </a:r>
            <a:endParaRPr lang="tr-TR" dirty="0"/>
          </a:p>
        </p:txBody>
      </p:sp>
      <p:sp>
        <p:nvSpPr>
          <p:cNvPr id="44" name="Metin kutusu 43"/>
          <p:cNvSpPr txBox="1"/>
          <p:nvPr/>
        </p:nvSpPr>
        <p:spPr>
          <a:xfrm>
            <a:off x="519882" y="4805059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Büyüme</a:t>
            </a:r>
            <a:endParaRPr lang="tr-TR" dirty="0"/>
          </a:p>
        </p:txBody>
      </p:sp>
      <p:sp>
        <p:nvSpPr>
          <p:cNvPr id="45" name="Metin kutusu 44"/>
          <p:cNvSpPr txBox="1"/>
          <p:nvPr/>
        </p:nvSpPr>
        <p:spPr>
          <a:xfrm>
            <a:off x="1212281" y="2492051"/>
            <a:ext cx="104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Keşfetme</a:t>
            </a:r>
            <a:endParaRPr lang="tr-TR" dirty="0"/>
          </a:p>
        </p:txBody>
      </p:sp>
      <p:sp>
        <p:nvSpPr>
          <p:cNvPr id="46" name="Metin kutusu 45"/>
          <p:cNvSpPr txBox="1"/>
          <p:nvPr/>
        </p:nvSpPr>
        <p:spPr>
          <a:xfrm>
            <a:off x="3538441" y="1108899"/>
            <a:ext cx="100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Yerleşme</a:t>
            </a:r>
            <a:endParaRPr lang="tr-TR" dirty="0"/>
          </a:p>
        </p:txBody>
      </p:sp>
      <p:sp>
        <p:nvSpPr>
          <p:cNvPr id="47" name="Metin kutusu 46"/>
          <p:cNvSpPr txBox="1"/>
          <p:nvPr/>
        </p:nvSpPr>
        <p:spPr>
          <a:xfrm>
            <a:off x="7703857" y="1177584"/>
            <a:ext cx="107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Sürdürme</a:t>
            </a:r>
            <a:endParaRPr lang="tr-TR" dirty="0"/>
          </a:p>
        </p:txBody>
      </p:sp>
      <p:sp>
        <p:nvSpPr>
          <p:cNvPr id="48" name="Metin kutusu 47"/>
          <p:cNvSpPr txBox="1"/>
          <p:nvPr/>
        </p:nvSpPr>
        <p:spPr>
          <a:xfrm>
            <a:off x="9815000" y="256151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Çöküş</a:t>
            </a:r>
            <a:endParaRPr lang="tr-TR" dirty="0"/>
          </a:p>
        </p:txBody>
      </p:sp>
      <p:sp>
        <p:nvSpPr>
          <p:cNvPr id="49" name="Dikdörtgen 48"/>
          <p:cNvSpPr/>
          <p:nvPr/>
        </p:nvSpPr>
        <p:spPr>
          <a:xfrm>
            <a:off x="1901094" y="5726704"/>
            <a:ext cx="8291574" cy="519399"/>
          </a:xfrm>
          <a:prstGeom prst="rect">
            <a:avLst/>
          </a:prstGeom>
          <a:solidFill>
            <a:srgbClr val="FAFAFA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Blok Yay 24"/>
          <p:cNvSpPr/>
          <p:nvPr/>
        </p:nvSpPr>
        <p:spPr>
          <a:xfrm>
            <a:off x="1470746" y="1227603"/>
            <a:ext cx="9177051" cy="8407063"/>
          </a:xfrm>
          <a:prstGeom prst="blockArc">
            <a:avLst>
              <a:gd name="adj1" fmla="val 10378063"/>
              <a:gd name="adj2" fmla="val 423922"/>
              <a:gd name="adj3" fmla="val 523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Yaşam Boyu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Büyüme (4-13 Yaş): </a:t>
            </a:r>
            <a:r>
              <a:rPr lang="tr-TR" dirty="0" smtClean="0"/>
              <a:t>Çocukların içinde bulundukları çevreyi keşfetme sürecidir. Çocuklar fantezi ve oyunlar aracılığıyla yetişkin rollerini denerler. </a:t>
            </a:r>
          </a:p>
          <a:p>
            <a:pPr marL="0" indent="0">
              <a:buNone/>
            </a:pPr>
            <a:r>
              <a:rPr lang="tr-TR" b="1" dirty="0" smtClean="0"/>
              <a:t>Keşfetme Dönemi (14-24 Yaş): </a:t>
            </a:r>
            <a:r>
              <a:rPr lang="tr-TR" dirty="0" smtClean="0"/>
              <a:t>Bireylerin mesleklere ilişkin daha net fikirlerinin olduğu, kariyer alternatifleri arasında seçim yaptığı, hangi işte çalışacağına karar verdiği ve bir işte çalışmaya başladığı dönemdir. </a:t>
            </a:r>
          </a:p>
          <a:p>
            <a:pPr lvl="1">
              <a:buFont typeface="Garamond" panose="02020404030301010803" pitchFamily="18" charset="0"/>
              <a:buChar char="→"/>
            </a:pPr>
            <a:r>
              <a:rPr lang="tr-TR" b="1" dirty="0" smtClean="0"/>
              <a:t>Billurlaşma:</a:t>
            </a:r>
            <a:r>
              <a:rPr lang="tr-TR" dirty="0" smtClean="0"/>
              <a:t> Bireyler ne istediklerini, ne gibi becerilere sahip olmaları gerektiğini belirginleştirir.</a:t>
            </a:r>
          </a:p>
          <a:p>
            <a:pPr lvl="1">
              <a:buFont typeface="Garamond" panose="02020404030301010803" pitchFamily="18" charset="0"/>
              <a:buChar char="→"/>
            </a:pPr>
            <a:r>
              <a:rPr lang="tr-TR" b="1" dirty="0" smtClean="0"/>
              <a:t>Belirleme: </a:t>
            </a:r>
            <a:r>
              <a:rPr lang="tr-TR" dirty="0" smtClean="0"/>
              <a:t>Geçici tercihlerin şekillendiği ve meslek seçimi için hazır olunan dönemdir.</a:t>
            </a:r>
          </a:p>
          <a:p>
            <a:pPr lvl="1">
              <a:buFont typeface="Garamond" panose="02020404030301010803" pitchFamily="18" charset="0"/>
              <a:buChar char="→"/>
            </a:pPr>
            <a:r>
              <a:rPr lang="tr-TR" b="1" dirty="0" smtClean="0"/>
              <a:t>Uygulama: </a:t>
            </a:r>
            <a:r>
              <a:rPr lang="tr-TR" dirty="0" smtClean="0"/>
              <a:t>Kariyer hedeflerine ulaşmak için planlar yapılır, özgeçmiş hazırlama, ağındaki kişilerle bağlantı kurma vb.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22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Yaşam Boyu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Yerleşme Dönemi (25-45 Yaş): </a:t>
            </a:r>
            <a:r>
              <a:rPr lang="tr-TR" dirty="0" smtClean="0"/>
              <a:t>Bir işte çalışmaya başlamayla başlayan bu dönem benlik kavramının mesleki role uyarlanması ile tanımlanmaktadır.</a:t>
            </a:r>
          </a:p>
          <a:p>
            <a:pPr lvl="1">
              <a:buFont typeface="Garamond" panose="02020404030301010803" pitchFamily="18" charset="0"/>
              <a:buChar char="→"/>
            </a:pPr>
            <a:r>
              <a:rPr lang="tr-TR" b="1" dirty="0" smtClean="0"/>
              <a:t>Karar Kılma: </a:t>
            </a:r>
            <a:r>
              <a:rPr lang="tr-TR" dirty="0" smtClean="0"/>
              <a:t>İşe alışmakla ve o işin gereklerini yerine getirmekle ilgilidir.</a:t>
            </a:r>
          </a:p>
          <a:p>
            <a:pPr lvl="1">
              <a:buFont typeface="Garamond" panose="02020404030301010803" pitchFamily="18" charset="0"/>
              <a:buChar char="→"/>
            </a:pPr>
            <a:r>
              <a:rPr lang="tr-TR" b="1" dirty="0" smtClean="0"/>
              <a:t>Sağlamlaştırma: </a:t>
            </a:r>
            <a:r>
              <a:rPr lang="tr-TR" dirty="0" smtClean="0"/>
              <a:t>İşteki pozisyonun sabitlenmesi ile ilgilidir. Birey işinde daha rahat olmaya başlar ve işinde güvenilir ve yeterlik sahibi bir kişi olarak bilinmek ister.</a:t>
            </a:r>
          </a:p>
          <a:p>
            <a:pPr lvl="1">
              <a:buFont typeface="Garamond" panose="02020404030301010803" pitchFamily="18" charset="0"/>
              <a:buChar char="→"/>
            </a:pPr>
            <a:r>
              <a:rPr lang="tr-TR" b="1" dirty="0" smtClean="0"/>
              <a:t>İlerleme: </a:t>
            </a:r>
            <a:r>
              <a:rPr lang="tr-TR" dirty="0" smtClean="0"/>
              <a:t>Kişinin yaptığı işte daha fazla sorumluluk ve daha fazla ücret alabileceği üst pozisyona geçmesi anlamına gelir.</a:t>
            </a:r>
            <a:endParaRPr lang="tr-TR" dirty="0"/>
          </a:p>
          <a:p>
            <a:pPr marL="457200" lvl="1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4712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Yaşam Boyu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Sürdürme Dönemi (45-65 Yaş): </a:t>
            </a:r>
            <a:r>
              <a:rPr lang="tr-TR" dirty="0" smtClean="0"/>
              <a:t>İş yaşamında ilerlemenin olmadığı fakat iş yerinde statünün korunduğu dönemdir.</a:t>
            </a:r>
          </a:p>
          <a:p>
            <a:pPr lvl="1">
              <a:buFont typeface="Garamond" panose="02020404030301010803" pitchFamily="18" charset="0"/>
              <a:buChar char="→"/>
            </a:pPr>
            <a:r>
              <a:rPr lang="tr-TR" b="1" dirty="0" smtClean="0"/>
              <a:t>Koruma: </a:t>
            </a:r>
            <a:r>
              <a:rPr lang="tr-TR" dirty="0" smtClean="0"/>
              <a:t>Bireyin iş yaşamındaki pozisyonunu koruması için kendi işi ile ilgili yeni şeyler öğrenmesi, değişen teknolojiye uyum sağlaması, rekabet edebilen kişilerin meydan okumasına karşılık verebilmesi </a:t>
            </a:r>
            <a:endParaRPr lang="tr-TR" b="1" dirty="0" smtClean="0"/>
          </a:p>
          <a:p>
            <a:pPr lvl="1">
              <a:buFont typeface="Garamond" panose="02020404030301010803" pitchFamily="18" charset="0"/>
              <a:buChar char="→"/>
            </a:pPr>
            <a:r>
              <a:rPr lang="tr-TR" b="1" dirty="0" smtClean="0"/>
              <a:t>Güncelleme: </a:t>
            </a:r>
            <a:r>
              <a:rPr lang="tr-TR" dirty="0" smtClean="0"/>
              <a:t>Bireyin statüsünü korumak için çeşitli eğitim programlarına, kongrelere katılması söz konusudur.</a:t>
            </a:r>
            <a:endParaRPr lang="tr-TR" b="1" dirty="0" smtClean="0"/>
          </a:p>
          <a:p>
            <a:pPr lvl="1">
              <a:buFont typeface="Garamond" panose="02020404030301010803" pitchFamily="18" charset="0"/>
              <a:buChar char="→"/>
            </a:pPr>
            <a:r>
              <a:rPr lang="tr-TR" b="1" dirty="0" smtClean="0"/>
              <a:t>Yenilik: </a:t>
            </a:r>
            <a:r>
              <a:rPr lang="tr-TR" dirty="0" smtClean="0"/>
              <a:t>Kişinin meslek yaşamında ilerleme kaydetmesidir, işini büyütme gibi.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39827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331</TotalTime>
  <Words>656</Words>
  <Application>Microsoft Office PowerPoint</Application>
  <PresentationFormat>Geniş ekran</PresentationFormat>
  <Paragraphs>99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Garamond</vt:lpstr>
      <vt:lpstr>Times New Roman</vt:lpstr>
      <vt:lpstr>Organik</vt:lpstr>
      <vt:lpstr>SUPER’IN YAŞAM BOYU-YAŞAM ALANI KURAMI</vt:lpstr>
      <vt:lpstr>Super’ın Yaşam Boyu Yaşam Alanı Kuramı </vt:lpstr>
      <vt:lpstr>Benlik Kavramı</vt:lpstr>
      <vt:lpstr>Benlik Kavramı</vt:lpstr>
      <vt:lpstr>Yaşam Boyu-Yaşam Alanı</vt:lpstr>
      <vt:lpstr>Yaşam-Kariyer Gökkuşağı</vt:lpstr>
      <vt:lpstr>Yaşam Boyu</vt:lpstr>
      <vt:lpstr>Yaşam Boyu</vt:lpstr>
      <vt:lpstr>Yaşam Boyu</vt:lpstr>
      <vt:lpstr>Yaşam Boyu</vt:lpstr>
      <vt:lpstr>Yaşam Alanı</vt:lpstr>
      <vt:lpstr>Kariyer Olgunluğu</vt:lpstr>
      <vt:lpstr>Kariyer Örüntüleri</vt:lpstr>
      <vt:lpstr>Kariyer Örüntüleri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SUPER’IN YAŞAM BOYU-YAŞAM ALANI KURAMI</dc:title>
  <dc:creator>Windows Kullanıcısı</dc:creator>
  <cp:lastModifiedBy>kübra berber</cp:lastModifiedBy>
  <cp:revision>21</cp:revision>
  <dcterms:created xsi:type="dcterms:W3CDTF">2019-12-13T09:40:20Z</dcterms:created>
  <dcterms:modified xsi:type="dcterms:W3CDTF">2019-12-16T09:40:48Z</dcterms:modified>
</cp:coreProperties>
</file>