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078519-C590-4A94-87C8-FCF468ACA8CA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021240-24B1-4E5C-AC42-F022A70E2D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2790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Detaylandırma</a:t>
            </a:r>
          </a:p>
          <a:p>
            <a:r>
              <a:rPr lang="tr-TR" dirty="0"/>
              <a:t>1) Örneğin damar ve atardamar arasındaki farkları bir insanın bilmesi.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5CC634-B998-46EA-9022-85951F4E87E3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7985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Yani bu bebekler </a:t>
            </a:r>
            <a:r>
              <a:rPr lang="tr-TR" dirty="0" err="1"/>
              <a:t>lexical</a:t>
            </a:r>
            <a:r>
              <a:rPr lang="tr-TR" dirty="0"/>
              <a:t> şeyleri daha kolay ürettiklerine göre, işlevsel sözcükleri üretmek için farklı bir süreç işlediğini gösteriyor.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5CC634-B998-46EA-9022-85951F4E87E3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877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/>
              <a:t>Verbatim</a:t>
            </a:r>
            <a:r>
              <a:rPr lang="tr-TR" dirty="0"/>
              <a:t> </a:t>
            </a:r>
            <a:r>
              <a:rPr lang="tr-TR" dirty="0" err="1"/>
              <a:t>recall</a:t>
            </a:r>
            <a:r>
              <a:rPr lang="tr-TR" dirty="0"/>
              <a:t>: bir cümle veriyorlar, bu ne dedi diyorlar. Sonra adam ne kadar aynı cümleyi kuruyorlar. </a:t>
            </a:r>
            <a:r>
              <a:rPr lang="tr-TR" dirty="0" err="1"/>
              <a:t>Verbatim</a:t>
            </a:r>
            <a:r>
              <a:rPr lang="tr-TR" dirty="0"/>
              <a:t> </a:t>
            </a:r>
            <a:r>
              <a:rPr lang="tr-TR" dirty="0" err="1"/>
              <a:t>recall</a:t>
            </a:r>
            <a:r>
              <a:rPr lang="tr-TR" dirty="0"/>
              <a:t> bu.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5CC634-B998-46EA-9022-85951F4E87E3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3930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0674-633A-4646-BF17-6D6E968332D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9C62-2982-4044-B0EA-823DEC15D8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512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0674-633A-4646-BF17-6D6E968332D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9C62-2982-4044-B0EA-823DEC15D8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117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0674-633A-4646-BF17-6D6E968332D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9C62-2982-4044-B0EA-823DEC15D8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659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0674-633A-4646-BF17-6D6E968332D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9C62-2982-4044-B0EA-823DEC15D8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2819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0674-633A-4646-BF17-6D6E968332D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9C62-2982-4044-B0EA-823DEC15D8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6305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0674-633A-4646-BF17-6D6E968332D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9C62-2982-4044-B0EA-823DEC15D8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288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0674-633A-4646-BF17-6D6E968332D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9C62-2982-4044-B0EA-823DEC15D8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781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0674-633A-4646-BF17-6D6E968332D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9C62-2982-4044-B0EA-823DEC15D8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0121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0674-633A-4646-BF17-6D6E968332D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9C62-2982-4044-B0EA-823DEC15D8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4918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0674-633A-4646-BF17-6D6E968332D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9C62-2982-4044-B0EA-823DEC15D8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121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F0674-633A-4646-BF17-6D6E968332D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59C62-2982-4044-B0EA-823DEC15D8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0350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F0674-633A-4646-BF17-6D6E968332D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59C62-2982-4044-B0EA-823DEC15D8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41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9</a:t>
            </a:r>
            <a:r>
              <a:rPr lang="tr-TR" dirty="0" smtClean="0"/>
              <a:t>. </a:t>
            </a:r>
            <a:r>
              <a:rPr lang="tr-TR" dirty="0" smtClean="0"/>
              <a:t>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0"/>
              </a:spcBef>
            </a:pPr>
            <a:r>
              <a:rPr lang="tr-TR" dirty="0" smtClean="0"/>
              <a:t>Detaylandırma (</a:t>
            </a:r>
            <a:r>
              <a:rPr lang="tr-TR" dirty="0" err="1" smtClean="0"/>
              <a:t>elaboration</a:t>
            </a:r>
            <a:r>
              <a:rPr lang="tr-TR" dirty="0" smtClean="0"/>
              <a:t>)</a:t>
            </a:r>
          </a:p>
          <a:p>
            <a:pPr algn="just">
              <a:spcBef>
                <a:spcPts val="0"/>
              </a:spcBef>
            </a:pPr>
            <a:r>
              <a:rPr lang="tr-TR" dirty="0" smtClean="0"/>
              <a:t>Deneycilik (</a:t>
            </a:r>
            <a:r>
              <a:rPr lang="tr-TR" dirty="0" err="1" smtClean="0"/>
              <a:t>empiricism</a:t>
            </a:r>
            <a:r>
              <a:rPr lang="tr-TR" dirty="0" smtClean="0"/>
              <a:t>)</a:t>
            </a:r>
          </a:p>
          <a:p>
            <a:pPr algn="just">
              <a:spcBef>
                <a:spcPts val="0"/>
              </a:spcBef>
            </a:pPr>
            <a:r>
              <a:rPr lang="tr-TR" dirty="0" smtClean="0"/>
              <a:t>İşlevsel sözcüklerin </a:t>
            </a:r>
            <a:r>
              <a:rPr lang="tr-TR" dirty="0" err="1" smtClean="0"/>
              <a:t>işlemlenmesi</a:t>
            </a:r>
            <a:r>
              <a:rPr lang="tr-TR" dirty="0" smtClean="0"/>
              <a:t> (</a:t>
            </a:r>
            <a:r>
              <a:rPr lang="tr-TR" dirty="0" err="1" smtClean="0"/>
              <a:t>function</a:t>
            </a:r>
            <a:r>
              <a:rPr lang="tr-TR" dirty="0" smtClean="0"/>
              <a:t> </a:t>
            </a:r>
            <a:r>
              <a:rPr lang="tr-TR" dirty="0" err="1" smtClean="0"/>
              <a:t>word</a:t>
            </a:r>
            <a:r>
              <a:rPr lang="tr-TR" dirty="0" smtClean="0"/>
              <a:t> </a:t>
            </a:r>
            <a:r>
              <a:rPr lang="tr-TR" dirty="0" err="1" smtClean="0"/>
              <a:t>processing</a:t>
            </a:r>
            <a:r>
              <a:rPr lang="tr-TR" dirty="0" smtClean="0"/>
              <a:t>)</a:t>
            </a:r>
          </a:p>
          <a:p>
            <a:pPr algn="just">
              <a:spcBef>
                <a:spcPts val="0"/>
              </a:spcBef>
            </a:pPr>
            <a:r>
              <a:rPr lang="tr-TR" dirty="0" smtClean="0"/>
              <a:t>İşlevselcilik (</a:t>
            </a:r>
            <a:r>
              <a:rPr lang="tr-TR" dirty="0" err="1" smtClean="0"/>
              <a:t>functionalism</a:t>
            </a:r>
            <a:r>
              <a:rPr lang="tr-TR" dirty="0" smtClean="0"/>
              <a:t>)</a:t>
            </a:r>
          </a:p>
          <a:p>
            <a:pPr algn="just">
              <a:spcBef>
                <a:spcPts val="0"/>
              </a:spcBef>
            </a:pPr>
            <a:r>
              <a:rPr lang="tr-TR" dirty="0" smtClean="0"/>
              <a:t>Bilgi </a:t>
            </a:r>
            <a:r>
              <a:rPr lang="tr-TR" dirty="0" err="1" smtClean="0"/>
              <a:t>işlemleme</a:t>
            </a:r>
            <a:r>
              <a:rPr lang="tr-TR" dirty="0" smtClean="0"/>
              <a:t> (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processing</a:t>
            </a:r>
            <a:r>
              <a:rPr lang="tr-TR" dirty="0" smtClean="0"/>
              <a:t>)</a:t>
            </a:r>
          </a:p>
          <a:p>
            <a:pPr algn="just">
              <a:spcBef>
                <a:spcPts val="0"/>
              </a:spcBef>
            </a:pPr>
            <a:r>
              <a:rPr lang="tr-TR" dirty="0" smtClean="0"/>
              <a:t>Bilgi kuramı (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theory</a:t>
            </a:r>
            <a:r>
              <a:rPr lang="tr-TR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49568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>
            <a:extLst>
              <a:ext uri="{FF2B5EF4-FFF2-40B4-BE49-F238E27FC236}">
                <a16:creationId xmlns:a16="http://schemas.microsoft.com/office/drawing/2014/main" id="{630CB2CF-537C-4E5B-B308-8CF1FCFC4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2238"/>
          </a:xfrm>
        </p:spPr>
        <p:txBody>
          <a:bodyPr/>
          <a:lstStyle/>
          <a:p>
            <a:r>
              <a:rPr lang="tr-TR" dirty="0"/>
              <a:t>Bilgi İşlemleme (</a:t>
            </a:r>
            <a:r>
              <a:rPr lang="tr-TR" dirty="0" err="1"/>
              <a:t>information</a:t>
            </a:r>
            <a:r>
              <a:rPr lang="tr-TR" dirty="0"/>
              <a:t> processing)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16CC160-1427-4C86-A99C-A517D8227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7262"/>
            <a:ext cx="10515600" cy="4889701"/>
          </a:xfrm>
        </p:spPr>
        <p:txBody>
          <a:bodyPr/>
          <a:lstStyle/>
          <a:p>
            <a:r>
              <a:rPr lang="tr-TR" dirty="0"/>
              <a:t>Donald </a:t>
            </a:r>
            <a:r>
              <a:rPr lang="tr-TR" dirty="0" err="1"/>
              <a:t>Broadbent’in</a:t>
            </a:r>
            <a:r>
              <a:rPr lang="tr-TR" dirty="0"/>
              <a:t> 1950’lerde öne sürdüğü, bir bilişsel işlem </a:t>
            </a:r>
            <a:r>
              <a:rPr lang="tr-TR" dirty="0" err="1"/>
              <a:t>gerçekleşirkenki</a:t>
            </a:r>
            <a:r>
              <a:rPr lang="tr-TR" dirty="0"/>
              <a:t> bilgi akışının zihnimizdeki aşamalarını göstermeyi amaçlayan bir yaklaşımdır. Bu bakış, bilginin aşama </a:t>
            </a:r>
            <a:r>
              <a:rPr lang="tr-TR" dirty="0" err="1"/>
              <a:t>aşama</a:t>
            </a:r>
            <a:r>
              <a:rPr lang="tr-TR" dirty="0"/>
              <a:t> ve ilerledikçe şekil değiştirdiğini kabul etmektedir. </a:t>
            </a:r>
          </a:p>
          <a:p>
            <a:r>
              <a:rPr lang="tr-TR" dirty="0"/>
              <a:t>Bu bakış açısı dilsel yeteneklerin tanımlanmasını etkilemiştir. Farklı dilsel bilgilerin farklı gösterim seviyelerinde (ses, seslem, sözcük, sözdizimsel yapı) (</a:t>
            </a:r>
            <a:r>
              <a:rPr lang="tr-TR" dirty="0" err="1"/>
              <a:t>levels</a:t>
            </a:r>
            <a:r>
              <a:rPr lang="tr-TR" dirty="0"/>
              <a:t> of </a:t>
            </a:r>
            <a:r>
              <a:rPr lang="tr-TR" dirty="0" err="1"/>
              <a:t>representation</a:t>
            </a:r>
            <a:r>
              <a:rPr lang="tr-TR" dirty="0"/>
              <a:t>) iletildiği görülmüştür ve yapıların </a:t>
            </a:r>
            <a:r>
              <a:rPr lang="tr-TR" dirty="0" err="1"/>
              <a:t>herbiri</a:t>
            </a:r>
            <a:r>
              <a:rPr lang="tr-TR" dirty="0"/>
              <a:t> birleşerek yeniden </a:t>
            </a:r>
            <a:r>
              <a:rPr lang="tr-TR" dirty="0" err="1"/>
              <a:t>sınıflandırırlır</a:t>
            </a:r>
            <a:r>
              <a:rPr lang="tr-TR" dirty="0"/>
              <a:t>. </a:t>
            </a:r>
          </a:p>
          <a:p>
            <a:r>
              <a:rPr lang="tr-TR" dirty="0"/>
              <a:t>Üç-aşamalı bellek modelinin temelini oluşturur. Dışarıdan gelen uyaran sırasıyla duyu-arşivi, kısa-süreli arşiv ve uzun-süreli </a:t>
            </a:r>
            <a:r>
              <a:rPr lang="tr-TR" dirty="0" err="1"/>
              <a:t>arşiv’de</a:t>
            </a:r>
            <a:r>
              <a:rPr lang="tr-TR" dirty="0"/>
              <a:t>  saklanabilir. </a:t>
            </a:r>
          </a:p>
        </p:txBody>
      </p:sp>
    </p:spTree>
    <p:extLst>
      <p:ext uri="{BB962C8B-B14F-4D97-AF65-F5344CB8AC3E}">
        <p14:creationId xmlns:p14="http://schemas.microsoft.com/office/powerpoint/2010/main" val="2787467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>
            <a:extLst>
              <a:ext uri="{FF2B5EF4-FFF2-40B4-BE49-F238E27FC236}">
                <a16:creationId xmlns:a16="http://schemas.microsoft.com/office/drawing/2014/main" id="{630CB2CF-537C-4E5B-B308-8CF1FCFC4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2238"/>
          </a:xfrm>
        </p:spPr>
        <p:txBody>
          <a:bodyPr/>
          <a:lstStyle/>
          <a:p>
            <a:r>
              <a:rPr lang="tr-TR" dirty="0"/>
              <a:t>Bilgi Kuramı (Information </a:t>
            </a:r>
            <a:r>
              <a:rPr lang="tr-TR" dirty="0" err="1"/>
              <a:t>Theory</a:t>
            </a:r>
            <a:r>
              <a:rPr lang="tr-TR" dirty="0"/>
              <a:t>)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16CC160-1427-4C86-A99C-A517D8227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7262"/>
            <a:ext cx="10515600" cy="4889701"/>
          </a:xfrm>
        </p:spPr>
        <p:txBody>
          <a:bodyPr/>
          <a:lstStyle/>
          <a:p>
            <a:r>
              <a:rPr lang="tr-TR" dirty="0" err="1"/>
              <a:t>Bilgilendiricilik</a:t>
            </a:r>
            <a:r>
              <a:rPr lang="tr-TR" dirty="0"/>
              <a:t> kavramı, dil sisteminde, bazı özelliklerin daha fazla bilgi değerinin olması ile ilişkilidir. Dildeki birimleri birbirinden ayırmaya yarayan özelliklerin bilgi değeri daha fazladır. Örnek olarak </a:t>
            </a:r>
            <a:r>
              <a:rPr lang="tr-TR" dirty="0" err="1"/>
              <a:t>schwa</a:t>
            </a:r>
            <a:r>
              <a:rPr lang="tr-TR" dirty="0"/>
              <a:t> İngilizce dilinde ayırıcı özelliği düşük olduğu için /u/ sesine göre bilgi değeri daha düşüktür.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9419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>
            <a:extLst>
              <a:ext uri="{FF2B5EF4-FFF2-40B4-BE49-F238E27FC236}">
                <a16:creationId xmlns:a16="http://schemas.microsoft.com/office/drawing/2014/main" id="{630CB2CF-537C-4E5B-B308-8CF1FCFC4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2238"/>
          </a:xfrm>
        </p:spPr>
        <p:txBody>
          <a:bodyPr/>
          <a:lstStyle/>
          <a:p>
            <a:r>
              <a:rPr lang="tr-TR" dirty="0"/>
              <a:t>Detaylandırma (</a:t>
            </a:r>
            <a:r>
              <a:rPr lang="tr-TR" dirty="0" err="1"/>
              <a:t>Elaboration</a:t>
            </a:r>
            <a:r>
              <a:rPr lang="tr-TR" dirty="0"/>
              <a:t>)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16CC160-1427-4C86-A99C-A517D8227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7262"/>
            <a:ext cx="10515600" cy="4889701"/>
          </a:xfrm>
        </p:spPr>
        <p:txBody>
          <a:bodyPr/>
          <a:lstStyle/>
          <a:p>
            <a:r>
              <a:rPr lang="tr-TR" dirty="0"/>
              <a:t>Detaylandırma bilgiyi dünya bilgisini kullanarak anlamaktır.</a:t>
            </a:r>
          </a:p>
          <a:p>
            <a:r>
              <a:rPr lang="tr-TR" dirty="0"/>
              <a:t>Bilginin çağrılmasını desteklediği düşünülen, zihinsel temsilin (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representation</a:t>
            </a:r>
            <a:r>
              <a:rPr lang="tr-TR" dirty="0"/>
              <a:t>) oluşmasındaki bir işlemdir. </a:t>
            </a:r>
          </a:p>
          <a:p>
            <a:r>
              <a:rPr lang="tr-TR" dirty="0"/>
              <a:t>Bir konu hakkında daha çok bilgiye maruz kalmak, o konudaki bilgileri çağırmada yardımcı olmaktadır.</a:t>
            </a:r>
          </a:p>
          <a:p>
            <a:r>
              <a:rPr lang="tr-TR" dirty="0"/>
              <a:t>Bu nedenle daha </a:t>
            </a:r>
            <a:r>
              <a:rPr lang="tr-TR" dirty="0" err="1"/>
              <a:t>betimsel</a:t>
            </a:r>
            <a:r>
              <a:rPr lang="tr-TR" dirty="0"/>
              <a:t> olan, daha fazla bağlam bulunan tümcelerde bilgiyi çağırma daha hızlıdır.</a:t>
            </a:r>
          </a:p>
          <a:p>
            <a:pPr marL="0" indent="0">
              <a:buNone/>
            </a:pPr>
            <a:r>
              <a:rPr lang="tr-TR" dirty="0"/>
              <a:t>Örnek (1): a. Saatimi kaybettim.</a:t>
            </a:r>
          </a:p>
          <a:p>
            <a:pPr marL="0" indent="0">
              <a:buNone/>
            </a:pPr>
            <a:r>
              <a:rPr lang="tr-TR" dirty="0"/>
              <a:t>	       b. Yaşlı adam odaya doğru koştu ve masanın üstünden değerli saatini aldı.</a:t>
            </a:r>
          </a:p>
        </p:txBody>
      </p:sp>
    </p:spTree>
    <p:extLst>
      <p:ext uri="{BB962C8B-B14F-4D97-AF65-F5344CB8AC3E}">
        <p14:creationId xmlns:p14="http://schemas.microsoft.com/office/powerpoint/2010/main" val="3352287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>
            <a:extLst>
              <a:ext uri="{FF2B5EF4-FFF2-40B4-BE49-F238E27FC236}">
                <a16:creationId xmlns:a16="http://schemas.microsoft.com/office/drawing/2014/main" id="{630CB2CF-537C-4E5B-B308-8CF1FCFC4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2238"/>
          </a:xfrm>
        </p:spPr>
        <p:txBody>
          <a:bodyPr/>
          <a:lstStyle/>
          <a:p>
            <a:r>
              <a:rPr lang="tr-TR" dirty="0"/>
              <a:t>Deneycilik (</a:t>
            </a:r>
            <a:r>
              <a:rPr lang="tr-TR" dirty="0" err="1"/>
              <a:t>Empiricism</a:t>
            </a:r>
            <a:r>
              <a:rPr lang="tr-TR" dirty="0"/>
              <a:t>)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16CC160-1427-4C86-A99C-A517D8227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7262"/>
            <a:ext cx="10515600" cy="4889701"/>
          </a:xfrm>
        </p:spPr>
        <p:txBody>
          <a:bodyPr/>
          <a:lstStyle/>
          <a:p>
            <a:r>
              <a:rPr lang="tr-TR" dirty="0"/>
              <a:t>Bütün bilgilerin deneyim ile edinildiği görüşüdür. Dil edinimi bağlamında, Bebeğin dil edinimini maruz kaldığı konuşma olarak açıklar.</a:t>
            </a:r>
          </a:p>
          <a:p>
            <a:r>
              <a:rPr lang="tr-TR" dirty="0"/>
              <a:t>Platonun sorunu. Descartes ve Kant doğuştancılık görüşünü savunmuştur. Locke, </a:t>
            </a:r>
            <a:r>
              <a:rPr lang="tr-TR" dirty="0" err="1"/>
              <a:t>Hume</a:t>
            </a:r>
            <a:r>
              <a:rPr lang="tr-TR" dirty="0"/>
              <a:t> &amp; </a:t>
            </a:r>
            <a:r>
              <a:rPr lang="tr-TR" dirty="0" err="1"/>
              <a:t>Mill</a:t>
            </a:r>
            <a:r>
              <a:rPr lang="tr-TR" dirty="0"/>
              <a:t>  ise deneycilik (akılcılık) görüşünü savunmuştur.</a:t>
            </a:r>
          </a:p>
          <a:p>
            <a:r>
              <a:rPr lang="tr-TR" dirty="0"/>
              <a:t>Deneycilere göre dil edinimi eşittir </a:t>
            </a:r>
            <a:r>
              <a:rPr lang="tr-TR" b="1" dirty="0"/>
              <a:t>çocuğa yöneltilen dil</a:t>
            </a:r>
            <a:r>
              <a:rPr lang="tr-TR" dirty="0"/>
              <a:t> artı </a:t>
            </a:r>
            <a:r>
              <a:rPr lang="tr-TR" b="1" dirty="0" err="1"/>
              <a:t>arkaplan</a:t>
            </a:r>
            <a:r>
              <a:rPr lang="tr-TR" b="1" dirty="0"/>
              <a:t> yetişkin konuşması</a:t>
            </a:r>
            <a:r>
              <a:rPr lang="tr-TR" dirty="0"/>
              <a:t>.</a:t>
            </a:r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705257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>
            <a:extLst>
              <a:ext uri="{FF2B5EF4-FFF2-40B4-BE49-F238E27FC236}">
                <a16:creationId xmlns:a16="http://schemas.microsoft.com/office/drawing/2014/main" id="{630CB2CF-537C-4E5B-B308-8CF1FCFC4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2238"/>
          </a:xfrm>
        </p:spPr>
        <p:txBody>
          <a:bodyPr>
            <a:normAutofit/>
          </a:bodyPr>
          <a:lstStyle/>
          <a:p>
            <a:r>
              <a:rPr lang="tr-TR" dirty="0"/>
              <a:t>Deneycilik (</a:t>
            </a:r>
            <a:r>
              <a:rPr lang="tr-TR" dirty="0" err="1"/>
              <a:t>Empiricism</a:t>
            </a:r>
            <a:r>
              <a:rPr lang="tr-TR" dirty="0"/>
              <a:t>)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16CC160-1427-4C86-A99C-A517D8227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7262"/>
            <a:ext cx="10515600" cy="4889701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Deneyciliğin temelini oluşturduğu dil edinim yaklaşımları şunlardır:</a:t>
            </a:r>
          </a:p>
          <a:p>
            <a:r>
              <a:rPr lang="tr-TR" dirty="0"/>
              <a:t>Davranışçılık: Dil, çocuğun bakıcısını taklit ederek oluşturduğu bir alışkanlık bütünüdür.</a:t>
            </a:r>
          </a:p>
          <a:p>
            <a:r>
              <a:rPr lang="tr-TR" dirty="0" err="1"/>
              <a:t>Bağlantıcılık</a:t>
            </a:r>
            <a:r>
              <a:rPr lang="tr-TR" dirty="0"/>
              <a:t>: Dil edinimi süreci, belirli konseptlerin belirli sözcükler ile bağlantılanması ve bu bağlantıların güçlenmesi olarak açıklanmaktadır.</a:t>
            </a:r>
          </a:p>
          <a:p>
            <a:r>
              <a:rPr lang="tr-TR" dirty="0"/>
              <a:t>Sosyal-</a:t>
            </a:r>
            <a:r>
              <a:rPr lang="tr-TR" dirty="0" err="1"/>
              <a:t>etkileşimcilik</a:t>
            </a:r>
            <a:r>
              <a:rPr lang="tr-TR" dirty="0"/>
              <a:t>: Dil, çocuğun sosyal olarak bulunma ihtiyacının ve ya çocuğun belirli pragmatik işlevlerini edinme ihtiyacının sonucudur.</a:t>
            </a:r>
          </a:p>
        </p:txBody>
      </p:sp>
    </p:spTree>
    <p:extLst>
      <p:ext uri="{BB962C8B-B14F-4D97-AF65-F5344CB8AC3E}">
        <p14:creationId xmlns:p14="http://schemas.microsoft.com/office/powerpoint/2010/main" val="3473374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>
            <a:extLst>
              <a:ext uri="{FF2B5EF4-FFF2-40B4-BE49-F238E27FC236}">
                <a16:creationId xmlns:a16="http://schemas.microsoft.com/office/drawing/2014/main" id="{630CB2CF-537C-4E5B-B308-8CF1FCFC4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2238"/>
          </a:xfrm>
        </p:spPr>
        <p:txBody>
          <a:bodyPr/>
          <a:lstStyle/>
          <a:p>
            <a:r>
              <a:rPr lang="tr-TR" dirty="0"/>
              <a:t>İşlevsel Sözcüklerin </a:t>
            </a:r>
            <a:r>
              <a:rPr lang="tr-TR" dirty="0" err="1"/>
              <a:t>İşlemlenmesi</a:t>
            </a:r>
            <a:endParaRPr lang="tr-TR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16CC160-1427-4C86-A99C-A517D8227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7262"/>
            <a:ext cx="10515600" cy="4889701"/>
          </a:xfrm>
        </p:spPr>
        <p:txBody>
          <a:bodyPr/>
          <a:lstStyle/>
          <a:p>
            <a:r>
              <a:rPr lang="tr-TR" dirty="0"/>
              <a:t>İşlevsel sözcüklerin </a:t>
            </a:r>
            <a:r>
              <a:rPr lang="tr-TR" dirty="0" err="1"/>
              <a:t>sözlüksel</a:t>
            </a:r>
            <a:r>
              <a:rPr lang="tr-TR" dirty="0"/>
              <a:t> anlamı bulunan sözcüklere göre farklı </a:t>
            </a:r>
            <a:r>
              <a:rPr lang="tr-TR" dirty="0" err="1"/>
              <a:t>işlemlendiğine</a:t>
            </a:r>
            <a:r>
              <a:rPr lang="tr-TR" dirty="0"/>
              <a:t> dair kanıtlar, bu iki grup sözcüklerin ayrı yerlerde depolandığı düşüncesini doğurmuştur. </a:t>
            </a:r>
          </a:p>
          <a:p>
            <a:r>
              <a:rPr lang="tr-TR" dirty="0"/>
              <a:t>Dil sürçmesi genellikle </a:t>
            </a:r>
            <a:r>
              <a:rPr lang="tr-TR" dirty="0" err="1"/>
              <a:t>içeriksel</a:t>
            </a:r>
            <a:r>
              <a:rPr lang="tr-TR" dirty="0"/>
              <a:t> sözcükler (</a:t>
            </a:r>
            <a:r>
              <a:rPr lang="tr-TR" dirty="0" err="1"/>
              <a:t>content</a:t>
            </a:r>
            <a:r>
              <a:rPr lang="tr-TR" dirty="0"/>
              <a:t> </a:t>
            </a:r>
            <a:r>
              <a:rPr lang="tr-TR" dirty="0" err="1"/>
              <a:t>word</a:t>
            </a:r>
            <a:r>
              <a:rPr lang="tr-TR" dirty="0"/>
              <a:t>) arasında olurken, işlevsel sözcüklerde böyle bir durum görülmez. </a:t>
            </a:r>
          </a:p>
          <a:p>
            <a:r>
              <a:rPr lang="tr-TR" dirty="0" err="1"/>
              <a:t>Broka</a:t>
            </a:r>
            <a:r>
              <a:rPr lang="tr-TR" dirty="0"/>
              <a:t> bölgesine hasar alan hastalarda sözlükçe zarar görmezken, dilbilgisine erişimde (sözcük dizilişinde, çekim eklerinde ve işlevsel sözcüklerde) hastalar güçlük çekmektedir. Bazı hastalara zaman tanınırsa işlevsel sözcükleri çağırmaları mümkün olmaktadır.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7727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>
            <a:extLst>
              <a:ext uri="{FF2B5EF4-FFF2-40B4-BE49-F238E27FC236}">
                <a16:creationId xmlns:a16="http://schemas.microsoft.com/office/drawing/2014/main" id="{630CB2CF-537C-4E5B-B308-8CF1FCFC4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2238"/>
          </a:xfrm>
        </p:spPr>
        <p:txBody>
          <a:bodyPr/>
          <a:lstStyle/>
          <a:p>
            <a:r>
              <a:rPr lang="tr-TR" dirty="0"/>
              <a:t>İşlevsel Sözcüklerin </a:t>
            </a:r>
            <a:r>
              <a:rPr lang="tr-TR" dirty="0" err="1"/>
              <a:t>İşlemlenmesi</a:t>
            </a:r>
            <a:endParaRPr lang="tr-TR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16CC160-1427-4C86-A99C-A517D8227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7262"/>
            <a:ext cx="10515600" cy="4889701"/>
          </a:xfrm>
        </p:spPr>
        <p:txBody>
          <a:bodyPr/>
          <a:lstStyle/>
          <a:p>
            <a:r>
              <a:rPr lang="tr-TR" dirty="0"/>
              <a:t>Afazi hastaları kapalı türünden olan birimlere erişimini kaybetmiş olabilirler ancak, genel </a:t>
            </a:r>
            <a:r>
              <a:rPr lang="tr-TR" dirty="0" err="1"/>
              <a:t>sözlükçeye</a:t>
            </a:r>
            <a:r>
              <a:rPr lang="tr-TR" dirty="0"/>
              <a:t> erişimlerini kaybetmemişlerdir. Bu, iki kategorideki sözcüklerin farklı yerlerde depolandığı ve farklı şekillerde erişildiğini öne sürmektedir.</a:t>
            </a:r>
          </a:p>
          <a:p>
            <a:r>
              <a:rPr lang="tr-TR" dirty="0"/>
              <a:t>Bu düşüncelerin doğmasını sağlayan ilk çalışmaya göre, </a:t>
            </a:r>
            <a:r>
              <a:rPr lang="tr-TR" dirty="0" err="1"/>
              <a:t>sözlüksel</a:t>
            </a:r>
            <a:r>
              <a:rPr lang="tr-TR" dirty="0"/>
              <a:t> sözcükleri tanıma sıklığa bağlıyken, işlevsel sözcükler için sıklık önem taşımamaktadır. </a:t>
            </a:r>
          </a:p>
          <a:p>
            <a:r>
              <a:rPr lang="tr-TR" dirty="0"/>
              <a:t>Beyin görüntüleme tekniği ile yapılan araştırmalara göre İşlevsel sözcükler farklı şekilde depolanmakta ve işlenmektedir. </a:t>
            </a:r>
          </a:p>
          <a:p>
            <a:r>
              <a:rPr lang="tr-TR" dirty="0"/>
              <a:t>İşlevsel sözcüklerin sıklığı yüksek olmasına karşın dil edinen bebekler işlevsel sözcükleri daha geç üretmektedir. </a:t>
            </a:r>
          </a:p>
        </p:txBody>
      </p:sp>
    </p:spTree>
    <p:extLst>
      <p:ext uri="{BB962C8B-B14F-4D97-AF65-F5344CB8AC3E}">
        <p14:creationId xmlns:p14="http://schemas.microsoft.com/office/powerpoint/2010/main" val="1092204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>
            <a:extLst>
              <a:ext uri="{FF2B5EF4-FFF2-40B4-BE49-F238E27FC236}">
                <a16:creationId xmlns:a16="http://schemas.microsoft.com/office/drawing/2014/main" id="{630CB2CF-537C-4E5B-B308-8CF1FCFC4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2238"/>
          </a:xfrm>
        </p:spPr>
        <p:txBody>
          <a:bodyPr/>
          <a:lstStyle/>
          <a:p>
            <a:r>
              <a:rPr lang="tr-TR" dirty="0"/>
              <a:t>İşlevsel Sözcüklerin </a:t>
            </a:r>
            <a:r>
              <a:rPr lang="tr-TR" dirty="0" err="1"/>
              <a:t>İşlemlenmesi</a:t>
            </a:r>
            <a:endParaRPr lang="tr-TR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16CC160-1427-4C86-A99C-A517D8227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7262"/>
            <a:ext cx="10515600" cy="4889701"/>
          </a:xfrm>
        </p:spPr>
        <p:txBody>
          <a:bodyPr/>
          <a:lstStyle/>
          <a:p>
            <a:r>
              <a:rPr lang="tr-TR" dirty="0" err="1"/>
              <a:t>Sözlüksel</a:t>
            </a:r>
            <a:r>
              <a:rPr lang="tr-TR" dirty="0"/>
              <a:t> birimlerin </a:t>
            </a:r>
            <a:r>
              <a:rPr lang="tr-TR" dirty="0" err="1"/>
              <a:t>işlemlenmesi</a:t>
            </a:r>
            <a:r>
              <a:rPr lang="tr-TR" dirty="0"/>
              <a:t> iki işlemi içerir: seslerin dizilimi ile anlama ulaşmak. İşlevsel sözcükler ise sadece seslerin dizilimini içermektedir. </a:t>
            </a:r>
          </a:p>
          <a:p>
            <a:r>
              <a:rPr lang="tr-TR" dirty="0"/>
              <a:t>Ses tanıma (</a:t>
            </a:r>
            <a:r>
              <a:rPr lang="tr-TR" dirty="0" err="1"/>
              <a:t>speech</a:t>
            </a:r>
            <a:r>
              <a:rPr lang="tr-TR" dirty="0"/>
              <a:t> </a:t>
            </a:r>
            <a:r>
              <a:rPr lang="tr-TR" dirty="0" err="1"/>
              <a:t>recognition</a:t>
            </a:r>
            <a:r>
              <a:rPr lang="tr-TR" dirty="0"/>
              <a:t>) kuramlarına göre vurgulu seslemler, doğası gereği </a:t>
            </a:r>
            <a:r>
              <a:rPr lang="tr-TR" dirty="0" err="1"/>
              <a:t>vurgusuz</a:t>
            </a:r>
            <a:r>
              <a:rPr lang="tr-TR" dirty="0"/>
              <a:t> olan işlevsel sözcükleri </a:t>
            </a:r>
            <a:r>
              <a:rPr lang="tr-TR" dirty="0" err="1"/>
              <a:t>içeriksel</a:t>
            </a:r>
            <a:r>
              <a:rPr lang="tr-TR" dirty="0"/>
              <a:t> sözcüklerden ayırmaktadır.</a:t>
            </a:r>
          </a:p>
          <a:p>
            <a:r>
              <a:rPr lang="tr-TR" dirty="0"/>
              <a:t>Kelimesi kelimesine çağırım (</a:t>
            </a:r>
            <a:r>
              <a:rPr lang="tr-TR" dirty="0" err="1"/>
              <a:t>verbatim</a:t>
            </a:r>
            <a:r>
              <a:rPr lang="tr-TR" dirty="0"/>
              <a:t> </a:t>
            </a:r>
            <a:r>
              <a:rPr lang="tr-TR" dirty="0" err="1"/>
              <a:t>recall</a:t>
            </a:r>
            <a:r>
              <a:rPr lang="tr-TR" dirty="0"/>
              <a:t>) çalışmalarında işlevsel sözcüklerin </a:t>
            </a:r>
            <a:r>
              <a:rPr lang="tr-TR" dirty="0" err="1"/>
              <a:t>sözlüksel</a:t>
            </a:r>
            <a:r>
              <a:rPr lang="tr-TR" dirty="0"/>
              <a:t> birimlerden daha doğru bir şekilde çağırıldığı görülmüştür.</a:t>
            </a:r>
          </a:p>
        </p:txBody>
      </p:sp>
    </p:spTree>
    <p:extLst>
      <p:ext uri="{BB962C8B-B14F-4D97-AF65-F5344CB8AC3E}">
        <p14:creationId xmlns:p14="http://schemas.microsoft.com/office/powerpoint/2010/main" val="913572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>
            <a:extLst>
              <a:ext uri="{FF2B5EF4-FFF2-40B4-BE49-F238E27FC236}">
                <a16:creationId xmlns:a16="http://schemas.microsoft.com/office/drawing/2014/main" id="{630CB2CF-537C-4E5B-B308-8CF1FCFC4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2238"/>
          </a:xfrm>
        </p:spPr>
        <p:txBody>
          <a:bodyPr/>
          <a:lstStyle/>
          <a:p>
            <a:r>
              <a:rPr lang="tr-TR" dirty="0" err="1"/>
              <a:t>İşlevselcilik</a:t>
            </a:r>
            <a:r>
              <a:rPr lang="tr-TR" dirty="0"/>
              <a:t> (</a:t>
            </a:r>
            <a:r>
              <a:rPr lang="tr-TR" dirty="0" err="1"/>
              <a:t>Functionalism</a:t>
            </a:r>
            <a:r>
              <a:rPr lang="tr-TR" dirty="0"/>
              <a:t>)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16CC160-1427-4C86-A99C-A517D8227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7262"/>
            <a:ext cx="10515600" cy="5205612"/>
          </a:xfrm>
        </p:spPr>
        <p:txBody>
          <a:bodyPr/>
          <a:lstStyle/>
          <a:p>
            <a:r>
              <a:rPr lang="tr-TR" dirty="0" err="1"/>
              <a:t>İşlevselcilik</a:t>
            </a:r>
            <a:r>
              <a:rPr lang="tr-TR" dirty="0"/>
              <a:t> genel olarak </a:t>
            </a:r>
            <a:r>
              <a:rPr lang="tr-TR" dirty="0" err="1"/>
              <a:t>Halliday’in</a:t>
            </a:r>
            <a:r>
              <a:rPr lang="tr-TR" dirty="0"/>
              <a:t> </a:t>
            </a:r>
            <a:r>
              <a:rPr lang="tr-TR" dirty="0" err="1"/>
              <a:t>sözdizime</a:t>
            </a:r>
            <a:r>
              <a:rPr lang="tr-TR" dirty="0"/>
              <a:t> </a:t>
            </a:r>
            <a:r>
              <a:rPr lang="tr-TR" dirty="0" err="1"/>
              <a:t>anlambilimsel</a:t>
            </a:r>
            <a:r>
              <a:rPr lang="tr-TR" dirty="0"/>
              <a:t> yaklaşımıdır. Dil edinimi açısından ise, bebeğin iletişim kurma ihtiyacı ve arzusunu öne çıkartır. Bu kuram diğer </a:t>
            </a:r>
            <a:r>
              <a:rPr lang="tr-TR" b="1" dirty="0"/>
              <a:t>sosyal-</a:t>
            </a:r>
            <a:r>
              <a:rPr lang="tr-TR" b="1" dirty="0" err="1"/>
              <a:t>etkileşimci</a:t>
            </a:r>
            <a:r>
              <a:rPr lang="tr-TR" dirty="0"/>
              <a:t> kuramlar gibi bebeğin bakıcısı ile arasında geçen ‘anlam değiş-tokuşunun’ ve bunun ortaya çıkmasında rol oynayan işaret dili ve sözlü dilin önemine değinir.</a:t>
            </a:r>
          </a:p>
          <a:p>
            <a:pPr marL="0" indent="0">
              <a:buNone/>
            </a:pPr>
            <a:r>
              <a:rPr lang="tr-TR" dirty="0"/>
              <a:t>Çocukların ilk sözcüklerinin dört işlevi vardır: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/>
              <a:t>Araçsal</a:t>
            </a:r>
            <a:r>
              <a:rPr lang="tr-TR" dirty="0"/>
              <a:t> (</a:t>
            </a:r>
            <a:r>
              <a:rPr lang="tr-TR" dirty="0" err="1"/>
              <a:t>instrumental</a:t>
            </a:r>
            <a:r>
              <a:rPr lang="tr-TR" dirty="0"/>
              <a:t>) ‘istiyorum’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Etkileşimsel (</a:t>
            </a:r>
            <a:r>
              <a:rPr lang="tr-TR" dirty="0" err="1"/>
              <a:t>interactional</a:t>
            </a:r>
            <a:r>
              <a:rPr lang="tr-TR" dirty="0"/>
              <a:t>) ‘ben ve sen’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Düzenleyici (</a:t>
            </a:r>
            <a:r>
              <a:rPr lang="tr-TR" dirty="0" err="1"/>
              <a:t>regulatory</a:t>
            </a:r>
            <a:r>
              <a:rPr lang="tr-TR" dirty="0"/>
              <a:t>) ‘dediğimi yap!’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Kişisel (</a:t>
            </a:r>
            <a:r>
              <a:rPr lang="tr-TR" dirty="0" err="1"/>
              <a:t>personal</a:t>
            </a:r>
            <a:r>
              <a:rPr lang="tr-TR" dirty="0"/>
              <a:t>) ‘buradayım’</a:t>
            </a:r>
          </a:p>
        </p:txBody>
      </p:sp>
    </p:spTree>
    <p:extLst>
      <p:ext uri="{BB962C8B-B14F-4D97-AF65-F5344CB8AC3E}">
        <p14:creationId xmlns:p14="http://schemas.microsoft.com/office/powerpoint/2010/main" val="899099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>
            <a:extLst>
              <a:ext uri="{FF2B5EF4-FFF2-40B4-BE49-F238E27FC236}">
                <a16:creationId xmlns:a16="http://schemas.microsoft.com/office/drawing/2014/main" id="{630CB2CF-537C-4E5B-B308-8CF1FCFC4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2238"/>
          </a:xfrm>
        </p:spPr>
        <p:txBody>
          <a:bodyPr/>
          <a:lstStyle/>
          <a:p>
            <a:r>
              <a:rPr lang="tr-TR" dirty="0" err="1"/>
              <a:t>İşlevselcilik</a:t>
            </a:r>
            <a:r>
              <a:rPr lang="tr-TR" dirty="0"/>
              <a:t> (</a:t>
            </a:r>
            <a:r>
              <a:rPr lang="tr-TR" dirty="0" err="1"/>
              <a:t>Functionalism</a:t>
            </a:r>
            <a:r>
              <a:rPr lang="tr-TR" dirty="0"/>
              <a:t>)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16CC160-1427-4C86-A99C-A517D8227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7262"/>
            <a:ext cx="10515600" cy="4889701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Bunlara ek olarak, gelişim sürecinde üç işlev daha eklenir: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Düşleme (</a:t>
            </a:r>
            <a:r>
              <a:rPr lang="tr-TR" dirty="0" err="1"/>
              <a:t>imaginative</a:t>
            </a:r>
            <a:r>
              <a:rPr lang="tr-TR" dirty="0"/>
              <a:t>) ‘haydi numara yapalım’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Bilgisel (</a:t>
            </a:r>
            <a:r>
              <a:rPr lang="tr-TR" dirty="0" err="1"/>
              <a:t>informative</a:t>
            </a:r>
            <a:r>
              <a:rPr lang="tr-TR" dirty="0"/>
              <a:t>) ‘sana söylemem gereken bir şey var’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/>
              <a:t>Keşifsel</a:t>
            </a:r>
            <a:r>
              <a:rPr lang="tr-TR" dirty="0"/>
              <a:t> (</a:t>
            </a:r>
            <a:r>
              <a:rPr lang="tr-TR" dirty="0" err="1"/>
              <a:t>heuristic</a:t>
            </a:r>
            <a:r>
              <a:rPr lang="tr-TR" dirty="0"/>
              <a:t>) ‘nedenini söyle’</a:t>
            </a:r>
          </a:p>
          <a:p>
            <a:r>
              <a:rPr lang="tr-TR" dirty="0"/>
              <a:t>İkinci evrede, bu işlevlerde kendini ifade ederken bebeğin anlam yelpazesinde artış gözlenmektedir. Alanda aynı zamanda bu duruma sözcük patlaması (</a:t>
            </a:r>
            <a:r>
              <a:rPr lang="tr-TR" dirty="0" err="1"/>
              <a:t>vocabulary</a:t>
            </a:r>
            <a:r>
              <a:rPr lang="tr-TR" dirty="0"/>
              <a:t> </a:t>
            </a:r>
            <a:r>
              <a:rPr lang="tr-TR" dirty="0" err="1"/>
              <a:t>explosion</a:t>
            </a:r>
            <a:r>
              <a:rPr lang="tr-TR" dirty="0"/>
              <a:t>) denir ancak; </a:t>
            </a:r>
            <a:r>
              <a:rPr lang="tr-TR" dirty="0" err="1"/>
              <a:t>Halliday’a</a:t>
            </a:r>
            <a:r>
              <a:rPr lang="tr-TR" dirty="0"/>
              <a:t> göre anlamsal ve sözdizimsel patlamada yaşanmaktadır. 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4391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850</Words>
  <Application>Microsoft Office PowerPoint</Application>
  <PresentationFormat>Geniş ekran</PresentationFormat>
  <Paragraphs>62</Paragraphs>
  <Slides>11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9. ders</vt:lpstr>
      <vt:lpstr>Detaylandırma (Elaboration)</vt:lpstr>
      <vt:lpstr>Deneycilik (Empiricism)</vt:lpstr>
      <vt:lpstr>Deneycilik (Empiricism)</vt:lpstr>
      <vt:lpstr>İşlevsel Sözcüklerin İşlemlenmesi</vt:lpstr>
      <vt:lpstr>İşlevsel Sözcüklerin İşlemlenmesi</vt:lpstr>
      <vt:lpstr>İşlevsel Sözcüklerin İşlemlenmesi</vt:lpstr>
      <vt:lpstr>İşlevselcilik (Functionalism)</vt:lpstr>
      <vt:lpstr>İşlevselcilik (Functionalism)</vt:lpstr>
      <vt:lpstr>Bilgi İşlemleme (information processing)</vt:lpstr>
      <vt:lpstr>Bilgi Kuramı (Information Theory)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ders</dc:title>
  <dc:creator>SEDA</dc:creator>
  <cp:lastModifiedBy>SEDA</cp:lastModifiedBy>
  <cp:revision>1</cp:revision>
  <dcterms:created xsi:type="dcterms:W3CDTF">2020-03-18T08:25:19Z</dcterms:created>
  <dcterms:modified xsi:type="dcterms:W3CDTF">2020-03-18T08:25:24Z</dcterms:modified>
</cp:coreProperties>
</file>