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3" r:id="rId3"/>
    <p:sldId id="264" r:id="rId4"/>
    <p:sldId id="266" r:id="rId5"/>
    <p:sldId id="267" r:id="rId6"/>
    <p:sldId id="268" r:id="rId7"/>
    <p:sldId id="269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56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05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5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49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049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691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298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28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93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54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3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B72DE-8A2D-154E-8F7C-5FBFCF448B7D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4A08E-3DA6-3D46-B879-BE60FF1EEA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22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45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300" b="1" dirty="0" err="1" smtClean="0">
                <a:solidFill>
                  <a:srgbClr val="FF0000"/>
                </a:solidFill>
              </a:rPr>
              <a:t>Urbanisation</a:t>
            </a:r>
            <a:r>
              <a:rPr lang="tr-TR" sz="3300" b="1" dirty="0" smtClean="0">
                <a:solidFill>
                  <a:srgbClr val="FF0000"/>
                </a:solidFill>
              </a:rPr>
              <a:t> in </a:t>
            </a:r>
            <a:r>
              <a:rPr lang="tr-TR" sz="3300" b="1" dirty="0" err="1" smtClean="0">
                <a:solidFill>
                  <a:srgbClr val="FF0000"/>
                </a:solidFill>
              </a:rPr>
              <a:t>Islam</a:t>
            </a:r>
            <a:r>
              <a:rPr lang="en-US" sz="3300" b="1" dirty="0" smtClean="0">
                <a:solidFill>
                  <a:srgbClr val="FF0000"/>
                </a:solidFill>
              </a:rPr>
              <a:t/>
            </a:r>
            <a:br>
              <a:rPr lang="en-US" sz="3300" b="1" dirty="0" smtClean="0">
                <a:solidFill>
                  <a:srgbClr val="FF0000"/>
                </a:solidFill>
              </a:rPr>
            </a:br>
            <a:endParaRPr lang="en-US" sz="33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1011"/>
            <a:ext cx="8229600" cy="603569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According </a:t>
            </a:r>
            <a:r>
              <a:rPr lang="en-US" dirty="0"/>
              <a:t>to Islamic tradition, man </a:t>
            </a:r>
            <a:r>
              <a:rPr lang="en-US" dirty="0" smtClean="0"/>
              <a:t>is responsible constructing </a:t>
            </a:r>
            <a:r>
              <a:rPr lang="en-US" dirty="0"/>
              <a:t>a beautiful world, almost a reflection of Paradise. </a:t>
            </a:r>
            <a:endParaRPr lang="en-US" dirty="0" smtClean="0"/>
          </a:p>
          <a:p>
            <a:r>
              <a:rPr lang="tr-TR" dirty="0" err="1" smtClean="0"/>
              <a:t>Islam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dirty="0" smtClean="0"/>
              <a:t>as </a:t>
            </a:r>
            <a:r>
              <a:rPr lang="tr-TR" dirty="0"/>
              <a:t>an urban </a:t>
            </a:r>
            <a:r>
              <a:rPr lang="tr-TR" dirty="0" err="1"/>
              <a:t>religion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favours</a:t>
            </a:r>
            <a:r>
              <a:rPr lang="tr-TR" dirty="0"/>
              <a:t> </a:t>
            </a:r>
            <a:r>
              <a:rPr lang="tr-TR" dirty="0" err="1"/>
              <a:t>communal</a:t>
            </a:r>
            <a:r>
              <a:rPr lang="tr-TR" dirty="0"/>
              <a:t> </a:t>
            </a:r>
            <a:r>
              <a:rPr lang="tr-TR" dirty="0" err="1"/>
              <a:t>practice</a:t>
            </a:r>
            <a:r>
              <a:rPr lang="tr-TR" dirty="0"/>
              <a:t> on </a:t>
            </a:r>
            <a:r>
              <a:rPr lang="tr-TR" dirty="0" err="1"/>
              <a:t>individual</a:t>
            </a:r>
            <a:r>
              <a:rPr lang="tr-TR" dirty="0"/>
              <a:t> </a:t>
            </a:r>
            <a:r>
              <a:rPr lang="tr-TR" dirty="0" err="1"/>
              <a:t>worship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it </a:t>
            </a:r>
            <a:r>
              <a:rPr lang="tr-TR" dirty="0"/>
              <a:t>is </a:t>
            </a:r>
            <a:r>
              <a:rPr lang="tr-TR" dirty="0" err="1"/>
              <a:t>widely</a:t>
            </a:r>
            <a:r>
              <a:rPr lang="tr-TR" dirty="0"/>
              <a:t> </a:t>
            </a:r>
            <a:r>
              <a:rPr lang="tr-TR" dirty="0" err="1"/>
              <a:t>accepted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of </a:t>
            </a:r>
            <a:r>
              <a:rPr lang="tr-TR" dirty="0" err="1"/>
              <a:t>Islam's</a:t>
            </a:r>
            <a:r>
              <a:rPr lang="tr-TR" dirty="0"/>
              <a:t> </a:t>
            </a:r>
            <a:r>
              <a:rPr lang="tr-TR" dirty="0" err="1"/>
              <a:t>teaching</a:t>
            </a:r>
            <a:r>
              <a:rPr lang="tr-TR" dirty="0"/>
              <a:t> is </a:t>
            </a:r>
            <a:r>
              <a:rPr lang="tr-TR" dirty="0" err="1"/>
              <a:t>best</a:t>
            </a:r>
            <a:r>
              <a:rPr lang="tr-TR" dirty="0"/>
              <a:t> </a:t>
            </a:r>
            <a:r>
              <a:rPr lang="tr-TR" dirty="0" err="1"/>
              <a:t>practised</a:t>
            </a:r>
            <a:r>
              <a:rPr lang="tr-TR" dirty="0"/>
              <a:t> in an urban </a:t>
            </a:r>
            <a:r>
              <a:rPr lang="tr-TR" dirty="0" err="1"/>
              <a:t>setting</a:t>
            </a:r>
            <a:r>
              <a:rPr lang="tr-TR" dirty="0"/>
              <a:t>. </a:t>
            </a:r>
          </a:p>
          <a:p>
            <a:r>
              <a:rPr lang="tr-TR" dirty="0" err="1" smtClean="0"/>
              <a:t>made</a:t>
            </a:r>
            <a:r>
              <a:rPr lang="tr-TR" dirty="0" smtClean="0"/>
              <a:t>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emphasis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form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design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enabling</a:t>
            </a:r>
            <a:r>
              <a:rPr lang="tr-TR" dirty="0"/>
              <a:t> it a </a:t>
            </a:r>
            <a:r>
              <a:rPr lang="tr-TR" dirty="0" err="1"/>
              <a:t>greater</a:t>
            </a:r>
            <a:r>
              <a:rPr lang="tr-TR" dirty="0"/>
              <a:t> </a:t>
            </a:r>
            <a:r>
              <a:rPr lang="tr-TR" dirty="0" err="1"/>
              <a:t>functionality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responsiveness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meet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socio-economic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cultural</a:t>
            </a:r>
            <a:r>
              <a:rPr lang="tr-TR" dirty="0"/>
              <a:t> </a:t>
            </a:r>
            <a:r>
              <a:rPr lang="tr-TR" dirty="0" err="1"/>
              <a:t>needs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community</a:t>
            </a:r>
            <a:r>
              <a:rPr lang="tr-TR" dirty="0" smtClean="0"/>
              <a:t>/</a:t>
            </a:r>
            <a:r>
              <a:rPr lang="tr-TR" dirty="0" err="1" smtClean="0"/>
              <a:t>ummah</a:t>
            </a:r>
            <a:r>
              <a:rPr lang="tr-TR" dirty="0" smtClean="0"/>
              <a:t>. </a:t>
            </a:r>
            <a:endParaRPr lang="en-US" dirty="0"/>
          </a:p>
          <a:p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/>
              <a:t>city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in </a:t>
            </a:r>
            <a:r>
              <a:rPr lang="tr-TR" dirty="0" err="1"/>
              <a:t>Arabic</a:t>
            </a:r>
            <a:r>
              <a:rPr lang="tr-TR" dirty="0"/>
              <a:t> "</a:t>
            </a:r>
            <a:r>
              <a:rPr lang="tr-TR" dirty="0" err="1"/>
              <a:t>madinah</a:t>
            </a:r>
            <a:r>
              <a:rPr lang="tr-TR" dirty="0"/>
              <a:t>" </a:t>
            </a:r>
            <a:r>
              <a:rPr lang="tr-TR" dirty="0" err="1"/>
              <a:t>which</a:t>
            </a:r>
            <a:r>
              <a:rPr lang="tr-TR" dirty="0"/>
              <a:t> is </a:t>
            </a:r>
            <a:r>
              <a:rPr lang="tr-TR" dirty="0" err="1"/>
              <a:t>derived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i="1" dirty="0" err="1"/>
              <a:t>tamaddun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denotes</a:t>
            </a:r>
            <a:r>
              <a:rPr lang="tr-TR" dirty="0"/>
              <a:t> </a:t>
            </a:r>
            <a:r>
              <a:rPr lang="tr-TR" dirty="0" err="1"/>
              <a:t>civilization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 smtClean="0"/>
              <a:t>languages</a:t>
            </a:r>
            <a:r>
              <a:rPr lang="tr-TR" dirty="0" smtClean="0"/>
              <a:t>, </a:t>
            </a:r>
            <a:r>
              <a:rPr lang="tr-TR" i="1" dirty="0" err="1" smtClean="0"/>
              <a:t>abad</a:t>
            </a:r>
            <a:r>
              <a:rPr lang="tr-TR" dirty="0"/>
              <a:t>, </a:t>
            </a:r>
            <a:r>
              <a:rPr lang="tr-TR" i="1" dirty="0" smtClean="0"/>
              <a:t>kant,</a:t>
            </a:r>
            <a:r>
              <a:rPr lang="tr-TR" dirty="0" smtClean="0"/>
              <a:t> </a:t>
            </a:r>
            <a:r>
              <a:rPr lang="tr-TR" i="1" dirty="0" err="1" smtClean="0"/>
              <a:t>şehr</a:t>
            </a:r>
            <a:r>
              <a:rPr lang="tr-TR" i="1" dirty="0"/>
              <a:t> </a:t>
            </a:r>
            <a:r>
              <a:rPr lang="tr-TR" dirty="0" err="1" smtClean="0"/>
              <a:t>and</a:t>
            </a:r>
            <a:r>
              <a:rPr lang="tr-TR" i="1" dirty="0" smtClean="0"/>
              <a:t> balık </a:t>
            </a:r>
            <a:r>
              <a:rPr lang="tr-TR" dirty="0" err="1"/>
              <a:t>refer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as </a:t>
            </a:r>
            <a:r>
              <a:rPr lang="tr-TR" dirty="0" err="1"/>
              <a:t>well</a:t>
            </a:r>
            <a:r>
              <a:rPr lang="tr-TR" dirty="0"/>
              <a:t>.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03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7701"/>
            <a:ext cx="8229600" cy="423366"/>
          </a:xfrm>
        </p:spPr>
        <p:txBody>
          <a:bodyPr>
            <a:noAutofit/>
          </a:bodyPr>
          <a:lstStyle/>
          <a:p>
            <a:r>
              <a:rPr lang="en-US" sz="3000" b="1" dirty="0" smtClean="0">
                <a:solidFill>
                  <a:srgbClr val="FF0000"/>
                </a:solidFill>
              </a:rPr>
              <a:t>What is Islamic City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971" y="640479"/>
            <a:ext cx="8857698" cy="6035689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/>
              <a:t>is </a:t>
            </a:r>
            <a:r>
              <a:rPr lang="tr-TR" dirty="0" err="1"/>
              <a:t>no</a:t>
            </a:r>
            <a:r>
              <a:rPr lang="tr-TR" dirty="0"/>
              <a:t> </a:t>
            </a:r>
            <a:r>
              <a:rPr lang="tr-TR" dirty="0" err="1"/>
              <a:t>firm</a:t>
            </a:r>
            <a:r>
              <a:rPr lang="tr-TR" dirty="0"/>
              <a:t> </a:t>
            </a:r>
            <a:r>
              <a:rPr lang="tr-TR" dirty="0" err="1"/>
              <a:t>consensus</a:t>
            </a:r>
            <a:r>
              <a:rPr lang="tr-TR" dirty="0"/>
              <a:t> on </a:t>
            </a:r>
            <a:r>
              <a:rPr lang="tr-TR" dirty="0" err="1"/>
              <a:t>what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“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” </a:t>
            </a:r>
            <a:r>
              <a:rPr lang="tr-TR" dirty="0" err="1"/>
              <a:t>means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/>
              <a:t>can </a:t>
            </a:r>
            <a:r>
              <a:rPr lang="tr-TR" dirty="0" err="1"/>
              <a:t>mean</a:t>
            </a:r>
            <a:r>
              <a:rPr lang="tr-TR" dirty="0"/>
              <a:t> a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founded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particular</a:t>
            </a:r>
            <a:r>
              <a:rPr lang="tr-TR" dirty="0"/>
              <a:t>,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epoch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whose</a:t>
            </a:r>
            <a:r>
              <a:rPr lang="tr-TR" dirty="0"/>
              <a:t> </a:t>
            </a:r>
            <a:r>
              <a:rPr lang="tr-TR" dirty="0" err="1"/>
              <a:t>design</a:t>
            </a:r>
            <a:r>
              <a:rPr lang="tr-TR" dirty="0"/>
              <a:t>, </a:t>
            </a:r>
            <a:r>
              <a:rPr lang="tr-TR" dirty="0" err="1"/>
              <a:t>construction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expansion</a:t>
            </a:r>
            <a:r>
              <a:rPr lang="tr-TR" dirty="0"/>
              <a:t> </a:t>
            </a:r>
            <a:r>
              <a:rPr lang="tr-TR" dirty="0" err="1"/>
              <a:t>took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epochs</a:t>
            </a:r>
            <a:r>
              <a:rPr lang="tr-TR" dirty="0"/>
              <a:t> </a:t>
            </a:r>
            <a:r>
              <a:rPr lang="tr-TR" dirty="0" err="1"/>
              <a:t>dominated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civilization</a:t>
            </a:r>
            <a:r>
              <a:rPr lang="tr-TR" dirty="0"/>
              <a:t>. </a:t>
            </a:r>
            <a:endParaRPr lang="tr-TR" dirty="0" smtClean="0"/>
          </a:p>
          <a:p>
            <a:pPr lvl="1"/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has in it </a:t>
            </a:r>
            <a:r>
              <a:rPr lang="tr-TR" dirty="0" err="1"/>
              <a:t>certain</a:t>
            </a:r>
            <a:r>
              <a:rPr lang="tr-TR" dirty="0"/>
              <a:t>,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features</a:t>
            </a:r>
            <a:r>
              <a:rPr lang="tr-TR" dirty="0"/>
              <a:t> </a:t>
            </a:r>
            <a:r>
              <a:rPr lang="tr-TR" dirty="0" err="1"/>
              <a:t>generally</a:t>
            </a:r>
            <a:r>
              <a:rPr lang="tr-TR" dirty="0"/>
              <a:t> </a:t>
            </a:r>
            <a:r>
              <a:rPr lang="tr-TR" dirty="0" err="1"/>
              <a:t>identified</a:t>
            </a:r>
            <a:r>
              <a:rPr lang="tr-TR" dirty="0"/>
              <a:t> as </a:t>
            </a:r>
            <a:r>
              <a:rPr lang="tr-TR" dirty="0" smtClean="0"/>
              <a:t>‘</a:t>
            </a:r>
            <a:r>
              <a:rPr lang="tr-TR" dirty="0" err="1" smtClean="0"/>
              <a:t>Islamic</a:t>
            </a:r>
            <a:r>
              <a:rPr lang="tr-TR" dirty="0"/>
              <a:t>’ (</a:t>
            </a:r>
            <a:r>
              <a:rPr lang="tr-TR" dirty="0" err="1"/>
              <a:t>mosques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minarets</a:t>
            </a:r>
            <a:r>
              <a:rPr lang="tr-TR" dirty="0"/>
              <a:t>,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). </a:t>
            </a:r>
            <a:endParaRPr lang="tr-TR" dirty="0" smtClean="0"/>
          </a:p>
          <a:p>
            <a:pPr lvl="1"/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/>
              <a:t>a </a:t>
            </a:r>
            <a:r>
              <a:rPr lang="tr-TR" dirty="0" err="1"/>
              <a:t>city</a:t>
            </a:r>
            <a:r>
              <a:rPr lang="tr-TR" dirty="0"/>
              <a:t>, </a:t>
            </a:r>
            <a:r>
              <a:rPr lang="tr-TR" dirty="0" err="1"/>
              <a:t>old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,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happens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located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. </a:t>
            </a:r>
          </a:p>
          <a:p>
            <a:pPr marL="457200" lvl="1" indent="0">
              <a:buNone/>
            </a:pP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</a:t>
            </a:r>
            <a:r>
              <a:rPr lang="tr-TR" dirty="0"/>
              <a:t> is </a:t>
            </a:r>
            <a:r>
              <a:rPr lang="tr-TR" dirty="0" err="1"/>
              <a:t>sometimes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as a </a:t>
            </a:r>
            <a:r>
              <a:rPr lang="tr-TR" dirty="0" err="1"/>
              <a:t>theoretical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abstract</a:t>
            </a:r>
            <a:r>
              <a:rPr lang="tr-TR" dirty="0"/>
              <a:t> </a:t>
            </a:r>
            <a:r>
              <a:rPr lang="tr-TR" dirty="0" err="1"/>
              <a:t>concept</a:t>
            </a:r>
            <a:r>
              <a:rPr lang="tr-TR" dirty="0"/>
              <a:t>, a </a:t>
            </a:r>
            <a:r>
              <a:rPr lang="tr-TR" dirty="0" err="1"/>
              <a:t>kind</a:t>
            </a:r>
            <a:r>
              <a:rPr lang="tr-TR" dirty="0"/>
              <a:t> of ideal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whose</a:t>
            </a:r>
            <a:r>
              <a:rPr lang="tr-TR" dirty="0"/>
              <a:t> </a:t>
            </a:r>
            <a:r>
              <a:rPr lang="tr-TR" dirty="0" err="1"/>
              <a:t>architectural</a:t>
            </a:r>
            <a:r>
              <a:rPr lang="tr-TR" dirty="0"/>
              <a:t> </a:t>
            </a:r>
            <a:r>
              <a:rPr lang="tr-TR" dirty="0" err="1"/>
              <a:t>styles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relationships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inspired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full</a:t>
            </a:r>
            <a:r>
              <a:rPr lang="tr-TR" dirty="0"/>
              <a:t> </a:t>
            </a:r>
            <a:r>
              <a:rPr lang="tr-TR" dirty="0" err="1"/>
              <a:t>adherence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of </a:t>
            </a:r>
            <a:r>
              <a:rPr lang="tr-TR" dirty="0" err="1"/>
              <a:t>Islam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as an </a:t>
            </a:r>
            <a:r>
              <a:rPr lang="tr-TR" dirty="0" err="1"/>
              <a:t>entity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distinctive</a:t>
            </a:r>
            <a:r>
              <a:rPr lang="tr-TR" dirty="0"/>
              <a:t> form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characteristics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identifying</a:t>
            </a:r>
            <a:r>
              <a:rPr lang="tr-TR" dirty="0"/>
              <a:t> </a:t>
            </a:r>
            <a:r>
              <a:rPr lang="tr-TR" dirty="0" err="1"/>
              <a:t>features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characteristics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/>
              <a:t>is a general </a:t>
            </a:r>
            <a:r>
              <a:rPr lang="tr-TR" dirty="0" err="1"/>
              <a:t>consensus</a:t>
            </a:r>
            <a:r>
              <a:rPr lang="tr-TR" dirty="0"/>
              <a:t> (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scholars</a:t>
            </a:r>
            <a:r>
              <a:rPr lang="tr-TR" dirty="0"/>
              <a:t>)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has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typical</a:t>
            </a:r>
            <a:r>
              <a:rPr lang="tr-TR" dirty="0"/>
              <a:t> </a:t>
            </a:r>
            <a:r>
              <a:rPr lang="tr-TR" dirty="0" err="1" smtClean="0"/>
              <a:t>features</a:t>
            </a:r>
            <a:r>
              <a:rPr lang="tr-TR" dirty="0" smtClean="0"/>
              <a:t>.</a:t>
            </a:r>
            <a:endParaRPr lang="en-US" dirty="0"/>
          </a:p>
          <a:p>
            <a:endParaRPr lang="tr-TR" dirty="0" smtClean="0"/>
          </a:p>
          <a:p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/>
              <a:t>believe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concept</a:t>
            </a:r>
            <a:r>
              <a:rPr lang="tr-TR" dirty="0"/>
              <a:t> of an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product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"</a:t>
            </a:r>
            <a:r>
              <a:rPr lang="tr-TR" dirty="0" err="1"/>
              <a:t>Orientalism</a:t>
            </a:r>
            <a:r>
              <a:rPr lang="tr-TR" dirty="0"/>
              <a:t>”.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notion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city</a:t>
            </a:r>
            <a:r>
              <a:rPr lang="tr-TR" dirty="0"/>
              <a:t> </a:t>
            </a:r>
            <a:r>
              <a:rPr lang="tr-TR" dirty="0" err="1"/>
              <a:t>originates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west</a:t>
            </a:r>
            <a:r>
              <a:rPr lang="tr-TR" dirty="0"/>
              <a:t>, </a:t>
            </a:r>
            <a:r>
              <a:rPr lang="tr-TR" dirty="0" err="1"/>
              <a:t>that</a:t>
            </a:r>
            <a:r>
              <a:rPr lang="tr-TR" dirty="0"/>
              <a:t> it is "</a:t>
            </a:r>
            <a:r>
              <a:rPr lang="tr-TR" dirty="0" err="1"/>
              <a:t>defined</a:t>
            </a:r>
            <a:r>
              <a:rPr lang="tr-TR" dirty="0"/>
              <a:t> in </a:t>
            </a:r>
            <a:r>
              <a:rPr lang="tr-TR" dirty="0" err="1"/>
              <a:t>difference</a:t>
            </a:r>
            <a:r>
              <a:rPr lang="tr-TR" dirty="0"/>
              <a:t>" </a:t>
            </a:r>
            <a:r>
              <a:rPr lang="tr-TR" dirty="0" err="1"/>
              <a:t>to</a:t>
            </a:r>
            <a:r>
              <a:rPr lang="tr-TR" dirty="0"/>
              <a:t> Western </a:t>
            </a:r>
            <a:r>
              <a:rPr lang="tr-TR" dirty="0" err="1"/>
              <a:t>city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219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5990"/>
            <a:ext cx="8229600" cy="347378"/>
          </a:xfrm>
        </p:spPr>
        <p:txBody>
          <a:bodyPr>
            <a:noAutofit/>
          </a:bodyPr>
          <a:lstStyle/>
          <a:p>
            <a:r>
              <a:rPr lang="tr-TR" sz="3000" b="1" dirty="0" smtClean="0">
                <a:solidFill>
                  <a:srgbClr val="FF0000"/>
                </a:solidFill>
              </a:rPr>
              <a:t/>
            </a:r>
            <a:br>
              <a:rPr lang="tr-TR" sz="3000" b="1" dirty="0" smtClean="0">
                <a:solidFill>
                  <a:srgbClr val="FF0000"/>
                </a:solidFill>
              </a:rPr>
            </a:br>
            <a:r>
              <a:rPr lang="tr-TR" sz="3000" b="1" dirty="0" err="1" smtClean="0">
                <a:solidFill>
                  <a:srgbClr val="FF0000"/>
                </a:solidFill>
              </a:rPr>
              <a:t>Morphological</a:t>
            </a:r>
            <a:r>
              <a:rPr lang="tr-TR" sz="3000" b="1" dirty="0" smtClean="0">
                <a:solidFill>
                  <a:srgbClr val="FF0000"/>
                </a:solidFill>
              </a:rPr>
              <a:t> Components of </a:t>
            </a:r>
            <a:r>
              <a:rPr lang="tr-TR" sz="3000" b="1" dirty="0" err="1" smtClean="0">
                <a:solidFill>
                  <a:srgbClr val="FF0000"/>
                </a:solidFill>
              </a:rPr>
              <a:t>the</a:t>
            </a:r>
            <a:r>
              <a:rPr lang="tr-TR" sz="3000" b="1" dirty="0" smtClean="0">
                <a:solidFill>
                  <a:srgbClr val="FF0000"/>
                </a:solidFill>
              </a:rPr>
              <a:t> </a:t>
            </a:r>
            <a:r>
              <a:rPr lang="tr-TR" sz="3000" b="1" dirty="0" err="1" smtClean="0">
                <a:solidFill>
                  <a:srgbClr val="FF0000"/>
                </a:solidFill>
              </a:rPr>
              <a:t>Islamic</a:t>
            </a:r>
            <a:r>
              <a:rPr lang="tr-TR" sz="3000" b="1" dirty="0" smtClean="0">
                <a:solidFill>
                  <a:srgbClr val="FF0000"/>
                </a:solidFill>
              </a:rPr>
              <a:t> City</a:t>
            </a:r>
            <a:r>
              <a:rPr lang="en-US" sz="3000" dirty="0" smtClean="0">
                <a:solidFill>
                  <a:srgbClr val="FF0000"/>
                </a:solidFill>
              </a:rPr>
              <a:t/>
            </a:r>
            <a:br>
              <a:rPr lang="en-US" sz="3000" dirty="0" smtClean="0">
                <a:solidFill>
                  <a:srgbClr val="FF0000"/>
                </a:solidFill>
              </a:rPr>
            </a:b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100" y="781600"/>
            <a:ext cx="8825134" cy="5623180"/>
          </a:xfrm>
        </p:spPr>
        <p:txBody>
          <a:bodyPr>
            <a:normAutofit fontScale="85000" lnSpcReduction="10000"/>
          </a:bodyPr>
          <a:lstStyle/>
          <a:p>
            <a:r>
              <a:rPr lang="tr-TR" b="1" dirty="0"/>
              <a:t>1. </a:t>
            </a:r>
            <a:r>
              <a:rPr lang="tr-TR" b="1" dirty="0" err="1"/>
              <a:t>The</a:t>
            </a:r>
            <a:r>
              <a:rPr lang="tr-TR" b="1" dirty="0"/>
              <a:t> main </a:t>
            </a:r>
            <a:r>
              <a:rPr lang="tr-TR" b="1" dirty="0" err="1"/>
              <a:t>Mosque</a:t>
            </a:r>
            <a:r>
              <a:rPr lang="tr-TR" b="1" dirty="0"/>
              <a:t>: Al-</a:t>
            </a:r>
            <a:r>
              <a:rPr lang="tr-TR" b="1" dirty="0" err="1"/>
              <a:t>Jami</a:t>
            </a:r>
            <a:r>
              <a:rPr lang="tr-TR" b="1" dirty="0"/>
              <a:t>-al-Kabir/</a:t>
            </a:r>
            <a:r>
              <a:rPr lang="tr-TR" b="1" dirty="0" err="1"/>
              <a:t>Jamiu’l-Fath</a:t>
            </a:r>
            <a:r>
              <a:rPr lang="tr-TR" b="1" dirty="0"/>
              <a:t>/Ulu </a:t>
            </a:r>
            <a:r>
              <a:rPr lang="tr-TR" b="1" dirty="0" err="1"/>
              <a:t>Jami</a:t>
            </a:r>
            <a:endParaRPr lang="en-US" dirty="0"/>
          </a:p>
          <a:p>
            <a:r>
              <a:rPr lang="en-US" dirty="0"/>
              <a:t>The most important of </a:t>
            </a:r>
            <a:r>
              <a:rPr lang="en-US" dirty="0" smtClean="0"/>
              <a:t>part </a:t>
            </a:r>
            <a:r>
              <a:rPr lang="en-US" dirty="0"/>
              <a:t>is the congregational mosques, built to express and focus the religious commitment of the Muslim community and its solidarity.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commercial and administrative activities and associated buildings grew around this central symbol of the Islamic city. </a:t>
            </a:r>
          </a:p>
          <a:p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occupied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heart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town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surrounded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/>
              <a:t>Suq</a:t>
            </a:r>
            <a:r>
              <a:rPr lang="tr-TR" dirty="0"/>
              <a:t> (market)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Zaytouna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 in </a:t>
            </a:r>
            <a:r>
              <a:rPr lang="tr-TR" dirty="0" err="1"/>
              <a:t>Tunis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central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 in Isfahan.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weekly</a:t>
            </a:r>
            <a:r>
              <a:rPr lang="tr-TR" dirty="0"/>
              <a:t> </a:t>
            </a:r>
            <a:r>
              <a:rPr lang="tr-TR" dirty="0" err="1"/>
              <a:t>Friday</a:t>
            </a:r>
            <a:r>
              <a:rPr lang="tr-TR" dirty="0"/>
              <a:t> </a:t>
            </a:r>
            <a:r>
              <a:rPr lang="tr-TR" dirty="0" err="1"/>
              <a:t>prayers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held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attached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it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Madrasa</a:t>
            </a:r>
            <a:r>
              <a:rPr lang="tr-TR" dirty="0"/>
              <a:t> </a:t>
            </a:r>
            <a:r>
              <a:rPr lang="tr-TR" dirty="0" err="1"/>
              <a:t>providing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teaching</a:t>
            </a:r>
            <a:r>
              <a:rPr lang="tr-TR" dirty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67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722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rgbClr val="FF0000"/>
                </a:solidFill>
              </a:rPr>
              <a:t>3. </a:t>
            </a:r>
            <a:r>
              <a:rPr lang="tr-TR" b="1" dirty="0" err="1" smtClean="0">
                <a:solidFill>
                  <a:srgbClr val="FF0000"/>
                </a:solidFill>
              </a:rPr>
              <a:t>Citadel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/>
              <a:t>known</a:t>
            </a:r>
            <a:r>
              <a:rPr lang="tr-TR" dirty="0"/>
              <a:t> as </a:t>
            </a:r>
            <a:r>
              <a:rPr lang="tr-TR" dirty="0" err="1"/>
              <a:t>kal’a</a:t>
            </a:r>
            <a:r>
              <a:rPr lang="tr-TR" dirty="0"/>
              <a:t>, </a:t>
            </a:r>
            <a:r>
              <a:rPr lang="tr-TR" dirty="0" err="1"/>
              <a:t>casbah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 </a:t>
            </a:r>
            <a:r>
              <a:rPr lang="tr-TR" dirty="0" err="1"/>
              <a:t>qasaba</a:t>
            </a:r>
            <a:r>
              <a:rPr lang="tr-TR" dirty="0"/>
              <a:t>, </a:t>
            </a:r>
            <a:r>
              <a:rPr lang="tr-TR" dirty="0" err="1"/>
              <a:t>representing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palace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governor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citadel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surrounded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walls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constituted</a:t>
            </a:r>
            <a:r>
              <a:rPr lang="tr-TR" dirty="0"/>
              <a:t> a </a:t>
            </a:r>
            <a:r>
              <a:rPr lang="tr-TR" dirty="0" err="1"/>
              <a:t>district</a:t>
            </a:r>
            <a:r>
              <a:rPr lang="tr-TR" dirty="0"/>
              <a:t> on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, </a:t>
            </a:r>
            <a:r>
              <a:rPr lang="tr-TR" dirty="0" err="1"/>
              <a:t>guards</a:t>
            </a:r>
            <a:r>
              <a:rPr lang="tr-TR" dirty="0"/>
              <a:t>, </a:t>
            </a:r>
            <a:r>
              <a:rPr lang="tr-TR" dirty="0" err="1"/>
              <a:t>offices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residence</a:t>
            </a:r>
            <a:r>
              <a:rPr lang="tr-TR" dirty="0"/>
              <a:t>. </a:t>
            </a:r>
            <a:r>
              <a:rPr lang="tr-TR" dirty="0" err="1"/>
              <a:t>It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located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part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town</a:t>
            </a:r>
            <a:r>
              <a:rPr lang="tr-TR" dirty="0"/>
              <a:t> </a:t>
            </a:r>
            <a:r>
              <a:rPr lang="tr-TR" dirty="0" err="1"/>
              <a:t>near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wall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1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411"/>
            <a:ext cx="8229600" cy="618768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300" b="1" dirty="0" smtClean="0">
                <a:solidFill>
                  <a:srgbClr val="FF0000"/>
                </a:solidFill>
              </a:rPr>
              <a:t>4. </a:t>
            </a:r>
            <a:r>
              <a:rPr lang="tr-TR" sz="3300" b="1" dirty="0" err="1" smtClean="0">
                <a:solidFill>
                  <a:srgbClr val="FF0000"/>
                </a:solidFill>
              </a:rPr>
              <a:t>Residential</a:t>
            </a:r>
            <a:r>
              <a:rPr lang="tr-TR" sz="3300" b="1" dirty="0" smtClean="0">
                <a:solidFill>
                  <a:srgbClr val="FF0000"/>
                </a:solidFill>
              </a:rPr>
              <a:t> </a:t>
            </a:r>
            <a:r>
              <a:rPr lang="tr-TR" sz="3300" b="1" dirty="0" err="1" smtClean="0">
                <a:solidFill>
                  <a:srgbClr val="FF0000"/>
                </a:solidFill>
              </a:rPr>
              <a:t>Quarters</a:t>
            </a:r>
            <a:r>
              <a:rPr lang="tr-TR" sz="3300" b="1" dirty="0" smtClean="0">
                <a:solidFill>
                  <a:srgbClr val="FF0000"/>
                </a:solidFill>
              </a:rPr>
              <a:t>/</a:t>
            </a:r>
            <a:r>
              <a:rPr lang="tr-TR" sz="3300" b="1" dirty="0" err="1" smtClean="0">
                <a:solidFill>
                  <a:srgbClr val="FF0000"/>
                </a:solidFill>
              </a:rPr>
              <a:t>Mahalla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825" y="846734"/>
            <a:ext cx="8857699" cy="5710024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division of the cities into quarters where the Arab settlers were first </a:t>
            </a:r>
            <a:r>
              <a:rPr lang="en-US" dirty="0" smtClean="0"/>
              <a:t>housed.</a:t>
            </a:r>
          </a:p>
          <a:p>
            <a:r>
              <a:rPr lang="en-US" dirty="0" smtClean="0"/>
              <a:t>in </a:t>
            </a:r>
            <a:r>
              <a:rPr lang="en-US" dirty="0"/>
              <a:t>many cases the different quarters are still called by the names of the clans who first inhabited them.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were also separate quarters for non-Arab converts to </a:t>
            </a:r>
            <a:r>
              <a:rPr lang="en-US" dirty="0" smtClean="0"/>
              <a:t>Islam</a:t>
            </a:r>
          </a:p>
          <a:p>
            <a:r>
              <a:rPr lang="en-US" dirty="0" smtClean="0"/>
              <a:t>quarters </a:t>
            </a:r>
            <a:r>
              <a:rPr lang="en-US" dirty="0"/>
              <a:t>also for the non-Muslims,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different areas being linked by roads and lanes and joined to the common </a:t>
            </a:r>
            <a:r>
              <a:rPr lang="en-US" dirty="0" err="1"/>
              <a:t>centre</a:t>
            </a:r>
            <a:r>
              <a:rPr lang="en-US" dirty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sholars</a:t>
            </a:r>
            <a:r>
              <a:rPr lang="tr-TR" dirty="0"/>
              <a:t> as </a:t>
            </a:r>
            <a:r>
              <a:rPr lang="tr-TR" dirty="0" err="1"/>
              <a:t>clusters</a:t>
            </a:r>
            <a:r>
              <a:rPr lang="tr-TR" dirty="0"/>
              <a:t> of </a:t>
            </a:r>
            <a:r>
              <a:rPr lang="tr-TR" dirty="0" err="1"/>
              <a:t>households</a:t>
            </a:r>
            <a:r>
              <a:rPr lang="tr-TR" dirty="0"/>
              <a:t> of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quality</a:t>
            </a:r>
            <a:r>
              <a:rPr lang="tr-TR" dirty="0"/>
              <a:t> of life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closeness</a:t>
            </a:r>
            <a:r>
              <a:rPr lang="tr-TR" dirty="0"/>
              <a:t> (</a:t>
            </a:r>
            <a:r>
              <a:rPr lang="tr-TR" dirty="0" err="1"/>
              <a:t>qarâba</a:t>
            </a:r>
            <a:r>
              <a:rPr lang="tr-TR" dirty="0"/>
              <a:t>) </a:t>
            </a:r>
            <a:r>
              <a:rPr lang="tr-TR" dirty="0" err="1"/>
              <a:t>which</a:t>
            </a:r>
            <a:r>
              <a:rPr lang="tr-TR" dirty="0"/>
              <a:t> is </a:t>
            </a:r>
            <a:r>
              <a:rPr lang="tr-TR" dirty="0" err="1"/>
              <a:t>manifested</a:t>
            </a:r>
            <a:r>
              <a:rPr lang="tr-TR" dirty="0"/>
              <a:t> in </a:t>
            </a:r>
            <a:r>
              <a:rPr lang="tr-TR" dirty="0" err="1"/>
              <a:t>personal</a:t>
            </a:r>
            <a:r>
              <a:rPr lang="tr-TR" dirty="0"/>
              <a:t> </a:t>
            </a:r>
            <a:r>
              <a:rPr lang="tr-TR" dirty="0" err="1"/>
              <a:t>ties</a:t>
            </a:r>
            <a:r>
              <a:rPr lang="tr-TR" dirty="0"/>
              <a:t>, </a:t>
            </a:r>
            <a:r>
              <a:rPr lang="tr-TR" dirty="0" err="1"/>
              <a:t>common</a:t>
            </a:r>
            <a:r>
              <a:rPr lang="tr-TR" dirty="0"/>
              <a:t> </a:t>
            </a:r>
            <a:r>
              <a:rPr lang="tr-TR" dirty="0" err="1"/>
              <a:t>interests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shared</a:t>
            </a:r>
            <a:r>
              <a:rPr lang="tr-TR" dirty="0"/>
              <a:t> moral </a:t>
            </a:r>
            <a:r>
              <a:rPr lang="tr-TR" dirty="0" err="1"/>
              <a:t>unity</a:t>
            </a:r>
            <a:r>
              <a:rPr lang="tr-TR" dirty="0"/>
              <a:t>.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/>
              <a:t>quarter</a:t>
            </a:r>
            <a:r>
              <a:rPr lang="tr-TR" dirty="0"/>
              <a:t> had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daily</a:t>
            </a:r>
            <a:r>
              <a:rPr lang="tr-TR" dirty="0"/>
              <a:t> </a:t>
            </a:r>
            <a:r>
              <a:rPr lang="tr-TR" dirty="0" err="1"/>
              <a:t>prayers</a:t>
            </a:r>
            <a:r>
              <a:rPr lang="tr-TR" dirty="0"/>
              <a:t>, </a:t>
            </a:r>
            <a:r>
              <a:rPr lang="tr-TR" dirty="0" err="1"/>
              <a:t>Quranic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, </a:t>
            </a:r>
            <a:r>
              <a:rPr lang="tr-TR" dirty="0" err="1"/>
              <a:t>bakery</a:t>
            </a:r>
            <a:r>
              <a:rPr lang="tr-TR" dirty="0"/>
              <a:t>, </a:t>
            </a:r>
            <a:r>
              <a:rPr lang="tr-TR" dirty="0" err="1"/>
              <a:t>shops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necessity</a:t>
            </a:r>
            <a:r>
              <a:rPr lang="tr-TR" dirty="0"/>
              <a:t> </a:t>
            </a:r>
            <a:r>
              <a:rPr lang="tr-TR" dirty="0" err="1"/>
              <a:t>objects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even</a:t>
            </a:r>
            <a:r>
              <a:rPr lang="tr-TR" dirty="0"/>
              <a:t> had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own</a:t>
            </a:r>
            <a:r>
              <a:rPr lang="tr-TR" dirty="0"/>
              <a:t> </a:t>
            </a:r>
            <a:r>
              <a:rPr lang="tr-TR" dirty="0" err="1"/>
              <a:t>gates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closed</a:t>
            </a:r>
            <a:r>
              <a:rPr lang="tr-TR" dirty="0"/>
              <a:t> at </a:t>
            </a:r>
            <a:r>
              <a:rPr lang="tr-TR" dirty="0" err="1"/>
              <a:t>night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</a:t>
            </a:r>
            <a:r>
              <a:rPr lang="tr-TR" dirty="0" err="1"/>
              <a:t>prayers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opened</a:t>
            </a:r>
            <a:r>
              <a:rPr lang="tr-TR" dirty="0"/>
              <a:t>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morning</a:t>
            </a:r>
            <a:r>
              <a:rPr lang="tr-TR" dirty="0"/>
              <a:t> at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prayers</a:t>
            </a:r>
            <a:r>
              <a:rPr lang="tr-TR" dirty="0"/>
              <a:t> </a:t>
            </a:r>
            <a:r>
              <a:rPr lang="tr-TR" dirty="0" smtClean="0"/>
              <a:t>time.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03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1978"/>
            <a:ext cx="8229600" cy="6839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3300" b="1" dirty="0" smtClean="0">
                <a:solidFill>
                  <a:srgbClr val="FF0000"/>
                </a:solidFill>
              </a:rPr>
              <a:t>5. Street network</a:t>
            </a:r>
            <a:r>
              <a:rPr lang="en-US" sz="3300" dirty="0" smtClean="0">
                <a:solidFill>
                  <a:srgbClr val="FF0000"/>
                </a:solidFill>
              </a:rPr>
              <a:t/>
            </a:r>
            <a:br>
              <a:rPr lang="en-US" sz="3300" dirty="0" smtClean="0">
                <a:solidFill>
                  <a:srgbClr val="FF0000"/>
                </a:solidFill>
              </a:rPr>
            </a:br>
            <a:endParaRPr lang="en-US" sz="33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3256"/>
            <a:ext cx="8229600" cy="5351791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Connecting</a:t>
            </a:r>
            <a:r>
              <a:rPr lang="tr-TR" dirty="0" smtClean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quarters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central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a network of </a:t>
            </a:r>
            <a:r>
              <a:rPr lang="tr-TR" dirty="0" err="1"/>
              <a:t>narrow</a:t>
            </a:r>
            <a:r>
              <a:rPr lang="tr-TR" dirty="0"/>
              <a:t> </a:t>
            </a:r>
            <a:r>
              <a:rPr lang="tr-TR" dirty="0" err="1"/>
              <a:t>winding</a:t>
            </a:r>
            <a:r>
              <a:rPr lang="tr-TR" dirty="0"/>
              <a:t> </a:t>
            </a:r>
            <a:r>
              <a:rPr lang="tr-TR" dirty="0" err="1"/>
              <a:t>streets</a:t>
            </a:r>
            <a:r>
              <a:rPr lang="tr-TR" dirty="0"/>
              <a:t> </a:t>
            </a:r>
            <a:r>
              <a:rPr lang="tr-TR" dirty="0" err="1"/>
              <a:t>consisting</a:t>
            </a:r>
            <a:r>
              <a:rPr lang="tr-TR" dirty="0"/>
              <a:t> of </a:t>
            </a:r>
            <a:r>
              <a:rPr lang="tr-TR" dirty="0" err="1"/>
              <a:t>public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semi-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streets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cul</a:t>
            </a:r>
            <a:r>
              <a:rPr lang="tr-TR" dirty="0"/>
              <a:t> de </a:t>
            </a:r>
            <a:r>
              <a:rPr lang="tr-TR" dirty="0" err="1"/>
              <a:t>sacs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elevations on the Islamic city streets are distinguished by their plainness and </a:t>
            </a:r>
            <a:r>
              <a:rPr lang="en-US" dirty="0" smtClean="0"/>
              <a:t>simplicity. </a:t>
            </a:r>
          </a:p>
          <a:p>
            <a:r>
              <a:rPr lang="en-US" dirty="0" smtClean="0"/>
              <a:t>In </a:t>
            </a:r>
            <a:r>
              <a:rPr lang="en-US" dirty="0"/>
              <a:t>contrast to the simplicity </a:t>
            </a:r>
            <a:r>
              <a:rPr lang="en-US" dirty="0" smtClean="0"/>
              <a:t>the </a:t>
            </a:r>
            <a:r>
              <a:rPr lang="en-US" dirty="0"/>
              <a:t>exterior facades, the interior of the houses was rich in architectural details and ornamentation, varying according to the tastes and means of the occupants. </a:t>
            </a:r>
          </a:p>
          <a:p>
            <a:r>
              <a:rPr lang="en-US" dirty="0" smtClean="0"/>
              <a:t>Thus, while simplicity and likeness on the outside confirmed the solidarity and egalitarianism of the community, the variety and wealth of the interiors allowed for individual freedom.</a:t>
            </a:r>
          </a:p>
        </p:txBody>
      </p:sp>
    </p:spTree>
    <p:extLst>
      <p:ext uri="{BB962C8B-B14F-4D97-AF65-F5344CB8AC3E}">
        <p14:creationId xmlns:p14="http://schemas.microsoft.com/office/powerpoint/2010/main" val="3208232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637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>
                <a:solidFill>
                  <a:srgbClr val="FF0000"/>
                </a:solidFill>
              </a:rPr>
              <a:t>6. Wall/Sur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55" y="1128978"/>
            <a:ext cx="8716583" cy="4997185"/>
          </a:xfrm>
        </p:spPr>
        <p:txBody>
          <a:bodyPr>
            <a:normAutofit/>
          </a:bodyPr>
          <a:lstStyle/>
          <a:p>
            <a:r>
              <a:rPr lang="tr-TR" dirty="0" smtClean="0"/>
              <a:t>A </a:t>
            </a:r>
            <a:r>
              <a:rPr lang="tr-TR" dirty="0" err="1"/>
              <a:t>well-defended</a:t>
            </a:r>
            <a:r>
              <a:rPr lang="tr-TR" dirty="0"/>
              <a:t> </a:t>
            </a:r>
            <a:r>
              <a:rPr lang="tr-TR" dirty="0" err="1"/>
              <a:t>wall</a:t>
            </a:r>
            <a:r>
              <a:rPr lang="tr-TR" dirty="0"/>
              <a:t> </a:t>
            </a:r>
            <a:r>
              <a:rPr lang="tr-TR" dirty="0" err="1"/>
              <a:t>surrounded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town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number</a:t>
            </a:r>
            <a:r>
              <a:rPr lang="tr-TR" dirty="0"/>
              <a:t> of </a:t>
            </a:r>
            <a:r>
              <a:rPr lang="tr-TR" dirty="0" err="1"/>
              <a:t>gates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en-US" dirty="0" smtClean="0"/>
              <a:t>The </a:t>
            </a:r>
            <a:r>
              <a:rPr lang="en-US" dirty="0"/>
              <a:t>city was surrounded by a wall, which in addition to </a:t>
            </a:r>
            <a:endParaRPr lang="en-US" dirty="0" smtClean="0"/>
          </a:p>
          <a:p>
            <a:pPr lvl="1"/>
            <a:r>
              <a:rPr lang="en-US" dirty="0" smtClean="0"/>
              <a:t>providing </a:t>
            </a:r>
            <a:r>
              <a:rPr lang="en-US" dirty="0"/>
              <a:t>some </a:t>
            </a:r>
            <a:r>
              <a:rPr lang="en-US" dirty="0" smtClean="0"/>
              <a:t>defense </a:t>
            </a:r>
            <a:r>
              <a:rPr lang="en-US" dirty="0"/>
              <a:t>in the event of military attack </a:t>
            </a:r>
            <a:endParaRPr lang="en-US" dirty="0" smtClean="0"/>
          </a:p>
          <a:p>
            <a:pPr lvl="1"/>
            <a:r>
              <a:rPr lang="en-US" dirty="0" smtClean="0"/>
              <a:t>protected </a:t>
            </a:r>
            <a:r>
              <a:rPr lang="en-US" dirty="0"/>
              <a:t>the inhabitants against the sand-laden desert winds. </a:t>
            </a:r>
          </a:p>
          <a:p>
            <a:pPr marL="457200" lvl="1" indent="0">
              <a:buNone/>
            </a:pPr>
            <a:r>
              <a:rPr lang="en-US" dirty="0" smtClean="0"/>
              <a:t>Access </a:t>
            </a:r>
            <a:r>
              <a:rPr lang="en-US" dirty="0"/>
              <a:t>into the city was by large gates in the city walls, then along the main spinal roads where the commercial activities were concentrated.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23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56"/>
            <a:ext cx="8229600" cy="749033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7. </a:t>
            </a:r>
            <a:r>
              <a:rPr lang="tr-TR" b="1" dirty="0" err="1" smtClean="0">
                <a:solidFill>
                  <a:srgbClr val="FF0000"/>
                </a:solidFill>
              </a:rPr>
              <a:t>Exterior</a:t>
            </a:r>
            <a:r>
              <a:rPr lang="tr-TR" b="1" dirty="0" smtClean="0">
                <a:solidFill>
                  <a:srgbClr val="FF0000"/>
                </a:solidFill>
              </a:rPr>
              <a:t>/</a:t>
            </a:r>
            <a:r>
              <a:rPr lang="tr-TR" b="1" dirty="0" err="1" smtClean="0">
                <a:solidFill>
                  <a:srgbClr val="FF0000"/>
                </a:solidFill>
              </a:rPr>
              <a:t>Birun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8277"/>
            <a:ext cx="8229600" cy="5445059"/>
          </a:xfrm>
        </p:spPr>
        <p:txBody>
          <a:bodyPr/>
          <a:lstStyle/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cemeteries</a:t>
            </a:r>
            <a:r>
              <a:rPr lang="tr-TR" dirty="0"/>
              <a:t> (</a:t>
            </a:r>
            <a:r>
              <a:rPr lang="tr-TR" dirty="0" err="1"/>
              <a:t>separate</a:t>
            </a:r>
            <a:r>
              <a:rPr lang="tr-TR" dirty="0"/>
              <a:t> </a:t>
            </a:r>
            <a:r>
              <a:rPr lang="tr-TR" dirty="0" err="1"/>
              <a:t>ones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Jews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in a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Christians</a:t>
            </a:r>
            <a:r>
              <a:rPr lang="tr-TR" dirty="0"/>
              <a:t>),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 err="1"/>
              <a:t>weekly</a:t>
            </a:r>
            <a:r>
              <a:rPr lang="tr-TR" dirty="0"/>
              <a:t> market </a:t>
            </a:r>
            <a:r>
              <a:rPr lang="tr-TR" dirty="0" err="1"/>
              <a:t>just</a:t>
            </a:r>
            <a:r>
              <a:rPr lang="tr-TR" dirty="0"/>
              <a:t> </a:t>
            </a:r>
            <a:r>
              <a:rPr lang="tr-TR" dirty="0" err="1"/>
              <a:t>outside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main </a:t>
            </a:r>
            <a:r>
              <a:rPr lang="tr-TR" dirty="0" err="1"/>
              <a:t>gate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animal</a:t>
            </a:r>
            <a:r>
              <a:rPr lang="tr-TR" dirty="0"/>
              <a:t> </a:t>
            </a:r>
            <a:r>
              <a:rPr lang="tr-TR" dirty="0" err="1"/>
              <a:t>suqs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 smtClean="0"/>
              <a:t>held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/>
              <a:t>private</a:t>
            </a:r>
            <a:r>
              <a:rPr lang="tr-TR" dirty="0"/>
              <a:t> </a:t>
            </a:r>
            <a:r>
              <a:rPr lang="tr-TR" dirty="0" err="1"/>
              <a:t>gardens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fields</a:t>
            </a:r>
            <a:r>
              <a:rPr lang="tr-TR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6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765</Words>
  <Application>Microsoft Office PowerPoint</Application>
  <PresentationFormat>Ekran Gösterisi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 Urbanisation in Islam </vt:lpstr>
      <vt:lpstr>What is Islamic City</vt:lpstr>
      <vt:lpstr> Morphological Components of the Islamic City </vt:lpstr>
      <vt:lpstr> 3. Citadel </vt:lpstr>
      <vt:lpstr> 4. Residential Quarters/Mahalla </vt:lpstr>
      <vt:lpstr> 5. Street network </vt:lpstr>
      <vt:lpstr> 6. Wall/Sur </vt:lpstr>
      <vt:lpstr>7. Exterior/Birun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Islamic City/Madinah</dc:title>
  <dc:creator>Seyfettin Ersahin</dc:creator>
  <cp:lastModifiedBy>canan</cp:lastModifiedBy>
  <cp:revision>28</cp:revision>
  <dcterms:created xsi:type="dcterms:W3CDTF">2015-05-04T17:00:35Z</dcterms:created>
  <dcterms:modified xsi:type="dcterms:W3CDTF">2018-02-12T18:43:38Z</dcterms:modified>
</cp:coreProperties>
</file>