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3" r:id="rId2"/>
    <p:sldId id="256" r:id="rId3"/>
    <p:sldId id="258" r:id="rId4"/>
    <p:sldId id="264" r:id="rId5"/>
    <p:sldId id="259" r:id="rId6"/>
    <p:sldId id="268" r:id="rId7"/>
    <p:sldId id="267" r:id="rId8"/>
    <p:sldId id="266" r:id="rId9"/>
    <p:sldId id="265"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2">
        <a:schemeClr val="bg1"/>
      </p:bgRef>
    </p:bg>
    <p:spTree>
      <p:nvGrpSpPr>
        <p:cNvPr id="1" name=""/>
        <p:cNvGrpSpPr/>
        <p:nvPr/>
      </p:nvGrpSpPr>
      <p:grpSpPr>
        <a:xfrm>
          <a:off x="0" y="0"/>
          <a:ext cx="0" cy="0"/>
          <a:chOff x="0" y="0"/>
          <a:chExt cx="0" cy="0"/>
        </a:xfrm>
      </p:grpSpPr>
      <p:sp>
        <p:nvSpPr>
          <p:cNvPr id="8" name="7 Dikdörtgen"/>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kumimoji="0" lang="en-US"/>
          </a:p>
        </p:txBody>
      </p:sp>
      <p:sp>
        <p:nvSpPr>
          <p:cNvPr id="12" name="11 Başlık"/>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tr-TR"/>
              <a:t>Asıl başlık stili için tıklatın</a:t>
            </a:r>
            <a:endParaRPr kumimoji="0" lang="en-US"/>
          </a:p>
        </p:txBody>
      </p:sp>
      <p:sp>
        <p:nvSpPr>
          <p:cNvPr id="25" name="24 Alt Başlık"/>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a:t>Asıl alt başlık stilini düzenlemek için tıklatın</a:t>
            </a:r>
            <a:endParaRPr kumimoji="0" lang="en-US"/>
          </a:p>
        </p:txBody>
      </p:sp>
      <p:sp>
        <p:nvSpPr>
          <p:cNvPr id="31" name="30 Veri Yer Tutucusu"/>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D9F75050-0E15-4C5B-92B0-66D068882F1F}" type="datetimeFigureOut">
              <a:rPr lang="tr-TR" smtClean="0"/>
              <a:pPr/>
              <a:t>1.05.2020</a:t>
            </a:fld>
            <a:endParaRPr lang="tr-TR"/>
          </a:p>
        </p:txBody>
      </p:sp>
      <p:sp>
        <p:nvSpPr>
          <p:cNvPr id="18" name="17 Altbilgi Yer Tutucusu"/>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tr-TR"/>
          </a:p>
        </p:txBody>
      </p:sp>
      <p:sp>
        <p:nvSpPr>
          <p:cNvPr id="29" name="28 Slayt Numarası Yer Tutucusu"/>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553200" y="274955"/>
            <a:ext cx="1524000" cy="5851525"/>
          </a:xfrm>
        </p:spPr>
        <p:txBody>
          <a:bodyPr vert="eaVert" ancho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457200" y="274642"/>
            <a:ext cx="6019800" cy="5851525"/>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a:xfrm>
            <a:off x="4242816" y="6557946"/>
            <a:ext cx="2002464" cy="226902"/>
          </a:xfrm>
        </p:spPr>
        <p:txBody>
          <a:bodyPr/>
          <a:lstStyle/>
          <a:p>
            <a:fld id="{D9F75050-0E15-4C5B-92B0-66D068882F1F}" type="datetimeFigureOut">
              <a:rPr lang="tr-TR" smtClean="0"/>
              <a:pPr/>
              <a:t>1.05.2020</a:t>
            </a:fld>
            <a:endParaRPr lang="tr-TR"/>
          </a:p>
        </p:txBody>
      </p:sp>
      <p:sp>
        <p:nvSpPr>
          <p:cNvPr id="5" name="4 Altbilgi Yer Tutucusu"/>
          <p:cNvSpPr>
            <a:spLocks noGrp="1"/>
          </p:cNvSpPr>
          <p:nvPr>
            <p:ph type="ftr" sz="quarter" idx="11"/>
          </p:nvPr>
        </p:nvSpPr>
        <p:spPr>
          <a:xfrm>
            <a:off x="457200" y="6556248"/>
            <a:ext cx="3657600" cy="228600"/>
          </a:xfrm>
        </p:spPr>
        <p:txBody>
          <a:bodyPr/>
          <a:lstStyle/>
          <a:p>
            <a:endParaRPr lang="tr-TR"/>
          </a:p>
        </p:txBody>
      </p:sp>
      <p:sp>
        <p:nvSpPr>
          <p:cNvPr id="6" name="5 Slayt Numarası Yer Tutucusu"/>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1">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tr-TR"/>
              <a:t>Asıl başlık stili için tıklatın</a:t>
            </a:r>
            <a:endParaRPr kumimoji="0" lang="en-US"/>
          </a:p>
        </p:txBody>
      </p:sp>
      <p:sp>
        <p:nvSpPr>
          <p:cNvPr id="3" name="2 Metin Yer Tutucusu"/>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D9F75050-0E15-4C5B-92B0-66D068882F1F}" type="datetimeFigureOut">
              <a:rPr lang="tr-TR" smtClean="0"/>
              <a:pPr/>
              <a:t>1.05.2020</a:t>
            </a:fld>
            <a:endParaRPr lang="tr-TR"/>
          </a:p>
        </p:txBody>
      </p:sp>
      <p:sp>
        <p:nvSpPr>
          <p:cNvPr id="5" name="4 Altbilgi Yer Tutucusu"/>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tr-TR"/>
          </a:p>
        </p:txBody>
      </p:sp>
      <p:sp>
        <p:nvSpPr>
          <p:cNvPr id="6" name="5 Slayt Numarası Yer Tutucusu"/>
          <p:cNvSpPr>
            <a:spLocks noGrp="1"/>
          </p:cNvSpPr>
          <p:nvPr>
            <p:ph type="sldNum" sz="quarter" idx="12"/>
          </p:nvPr>
        </p:nvSpPr>
        <p:spPr>
          <a:xfrm>
            <a:off x="6733952" y="6555112"/>
            <a:ext cx="588336" cy="228600"/>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p>
            <a:r>
              <a:rPr kumimoji="0" lang="tr-TR"/>
              <a:t>Asıl başlık stili için tıklatın</a:t>
            </a:r>
            <a:endParaRPr kumimoji="0" lang="en-US"/>
          </a:p>
        </p:txBody>
      </p:sp>
      <p:sp>
        <p:nvSpPr>
          <p:cNvPr id="3" name="2 İçerik Yer Tutucusu"/>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nchor="b"/>
          <a:lstStyle>
            <a:lvl1pPr>
              <a:defRPr/>
            </a:lvl1pPr>
            <a:extLst/>
          </a:lstStyle>
          <a:p>
            <a:r>
              <a:rPr kumimoji="0" lang="tr-TR"/>
              <a:t>Asıl başlık stili için tıklatın</a:t>
            </a:r>
            <a:endParaRPr kumimoji="0" lang="en-US"/>
          </a:p>
        </p:txBody>
      </p:sp>
      <p:sp>
        <p:nvSpPr>
          <p:cNvPr id="3" name="2 Metin Yer Tutucusu"/>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5" name="4 İçerik Yer Tutucusu"/>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5 İçerik Yer Tutucusu"/>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lvl1pPr>
              <a:defRPr>
                <a:solidFill>
                  <a:schemeClr val="tx2"/>
                </a:solidFill>
              </a:defRPr>
            </a:lvl1pPr>
            <a:extLst/>
          </a:lstStyle>
          <a:p>
            <a:fld id="{D9F75050-0E15-4C5B-92B0-66D068882F1F}" type="datetimeFigureOut">
              <a:rPr lang="tr-TR" smtClean="0"/>
              <a:pPr/>
              <a:t>1.05.2020</a:t>
            </a:fld>
            <a:endParaRPr lang="tr-TR"/>
          </a:p>
        </p:txBody>
      </p:sp>
      <p:sp>
        <p:nvSpPr>
          <p:cNvPr id="3" name="2 Altbilgi Yer Tutucusu"/>
          <p:cNvSpPr>
            <a:spLocks noGrp="1"/>
          </p:cNvSpPr>
          <p:nvPr>
            <p:ph type="ftr" sz="quarter" idx="11"/>
          </p:nvPr>
        </p:nvSpPr>
        <p:spPr/>
        <p:txBody>
          <a:bodyPr/>
          <a:lstStyle>
            <a:lvl1pPr>
              <a:defRPr>
                <a:solidFill>
                  <a:schemeClr val="tx2"/>
                </a:solidFill>
              </a:defRPr>
            </a:lvl1pPr>
            <a:extLst/>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tr-TR"/>
              <a:t>Asıl başlık stili için tıklatın</a:t>
            </a:r>
            <a:endParaRPr kumimoji="0" lang="en-US"/>
          </a:p>
        </p:txBody>
      </p:sp>
      <p:sp>
        <p:nvSpPr>
          <p:cNvPr id="3" name="2 Metin Yer Tutucusu"/>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a:t>Asıl metin stillerini düzenlemek için tıklatın</a:t>
            </a:r>
          </a:p>
        </p:txBody>
      </p:sp>
      <p:sp>
        <p:nvSpPr>
          <p:cNvPr id="4" name="3 İçerik Yer Tutucusu"/>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2"/>
      </p:bgRef>
    </p:bg>
    <p:spTree>
      <p:nvGrpSpPr>
        <p:cNvPr id="1" name=""/>
        <p:cNvGrpSpPr/>
        <p:nvPr/>
      </p:nvGrpSpPr>
      <p:grpSpPr>
        <a:xfrm>
          <a:off x="0" y="0"/>
          <a:ext cx="0" cy="0"/>
          <a:chOff x="0" y="0"/>
          <a:chExt cx="0" cy="0"/>
        </a:xfrm>
      </p:grpSpPr>
      <p:sp>
        <p:nvSpPr>
          <p:cNvPr id="8" name="7 Dikdörtgen"/>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8 Dikdörtgen"/>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tr-TR"/>
              <a:t>Asıl başlık stili için tıklatın</a:t>
            </a:r>
            <a:endParaRPr kumimoji="0" lang="en-US" dirty="0"/>
          </a:p>
        </p:txBody>
      </p:sp>
      <p:sp>
        <p:nvSpPr>
          <p:cNvPr id="4" name="3 Metin Yer Tutucusu"/>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0" name="9 Resim Yer Tutucusu"/>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tr-TR"/>
              <a:t>Resim eklemek için simgeyi tıklatın</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Başlık Yer Tutucusu"/>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tr-TR"/>
              <a:t>Asıl başlık stili için tıklatın</a:t>
            </a:r>
            <a:endParaRPr kumimoji="0" lang="en-US"/>
          </a:p>
        </p:txBody>
      </p:sp>
      <p:sp>
        <p:nvSpPr>
          <p:cNvPr id="31" name="30 Metin Yer Tutucusu"/>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27" name="26 Veri Yer Tutucusu"/>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D9F75050-0E15-4C5B-92B0-66D068882F1F}" type="datetimeFigureOut">
              <a:rPr lang="tr-TR" smtClean="0"/>
              <a:pPr/>
              <a:t>1.05.2020</a:t>
            </a:fld>
            <a:endParaRPr lang="tr-TR"/>
          </a:p>
        </p:txBody>
      </p:sp>
      <p:sp>
        <p:nvSpPr>
          <p:cNvPr id="4" name="3 Altbilgi Yer Tutucusu"/>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tr-TR"/>
          </a:p>
        </p:txBody>
      </p:sp>
      <p:sp>
        <p:nvSpPr>
          <p:cNvPr id="16" name="15 Slayt Numarası Yer Tutucusu"/>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a:t>İDAREYİ ETKİLEYEN ANAYASAL İLKELER </a:t>
            </a:r>
            <a:endParaRPr lang="tr-TR" dirty="0"/>
          </a:p>
        </p:txBody>
      </p:sp>
      <p:sp>
        <p:nvSpPr>
          <p:cNvPr id="3" name="2 İçerik Yer Tutucusu"/>
          <p:cNvSpPr>
            <a:spLocks noGrp="1"/>
          </p:cNvSpPr>
          <p:nvPr>
            <p:ph idx="1"/>
          </p:nvPr>
        </p:nvSpPr>
        <p:spPr/>
        <p:txBody>
          <a:bodyPr>
            <a:normAutofit fontScale="92500" lnSpcReduction="10000"/>
          </a:bodyPr>
          <a:lstStyle/>
          <a:p>
            <a:pPr algn="just">
              <a:buNone/>
            </a:pPr>
            <a:endParaRPr lang="tr-TR" sz="2800" dirty="0"/>
          </a:p>
          <a:p>
            <a:pPr algn="just">
              <a:buNone/>
            </a:pPr>
            <a:r>
              <a:rPr lang="tr-TR" sz="2600" dirty="0"/>
              <a:t>   İdareyi Etkileyen Anayasal İlkeler </a:t>
            </a:r>
            <a:r>
              <a:rPr lang="tr-TR" sz="2600" dirty="0" err="1"/>
              <a:t>Gözübüyük’e</a:t>
            </a:r>
            <a:r>
              <a:rPr lang="tr-TR" sz="2600" dirty="0"/>
              <a:t>(2013) göre yedi madde olarak belirlenebilir :</a:t>
            </a:r>
          </a:p>
          <a:p>
            <a:pPr algn="just">
              <a:buNone/>
            </a:pPr>
            <a:r>
              <a:rPr lang="tr-TR" sz="2600" dirty="0"/>
              <a:t>1-Hukuk Devleti İlkesi</a:t>
            </a:r>
          </a:p>
          <a:p>
            <a:pPr algn="just">
              <a:buNone/>
            </a:pPr>
            <a:r>
              <a:rPr lang="tr-TR" sz="2600" dirty="0"/>
              <a:t>2-Sosyal Hukuk Devleti İlkesi</a:t>
            </a:r>
          </a:p>
          <a:p>
            <a:pPr algn="just">
              <a:buNone/>
            </a:pPr>
            <a:r>
              <a:rPr lang="tr-TR" sz="2600" dirty="0"/>
              <a:t>3- Laiklik İlkesi</a:t>
            </a:r>
          </a:p>
          <a:p>
            <a:pPr algn="just">
              <a:buNone/>
            </a:pPr>
            <a:r>
              <a:rPr lang="tr-TR" sz="2600" dirty="0"/>
              <a:t>4-Merkezden Yönetim İlkesi </a:t>
            </a:r>
          </a:p>
          <a:p>
            <a:pPr algn="just">
              <a:buNone/>
            </a:pPr>
            <a:r>
              <a:rPr lang="tr-TR" sz="2600" dirty="0"/>
              <a:t>5-Yerinden Yönetim İlkesi</a:t>
            </a:r>
          </a:p>
          <a:p>
            <a:pPr algn="just">
              <a:buNone/>
            </a:pPr>
            <a:r>
              <a:rPr lang="tr-TR" sz="2600" dirty="0"/>
              <a:t>6-Yerinden Yönetim İlkesi</a:t>
            </a:r>
          </a:p>
          <a:p>
            <a:pPr>
              <a:buNone/>
            </a:pPr>
            <a:r>
              <a:rPr lang="tr-TR" sz="2600" dirty="0"/>
              <a:t>7- Yetki Genişliği İlkesi </a:t>
            </a:r>
            <a:br>
              <a:rPr lang="tr-TR" sz="2600" dirty="0"/>
            </a:br>
            <a:r>
              <a:rPr lang="tr-TR" sz="2600" dirty="0"/>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normAutofit fontScale="90000"/>
          </a:bodyPr>
          <a:lstStyle/>
          <a:p>
            <a:pPr algn="ctr"/>
            <a:r>
              <a:rPr lang="tr-TR" b="1" dirty="0"/>
              <a:t> </a:t>
            </a:r>
            <a:r>
              <a:rPr lang="tr-TR" sz="4000" dirty="0"/>
              <a:t>HUKUK DEVLETİ İLKESİ </a:t>
            </a:r>
            <a:br>
              <a:rPr lang="tr-TR" sz="4000" dirty="0"/>
            </a:br>
            <a:endParaRPr lang="tr-TR" dirty="0"/>
          </a:p>
        </p:txBody>
      </p:sp>
      <p:sp>
        <p:nvSpPr>
          <p:cNvPr id="5" name="4 İçerik Yer Tutucusu"/>
          <p:cNvSpPr>
            <a:spLocks noGrp="1"/>
          </p:cNvSpPr>
          <p:nvPr>
            <p:ph idx="1"/>
          </p:nvPr>
        </p:nvSpPr>
        <p:spPr>
          <a:xfrm>
            <a:off x="428596" y="1214422"/>
            <a:ext cx="7239000" cy="4846320"/>
          </a:xfrm>
        </p:spPr>
        <p:txBody>
          <a:bodyPr>
            <a:normAutofit fontScale="92500" lnSpcReduction="20000"/>
          </a:bodyPr>
          <a:lstStyle/>
          <a:p>
            <a:pPr algn="just">
              <a:buNone/>
            </a:pPr>
            <a:r>
              <a:rPr lang="tr-TR" sz="2800" b="1" dirty="0"/>
              <a:t> </a:t>
            </a:r>
          </a:p>
          <a:p>
            <a:pPr algn="just">
              <a:buNone/>
            </a:pPr>
            <a:r>
              <a:rPr lang="tr-TR" sz="2800" dirty="0"/>
              <a:t>İdarenin Hukuka Bağlılığı,</a:t>
            </a:r>
          </a:p>
          <a:p>
            <a:pPr algn="just">
              <a:buNone/>
            </a:pPr>
            <a:r>
              <a:rPr lang="tr-TR" sz="2800" dirty="0"/>
              <a:t>Hukuk Devleti, </a:t>
            </a:r>
          </a:p>
          <a:p>
            <a:pPr algn="just">
              <a:buNone/>
            </a:pPr>
            <a:r>
              <a:rPr lang="tr-TR" sz="2800" dirty="0"/>
              <a:t>Hukuk Devletinin Gerekleri:</a:t>
            </a:r>
          </a:p>
          <a:p>
            <a:pPr>
              <a:buNone/>
            </a:pPr>
            <a:r>
              <a:rPr lang="tr-TR" sz="2800" dirty="0"/>
              <a:t>a- Temel haklar güvenliği</a:t>
            </a:r>
          </a:p>
          <a:p>
            <a:pPr>
              <a:buNone/>
            </a:pPr>
            <a:r>
              <a:rPr lang="tr-TR" sz="2800" dirty="0"/>
              <a:t>(Koruyucu, İsteme ve Katılma hakları)</a:t>
            </a:r>
          </a:p>
          <a:p>
            <a:pPr>
              <a:buNone/>
            </a:pPr>
            <a:r>
              <a:rPr lang="tr-TR" sz="2800" dirty="0"/>
              <a:t>b- Kanuni idare, </a:t>
            </a:r>
          </a:p>
          <a:p>
            <a:pPr>
              <a:buNone/>
            </a:pPr>
            <a:r>
              <a:rPr lang="tr-TR" sz="2800" dirty="0"/>
              <a:t>c- idarenin yargısal denetimi, </a:t>
            </a:r>
          </a:p>
          <a:p>
            <a:pPr>
              <a:buNone/>
            </a:pPr>
            <a:r>
              <a:rPr lang="tr-TR" sz="2800" dirty="0"/>
              <a:t>d- Kanunların Anayasaya uygunluğunun denetimi, </a:t>
            </a:r>
          </a:p>
          <a:p>
            <a:pPr>
              <a:buNone/>
            </a:pPr>
            <a:r>
              <a:rPr lang="tr-TR" sz="2800" dirty="0"/>
              <a:t>e-Kuvvetler ayırımı, </a:t>
            </a:r>
          </a:p>
          <a:p>
            <a:pPr>
              <a:buNone/>
            </a:pPr>
            <a:r>
              <a:rPr lang="tr-TR" sz="2800" dirty="0"/>
              <a:t>f- Demokratik rejim.  </a:t>
            </a:r>
          </a:p>
          <a:p>
            <a:pPr algn="just">
              <a:buNone/>
            </a:pPr>
            <a:endParaRPr lang="tr-TR" sz="2800" dirty="0"/>
          </a:p>
          <a:p>
            <a:pPr algn="just">
              <a:buNone/>
            </a:pPr>
            <a:endParaRPr lang="tr-TR" sz="2800" dirty="0"/>
          </a:p>
          <a:p>
            <a:pPr algn="just">
              <a:buNone/>
            </a:pPr>
            <a:endParaRPr lang="tr-TR" sz="2800" dirty="0"/>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a:t>LAİKLİK İLKESİ </a:t>
            </a:r>
            <a:br>
              <a:rPr lang="tr-TR" dirty="0"/>
            </a:br>
            <a:endParaRPr lang="tr-TR" dirty="0"/>
          </a:p>
        </p:txBody>
      </p:sp>
      <p:sp>
        <p:nvSpPr>
          <p:cNvPr id="3" name="2 İçerik Yer Tutucusu"/>
          <p:cNvSpPr>
            <a:spLocks noGrp="1"/>
          </p:cNvSpPr>
          <p:nvPr>
            <p:ph idx="1"/>
          </p:nvPr>
        </p:nvSpPr>
        <p:spPr/>
        <p:txBody>
          <a:bodyPr>
            <a:normAutofit/>
          </a:bodyPr>
          <a:lstStyle/>
          <a:p>
            <a:r>
              <a:rPr lang="tr-TR" sz="2400" dirty="0"/>
              <a:t>Dinin ve devlet işlerinin ayrı olması devletin dini inanç ve ibadetlere müdahale etmemesi laiklik ilkesini oluşturur. </a:t>
            </a:r>
          </a:p>
          <a:p>
            <a:r>
              <a:rPr lang="tr-TR" sz="2400" i="1" dirty="0"/>
              <a:t>Diyanet İşleri Başkanlığı’nın kurulması :“Anayasa Madde 136 – Genel idare içinde yer alan Diyanet İşleri Başkanlığı, laiklik ilkesi doğrultusunda, bütün siyasi görüş ve düşünüşlerin dışında kalarak ve milletçe dayanışma ve bütünleşmeyi amaç edinerek, özel kanununda gösterilen görevleri yerine getirir.”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normAutofit fontScale="77500" lnSpcReduction="20000"/>
          </a:bodyPr>
          <a:lstStyle/>
          <a:p>
            <a:pPr>
              <a:buNone/>
            </a:pPr>
            <a:r>
              <a:rPr lang="tr-TR" dirty="0"/>
              <a:t>Din ve vicdan hürriyeti  </a:t>
            </a:r>
          </a:p>
          <a:p>
            <a:pPr algn="just">
              <a:buNone/>
            </a:pPr>
            <a:r>
              <a:rPr lang="tr-TR" i="1" dirty="0"/>
              <a:t>“Anayasa Madde 24 – Herkes, vicdan, dini inanç ve kanaat hürriyetine sahiptir.  14 üncü madde hükümlerine aykırı olmamak şartıyla ibadet, dini ayin ve törenler serbesttir.  Kimse, ibadete, dini ayin ve törenlere katılmaya, dini inanç ve kanaatlerini açıklamaya zorlanamaz; dini inanç ve kanaatlerinden dolayı kınanamaz ve suçlanamaz.   Din ve ahlak eğitim ve öğretimi Devletin gözetim ve denetimi altında yapılır. Din kültürü ve ahlak öğretimi ilk ve ortaöğretim kurumlarında okutulan zorunlu dersler arasında yer alır. Bunun dışındaki din eğitim ve öğretimi ancak, kişilerin kendi isteğine, küçüklerin de kanuni temsilcisinin talebine bağlıdır.   Kimse, Devletin sosyal, ekonomik, siyasi veya hukuki temel düzenini kısmen de olsa, din kurallarına dayandırma veya siyasi veya kişisel çıkar yahut nüfuz sağlama amacıyla her ne suretle olursa olsun dini veya din duygularını yahut dince kutsal sayılan şeyleri istismar edemez ve kötüye kullanamaz.</a:t>
            </a:r>
            <a:r>
              <a:rPr lang="tr-TR" dirty="0"/>
              <a:t>” </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a:t>MERKEZDEN YÖNETİM İLKESİ </a:t>
            </a:r>
            <a:endParaRPr lang="tr-TR" dirty="0"/>
          </a:p>
        </p:txBody>
      </p:sp>
      <p:sp>
        <p:nvSpPr>
          <p:cNvPr id="3" name="2 İçerik Yer Tutucusu"/>
          <p:cNvSpPr>
            <a:spLocks noGrp="1"/>
          </p:cNvSpPr>
          <p:nvPr>
            <p:ph idx="1"/>
          </p:nvPr>
        </p:nvSpPr>
        <p:spPr/>
        <p:txBody>
          <a:bodyPr>
            <a:normAutofit/>
          </a:bodyPr>
          <a:lstStyle/>
          <a:p>
            <a:r>
              <a:rPr lang="tr-TR" dirty="0"/>
              <a:t>Merkezden yönetim, kamu hizmetlerinin başkentte bulunan merkezi yönetim tarafından merkez ve taşra örgütleri eliyle  yerine getirilmesidir(</a:t>
            </a:r>
            <a:r>
              <a:rPr lang="tr-TR" dirty="0" err="1"/>
              <a:t>Gözübüyük</a:t>
            </a:r>
            <a:r>
              <a:rPr lang="tr-TR" dirty="0"/>
              <a:t>, 2013).</a:t>
            </a:r>
          </a:p>
          <a:p>
            <a:r>
              <a:rPr lang="tr-TR" dirty="0"/>
              <a:t>Merkezden yönetim ilkesinin başlıca özellikleri </a:t>
            </a:r>
          </a:p>
          <a:p>
            <a:r>
              <a:rPr lang="tr-TR" dirty="0"/>
              <a:t>Merkezden Yönetimin Yararları </a:t>
            </a:r>
          </a:p>
          <a:p>
            <a:r>
              <a:rPr lang="tr-TR" dirty="0"/>
              <a:t>Merkezden Yönetimin Sakıncaları </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a:t>SOSYAL HUKUK DEVLETİ İLKESİ</a:t>
            </a:r>
          </a:p>
        </p:txBody>
      </p:sp>
      <p:sp>
        <p:nvSpPr>
          <p:cNvPr id="3" name="2 İçerik Yer Tutucusu"/>
          <p:cNvSpPr>
            <a:spLocks noGrp="1"/>
          </p:cNvSpPr>
          <p:nvPr>
            <p:ph idx="1"/>
          </p:nvPr>
        </p:nvSpPr>
        <p:spPr/>
        <p:txBody>
          <a:bodyPr>
            <a:normAutofit fontScale="70000" lnSpcReduction="20000"/>
          </a:bodyPr>
          <a:lstStyle/>
          <a:p>
            <a:endParaRPr lang="tr-TR" sz="2400" dirty="0"/>
          </a:p>
          <a:p>
            <a:r>
              <a:rPr lang="tr-TR" sz="2400" dirty="0"/>
              <a:t>Sosyal Adalet </a:t>
            </a:r>
          </a:p>
          <a:p>
            <a:r>
              <a:rPr lang="tr-TR" sz="2400" dirty="0"/>
              <a:t>Sosyal Refah </a:t>
            </a:r>
          </a:p>
          <a:p>
            <a:r>
              <a:rPr lang="tr-TR" sz="2400" dirty="0"/>
              <a:t>Sosyal Güvenlik</a:t>
            </a:r>
          </a:p>
          <a:p>
            <a:endParaRPr lang="tr-TR" sz="2400" dirty="0"/>
          </a:p>
          <a:p>
            <a:pPr>
              <a:buNone/>
            </a:pPr>
            <a:r>
              <a:rPr lang="tr-TR" sz="2400" dirty="0"/>
              <a:t>Sosyal güvenlik hakkı  </a:t>
            </a:r>
          </a:p>
          <a:p>
            <a:pPr>
              <a:buNone/>
            </a:pPr>
            <a:r>
              <a:rPr lang="tr-TR" sz="2400" i="1" dirty="0"/>
              <a:t>“Anayasa Madde 60 – Herkes, sosyal güvenlik hakkına sahiptir.   Devlet, bu güvenliği sağlayacak gerekli tedbirleri alır ve teşkilatı kurar. “ </a:t>
            </a:r>
          </a:p>
          <a:p>
            <a:pPr>
              <a:buNone/>
            </a:pPr>
            <a:endParaRPr lang="tr-TR" sz="2400" dirty="0"/>
          </a:p>
          <a:p>
            <a:pPr algn="just">
              <a:buNone/>
            </a:pPr>
            <a:r>
              <a:rPr lang="tr-TR" sz="2400" dirty="0"/>
              <a:t>Sosyal güvenlik bakımından özel olarak korunması gerekenler:  “</a:t>
            </a:r>
            <a:r>
              <a:rPr lang="tr-TR" sz="2400" i="1" dirty="0"/>
              <a:t>Anayasa Madde 61 – Devlet harp ve vazife şehitlerinin dul ve yetimleriyle, </a:t>
            </a:r>
            <a:r>
              <a:rPr lang="tr-TR" sz="2400" i="1" dirty="0" err="1"/>
              <a:t>malül</a:t>
            </a:r>
            <a:r>
              <a:rPr lang="tr-TR" sz="2400" i="1" dirty="0"/>
              <a:t> ve gazileri korur ve toplumda kendilerine yaraşır bir hayat seviyesi sağlar.  Devlet, sakatların korunmalarını ve toplum hayatına intibaklarını sağlayıcı tedbirleri alır.   Yaşlılar, Devletçe korunur, Yaşlılara Devlet yardımı ve sağlanacak diğer haklar ve kolaylıklar kanunla düzenlenir.  Devlet, korunmaya muhtaç çocukların topluma kazandırılması için her türlü tedbiri alır.  Bu amaçlarla gerekli teşkilat ve tesisleri kurar veya kurdurur.”</a:t>
            </a:r>
          </a:p>
          <a:p>
            <a:endParaRPr lang="tr-TR" sz="2400" dirty="0"/>
          </a:p>
          <a:p>
            <a:endParaRPr lang="tr-TR" sz="2400" dirty="0"/>
          </a:p>
          <a:p>
            <a:endParaRPr lang="tr-TR"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a:t>YETKİ GENİŞLİĞİ İLKESİ </a:t>
            </a:r>
            <a:br>
              <a:rPr lang="tr-TR" dirty="0"/>
            </a:br>
            <a:endParaRPr lang="tr-TR" dirty="0"/>
          </a:p>
        </p:txBody>
      </p:sp>
      <p:sp>
        <p:nvSpPr>
          <p:cNvPr id="3" name="2 İçerik Yer Tutucusu"/>
          <p:cNvSpPr>
            <a:spLocks noGrp="1"/>
          </p:cNvSpPr>
          <p:nvPr>
            <p:ph idx="1"/>
          </p:nvPr>
        </p:nvSpPr>
        <p:spPr>
          <a:xfrm>
            <a:off x="1115616" y="1628800"/>
            <a:ext cx="6933456" cy="4389120"/>
          </a:xfrm>
        </p:spPr>
        <p:txBody>
          <a:bodyPr>
            <a:normAutofit fontScale="85000" lnSpcReduction="10000"/>
          </a:bodyPr>
          <a:lstStyle/>
          <a:p>
            <a:pPr>
              <a:buNone/>
            </a:pPr>
            <a:r>
              <a:rPr lang="tr-TR" dirty="0"/>
              <a:t>Yetki genişliği merkezi idarenin bazı yetkilerinin daha hızlı ve etkin verimli kararlar alınmasını sağlamak için taşra örgüt yöneticilerine devredilmesidir.</a:t>
            </a:r>
          </a:p>
          <a:p>
            <a:pPr>
              <a:buNone/>
            </a:pPr>
            <a:r>
              <a:rPr lang="tr-TR" dirty="0"/>
              <a:t>Yetki Genişliğinin Özellikleri (</a:t>
            </a:r>
            <a:r>
              <a:rPr lang="tr-TR" dirty="0" err="1"/>
              <a:t>Gözübüyük</a:t>
            </a:r>
            <a:r>
              <a:rPr lang="tr-TR" dirty="0"/>
              <a:t>,2013) :</a:t>
            </a:r>
          </a:p>
          <a:p>
            <a:pPr lvl="0">
              <a:buNone/>
            </a:pPr>
            <a:r>
              <a:rPr lang="tr-TR" dirty="0"/>
              <a:t>1-Kullanılan yetki merkeze ait bir yetkidir. </a:t>
            </a:r>
          </a:p>
          <a:p>
            <a:pPr lvl="0">
              <a:buNone/>
            </a:pPr>
            <a:r>
              <a:rPr lang="tr-TR" dirty="0"/>
              <a:t>2-Yetkiyi kullanan merkezin memurudur. </a:t>
            </a:r>
          </a:p>
          <a:p>
            <a:pPr lvl="0">
              <a:buNone/>
            </a:pPr>
            <a:r>
              <a:rPr lang="tr-TR" dirty="0"/>
              <a:t>3-Yetki, merkez adına ve merkezin emir ve talimatı doğrultusunda kulla­nılır. </a:t>
            </a:r>
          </a:p>
          <a:p>
            <a:pPr lvl="0">
              <a:buNone/>
            </a:pPr>
            <a:r>
              <a:rPr lang="tr-TR" dirty="0"/>
              <a:t>4-Yürütülen hizmet, merkezi bir hizmettir. </a:t>
            </a:r>
          </a:p>
          <a:p>
            <a:pPr>
              <a:buNone/>
            </a:pPr>
            <a:r>
              <a:rPr lang="tr-TR" dirty="0"/>
              <a:t>5- Yetkinin kullanılması ile ilgili tüm gider ve gelirler merkeze aittir. </a:t>
            </a:r>
          </a:p>
          <a:p>
            <a:pPr>
              <a:buNone/>
            </a:pPr>
            <a:r>
              <a:rPr lang="tr-TR" b="1" dirty="0"/>
              <a:t> </a:t>
            </a:r>
            <a:endParaRPr lang="tr-TR" dirty="0"/>
          </a:p>
          <a:p>
            <a:pPr>
              <a:buNone/>
            </a:pP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a:t>YERİNDEN YÖNETİM İLKESİ </a:t>
            </a:r>
            <a:br>
              <a:rPr lang="tr-TR" dirty="0"/>
            </a:br>
            <a:endParaRPr lang="tr-TR" dirty="0"/>
          </a:p>
        </p:txBody>
      </p:sp>
      <p:sp>
        <p:nvSpPr>
          <p:cNvPr id="3" name="2 İçerik Yer Tutucusu"/>
          <p:cNvSpPr>
            <a:spLocks noGrp="1"/>
          </p:cNvSpPr>
          <p:nvPr>
            <p:ph idx="1"/>
          </p:nvPr>
        </p:nvSpPr>
        <p:spPr/>
        <p:txBody>
          <a:bodyPr>
            <a:normAutofit/>
          </a:bodyPr>
          <a:lstStyle/>
          <a:p>
            <a:pPr>
              <a:buNone/>
            </a:pPr>
            <a:r>
              <a:rPr lang="tr-TR" sz="2800" dirty="0"/>
              <a:t>Yerinden yönetim, merkezden yönetimin tersine, kamu hizmetlerin­den bir bölümünün, merkezi idare teşkilatı ve hiyerarşisi dışında yer alan kamu tüzel kişileri tarafından yürütülmesidir. </a:t>
            </a:r>
          </a:p>
          <a:p>
            <a:r>
              <a:rPr lang="tr-TR" sz="2800" dirty="0"/>
              <a:t>Yerinden Yönetimin Özellikleri </a:t>
            </a:r>
          </a:p>
          <a:p>
            <a:r>
              <a:rPr lang="tr-TR" sz="2800" dirty="0"/>
              <a:t>Yerinden Yönetimin Yararları </a:t>
            </a:r>
          </a:p>
          <a:p>
            <a:r>
              <a:rPr lang="tr-TR" sz="2800" dirty="0"/>
              <a:t>Yerinden Yönetimin Sakıncaları</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a:t>İDARENİN BÜTÜNLÜĞÜ İLKESİ</a:t>
            </a:r>
            <a:endParaRPr lang="tr-TR" dirty="0"/>
          </a:p>
        </p:txBody>
      </p:sp>
      <p:sp>
        <p:nvSpPr>
          <p:cNvPr id="3" name="2 İçerik Yer Tutucusu"/>
          <p:cNvSpPr>
            <a:spLocks noGrp="1"/>
          </p:cNvSpPr>
          <p:nvPr>
            <p:ph idx="1"/>
          </p:nvPr>
        </p:nvSpPr>
        <p:spPr/>
        <p:txBody>
          <a:bodyPr>
            <a:normAutofit/>
          </a:bodyPr>
          <a:lstStyle/>
          <a:p>
            <a:r>
              <a:rPr lang="tr-TR" dirty="0"/>
              <a:t>İdarenin bütünlüğü ve kamu tüzelkişiliği  </a:t>
            </a:r>
            <a:r>
              <a:rPr lang="tr-TR" i="1" dirty="0"/>
              <a:t>“Anayasa Madde 123 – İdare, kuruluş ve görevleriyle bir bütündür ve kanunla düzenlenir.   İdarenin kuruluş ve görevleri, merkezden yönetim ve yerinden yönetim esaslarına dayanır.   Kamu tüzelkişiliği, kanunla veya Cumhurbaşkanlığı kararnamesiyle kurulur.”</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Zengin">
  <a:themeElements>
    <a:clrScheme name="Zengin">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Zengin">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Zengin">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21</TotalTime>
  <Words>546</Words>
  <Application>Microsoft Office PowerPoint</Application>
  <PresentationFormat>Ekran Gösterisi (4:3)</PresentationFormat>
  <Paragraphs>61</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Trebuchet MS</vt:lpstr>
      <vt:lpstr>Wingdings</vt:lpstr>
      <vt:lpstr>Wingdings 2</vt:lpstr>
      <vt:lpstr>Zengin</vt:lpstr>
      <vt:lpstr>İDAREYİ ETKİLEYEN ANAYASAL İLKELER </vt:lpstr>
      <vt:lpstr> HUKUK DEVLETİ İLKESİ  </vt:lpstr>
      <vt:lpstr>LAİKLİK İLKESİ  </vt:lpstr>
      <vt:lpstr>PowerPoint Sunusu</vt:lpstr>
      <vt:lpstr>MERKEZDEN YÖNETİM İLKESİ </vt:lpstr>
      <vt:lpstr>SOSYAL HUKUK DEVLETİ İLKESİ</vt:lpstr>
      <vt:lpstr>YETKİ GENİŞLİĞİ İLKESİ  </vt:lpstr>
      <vt:lpstr>YERİNDEN YÖNETİM İLKESİ  </vt:lpstr>
      <vt:lpstr>İDARENİN BÜTÜNLÜĞÜ İLKESİ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İDAREYİ ETKİLEYEN ANAYASAL İLKELER -I</dc:title>
  <dc:creator>hp</dc:creator>
  <cp:lastModifiedBy>hp</cp:lastModifiedBy>
  <cp:revision>14</cp:revision>
  <dcterms:created xsi:type="dcterms:W3CDTF">2019-04-07T04:37:32Z</dcterms:created>
  <dcterms:modified xsi:type="dcterms:W3CDTF">2020-05-01T14:31:32Z</dcterms:modified>
</cp:coreProperties>
</file>