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15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11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33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16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683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57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30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480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95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54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77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213D3-13BF-4CD5-87C9-589CAD0587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5C5D5-2486-4893-848E-0964A34EA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73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36273"/>
          </a:xfrm>
        </p:spPr>
        <p:txBody>
          <a:bodyPr>
            <a:noAutofit/>
          </a:bodyPr>
          <a:lstStyle/>
          <a:p>
            <a:r>
              <a:rPr lang="tr-TR" sz="4000" dirty="0" smtClean="0"/>
              <a:t>PARA VE BANKACILIK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72936"/>
            <a:ext cx="9144000" cy="3584864"/>
          </a:xfrm>
        </p:spPr>
        <p:txBody>
          <a:bodyPr/>
          <a:lstStyle/>
          <a:p>
            <a:r>
              <a:rPr lang="tr-TR" dirty="0" smtClean="0"/>
              <a:t>Parayı, mal veya hizmet karşılığında bir ödeme aracı olarak kullanılan bir nesne olarak tarif edebiliriz.</a:t>
            </a:r>
          </a:p>
          <a:p>
            <a:r>
              <a:rPr lang="tr-TR" dirty="0" smtClean="0"/>
              <a:t>Para; kağıt ve madeni para, banka mevduatından oluşur. Banka mevduatı ise, vadeli ve vadesiz mevduat olarak iki kısma ayrılır.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531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73928"/>
          </a:xfrm>
        </p:spPr>
        <p:txBody>
          <a:bodyPr>
            <a:noAutofit/>
          </a:bodyPr>
          <a:lstStyle/>
          <a:p>
            <a:r>
              <a:rPr lang="tr-TR" sz="4000" dirty="0" smtClean="0"/>
              <a:t>Paranın fonksiyonları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496291"/>
            <a:ext cx="9144000" cy="3761509"/>
          </a:xfrm>
        </p:spPr>
        <p:txBody>
          <a:bodyPr/>
          <a:lstStyle/>
          <a:p>
            <a:r>
              <a:rPr lang="tr-TR" dirty="0" smtClean="0"/>
              <a:t>Paranın;</a:t>
            </a:r>
          </a:p>
          <a:p>
            <a:pPr marL="457200" indent="-457200">
              <a:buAutoNum type="arabicPeriod"/>
            </a:pPr>
            <a:r>
              <a:rPr lang="tr-TR" dirty="0" smtClean="0"/>
              <a:t>Değişim veya mübadele aracı,</a:t>
            </a:r>
          </a:p>
          <a:p>
            <a:pPr marL="457200" indent="-457200">
              <a:buAutoNum type="arabicPeriod"/>
            </a:pPr>
            <a:r>
              <a:rPr lang="tr-TR" dirty="0" smtClean="0"/>
              <a:t>Değer ölçüsü olma,</a:t>
            </a:r>
          </a:p>
          <a:p>
            <a:pPr marL="457200" indent="-457200">
              <a:buAutoNum type="arabicPeriod"/>
            </a:pPr>
            <a:r>
              <a:rPr lang="tr-TR" dirty="0" smtClean="0"/>
              <a:t>Değer muhafazası,</a:t>
            </a:r>
          </a:p>
          <a:p>
            <a:pPr marL="457200" indent="-457200">
              <a:buAutoNum type="arabicPeriod"/>
            </a:pPr>
            <a:r>
              <a:rPr lang="tr-TR" dirty="0" smtClean="0"/>
              <a:t>Ekonomi politikası aracı </a:t>
            </a:r>
          </a:p>
          <a:p>
            <a:r>
              <a:rPr lang="tr-TR" dirty="0" smtClean="0"/>
              <a:t>olmak üzere 4 fonksiyonu bulunur.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253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63537"/>
          </a:xfrm>
        </p:spPr>
        <p:txBody>
          <a:bodyPr>
            <a:noAutofit/>
          </a:bodyPr>
          <a:lstStyle/>
          <a:p>
            <a:r>
              <a:rPr lang="tr-TR" sz="4000" dirty="0" err="1" smtClean="0"/>
              <a:t>Kaydi</a:t>
            </a:r>
            <a:r>
              <a:rPr lang="tr-TR" sz="4000" dirty="0" smtClean="0"/>
              <a:t> para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70364"/>
            <a:ext cx="9144000" cy="3387436"/>
          </a:xfrm>
        </p:spPr>
        <p:txBody>
          <a:bodyPr/>
          <a:lstStyle/>
          <a:p>
            <a:r>
              <a:rPr lang="tr-TR" dirty="0" err="1" smtClean="0"/>
              <a:t>Kaydi</a:t>
            </a:r>
            <a:r>
              <a:rPr lang="tr-TR" dirty="0" smtClean="0"/>
              <a:t> para aynı zamanda, banka parası veya mevduat parası diye de adlandırılır.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5106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5101"/>
          </a:xfrm>
        </p:spPr>
        <p:txBody>
          <a:bodyPr>
            <a:noAutofit/>
          </a:bodyPr>
          <a:lstStyle/>
          <a:p>
            <a:r>
              <a:rPr lang="tr-TR" sz="4000" dirty="0" smtClean="0"/>
              <a:t>Para arzı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76845"/>
            <a:ext cx="9144000" cy="3480955"/>
          </a:xfrm>
        </p:spPr>
        <p:txBody>
          <a:bodyPr/>
          <a:lstStyle/>
          <a:p>
            <a:r>
              <a:rPr lang="tr-TR" dirty="0" smtClean="0"/>
              <a:t>Türkiye’de TCMB tarafından para arzı tanımlamaları şu şekildedir:</a:t>
            </a:r>
          </a:p>
          <a:p>
            <a:pPr marL="457200" indent="-457200">
              <a:buAutoNum type="arabicPeriod"/>
            </a:pPr>
            <a:r>
              <a:rPr lang="tr-TR" dirty="0" smtClean="0"/>
              <a:t>M1 = Dolaşımdaki para + vadesiz mevduat</a:t>
            </a:r>
          </a:p>
          <a:p>
            <a:pPr marL="457200" indent="-457200">
              <a:buAutoNum type="arabicPeriod"/>
            </a:pPr>
            <a:r>
              <a:rPr lang="tr-TR" dirty="0" smtClean="0"/>
              <a:t>M2 = M1 + vadeli mevduat</a:t>
            </a:r>
          </a:p>
          <a:p>
            <a:pPr marL="457200" indent="-457200">
              <a:buAutoNum type="arabicPeriod"/>
            </a:pPr>
            <a:r>
              <a:rPr lang="tr-TR" dirty="0" smtClean="0"/>
              <a:t>M2Y = M2 + Döviz tevdiat hesapları</a:t>
            </a:r>
          </a:p>
          <a:p>
            <a:pPr marL="457200" indent="-457200">
              <a:buAutoNum type="arabicPeriod"/>
            </a:pPr>
            <a:r>
              <a:rPr lang="tr-TR" dirty="0" smtClean="0"/>
              <a:t>M3 = M2+ Resmi kuruluşların mevduatı + TCMB’deki diğer mevduatlar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M3Y =  M3+ Döviz tevdiat hesapları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6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861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Tanımlar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53491"/>
            <a:ext cx="9144000" cy="3304309"/>
          </a:xfrm>
        </p:spPr>
        <p:txBody>
          <a:bodyPr/>
          <a:lstStyle/>
          <a:p>
            <a:r>
              <a:rPr lang="tr-TR" dirty="0" smtClean="0"/>
              <a:t>Dolaşımdaki para</a:t>
            </a:r>
          </a:p>
          <a:p>
            <a:r>
              <a:rPr lang="tr-TR" dirty="0" smtClean="0"/>
              <a:t>vadesiz mevduat</a:t>
            </a:r>
          </a:p>
          <a:p>
            <a:r>
              <a:rPr lang="tr-TR" dirty="0" smtClean="0"/>
              <a:t>vadeli mevduat</a:t>
            </a:r>
          </a:p>
          <a:p>
            <a:r>
              <a:rPr lang="tr-TR" dirty="0" smtClean="0"/>
              <a:t>Döviz tevdiat hesapları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192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73928"/>
          </a:xfrm>
        </p:spPr>
        <p:txBody>
          <a:bodyPr>
            <a:normAutofit fontScale="90000"/>
          </a:bodyPr>
          <a:lstStyle/>
          <a:p>
            <a:r>
              <a:rPr lang="tr-TR" sz="4000" dirty="0" smtClean="0"/>
              <a:t>BANKACILIK SİSTEMİ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20983"/>
            <a:ext cx="9144000" cy="4468090"/>
          </a:xfrm>
        </p:spPr>
        <p:txBody>
          <a:bodyPr/>
          <a:lstStyle/>
          <a:p>
            <a:r>
              <a:rPr lang="tr-TR" dirty="0" smtClean="0"/>
              <a:t>Türk bankacılık sistemini oluşturan bankalar:</a:t>
            </a:r>
          </a:p>
          <a:p>
            <a:pPr marL="457200" indent="-457200">
              <a:buAutoNum type="arabicPeriod"/>
            </a:pPr>
            <a:r>
              <a:rPr lang="tr-TR" dirty="0" smtClean="0"/>
              <a:t>TCMB</a:t>
            </a:r>
          </a:p>
          <a:p>
            <a:pPr marL="457200" indent="-457200">
              <a:buAutoNum type="arabicPeriod"/>
            </a:pPr>
            <a:r>
              <a:rPr lang="tr-TR" dirty="0" smtClean="0"/>
              <a:t>Ticaret Bankaları</a:t>
            </a:r>
          </a:p>
          <a:p>
            <a:pPr marL="457200" indent="-457200">
              <a:buAutoNum type="arabicPeriod"/>
            </a:pPr>
            <a:r>
              <a:rPr lang="tr-TR" dirty="0" smtClean="0"/>
              <a:t>Kalkınma Bankaları</a:t>
            </a:r>
          </a:p>
          <a:p>
            <a:pPr marL="457200" indent="-457200">
              <a:buAutoNum type="arabicPeriod"/>
            </a:pPr>
            <a:r>
              <a:rPr lang="tr-TR" dirty="0" smtClean="0"/>
              <a:t>Yatırım Bankaları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9245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TCMB’nin fonksiyonları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63882"/>
            <a:ext cx="9144000" cy="329391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Ticari bankalara bankerlik yapmak</a:t>
            </a:r>
          </a:p>
          <a:p>
            <a:pPr marL="457200" indent="-457200">
              <a:buAutoNum type="arabicPeriod"/>
            </a:pPr>
            <a:r>
              <a:rPr lang="tr-TR" dirty="0" smtClean="0"/>
              <a:t>Devlet için bankacılık</a:t>
            </a:r>
          </a:p>
          <a:p>
            <a:pPr marL="457200" indent="-457200">
              <a:buAutoNum type="arabicPeriod"/>
            </a:pPr>
            <a:r>
              <a:rPr lang="tr-TR" dirty="0" smtClean="0"/>
              <a:t>Para piyasalarını düzenlemek</a:t>
            </a:r>
          </a:p>
          <a:p>
            <a:pPr marL="457200" indent="-457200">
              <a:buAutoNum type="arabicPeriod"/>
            </a:pPr>
            <a:r>
              <a:rPr lang="tr-TR" dirty="0" smtClean="0"/>
              <a:t>Para arzını kontrol etmek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426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091189"/>
            <a:ext cx="9144000" cy="363537"/>
          </a:xfrm>
        </p:spPr>
        <p:txBody>
          <a:bodyPr>
            <a:noAutofit/>
          </a:bodyPr>
          <a:lstStyle/>
          <a:p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err="1" smtClean="0"/>
              <a:t>Kaydi</a:t>
            </a:r>
            <a:r>
              <a:rPr lang="tr-TR" sz="4000" dirty="0" smtClean="0"/>
              <a:t> paranın yaratılması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69027"/>
            <a:ext cx="9144000" cy="3688773"/>
          </a:xfrm>
        </p:spPr>
        <p:txBody>
          <a:bodyPr/>
          <a:lstStyle/>
          <a:p>
            <a:r>
              <a:rPr lang="tr-TR" dirty="0" smtClean="0"/>
              <a:t>Örnek çözümü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8812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27761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Göstergeler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Güncel Ekonomik / İstatistik Göstergeleri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80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181</Words>
  <Application>Microsoft Office PowerPoint</Application>
  <PresentationFormat>Geniş ekran</PresentationFormat>
  <Paragraphs>43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PARA VE BANKACILIK</vt:lpstr>
      <vt:lpstr>Paranın fonksiyonları</vt:lpstr>
      <vt:lpstr>Kaydi para</vt:lpstr>
      <vt:lpstr>Para arzı</vt:lpstr>
      <vt:lpstr>Tanımlar</vt:lpstr>
      <vt:lpstr>BANKACILIK SİSTEMİ</vt:lpstr>
      <vt:lpstr> TCMB’nin fonksiyonları</vt:lpstr>
      <vt:lpstr> Kaydi paranın yaratılması</vt:lpstr>
      <vt:lpstr>Göstergeler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9</cp:revision>
  <dcterms:created xsi:type="dcterms:W3CDTF">2018-01-10T12:51:36Z</dcterms:created>
  <dcterms:modified xsi:type="dcterms:W3CDTF">2019-11-20T10:17:48Z</dcterms:modified>
</cp:coreProperties>
</file>