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6" r:id="rId2"/>
    <p:sldId id="258" r:id="rId3"/>
    <p:sldId id="260" r:id="rId4"/>
    <p:sldId id="257" r:id="rId5"/>
    <p:sldId id="263" r:id="rId6"/>
    <p:sldId id="264" r:id="rId7"/>
    <p:sldId id="265" r:id="rId8"/>
    <p:sldId id="267" r:id="rId9"/>
    <p:sldId id="268" r:id="rId10"/>
    <p:sldId id="269" r:id="rId11"/>
    <p:sldId id="270" r:id="rId12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65" autoAdjust="0"/>
    <p:restoredTop sz="81818" autoAdjust="0"/>
  </p:normalViewPr>
  <p:slideViewPr>
    <p:cSldViewPr snapToGrid="0">
      <p:cViewPr varScale="1">
        <p:scale>
          <a:sx n="63" d="100"/>
          <a:sy n="63" d="100"/>
        </p:scale>
        <p:origin x="1014" y="6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04F084-EFB1-48EB-B904-0821B9ED4D38}" type="datetimeFigureOut">
              <a:rPr lang="tr-TR" smtClean="0"/>
              <a:t>4.10.2019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97D5E6F-546F-4854-8E6A-2D851E45588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76652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7D5E6F-546F-4854-8E6A-2D851E45588B}" type="slidenum">
              <a:rPr lang="tr-TR" smtClean="0"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862555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7D5E6F-546F-4854-8E6A-2D851E45588B}" type="slidenum">
              <a:rPr lang="tr-TR" smtClean="0"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17411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r>
              <a:rPr lang="tr-TR" altLang="tr-TR" smtClean="0">
                <a:latin typeface="Times New Roman" panose="02020603050405020304" pitchFamily="18" charset="0"/>
              </a:rPr>
              <a:t>PSİKOMETRİ/Doç.Dr.R.Nükhet Ç.DEMİRTAŞLI</a:t>
            </a:r>
          </a:p>
        </p:txBody>
      </p:sp>
      <p:sp>
        <p:nvSpPr>
          <p:cNvPr id="368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686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 eaLnBrk="1" hangingPunct="1">
              <a:buNone/>
            </a:pPr>
            <a:endParaRPr lang="tr-TR" altLang="tr-TR" baseline="0" dirty="0" smtClean="0"/>
          </a:p>
        </p:txBody>
      </p:sp>
    </p:spTree>
    <p:extLst>
      <p:ext uri="{BB962C8B-B14F-4D97-AF65-F5344CB8AC3E}">
        <p14:creationId xmlns:p14="http://schemas.microsoft.com/office/powerpoint/2010/main" val="300716652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7D5E6F-546F-4854-8E6A-2D851E45588B}" type="slidenum">
              <a:rPr lang="tr-TR" smtClean="0"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846109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tr-TR" dirty="0" smtClean="0"/>
              <a:t>Ölçülen nitelik</a:t>
            </a:r>
            <a:r>
              <a:rPr lang="tr-TR" baseline="0" dirty="0" smtClean="0"/>
              <a:t> ve amaca göre : başarı, yetenek, kişilik, ilgi, tutum </a:t>
            </a:r>
          </a:p>
          <a:p>
            <a:r>
              <a:rPr lang="tr-TR" baseline="0" dirty="0" smtClean="0"/>
              <a:t>Maksimum performans ölçülen nitelik açık seçik doğru cevap anahtarı uygulanmadan hazır kişi maksimum puanı alma yönünde güdülenmiş </a:t>
            </a:r>
          </a:p>
          <a:p>
            <a:r>
              <a:rPr lang="tr-TR" baseline="0" dirty="0" smtClean="0"/>
              <a:t>Diğerinde anahtar </a:t>
            </a:r>
            <a:r>
              <a:rPr lang="tr-TR" baseline="0" dirty="0" err="1" smtClean="0"/>
              <a:t>yoki</a:t>
            </a:r>
            <a:r>
              <a:rPr lang="tr-TR" baseline="0" dirty="0" smtClean="0"/>
              <a:t>, soru ve cevapların ne ile ilgili olduğu belirgin değildir maksimum puanı alma güdülenmesi yoktur kişilik testi </a:t>
            </a:r>
            <a:r>
              <a:rPr lang="tr-TR" baseline="0" dirty="0" err="1" smtClean="0"/>
              <a:t>minesota</a:t>
            </a:r>
            <a:r>
              <a:rPr lang="tr-TR" baseline="0" dirty="0" smtClean="0"/>
              <a:t> 504 </a:t>
            </a:r>
            <a:r>
              <a:rPr lang="tr-TR" baseline="0" dirty="0" err="1" smtClean="0"/>
              <a:t>nmadde</a:t>
            </a:r>
            <a:r>
              <a:rPr lang="tr-TR" baseline="0" dirty="0" smtClean="0"/>
              <a:t> örneğin </a:t>
            </a:r>
          </a:p>
          <a:p>
            <a:r>
              <a:rPr lang="tr-TR" baseline="0" dirty="0" smtClean="0"/>
              <a:t>Bireysel de </a:t>
            </a:r>
            <a:r>
              <a:rPr lang="tr-TR" baseline="0" dirty="0" err="1" smtClean="0"/>
              <a:t>yüzyüzedir</a:t>
            </a:r>
            <a:r>
              <a:rPr lang="tr-TR" baseline="0" dirty="0" smtClean="0"/>
              <a:t> kişiye sorar ve cevapları kendisi kaydeder test uygulanırken dikkat hız </a:t>
            </a:r>
            <a:r>
              <a:rPr lang="tr-TR" baseline="0" dirty="0" err="1" smtClean="0"/>
              <a:t>motvasyon</a:t>
            </a:r>
            <a:r>
              <a:rPr lang="tr-TR" baseline="0" dirty="0" smtClean="0"/>
              <a:t> gibi </a:t>
            </a:r>
            <a:r>
              <a:rPr lang="tr-TR" baseline="0" dirty="0" err="1" smtClean="0"/>
              <a:t>noktaalrı</a:t>
            </a:r>
            <a:r>
              <a:rPr lang="tr-TR" baseline="0" dirty="0" smtClean="0"/>
              <a:t> da not alabilir uygulayıcı soruları uygulama kurallarını değerlendirme norm ve ölçütlerini iyi bilmeli birden çok deneme uygulaması yapmalıdır </a:t>
            </a:r>
          </a:p>
          <a:p>
            <a:r>
              <a:rPr lang="tr-TR" baseline="0" dirty="0" smtClean="0"/>
              <a:t>Çocuklar okuma yazma bilmeyenler ve bireysel testler </a:t>
            </a:r>
          </a:p>
          <a:p>
            <a:r>
              <a:rPr lang="tr-TR" baseline="0" dirty="0" smtClean="0"/>
              <a:t>Grup testi ilk örnek)? </a:t>
            </a:r>
          </a:p>
          <a:p>
            <a:r>
              <a:rPr lang="tr-TR" baseline="0" dirty="0" smtClean="0"/>
              <a:t>Kişinin rolü açıklama okumak idari yönden eşlik etmek uzmanlık gerektirmez hep beraber başlama ve bitirme </a:t>
            </a:r>
          </a:p>
          <a:p>
            <a:r>
              <a:rPr lang="tr-TR" baseline="0" dirty="0" smtClean="0"/>
              <a:t>Bireysel de </a:t>
            </a:r>
            <a:r>
              <a:rPr lang="tr-TR" baseline="0" dirty="0" err="1" smtClean="0"/>
              <a:t>hataalr</a:t>
            </a:r>
            <a:r>
              <a:rPr lang="tr-TR" baseline="0" dirty="0" smtClean="0"/>
              <a:t> yanlış anlamalar görülebilir ve müdahale edilebilir diğerinde yönerge açık değilse sıkıntı olabilir 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7D5E6F-546F-4854-8E6A-2D851E45588B}" type="slidenum">
              <a:rPr lang="tr-TR" smtClean="0"/>
              <a:t>9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336285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97D5E6F-546F-4854-8E6A-2D851E45588B}" type="slidenum">
              <a:rPr lang="tr-TR" smtClean="0"/>
              <a:t>10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93448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BA701-2E80-4AE9-B4EA-E8B8DB5679B7}" type="datetimeFigureOut">
              <a:rPr lang="tr-TR" smtClean="0"/>
              <a:t>4.10.2019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4D00B-53EC-44E6-BB5B-0D4EDC38E2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60041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BA701-2E80-4AE9-B4EA-E8B8DB5679B7}" type="datetimeFigureOut">
              <a:rPr lang="tr-TR" smtClean="0"/>
              <a:t>4.10.2019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4D00B-53EC-44E6-BB5B-0D4EDC38E2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155521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BA701-2E80-4AE9-B4EA-E8B8DB5679B7}" type="datetimeFigureOut">
              <a:rPr lang="tr-TR" smtClean="0"/>
              <a:t>4.10.2019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4D00B-53EC-44E6-BB5B-0D4EDC38E2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808635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BA701-2E80-4AE9-B4EA-E8B8DB5679B7}" type="datetimeFigureOut">
              <a:rPr lang="tr-TR" smtClean="0"/>
              <a:t>4.10.2019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4D00B-53EC-44E6-BB5B-0D4EDC38E2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763504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BA701-2E80-4AE9-B4EA-E8B8DB5679B7}" type="datetimeFigureOut">
              <a:rPr lang="tr-TR" smtClean="0"/>
              <a:t>4.10.2019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4D00B-53EC-44E6-BB5B-0D4EDC38E2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634924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BA701-2E80-4AE9-B4EA-E8B8DB5679B7}" type="datetimeFigureOut">
              <a:rPr lang="tr-TR" smtClean="0"/>
              <a:t>4.10.2019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4D00B-53EC-44E6-BB5B-0D4EDC38E2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268287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BA701-2E80-4AE9-B4EA-E8B8DB5679B7}" type="datetimeFigureOut">
              <a:rPr lang="tr-TR" smtClean="0"/>
              <a:t>4.10.2019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4D00B-53EC-44E6-BB5B-0D4EDC38E2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87805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BA701-2E80-4AE9-B4EA-E8B8DB5679B7}" type="datetimeFigureOut">
              <a:rPr lang="tr-TR" smtClean="0"/>
              <a:t>4.10.2019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4D00B-53EC-44E6-BB5B-0D4EDC38E2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70011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BA701-2E80-4AE9-B4EA-E8B8DB5679B7}" type="datetimeFigureOut">
              <a:rPr lang="tr-TR" smtClean="0"/>
              <a:t>4.10.2019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4D00B-53EC-44E6-BB5B-0D4EDC38E2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60814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BA701-2E80-4AE9-B4EA-E8B8DB5679B7}" type="datetimeFigureOut">
              <a:rPr lang="tr-TR" smtClean="0"/>
              <a:t>4.10.2019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4D00B-53EC-44E6-BB5B-0D4EDC38E2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507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BA701-2E80-4AE9-B4EA-E8B8DB5679B7}" type="datetimeFigureOut">
              <a:rPr lang="tr-TR" smtClean="0"/>
              <a:t>4.10.2019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14D00B-53EC-44E6-BB5B-0D4EDC38E2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47322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BA701-2E80-4AE9-B4EA-E8B8DB5679B7}" type="datetimeFigureOut">
              <a:rPr lang="tr-TR" smtClean="0"/>
              <a:t>4.10.2019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14D00B-53EC-44E6-BB5B-0D4EDC38E22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5381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pisa.meb.gov.tr/" TargetMode="External"/><Relationship Id="rId2" Type="http://schemas.openxmlformats.org/officeDocument/2006/relationships/hyperlink" Target="http://http/timss.meb.gov.tr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pisa.oecd.org/" TargetMode="Externa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773237"/>
          </a:xfrm>
        </p:spPr>
        <p:txBody>
          <a:bodyPr/>
          <a:lstStyle/>
          <a:p>
            <a:r>
              <a:rPr lang="tr-TR" b="1" smtClean="0">
                <a:solidFill>
                  <a:srgbClr val="FF0000"/>
                </a:solidFill>
              </a:rPr>
              <a:t>RPE401 </a:t>
            </a:r>
            <a:r>
              <a:rPr lang="tr-TR" b="1" dirty="0" smtClean="0">
                <a:solidFill>
                  <a:srgbClr val="FF0000"/>
                </a:solidFill>
              </a:rPr>
              <a:t>Psikolojik Testler</a:t>
            </a:r>
            <a:endParaRPr lang="tr-TR" b="1" dirty="0">
              <a:solidFill>
                <a:srgbClr val="FF0000"/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b="1" dirty="0" smtClean="0"/>
              <a:t>2. Sunu</a:t>
            </a:r>
          </a:p>
          <a:p>
            <a:r>
              <a:rPr lang="tr-TR" b="1" dirty="0" smtClean="0"/>
              <a:t>Psikolojik Değerlendirme Süreci: </a:t>
            </a:r>
          </a:p>
          <a:p>
            <a:r>
              <a:rPr lang="tr-TR" b="1" dirty="0" smtClean="0"/>
              <a:t>Psikolojik Özelliklere İlişkin Bilgi Edinme Süreci</a:t>
            </a:r>
          </a:p>
          <a:p>
            <a:r>
              <a:rPr lang="tr-TR" b="1" dirty="0" smtClean="0"/>
              <a:t>Psikolojik Testlerin Sınıflandırılması, </a:t>
            </a:r>
            <a:r>
              <a:rPr lang="tr-TR" b="1" smtClean="0"/>
              <a:t>Kullanım Amaçları</a:t>
            </a:r>
            <a:endParaRPr lang="tr-TR" b="1" dirty="0"/>
          </a:p>
        </p:txBody>
      </p:sp>
    </p:spTree>
    <p:extLst>
      <p:ext uri="{BB962C8B-B14F-4D97-AF65-F5344CB8AC3E}">
        <p14:creationId xmlns:p14="http://schemas.microsoft.com/office/powerpoint/2010/main" val="3416163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5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A90CB8A9-EBE0-4B09-AA0E-ACD3EE129AEE}" type="slidenum">
              <a:rPr lang="en-US" altLang="tr-TR"/>
              <a:pPr/>
              <a:t>10</a:t>
            </a:fld>
            <a:endParaRPr lang="en-US" altLang="tr-TR"/>
          </a:p>
        </p:txBody>
      </p:sp>
      <p:sp>
        <p:nvSpPr>
          <p:cNvPr id="23555" name="Rectangle 4"/>
          <p:cNvSpPr>
            <a:spLocks noChangeArrowheads="1"/>
          </p:cNvSpPr>
          <p:nvPr/>
        </p:nvSpPr>
        <p:spPr bwMode="auto">
          <a:xfrm>
            <a:off x="2011680" y="620713"/>
            <a:ext cx="7972108" cy="5262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just">
              <a:defRPr/>
            </a:pPr>
            <a:r>
              <a:rPr lang="tr-TR" altLang="tr-TR" sz="2400" b="1" dirty="0">
                <a:solidFill>
                  <a:srgbClr val="CC0000"/>
                </a:solidFill>
              </a:rPr>
              <a:t> Testte Yer Alan Uyarıcıların Kapsamına </a:t>
            </a:r>
            <a:r>
              <a:rPr lang="tr-TR" altLang="tr-TR" sz="2400" b="1" dirty="0" smtClean="0">
                <a:solidFill>
                  <a:srgbClr val="CC0000"/>
                </a:solidFill>
              </a:rPr>
              <a:t>Gör</a:t>
            </a:r>
          </a:p>
          <a:p>
            <a:pPr algn="just">
              <a:defRPr/>
            </a:pPr>
            <a:r>
              <a:rPr lang="tr-TR" altLang="tr-TR" sz="2400" dirty="0" smtClean="0"/>
              <a:t>-Dile </a:t>
            </a:r>
            <a:r>
              <a:rPr lang="tr-TR" altLang="tr-TR" sz="2400" dirty="0"/>
              <a:t>Dayanan (Sözel) Testler </a:t>
            </a:r>
            <a:endParaRPr lang="tr-TR" altLang="tr-TR" sz="2400" dirty="0" smtClean="0"/>
          </a:p>
          <a:p>
            <a:pPr algn="just">
              <a:defRPr/>
            </a:pPr>
            <a:r>
              <a:rPr lang="tr-TR" altLang="tr-TR" sz="2400" dirty="0" smtClean="0"/>
              <a:t>-</a:t>
            </a:r>
            <a:r>
              <a:rPr lang="tr-TR" altLang="tr-TR" sz="2400" dirty="0"/>
              <a:t>Dile Dayanmayan (Sözel Olmayan) Testler</a:t>
            </a:r>
          </a:p>
          <a:p>
            <a:pPr algn="just" eaLnBrk="1" hangingPunct="1"/>
            <a:endParaRPr lang="tr-TR" altLang="tr-TR" sz="2400" b="1" dirty="0" smtClean="0">
              <a:solidFill>
                <a:srgbClr val="CC0000"/>
              </a:solidFill>
            </a:endParaRPr>
          </a:p>
          <a:p>
            <a:pPr algn="just" eaLnBrk="1" hangingPunct="1"/>
            <a:r>
              <a:rPr lang="tr-TR" altLang="tr-TR" sz="2400" b="1" dirty="0" smtClean="0">
                <a:solidFill>
                  <a:srgbClr val="CC0000"/>
                </a:solidFill>
              </a:rPr>
              <a:t>Test </a:t>
            </a:r>
            <a:r>
              <a:rPr lang="tr-TR" altLang="tr-TR" sz="2400" b="1" dirty="0">
                <a:solidFill>
                  <a:srgbClr val="CC0000"/>
                </a:solidFill>
              </a:rPr>
              <a:t>sonucunun yorumlanmasında Kullanılan Ölçüt Türüne Göre</a:t>
            </a:r>
          </a:p>
          <a:p>
            <a:pPr algn="just" eaLnBrk="1" hangingPunct="1"/>
            <a:r>
              <a:rPr lang="tr-TR" altLang="tr-TR" sz="2400" dirty="0"/>
              <a:t>-Ölçüt Dayanaklı Testler </a:t>
            </a:r>
            <a:endParaRPr lang="tr-TR" altLang="tr-TR" sz="2400" i="1" dirty="0"/>
          </a:p>
          <a:p>
            <a:pPr algn="just" eaLnBrk="1" hangingPunct="1"/>
            <a:r>
              <a:rPr lang="tr-TR" altLang="tr-TR" sz="2400" dirty="0"/>
              <a:t>-Norm Dayanaklı Testler</a:t>
            </a:r>
          </a:p>
          <a:p>
            <a:pPr algn="just" eaLnBrk="1" hangingPunct="1"/>
            <a:endParaRPr lang="tr-TR" altLang="tr-TR" sz="2400" dirty="0"/>
          </a:p>
          <a:p>
            <a:pPr algn="just" eaLnBrk="1" hangingPunct="1">
              <a:lnSpc>
                <a:spcPct val="120000"/>
              </a:lnSpc>
            </a:pPr>
            <a:r>
              <a:rPr lang="tr-TR" altLang="tr-TR" sz="2400" b="1" dirty="0">
                <a:solidFill>
                  <a:srgbClr val="CC0000"/>
                </a:solidFill>
              </a:rPr>
              <a:t>Puanlama Türüne Göre </a:t>
            </a:r>
            <a:endParaRPr lang="tr-TR" altLang="tr-TR" sz="2400" dirty="0"/>
          </a:p>
          <a:p>
            <a:pPr algn="just" eaLnBrk="1" hangingPunct="1">
              <a:lnSpc>
                <a:spcPct val="120000"/>
              </a:lnSpc>
            </a:pPr>
            <a:r>
              <a:rPr lang="tr-TR" altLang="tr-TR" sz="2400" dirty="0"/>
              <a:t>-Objektif Testler</a:t>
            </a:r>
            <a:endParaRPr lang="tr-TR" altLang="tr-TR" sz="2400" i="1" dirty="0"/>
          </a:p>
          <a:p>
            <a:pPr algn="just" eaLnBrk="1" hangingPunct="1">
              <a:lnSpc>
                <a:spcPct val="120000"/>
              </a:lnSpc>
            </a:pPr>
            <a:r>
              <a:rPr lang="tr-TR" altLang="tr-TR" sz="2400" dirty="0"/>
              <a:t>-</a:t>
            </a:r>
            <a:r>
              <a:rPr lang="tr-TR" altLang="tr-TR" sz="2400" dirty="0" err="1"/>
              <a:t>Projektif</a:t>
            </a:r>
            <a:r>
              <a:rPr lang="tr-TR" altLang="tr-TR" sz="2400" dirty="0"/>
              <a:t> teknikler</a:t>
            </a:r>
          </a:p>
          <a:p>
            <a:pPr algn="just" eaLnBrk="1" hangingPunct="1"/>
            <a:endParaRPr lang="tr-TR" altLang="tr-TR" sz="2400" dirty="0"/>
          </a:p>
        </p:txBody>
      </p:sp>
      <p:pic>
        <p:nvPicPr>
          <p:cNvPr id="12292" name="Resim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8877" y="4827796"/>
            <a:ext cx="2017713" cy="129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22487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235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2355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 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Özgüven, İ.E. (2017). </a:t>
            </a:r>
            <a:r>
              <a:rPr lang="tr-TR" i="1" dirty="0"/>
              <a:t>Psikolojik Testler </a:t>
            </a:r>
            <a:r>
              <a:rPr lang="tr-TR" dirty="0"/>
              <a:t>(14. Baskı). Ankara: Nobel Yayınevi. </a:t>
            </a:r>
          </a:p>
          <a:p>
            <a:r>
              <a:rPr lang="tr-TR" dirty="0"/>
              <a:t>Öner, Necla (1997). </a:t>
            </a:r>
            <a:r>
              <a:rPr lang="tr-TR" i="1" dirty="0"/>
              <a:t>Türkiye’de Kullanılan Psikolojik Testler: Bir Başvuru Kaynağı</a:t>
            </a:r>
            <a:r>
              <a:rPr lang="tr-TR" dirty="0"/>
              <a:t>. Türk Psikologlar Derneği Yayınları, Ankara. </a:t>
            </a:r>
            <a:endParaRPr lang="tr-TR" dirty="0" smtClean="0"/>
          </a:p>
          <a:p>
            <a:r>
              <a:rPr lang="tr-TR" dirty="0" err="1"/>
              <a:t>Kilmen</a:t>
            </a:r>
            <a:r>
              <a:rPr lang="tr-TR" dirty="0"/>
              <a:t>, S. (2017). Ölçme Değerlendirmede Temel Kavramlar (4. Baskı). R. N. </a:t>
            </a:r>
            <a:r>
              <a:rPr lang="tr-TR" dirty="0" err="1"/>
              <a:t>Demirtaşlı</a:t>
            </a:r>
            <a:r>
              <a:rPr lang="tr-TR" dirty="0"/>
              <a:t> (Ed.), </a:t>
            </a:r>
            <a:r>
              <a:rPr lang="tr-TR" i="1" dirty="0"/>
              <a:t>Eğitimde Ölçme ve Değerlendirme </a:t>
            </a:r>
            <a:r>
              <a:rPr lang="tr-TR" dirty="0"/>
              <a:t>(</a:t>
            </a:r>
            <a:r>
              <a:rPr lang="tr-TR" dirty="0" err="1"/>
              <a:t>ss</a:t>
            </a:r>
            <a:r>
              <a:rPr lang="tr-TR" dirty="0"/>
              <a:t>. 26-56). </a:t>
            </a:r>
            <a:r>
              <a:rPr lang="tr-TR"/>
              <a:t>Ankara: Anı Yayıncılık.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125896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>
                <a:solidFill>
                  <a:srgbClr val="FF0000"/>
                </a:solidFill>
              </a:rPr>
              <a:t>Psikolojik Testlerin Niteliği </a:t>
            </a:r>
            <a:endParaRPr lang="tr-TR" dirty="0">
              <a:solidFill>
                <a:srgbClr val="FF0000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Psikolojik testler kullanmaya duyulan ihtiyaç </a:t>
            </a:r>
          </a:p>
          <a:p>
            <a:r>
              <a:rPr lang="tr-TR" dirty="0" smtClean="0"/>
              <a:t>Eğitim, klinik ihtiyaçlar, psikolojik danışma, seçme, yerleştirme ve araştırma</a:t>
            </a:r>
          </a:p>
          <a:p>
            <a:r>
              <a:rPr lang="tr-TR" dirty="0" smtClean="0"/>
              <a:t>Psikolojik testler konusunun incelenmesi ve öğrenilmesine duyulan ihtiyaç</a:t>
            </a:r>
          </a:p>
          <a:p>
            <a:r>
              <a:rPr lang="tr-TR" dirty="0" smtClean="0"/>
              <a:t>Tanıtılması, ihtiyaca uygun testlerin seçimi, seçim için bir testte bulunması beklenen nitelikler, uygulanması, sonuçların uygun biçimde değerlendirilmesi ve yorumlanması, olası hata kaynakları </a:t>
            </a:r>
            <a:r>
              <a:rPr lang="tr-TR" dirty="0" err="1" smtClean="0"/>
              <a:t>vs</a:t>
            </a:r>
            <a:r>
              <a:rPr lang="tr-TR" dirty="0" smtClean="0"/>
              <a:t>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63346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altLang="tr-TR" sz="3600" b="1" dirty="0">
                <a:solidFill>
                  <a:srgbClr val="FF0000"/>
                </a:solidFill>
              </a:rPr>
              <a:t>Psikolojik </a:t>
            </a:r>
            <a:r>
              <a:rPr lang="tr-TR" altLang="tr-TR" sz="3600" b="1" dirty="0" smtClean="0">
                <a:solidFill>
                  <a:srgbClr val="FF0000"/>
                </a:solidFill>
              </a:rPr>
              <a:t>Testlere İlişkin Yaklaşımlar</a:t>
            </a:r>
            <a:endParaRPr lang="tr-TR" altLang="tr-TR" sz="3600" b="1" dirty="0">
              <a:solidFill>
                <a:srgbClr val="FF0000"/>
              </a:solidFill>
            </a:endParaRPr>
          </a:p>
        </p:txBody>
      </p:sp>
      <p:sp>
        <p:nvSpPr>
          <p:cNvPr id="512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tr-TR" altLang="tr-TR" dirty="0" err="1" smtClean="0">
                <a:solidFill>
                  <a:srgbClr val="FF0000"/>
                </a:solidFill>
              </a:rPr>
              <a:t>Psikometrik</a:t>
            </a:r>
            <a:r>
              <a:rPr lang="tr-TR" altLang="tr-TR" dirty="0" smtClean="0">
                <a:solidFill>
                  <a:srgbClr val="FF0000"/>
                </a:solidFill>
              </a:rPr>
              <a:t> yaklaşım : </a:t>
            </a:r>
            <a:r>
              <a:rPr lang="tr-TR" altLang="tr-TR" dirty="0" smtClean="0"/>
              <a:t>temel amaç değerlendirmenin objektifliği. </a:t>
            </a:r>
          </a:p>
          <a:p>
            <a:r>
              <a:rPr lang="tr-TR" altLang="tr-TR" dirty="0" smtClean="0"/>
              <a:t>İstatistiksel yollarla geçerliği güvenirliği test edilmiş ölçeklere önem  vermek</a:t>
            </a:r>
          </a:p>
          <a:p>
            <a:r>
              <a:rPr lang="tr-TR" altLang="tr-TR" dirty="0" smtClean="0"/>
              <a:t>Kişisel sübjektif yorumlardan arındırılmaya çalışılır </a:t>
            </a:r>
          </a:p>
          <a:p>
            <a:r>
              <a:rPr lang="tr-TR" altLang="tr-TR" dirty="0" smtClean="0"/>
              <a:t>Standart koşullar </a:t>
            </a:r>
            <a:r>
              <a:rPr lang="tr-TR" altLang="tr-TR" dirty="0" err="1" smtClean="0"/>
              <a:t>altındaverilen</a:t>
            </a:r>
            <a:r>
              <a:rPr lang="tr-TR" altLang="tr-TR" dirty="0" smtClean="0"/>
              <a:t> yanıtları yazmak ve puanlamak</a:t>
            </a:r>
          </a:p>
          <a:p>
            <a:pPr marL="0" indent="0">
              <a:buNone/>
            </a:pPr>
            <a:r>
              <a:rPr lang="tr-TR" altLang="tr-TR" dirty="0" smtClean="0">
                <a:solidFill>
                  <a:srgbClr val="FF0000"/>
                </a:solidFill>
              </a:rPr>
              <a:t>Klinik yaklaşım: </a:t>
            </a:r>
          </a:p>
          <a:p>
            <a:r>
              <a:rPr lang="tr-TR" altLang="tr-TR" dirty="0" smtClean="0"/>
              <a:t>Deneğin davranışları önemli hale gelir </a:t>
            </a:r>
          </a:p>
          <a:p>
            <a:r>
              <a:rPr lang="tr-TR" altLang="tr-TR" dirty="0" err="1" smtClean="0"/>
              <a:t>Klinisyen</a:t>
            </a:r>
            <a:r>
              <a:rPr lang="tr-TR" altLang="tr-TR" dirty="0" smtClean="0"/>
              <a:t> gerekli soruları düşünür ve sorar </a:t>
            </a:r>
          </a:p>
          <a:p>
            <a:r>
              <a:rPr lang="tr-TR" altLang="tr-TR" dirty="0" err="1" smtClean="0"/>
              <a:t>Klinisyenin</a:t>
            </a:r>
            <a:r>
              <a:rPr lang="tr-TR" altLang="tr-TR" dirty="0" smtClean="0"/>
              <a:t> deneyimi becerisi bilgisi sezişi önemli hale gelir</a:t>
            </a:r>
          </a:p>
        </p:txBody>
      </p:sp>
      <p:sp>
        <p:nvSpPr>
          <p:cNvPr id="5124" name="3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BD7EC06-2C21-489D-800F-EC59C3D5F113}" type="slidenum">
              <a:rPr lang="en-US" altLang="tr-TR"/>
              <a:pPr/>
              <a:t>3</a:t>
            </a:fld>
            <a:endParaRPr lang="en-US" altLang="tr-TR"/>
          </a:p>
        </p:txBody>
      </p:sp>
    </p:spTree>
    <p:extLst>
      <p:ext uri="{BB962C8B-B14F-4D97-AF65-F5344CB8AC3E}">
        <p14:creationId xmlns:p14="http://schemas.microsoft.com/office/powerpoint/2010/main" val="3323992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altLang="tr-TR" b="1" dirty="0" smtClean="0">
                <a:solidFill>
                  <a:srgbClr val="FF0000"/>
                </a:solidFill>
              </a:rPr>
              <a:t>Psikolojik Testlerin </a:t>
            </a:r>
            <a:r>
              <a:rPr lang="tr-TR" altLang="tr-TR" b="1" dirty="0">
                <a:solidFill>
                  <a:srgbClr val="FF0000"/>
                </a:solidFill>
              </a:rPr>
              <a:t>İ</a:t>
            </a:r>
            <a:r>
              <a:rPr lang="tr-TR" altLang="tr-TR" b="1" dirty="0" smtClean="0">
                <a:solidFill>
                  <a:srgbClr val="FF0000"/>
                </a:solidFill>
              </a:rPr>
              <a:t>şlevleri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altLang="tr-TR" dirty="0" smtClean="0"/>
              <a:t>Bireyler arası farkları ya da aynı kişinin farklı zaman ve durumlardaki tepki farklarını ölçmektir. </a:t>
            </a:r>
          </a:p>
          <a:p>
            <a:r>
              <a:rPr lang="tr-TR" altLang="tr-TR" dirty="0" smtClean="0"/>
              <a:t>Seçme</a:t>
            </a:r>
          </a:p>
          <a:p>
            <a:r>
              <a:rPr lang="tr-TR" altLang="tr-TR" dirty="0" smtClean="0"/>
              <a:t>Sınıflama</a:t>
            </a:r>
          </a:p>
          <a:p>
            <a:r>
              <a:rPr lang="tr-TR" altLang="tr-TR" dirty="0" smtClean="0"/>
              <a:t>Uygulanan yöntemlerin etkililiğinin değerlendirilmesi </a:t>
            </a:r>
          </a:p>
          <a:p>
            <a:r>
              <a:rPr lang="tr-TR" altLang="tr-TR" dirty="0" smtClean="0"/>
              <a:t>Araştırmalarda bilimsel </a:t>
            </a:r>
            <a:r>
              <a:rPr lang="tr-TR" altLang="tr-TR" dirty="0" err="1" smtClean="0"/>
              <a:t>denencelerin</a:t>
            </a:r>
            <a:r>
              <a:rPr lang="tr-TR" altLang="tr-TR" dirty="0" smtClean="0"/>
              <a:t> kontrol edilmesi </a:t>
            </a:r>
          </a:p>
          <a:p>
            <a:pPr marL="0" indent="0">
              <a:buNone/>
            </a:pPr>
            <a:r>
              <a:rPr lang="tr-TR" altLang="tr-TR" dirty="0" smtClean="0"/>
              <a:t>(</a:t>
            </a:r>
            <a:r>
              <a:rPr lang="tr-TR" altLang="tr-TR" dirty="0" err="1" smtClean="0"/>
              <a:t>Cronbach</a:t>
            </a:r>
            <a:r>
              <a:rPr lang="tr-TR" altLang="tr-TR" dirty="0" smtClean="0"/>
              <a:t>, 1970)</a:t>
            </a:r>
          </a:p>
          <a:p>
            <a:r>
              <a:rPr lang="tr-TR" altLang="tr-TR" dirty="0" smtClean="0"/>
              <a:t>Hepsi için genel olarak </a:t>
            </a:r>
            <a:r>
              <a:rPr lang="tr-TR" altLang="tr-TR" u="sng" dirty="0" smtClean="0"/>
              <a:t>Teşhis</a:t>
            </a:r>
            <a:r>
              <a:rPr lang="tr-TR" altLang="tr-TR" dirty="0" smtClean="0"/>
              <a:t> ve </a:t>
            </a:r>
            <a:r>
              <a:rPr lang="tr-TR" altLang="tr-TR" u="sng" dirty="0" smtClean="0"/>
              <a:t>Yordama</a:t>
            </a:r>
            <a:r>
              <a:rPr lang="tr-TR" altLang="tr-TR" dirty="0" smtClean="0"/>
              <a:t> da diyebiliriz 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10545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1 Başlık"/>
          <p:cNvSpPr>
            <a:spLocks noGrp="1"/>
          </p:cNvSpPr>
          <p:nvPr>
            <p:ph type="ctrTitle"/>
          </p:nvPr>
        </p:nvSpPr>
        <p:spPr>
          <a:xfrm>
            <a:off x="1703389" y="1557339"/>
            <a:ext cx="8277225" cy="2522537"/>
          </a:xfrm>
        </p:spPr>
        <p:txBody>
          <a:bodyPr/>
          <a:lstStyle/>
          <a:p>
            <a:r>
              <a:rPr lang="tr-TR" altLang="tr-TR" sz="3600" b="1">
                <a:solidFill>
                  <a:srgbClr val="FF0000"/>
                </a:solidFill>
              </a:rPr>
              <a:t>Psikolojik Testlerin Sınıflandırılması ve Kullanım Amaçları</a:t>
            </a:r>
          </a:p>
        </p:txBody>
      </p:sp>
      <p:sp>
        <p:nvSpPr>
          <p:cNvPr id="6147" name="3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30E6ECC0-FD78-4CFF-BFA8-9150EB107BF0}" type="slidenum">
              <a:rPr lang="en-US" altLang="tr-TR"/>
              <a:pPr/>
              <a:t>5</a:t>
            </a:fld>
            <a:endParaRPr lang="en-US" altLang="tr-TR"/>
          </a:p>
        </p:txBody>
      </p:sp>
      <p:pic>
        <p:nvPicPr>
          <p:cNvPr id="614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4425" y="3500438"/>
            <a:ext cx="1790700" cy="2552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72128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5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089FDEB-968D-4C65-AF24-1C3FFE2753E3}" type="slidenum">
              <a:rPr lang="en-US" altLang="tr-TR"/>
              <a:pPr/>
              <a:t>6</a:t>
            </a:fld>
            <a:endParaRPr lang="en-US" altLang="tr-TR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447800" y="1447800"/>
            <a:ext cx="9555480" cy="4651376"/>
          </a:xfrm>
        </p:spPr>
        <p:txBody>
          <a:bodyPr/>
          <a:lstStyle/>
          <a:p>
            <a:pPr marL="609600" indent="-609600" algn="ctr">
              <a:lnSpc>
                <a:spcPct val="120000"/>
              </a:lnSpc>
              <a:buNone/>
              <a:defRPr/>
            </a:pPr>
            <a:r>
              <a:rPr lang="tr-TR" altLang="tr-TR" b="1" dirty="0" smtClean="0">
                <a:solidFill>
                  <a:srgbClr val="CC0000"/>
                </a:solidFill>
              </a:rPr>
              <a:t>Testlerin Kullanılma Amaçları</a:t>
            </a:r>
          </a:p>
          <a:p>
            <a:pPr marL="609600" indent="-609600" algn="ctr">
              <a:lnSpc>
                <a:spcPct val="120000"/>
              </a:lnSpc>
              <a:buNone/>
              <a:defRPr/>
            </a:pPr>
            <a:endParaRPr lang="tr-TR" altLang="tr-TR" b="1" dirty="0" smtClean="0">
              <a:solidFill>
                <a:srgbClr val="CC0000"/>
              </a:solidFill>
            </a:endParaRPr>
          </a:p>
          <a:p>
            <a:pPr marL="609600" indent="-609600" algn="just">
              <a:lnSpc>
                <a:spcPct val="120000"/>
              </a:lnSpc>
              <a:buFontTx/>
              <a:buAutoNum type="arabicParenR"/>
              <a:defRPr/>
            </a:pPr>
            <a:r>
              <a:rPr lang="tr-TR" altLang="tr-TR" dirty="0"/>
              <a:t>Program hedeflerine ve içeriğine ilişkin kararlar almada </a:t>
            </a:r>
          </a:p>
          <a:p>
            <a:pPr marL="609600" indent="-609600" algn="just">
              <a:lnSpc>
                <a:spcPct val="120000"/>
              </a:lnSpc>
              <a:buFontTx/>
              <a:buAutoNum type="arabicParenR"/>
              <a:defRPr/>
            </a:pPr>
            <a:r>
              <a:rPr lang="tr-TR" altLang="tr-TR" dirty="0"/>
              <a:t>Seçme ve yerleştirme sürecine yönelik kararlar almada 	</a:t>
            </a:r>
          </a:p>
          <a:p>
            <a:pPr marL="609600" indent="-609600" algn="just">
              <a:lnSpc>
                <a:spcPct val="120000"/>
              </a:lnSpc>
              <a:buFontTx/>
              <a:buAutoNum type="arabicParenR"/>
              <a:defRPr/>
            </a:pPr>
            <a:r>
              <a:rPr lang="tr-TR" altLang="tr-TR" dirty="0"/>
              <a:t>Kişilik hizmetlerinde: Bireyi tanıma ve yönlendirme hizmetlerine yönelik kararlar almada</a:t>
            </a:r>
          </a:p>
          <a:p>
            <a:pPr marL="0" indent="0" algn="just">
              <a:lnSpc>
                <a:spcPct val="120000"/>
              </a:lnSpc>
              <a:buNone/>
              <a:defRPr/>
            </a:pPr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816579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638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5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96670A2-2A8F-410C-B576-EB4574B73F5D}" type="slidenum">
              <a:rPr lang="en-US" altLang="tr-TR"/>
              <a:pPr/>
              <a:t>7</a:t>
            </a:fld>
            <a:endParaRPr lang="en-US" altLang="tr-TR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92313" y="1051560"/>
            <a:ext cx="8229600" cy="5103179"/>
          </a:xfrm>
        </p:spPr>
        <p:txBody>
          <a:bodyPr/>
          <a:lstStyle/>
          <a:p>
            <a:pPr marL="609600" indent="-609600" algn="just">
              <a:lnSpc>
                <a:spcPct val="120000"/>
              </a:lnSpc>
              <a:buFontTx/>
              <a:buAutoNum type="arabicParenR" startAt="4"/>
            </a:pPr>
            <a:r>
              <a:rPr lang="tr-TR" altLang="tr-TR" sz="2000" dirty="0"/>
              <a:t>Eğitim politikalarının, uygulamalarının ve yatırımlarının belirlenmesinde </a:t>
            </a:r>
            <a:endParaRPr lang="tr-TR" altLang="tr-TR" sz="2000" dirty="0" smtClean="0"/>
          </a:p>
          <a:p>
            <a:pPr marL="0" indent="0" algn="just">
              <a:lnSpc>
                <a:spcPct val="120000"/>
              </a:lnSpc>
              <a:buNone/>
            </a:pPr>
            <a:r>
              <a:rPr lang="tr-TR" altLang="tr-TR" sz="2000" dirty="0" smtClean="0"/>
              <a:t>Örnek</a:t>
            </a:r>
            <a:r>
              <a:rPr lang="tr-TR" altLang="tr-TR" sz="2000" dirty="0"/>
              <a:t>: TIMMS, PIRLS,PISA</a:t>
            </a:r>
          </a:p>
          <a:p>
            <a:pPr marL="609600" indent="-609600" algn="just">
              <a:lnSpc>
                <a:spcPct val="120000"/>
              </a:lnSpc>
              <a:buNone/>
            </a:pPr>
            <a:r>
              <a:rPr lang="tr-TR" altLang="tr-TR" sz="2000" dirty="0"/>
              <a:t>	</a:t>
            </a:r>
            <a:r>
              <a:rPr lang="tr-TR" altLang="tr-TR" sz="2000" dirty="0">
                <a:hlinkClick r:id="rId2"/>
              </a:rPr>
              <a:t>http://timss.meb.gov.tr/</a:t>
            </a:r>
            <a:endParaRPr lang="tr-TR" altLang="tr-TR" sz="2000" dirty="0"/>
          </a:p>
          <a:p>
            <a:pPr marL="609600" indent="-609600" algn="just">
              <a:lnSpc>
                <a:spcPct val="120000"/>
              </a:lnSpc>
              <a:buNone/>
            </a:pPr>
            <a:r>
              <a:rPr lang="tr-TR" altLang="tr-TR" sz="2000" dirty="0"/>
              <a:t>	</a:t>
            </a:r>
            <a:r>
              <a:rPr lang="tr-TR" altLang="tr-TR" sz="2000" dirty="0">
                <a:hlinkClick r:id="rId3"/>
              </a:rPr>
              <a:t>http://pisa.meb.gov.tr/</a:t>
            </a:r>
            <a:r>
              <a:rPr lang="tr-TR" altLang="tr-TR" sz="2000" dirty="0"/>
              <a:t> </a:t>
            </a:r>
          </a:p>
          <a:p>
            <a:pPr marL="609600" indent="-609600" algn="just">
              <a:lnSpc>
                <a:spcPct val="120000"/>
              </a:lnSpc>
              <a:buNone/>
            </a:pPr>
            <a:r>
              <a:rPr lang="tr-TR" altLang="tr-TR" sz="2000" dirty="0"/>
              <a:t>	(</a:t>
            </a:r>
            <a:r>
              <a:rPr lang="tr-TR" altLang="tr-TR" sz="2000" dirty="0" err="1">
                <a:solidFill>
                  <a:srgbClr val="CC0000"/>
                </a:solidFill>
              </a:rPr>
              <a:t>T</a:t>
            </a:r>
            <a:r>
              <a:rPr lang="tr-TR" altLang="tr-TR" sz="2000" dirty="0" err="1"/>
              <a:t>rends</a:t>
            </a:r>
            <a:r>
              <a:rPr lang="tr-TR" altLang="tr-TR" sz="2000" dirty="0"/>
              <a:t> </a:t>
            </a:r>
            <a:r>
              <a:rPr lang="tr-TR" altLang="tr-TR" sz="2000" dirty="0" err="1"/>
              <a:t>In</a:t>
            </a:r>
            <a:r>
              <a:rPr lang="tr-TR" altLang="tr-TR" sz="2000" dirty="0"/>
              <a:t> </a:t>
            </a:r>
            <a:r>
              <a:rPr lang="tr-TR" altLang="tr-TR" sz="2000" dirty="0">
                <a:solidFill>
                  <a:srgbClr val="CC0000"/>
                </a:solidFill>
              </a:rPr>
              <a:t>I</a:t>
            </a:r>
            <a:r>
              <a:rPr lang="tr-TR" altLang="tr-TR" sz="2000" dirty="0"/>
              <a:t>nternational </a:t>
            </a:r>
            <a:r>
              <a:rPr lang="tr-TR" altLang="tr-TR" sz="2000" dirty="0" err="1">
                <a:solidFill>
                  <a:srgbClr val="CC0000"/>
                </a:solidFill>
              </a:rPr>
              <a:t>M</a:t>
            </a:r>
            <a:r>
              <a:rPr lang="tr-TR" altLang="tr-TR" sz="2000" dirty="0" err="1"/>
              <a:t>athematics</a:t>
            </a:r>
            <a:r>
              <a:rPr lang="tr-TR" altLang="tr-TR" sz="2000" dirty="0"/>
              <a:t> </a:t>
            </a:r>
            <a:r>
              <a:rPr lang="tr-TR" altLang="tr-TR" sz="2000" dirty="0" err="1"/>
              <a:t>and</a:t>
            </a:r>
            <a:r>
              <a:rPr lang="tr-TR" altLang="tr-TR" sz="2000" dirty="0"/>
              <a:t> </a:t>
            </a:r>
            <a:r>
              <a:rPr lang="tr-TR" altLang="tr-TR" sz="2000" dirty="0" err="1">
                <a:solidFill>
                  <a:srgbClr val="CC0000"/>
                </a:solidFill>
              </a:rPr>
              <a:t>S</a:t>
            </a:r>
            <a:r>
              <a:rPr lang="tr-TR" altLang="tr-TR" sz="2000" dirty="0" err="1"/>
              <a:t>cience</a:t>
            </a:r>
            <a:r>
              <a:rPr lang="tr-TR" altLang="tr-TR" sz="2000" dirty="0"/>
              <a:t> </a:t>
            </a:r>
            <a:r>
              <a:rPr lang="tr-TR" altLang="tr-TR" sz="2000" dirty="0" err="1">
                <a:solidFill>
                  <a:srgbClr val="CC0000"/>
                </a:solidFill>
              </a:rPr>
              <a:t>S</a:t>
            </a:r>
            <a:r>
              <a:rPr lang="tr-TR" altLang="tr-TR" sz="2000" dirty="0" err="1"/>
              <a:t>tudy</a:t>
            </a:r>
            <a:r>
              <a:rPr lang="tr-TR" altLang="tr-TR" sz="2000" dirty="0"/>
              <a:t>)</a:t>
            </a:r>
          </a:p>
          <a:p>
            <a:pPr marL="609600" indent="-609600" algn="just">
              <a:lnSpc>
                <a:spcPct val="120000"/>
              </a:lnSpc>
              <a:buNone/>
            </a:pPr>
            <a:r>
              <a:rPr lang="tr-TR" altLang="tr-TR" sz="2000" dirty="0"/>
              <a:t>	(</a:t>
            </a:r>
            <a:r>
              <a:rPr lang="tr-TR" altLang="tr-TR" sz="2000" dirty="0" err="1">
                <a:solidFill>
                  <a:srgbClr val="CC0000"/>
                </a:solidFill>
              </a:rPr>
              <a:t>P</a:t>
            </a:r>
            <a:r>
              <a:rPr lang="tr-TR" altLang="tr-TR" sz="2000" dirty="0" err="1"/>
              <a:t>rogress</a:t>
            </a:r>
            <a:r>
              <a:rPr lang="tr-TR" altLang="tr-TR" sz="2000" dirty="0"/>
              <a:t> </a:t>
            </a:r>
            <a:r>
              <a:rPr lang="tr-TR" altLang="tr-TR" sz="2000" dirty="0" err="1"/>
              <a:t>In</a:t>
            </a:r>
            <a:r>
              <a:rPr lang="tr-TR" altLang="tr-TR" sz="2000" dirty="0"/>
              <a:t> </a:t>
            </a:r>
            <a:r>
              <a:rPr lang="tr-TR" altLang="tr-TR" sz="2000" dirty="0">
                <a:solidFill>
                  <a:srgbClr val="CC0000"/>
                </a:solidFill>
              </a:rPr>
              <a:t>I</a:t>
            </a:r>
            <a:r>
              <a:rPr lang="tr-TR" altLang="tr-TR" sz="2000" dirty="0"/>
              <a:t>nternational </a:t>
            </a:r>
            <a:r>
              <a:rPr lang="tr-TR" altLang="tr-TR" sz="2000" dirty="0">
                <a:solidFill>
                  <a:srgbClr val="CC0000"/>
                </a:solidFill>
              </a:rPr>
              <a:t>R</a:t>
            </a:r>
            <a:r>
              <a:rPr lang="tr-TR" altLang="tr-TR" sz="2000" dirty="0"/>
              <a:t>eading </a:t>
            </a:r>
            <a:r>
              <a:rPr lang="tr-TR" altLang="tr-TR" sz="2000" dirty="0" err="1">
                <a:solidFill>
                  <a:srgbClr val="CC0000"/>
                </a:solidFill>
              </a:rPr>
              <a:t>L</a:t>
            </a:r>
            <a:r>
              <a:rPr lang="tr-TR" altLang="tr-TR" sz="2000" dirty="0" err="1"/>
              <a:t>iteracy</a:t>
            </a:r>
            <a:r>
              <a:rPr lang="tr-TR" altLang="tr-TR" sz="2000" dirty="0"/>
              <a:t> </a:t>
            </a:r>
            <a:r>
              <a:rPr lang="tr-TR" altLang="tr-TR" sz="2000" dirty="0" err="1">
                <a:solidFill>
                  <a:srgbClr val="CC0000"/>
                </a:solidFill>
              </a:rPr>
              <a:t>S</a:t>
            </a:r>
            <a:r>
              <a:rPr lang="tr-TR" altLang="tr-TR" sz="2000" dirty="0" err="1"/>
              <a:t>tudy</a:t>
            </a:r>
            <a:r>
              <a:rPr lang="tr-TR" altLang="tr-TR" sz="2000" dirty="0"/>
              <a:t>)</a:t>
            </a:r>
          </a:p>
          <a:p>
            <a:pPr marL="609600" indent="-609600" algn="just">
              <a:lnSpc>
                <a:spcPct val="120000"/>
              </a:lnSpc>
              <a:buNone/>
            </a:pPr>
            <a:r>
              <a:rPr lang="tr-TR" altLang="tr-TR" sz="2000" dirty="0"/>
              <a:t>	</a:t>
            </a:r>
            <a:r>
              <a:rPr lang="tr-TR" altLang="tr-TR" sz="2000" dirty="0">
                <a:hlinkClick r:id="rId4"/>
              </a:rPr>
              <a:t>http://www.pisa.oecd.org</a:t>
            </a:r>
            <a:endParaRPr lang="tr-TR" altLang="tr-TR" sz="2000" dirty="0"/>
          </a:p>
          <a:p>
            <a:pPr marL="609600" indent="-609600" algn="just">
              <a:lnSpc>
                <a:spcPct val="120000"/>
              </a:lnSpc>
              <a:buNone/>
            </a:pPr>
            <a:r>
              <a:rPr lang="tr-TR" altLang="tr-TR" sz="2000" dirty="0"/>
              <a:t>	(</a:t>
            </a:r>
            <a:r>
              <a:rPr lang="tr-TR" altLang="tr-TR" sz="2000" dirty="0" err="1">
                <a:solidFill>
                  <a:srgbClr val="CC0000"/>
                </a:solidFill>
              </a:rPr>
              <a:t>P</a:t>
            </a:r>
            <a:r>
              <a:rPr lang="tr-TR" altLang="tr-TR" sz="2000" dirty="0" err="1"/>
              <a:t>rogramme</a:t>
            </a:r>
            <a:r>
              <a:rPr lang="tr-TR" altLang="tr-TR" sz="2000" dirty="0"/>
              <a:t> </a:t>
            </a:r>
            <a:r>
              <a:rPr lang="tr-TR" altLang="tr-TR" sz="2000" dirty="0" err="1"/>
              <a:t>For</a:t>
            </a:r>
            <a:r>
              <a:rPr lang="tr-TR" altLang="tr-TR" sz="2000" dirty="0"/>
              <a:t> </a:t>
            </a:r>
            <a:r>
              <a:rPr lang="tr-TR" altLang="tr-TR" sz="2000" dirty="0">
                <a:solidFill>
                  <a:srgbClr val="CC0000"/>
                </a:solidFill>
              </a:rPr>
              <a:t>I</a:t>
            </a:r>
            <a:r>
              <a:rPr lang="tr-TR" altLang="tr-TR" sz="2000" dirty="0"/>
              <a:t>nternational </a:t>
            </a:r>
            <a:r>
              <a:rPr lang="tr-TR" altLang="tr-TR" sz="2000" dirty="0" err="1">
                <a:solidFill>
                  <a:srgbClr val="CC0000"/>
                </a:solidFill>
              </a:rPr>
              <a:t>S</a:t>
            </a:r>
            <a:r>
              <a:rPr lang="tr-TR" altLang="tr-TR" sz="2000" dirty="0" err="1"/>
              <a:t>tudent</a:t>
            </a:r>
            <a:r>
              <a:rPr lang="tr-TR" altLang="tr-TR" sz="2000" dirty="0"/>
              <a:t> </a:t>
            </a:r>
            <a:r>
              <a:rPr lang="tr-TR" altLang="tr-TR" sz="2000" dirty="0" err="1">
                <a:solidFill>
                  <a:srgbClr val="CC0000"/>
                </a:solidFill>
              </a:rPr>
              <a:t>A</a:t>
            </a:r>
            <a:r>
              <a:rPr lang="tr-TR" altLang="tr-TR" sz="2000" dirty="0" err="1"/>
              <a:t>ssessment</a:t>
            </a:r>
            <a:r>
              <a:rPr lang="tr-TR" altLang="tr-TR" sz="2000" dirty="0"/>
              <a:t>)</a:t>
            </a:r>
          </a:p>
          <a:p>
            <a:pPr marL="609600" indent="-609600" algn="just">
              <a:lnSpc>
                <a:spcPct val="120000"/>
              </a:lnSpc>
              <a:buNone/>
            </a:pPr>
            <a:r>
              <a:rPr lang="tr-TR" altLang="tr-TR" sz="2000" dirty="0"/>
              <a:t>	</a:t>
            </a:r>
            <a:r>
              <a:rPr lang="tr-TR" altLang="tr-TR" sz="2000" dirty="0">
                <a:hlinkClick r:id="rId3"/>
              </a:rPr>
              <a:t>http://pisa.meb.gov.tr/</a:t>
            </a:r>
            <a:r>
              <a:rPr lang="tr-TR" altLang="tr-TR" sz="2000" dirty="0"/>
              <a:t> </a:t>
            </a:r>
          </a:p>
          <a:p>
            <a:pPr marL="609600" indent="-609600" algn="just">
              <a:lnSpc>
                <a:spcPct val="120000"/>
              </a:lnSpc>
              <a:buNone/>
            </a:pPr>
            <a:endParaRPr lang="tr-TR" altLang="tr-TR" sz="2000" dirty="0"/>
          </a:p>
        </p:txBody>
      </p:sp>
    </p:spTree>
    <p:extLst>
      <p:ext uri="{BB962C8B-B14F-4D97-AF65-F5344CB8AC3E}">
        <p14:creationId xmlns:p14="http://schemas.microsoft.com/office/powerpoint/2010/main" val="2541571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9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94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5" dur="500"/>
                                        <p:tgtEl>
                                          <p:spTgt spid="19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1945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19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1945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945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0" dur="500"/>
                                        <p:tgtEl>
                                          <p:spTgt spid="1945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3" dur="500"/>
                                        <p:tgtEl>
                                          <p:spTgt spid="1945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5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081B988-ED25-44D5-B6C2-BA2BD6D43F21}" type="slidenum">
              <a:rPr lang="en-US" altLang="tr-TR"/>
              <a:pPr/>
              <a:t>8</a:t>
            </a:fld>
            <a:endParaRPr lang="en-US" altLang="tr-TR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992313" y="981075"/>
            <a:ext cx="8229600" cy="5505450"/>
          </a:xfrm>
        </p:spPr>
        <p:txBody>
          <a:bodyPr/>
          <a:lstStyle/>
          <a:p>
            <a:pPr algn="ctr" eaLnBrk="1" hangingPunct="1">
              <a:lnSpc>
                <a:spcPct val="120000"/>
              </a:lnSpc>
              <a:buFontTx/>
              <a:buNone/>
            </a:pPr>
            <a:r>
              <a:rPr lang="tr-TR" altLang="tr-TR" b="1" dirty="0">
                <a:solidFill>
                  <a:srgbClr val="D60093"/>
                </a:solidFill>
              </a:rPr>
              <a:t>Testler çeşitli ölçütlere göre sınıflandırılır:</a:t>
            </a:r>
          </a:p>
          <a:p>
            <a:pPr eaLnBrk="1" hangingPunct="1">
              <a:buFontTx/>
              <a:buNone/>
            </a:pPr>
            <a:endParaRPr lang="tr-TR" altLang="tr-TR" sz="2400" b="1" dirty="0">
              <a:solidFill>
                <a:srgbClr val="FF0066"/>
              </a:solidFill>
            </a:endParaRPr>
          </a:p>
          <a:p>
            <a:pPr eaLnBrk="1" hangingPunct="1">
              <a:buFontTx/>
              <a:buBlip>
                <a:blip r:embed="rId3"/>
              </a:buBlip>
            </a:pPr>
            <a:r>
              <a:rPr lang="tr-TR" altLang="tr-TR" sz="2400" b="1" dirty="0"/>
              <a:t>Ölçülen Davranışın Türü</a:t>
            </a:r>
          </a:p>
          <a:p>
            <a:pPr eaLnBrk="1" hangingPunct="1">
              <a:lnSpc>
                <a:spcPct val="110000"/>
              </a:lnSpc>
              <a:buFontTx/>
              <a:buBlip>
                <a:blip r:embed="rId3"/>
              </a:buBlip>
            </a:pPr>
            <a:r>
              <a:rPr lang="tr-TR" altLang="tr-TR" sz="2400" b="1" dirty="0"/>
              <a:t>Testi Alan Birey Sayısı</a:t>
            </a:r>
          </a:p>
          <a:p>
            <a:pPr eaLnBrk="1" hangingPunct="1">
              <a:lnSpc>
                <a:spcPct val="110000"/>
              </a:lnSpc>
              <a:buFontTx/>
              <a:buBlip>
                <a:blip r:embed="rId3"/>
              </a:buBlip>
            </a:pPr>
            <a:r>
              <a:rPr lang="tr-TR" altLang="tr-TR" sz="2400" b="1" dirty="0"/>
              <a:t>Testin Uygulanma Süresi</a:t>
            </a:r>
          </a:p>
          <a:p>
            <a:pPr eaLnBrk="1" hangingPunct="1">
              <a:lnSpc>
                <a:spcPct val="110000"/>
              </a:lnSpc>
              <a:buFontTx/>
              <a:buBlip>
                <a:blip r:embed="rId3"/>
              </a:buBlip>
            </a:pPr>
            <a:r>
              <a:rPr lang="tr-TR" altLang="tr-TR" sz="2400" b="1" dirty="0"/>
              <a:t>Testte Yer Alan Uyarıcıların Kapsamı</a:t>
            </a:r>
          </a:p>
          <a:p>
            <a:pPr eaLnBrk="1" hangingPunct="1">
              <a:lnSpc>
                <a:spcPct val="120000"/>
              </a:lnSpc>
              <a:buFontTx/>
              <a:buBlip>
                <a:blip r:embed="rId3"/>
              </a:buBlip>
            </a:pPr>
            <a:r>
              <a:rPr lang="tr-TR" altLang="tr-TR" sz="2400" b="1" dirty="0"/>
              <a:t>Test Sonucunun Yorumlanmasında Kullanılan Ölçüt Türü</a:t>
            </a:r>
          </a:p>
          <a:p>
            <a:pPr eaLnBrk="1" hangingPunct="1">
              <a:lnSpc>
                <a:spcPct val="120000"/>
              </a:lnSpc>
              <a:buFontTx/>
              <a:buBlip>
                <a:blip r:embed="rId3"/>
              </a:buBlip>
            </a:pPr>
            <a:r>
              <a:rPr lang="tr-TR" altLang="tr-TR" sz="2400" b="1" dirty="0"/>
              <a:t>Puanlama Türü</a:t>
            </a:r>
          </a:p>
        </p:txBody>
      </p:sp>
    </p:spTree>
    <p:extLst>
      <p:ext uri="{BB962C8B-B14F-4D97-AF65-F5344CB8AC3E}">
        <p14:creationId xmlns:p14="http://schemas.microsoft.com/office/powerpoint/2010/main" val="1556191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5 Slayt Numarası Yer Tutucusu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A742402-395D-4B65-87A8-5F939A51781B}" type="slidenum">
              <a:rPr lang="en-US" altLang="tr-TR"/>
              <a:pPr/>
              <a:t>9</a:t>
            </a:fld>
            <a:endParaRPr lang="en-US" altLang="tr-TR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569720" y="549275"/>
            <a:ext cx="8702993" cy="5043488"/>
          </a:xfrm>
        </p:spPr>
        <p:txBody>
          <a:bodyPr>
            <a:normAutofit/>
          </a:bodyPr>
          <a:lstStyle/>
          <a:p>
            <a:pPr marL="0" indent="0" algn="just">
              <a:lnSpc>
                <a:spcPct val="120000"/>
              </a:lnSpc>
              <a:buNone/>
              <a:defRPr/>
            </a:pPr>
            <a:r>
              <a:rPr lang="tr-TR" altLang="tr-TR" sz="2400" b="1" dirty="0">
                <a:solidFill>
                  <a:srgbClr val="CC0000"/>
                </a:solidFill>
              </a:rPr>
              <a:t>Ölçülen Davranışın Türüne Göre</a:t>
            </a:r>
          </a:p>
          <a:p>
            <a:pPr marL="609600" indent="-609600" algn="just">
              <a:lnSpc>
                <a:spcPct val="120000"/>
              </a:lnSpc>
              <a:buNone/>
              <a:defRPr/>
            </a:pPr>
            <a:r>
              <a:rPr lang="tr-TR" altLang="tr-TR" sz="2400" b="1" dirty="0"/>
              <a:t>	-</a:t>
            </a:r>
            <a:r>
              <a:rPr lang="tr-TR" altLang="tr-TR" sz="2400" dirty="0"/>
              <a:t>Maksimum </a:t>
            </a:r>
            <a:r>
              <a:rPr lang="tr-TR" altLang="tr-TR" sz="2400" dirty="0" smtClean="0"/>
              <a:t>Performans Testleri</a:t>
            </a:r>
            <a:r>
              <a:rPr lang="tr-TR" altLang="tr-TR" sz="2400" dirty="0"/>
              <a:t>: </a:t>
            </a:r>
          </a:p>
          <a:p>
            <a:pPr marL="609600" indent="-609600" algn="just">
              <a:lnSpc>
                <a:spcPct val="120000"/>
              </a:lnSpc>
              <a:buNone/>
              <a:defRPr/>
            </a:pPr>
            <a:r>
              <a:rPr lang="tr-TR" altLang="tr-TR" sz="2400" b="1" dirty="0"/>
              <a:t>	-</a:t>
            </a:r>
            <a:r>
              <a:rPr lang="tr-TR" altLang="tr-TR" sz="2400" dirty="0"/>
              <a:t>Tipik Tepki </a:t>
            </a:r>
            <a:r>
              <a:rPr lang="tr-TR" altLang="tr-TR" sz="2400" dirty="0" smtClean="0"/>
              <a:t>Testleri:</a:t>
            </a:r>
          </a:p>
          <a:p>
            <a:pPr marL="609600" indent="-609600" algn="just">
              <a:lnSpc>
                <a:spcPct val="120000"/>
              </a:lnSpc>
              <a:buNone/>
              <a:defRPr/>
            </a:pPr>
            <a:r>
              <a:rPr lang="tr-TR" altLang="tr-TR" sz="2400" b="1" dirty="0" smtClean="0">
                <a:solidFill>
                  <a:srgbClr val="CC0000"/>
                </a:solidFill>
              </a:rPr>
              <a:t>Testi </a:t>
            </a:r>
            <a:r>
              <a:rPr lang="tr-TR" altLang="tr-TR" sz="2400" b="1" dirty="0">
                <a:solidFill>
                  <a:srgbClr val="CC0000"/>
                </a:solidFill>
              </a:rPr>
              <a:t>Alan Birey Sayısına Göre</a:t>
            </a:r>
          </a:p>
          <a:p>
            <a:pPr algn="just" eaLnBrk="1" hangingPunct="1">
              <a:lnSpc>
                <a:spcPct val="110000"/>
              </a:lnSpc>
              <a:buFontTx/>
              <a:buNone/>
              <a:defRPr/>
            </a:pPr>
            <a:r>
              <a:rPr lang="tr-TR" altLang="tr-TR" sz="2400" b="1" dirty="0"/>
              <a:t>	   -</a:t>
            </a:r>
            <a:r>
              <a:rPr lang="tr-TR" altLang="tr-TR" sz="2400" dirty="0"/>
              <a:t>Bireysel Testler 	</a:t>
            </a:r>
          </a:p>
          <a:p>
            <a:pPr algn="just" eaLnBrk="1" hangingPunct="1">
              <a:lnSpc>
                <a:spcPct val="110000"/>
              </a:lnSpc>
              <a:buFontTx/>
              <a:buNone/>
              <a:defRPr/>
            </a:pPr>
            <a:r>
              <a:rPr lang="tr-TR" altLang="tr-TR" sz="2400" dirty="0"/>
              <a:t>       -Grup </a:t>
            </a:r>
            <a:r>
              <a:rPr lang="tr-TR" altLang="tr-TR" sz="2400" dirty="0" smtClean="0"/>
              <a:t>Testleri</a:t>
            </a:r>
          </a:p>
          <a:p>
            <a:pPr algn="just" eaLnBrk="1" hangingPunct="1">
              <a:lnSpc>
                <a:spcPct val="110000"/>
              </a:lnSpc>
              <a:buFontTx/>
              <a:buNone/>
              <a:defRPr/>
            </a:pPr>
            <a:r>
              <a:rPr lang="tr-TR" altLang="tr-TR" sz="2400" b="1" dirty="0" smtClean="0">
                <a:solidFill>
                  <a:srgbClr val="CC0000"/>
                </a:solidFill>
              </a:rPr>
              <a:t>Testin </a:t>
            </a:r>
            <a:r>
              <a:rPr lang="tr-TR" altLang="tr-TR" sz="2400" b="1" dirty="0">
                <a:solidFill>
                  <a:srgbClr val="CC0000"/>
                </a:solidFill>
              </a:rPr>
              <a:t>Uygulanma Süresine Göre</a:t>
            </a:r>
          </a:p>
          <a:p>
            <a:pPr marL="0" indent="0" algn="just">
              <a:buNone/>
              <a:defRPr/>
            </a:pPr>
            <a:r>
              <a:rPr lang="tr-TR" altLang="tr-TR" sz="2400" b="1" dirty="0">
                <a:solidFill>
                  <a:srgbClr val="CC0000"/>
                </a:solidFill>
              </a:rPr>
              <a:t>      </a:t>
            </a:r>
            <a:r>
              <a:rPr lang="tr-TR" altLang="tr-TR" sz="2400" dirty="0"/>
              <a:t>-Güç Testleri</a:t>
            </a:r>
          </a:p>
          <a:p>
            <a:pPr marL="0" indent="0" algn="just">
              <a:buNone/>
              <a:defRPr/>
            </a:pPr>
            <a:r>
              <a:rPr lang="tr-TR" altLang="tr-TR" sz="2400" i="1" dirty="0"/>
              <a:t>       -Hız </a:t>
            </a:r>
            <a:r>
              <a:rPr lang="tr-TR" altLang="tr-TR" sz="2400" i="1" dirty="0" smtClean="0"/>
              <a:t>Testleri</a:t>
            </a:r>
          </a:p>
          <a:p>
            <a:pPr marL="0" indent="0" algn="just">
              <a:buNone/>
              <a:defRPr/>
            </a:pPr>
            <a:endParaRPr lang="tr-TR" altLang="tr-TR" sz="2400" i="1" dirty="0"/>
          </a:p>
          <a:p>
            <a:pPr marL="609600" indent="-609600" algn="just">
              <a:lnSpc>
                <a:spcPct val="120000"/>
              </a:lnSpc>
              <a:buNone/>
              <a:defRPr/>
            </a:pPr>
            <a:endParaRPr lang="tr-TR" altLang="tr-TR" sz="2400" i="1" dirty="0"/>
          </a:p>
        </p:txBody>
      </p:sp>
    </p:spTree>
    <p:extLst>
      <p:ext uri="{BB962C8B-B14F-4D97-AF65-F5344CB8AC3E}">
        <p14:creationId xmlns:p14="http://schemas.microsoft.com/office/powerpoint/2010/main" val="3605993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21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21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215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21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215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21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215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2" dur="500"/>
                                        <p:tgtEl>
                                          <p:spTgt spid="215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381</TotalTime>
  <Words>517</Words>
  <Application>Microsoft Office PowerPoint</Application>
  <PresentationFormat>Geniş ekran</PresentationFormat>
  <Paragraphs>95</Paragraphs>
  <Slides>11</Slides>
  <Notes>6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Office Teması</vt:lpstr>
      <vt:lpstr>RPE401 Psikolojik Testler</vt:lpstr>
      <vt:lpstr>Psikolojik Testlerin Niteliği </vt:lpstr>
      <vt:lpstr>Psikolojik Testlere İlişkin Yaklaşımlar</vt:lpstr>
      <vt:lpstr>Psikolojik Testlerin İşlevleri</vt:lpstr>
      <vt:lpstr>Psikolojik Testlerin Sınıflandırılması ve Kullanım Amaçları</vt:lpstr>
      <vt:lpstr>PowerPoint Sunusu</vt:lpstr>
      <vt:lpstr>PowerPoint Sunusu</vt:lpstr>
      <vt:lpstr>PowerPoint Sunusu</vt:lpstr>
      <vt:lpstr>PowerPoint Sunusu</vt:lpstr>
      <vt:lpstr>PowerPoint Sunusu</vt:lpstr>
      <vt:lpstr>Kaynaklar 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CAT_Proje_PC_1</dc:creator>
  <cp:lastModifiedBy>CAT_Proje_PC_1</cp:lastModifiedBy>
  <cp:revision>15</cp:revision>
  <dcterms:created xsi:type="dcterms:W3CDTF">2018-10-08T03:25:31Z</dcterms:created>
  <dcterms:modified xsi:type="dcterms:W3CDTF">2019-10-04T09:19:58Z</dcterms:modified>
</cp:coreProperties>
</file>