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80" r:id="rId20"/>
    <p:sldId id="279" r:id="rId21"/>
    <p:sldId id="282" r:id="rId22"/>
    <p:sldId id="284" r:id="rId23"/>
    <p:sldId id="283" r:id="rId24"/>
    <p:sldId id="334" r:id="rId25"/>
    <p:sldId id="333" r:id="rId26"/>
    <p:sldId id="335" r:id="rId27"/>
    <p:sldId id="336" r:id="rId28"/>
    <p:sldId id="337" r:id="rId29"/>
    <p:sldId id="286" r:id="rId30"/>
    <p:sldId id="289" r:id="rId31"/>
    <p:sldId id="296" r:id="rId32"/>
    <p:sldId id="292" r:id="rId33"/>
    <p:sldId id="298" r:id="rId34"/>
    <p:sldId id="293" r:id="rId35"/>
    <p:sldId id="290" r:id="rId36"/>
    <p:sldId id="305" r:id="rId37"/>
    <p:sldId id="306" r:id="rId38"/>
    <p:sldId id="326" r:id="rId39"/>
    <p:sldId id="319" r:id="rId40"/>
    <p:sldId id="318" r:id="rId41"/>
    <p:sldId id="320" r:id="rId42"/>
    <p:sldId id="321" r:id="rId43"/>
    <p:sldId id="322" r:id="rId44"/>
    <p:sldId id="323" r:id="rId45"/>
    <p:sldId id="324" r:id="rId46"/>
    <p:sldId id="325" r:id="rId47"/>
    <p:sldId id="327" r:id="rId48"/>
    <p:sldId id="294" r:id="rId49"/>
    <p:sldId id="302" r:id="rId50"/>
    <p:sldId id="329" r:id="rId51"/>
    <p:sldId id="328" r:id="rId52"/>
    <p:sldId id="291" r:id="rId53"/>
    <p:sldId id="287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80E9-C7BA-43A0-B6AD-E1EA6C0FBB8A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4206-DBC9-494B-9703-815E2D5504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47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20A0D-B9A0-4A59-875E-2F02F458563A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BCC52-470A-4EFC-A935-A35453515D43}" type="slidenum">
              <a:rPr lang="tr-TR"/>
              <a:pPr/>
              <a:t>23</a:t>
            </a:fld>
            <a:endParaRPr lang="tr-T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D5B7638-132A-418D-BB43-5FD700B13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73F389-9528-4D16-AB6F-D80A52DBCAC9}" type="slidenum">
              <a:rPr lang="tr-TR" altLang="tr-TR"/>
              <a:pPr eaLnBrk="1" hangingPunct="1"/>
              <a:t>38</a:t>
            </a:fld>
            <a:endParaRPr lang="tr-TR" altLang="tr-TR"/>
          </a:p>
        </p:txBody>
      </p:sp>
      <p:sp>
        <p:nvSpPr>
          <p:cNvPr id="64515" name="Rectangle 7">
            <a:extLst>
              <a:ext uri="{FF2B5EF4-FFF2-40B4-BE49-F238E27FC236}">
                <a16:creationId xmlns:a16="http://schemas.microsoft.com/office/drawing/2014/main" id="{2A070A2C-63A1-49D6-97DE-42DE1FDEA8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2EAAB03-04C4-46B2-8150-4E25508C5643}" type="slidenum">
              <a:rPr lang="tr-TR" altLang="tr-TR" sz="1200"/>
              <a:pPr algn="r" eaLnBrk="1" hangingPunct="1"/>
              <a:t>38</a:t>
            </a:fld>
            <a:endParaRPr lang="tr-TR" altLang="tr-TR" sz="1200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9E1A4BE5-9672-4461-A5CB-8A67DC084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DABE5025-EE4F-40F3-BD6B-E894ADAF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F12436-3873-497D-9870-83D4EE55C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1B7EF7-FD9F-419B-81E9-BC5DA2DF8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BA4652-7AD5-47B2-A2FD-3A03978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7C8D00-F83F-4C31-848D-401601EE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AA502D-D991-497C-A814-50659FD7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0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1715BD-A28F-43C9-B59F-9C7FCB0A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E4FC2B-9FF5-4725-9BD8-97BA4A6FF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F5DB98-73DE-412A-B7DA-EC301DDC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53E74A-7FB5-4EA0-ACDC-873CF834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EF9624-7152-4DFB-BF24-00C0E6DE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F762EEF-6E25-4D33-B3C4-06F0B4CAE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5532D1-E823-404D-A8E9-F27F36A09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E82386-B797-4CA3-A5D4-0BC734BD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49E41F-7347-499D-8F78-AD434955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876EEE-2A9B-46A0-811D-D3D8A4A6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92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59ED-77AC-45DB-B0AA-3BD831BB43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4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4B87C4-8D3F-45B5-8B03-F2E6A0BA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4EACFC-3EE1-4886-B9F1-F5FA814C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62B109-29A9-49DE-A11B-2519D79A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3DE882-DF88-41B6-995C-7EAE4156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B29833-1BA8-4962-8D9C-A7C600B6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5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12F444-88A0-4DD3-BB6F-274ED6CB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29E78C-9FD5-4AE7-9710-7C58A3DD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EEA27-ECFC-4B22-B0CD-4F513C40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C9EDB9-A6EB-4A64-AAC8-462618F1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D04AAC-8106-4128-AD43-9AAF86E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22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312DC4-2E1C-4039-9EEB-A7E6AB14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64CA69-DEC4-40BD-9AC4-ED47FDD7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6486F6D-02A7-48B1-B5B2-61C777DDD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C26686-0EA0-43FA-9E2E-91C6269C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9F2737-4C6F-4B47-B907-747EEA4E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95F748-EA55-4B26-93D4-47A08D39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67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296488-248C-4A14-BEF9-26ADDF44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5C5CC4-7D3D-424C-85F5-F07EEFFEE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9EA9F46-51D0-4083-8EBB-D98330A4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99BE402-1602-4A83-8DA5-BD6B4238E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3F4C21F-B212-4E9B-A943-53A1285A2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47F1BD1-DD96-42F0-8DDD-903584B0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108A2D1-AFB9-4609-9007-665C1052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2732B0-48CC-416D-B157-EECECC59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2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2A4FF0-E27D-40E5-A71E-2A80F0B3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7EF96C-7DC0-443C-BCE0-3CB5D139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30D5B0-62F7-42F7-96D3-2F1F2C9C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9D18287-F769-4581-AA96-75BCAB87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4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1A1F8D7-A40F-447D-BC32-B345E772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198C64-93EA-4B19-89EE-DC0A698F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63455E-AF44-40A8-9C21-106666DC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47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8B0817-0EE8-479F-A0E6-DFEAAE3C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1B9EC3-E7FA-416C-B389-9A105FB1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C42436-D42D-4BBF-B26C-DDE4200CA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5EE6C2-AD9A-4CE2-BF4C-66A5BCA6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38FF48-B573-4A10-AA68-11CD08D7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E2E668-BD68-4C16-BA80-DA20D903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81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80D9F4-59EE-4693-A7C9-ED31DB9C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B4D313E-8F00-4E9D-A503-B97001A55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FC48CB-44DE-4713-9BBF-83AA37DFF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2C0775-9873-481E-923B-DFC18310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56EA8C-773D-420E-9AA5-08B45E28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9678A4-526F-4515-9463-825BC578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12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6FB3D48-4FC8-4E19-9A66-3BA4E3BD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1BF9F2-F2CA-40E0-BDAE-254ACA77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979D0B-1B03-495E-A5C2-CBD97260A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9F69-2A1C-426A-AFA2-3B632209C96E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1126EC-F8E1-44AB-A65D-A982F65A5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4D8BA3-FF86-4A16-9C11-5B30E4EE7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E0BB-AF35-44E4-B733-91E58EE06F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7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dirty="0" err="1"/>
              <a:t>İmmün</a:t>
            </a:r>
            <a:r>
              <a:rPr lang="tr-TR" dirty="0"/>
              <a:t> Sistem Bozukluklarının Kliniğe Yansıyan Semptomları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400188"/>
          </a:xfrm>
        </p:spPr>
        <p:txBody>
          <a:bodyPr/>
          <a:lstStyle/>
          <a:p>
            <a:r>
              <a:rPr lang="tr-TR" dirty="0"/>
              <a:t>Prof.Dr. Ümit Ölmez</a:t>
            </a:r>
          </a:p>
          <a:p>
            <a:r>
              <a:rPr lang="tr-TR" dirty="0"/>
              <a:t>İmmünoloji ve </a:t>
            </a:r>
            <a:r>
              <a:rPr lang="tr-TR" dirty="0" err="1"/>
              <a:t>Allerji</a:t>
            </a:r>
            <a:r>
              <a:rPr lang="tr-TR" dirty="0"/>
              <a:t> Hast.BD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28875" y="15954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8875" y="1595438"/>
            <a:ext cx="7335838" cy="3567112"/>
            <a:chOff x="0" y="0"/>
            <a:chExt cx="4621" cy="2247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21" cy="2247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621" cy="2247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tr-TR" sz="1000">
                  <a:latin typeface="Verdana" pitchFamily="34" charset="0"/>
                </a:rPr>
                <a:t>  </a:t>
              </a:r>
              <a:r>
                <a:rPr lang="tr-TR" sz="22800">
                  <a:latin typeface="Verdana" pitchFamily="34" charset="0"/>
                </a:rPr>
                <a:t> </a:t>
              </a:r>
              <a:r>
                <a:rPr lang="tr-TR" sz="100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5364" name="Picture 6" descr="lymph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solidFill>
                  <a:srgbClr val="C00000"/>
                </a:solidFill>
              </a:rPr>
              <a:t>ANTİJEN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tr-TR" sz="3200" dirty="0"/>
              <a:t>-Antikor ile bağlanabilen protein yapısında bir moleküldür.</a:t>
            </a:r>
          </a:p>
          <a:p>
            <a:pPr lvl="1" eaLnBrk="1" hangingPunct="1">
              <a:buFontTx/>
              <a:buNone/>
            </a:pPr>
            <a:r>
              <a:rPr lang="tr-TR" sz="3200" dirty="0"/>
              <a:t>-Her bir biyolojik molekül (şeker, protein, </a:t>
            </a:r>
            <a:r>
              <a:rPr lang="tr-TR" sz="3200" dirty="0" err="1"/>
              <a:t>lipid</a:t>
            </a:r>
            <a:r>
              <a:rPr lang="tr-TR" sz="3200" dirty="0"/>
              <a:t>, hormon) </a:t>
            </a:r>
            <a:r>
              <a:rPr lang="tr-TR" sz="3200" dirty="0" err="1"/>
              <a:t>antijenik</a:t>
            </a:r>
            <a:r>
              <a:rPr lang="tr-TR" sz="3200" dirty="0"/>
              <a:t> özellik gösterebilir.</a:t>
            </a:r>
          </a:p>
          <a:p>
            <a:pPr lvl="1" eaLnBrk="1" hangingPunct="1">
              <a:buFontTx/>
              <a:buNone/>
            </a:pPr>
            <a:r>
              <a:rPr lang="tr-TR" sz="3200" dirty="0"/>
              <a:t>-Antijenin antikor ile bağlanabilen özel kısmına </a:t>
            </a:r>
            <a:r>
              <a:rPr lang="tr-TR" sz="3200" b="1" dirty="0" err="1"/>
              <a:t>epitop</a:t>
            </a:r>
            <a:r>
              <a:rPr lang="tr-TR" sz="3200" dirty="0"/>
              <a:t> denir. </a:t>
            </a:r>
          </a:p>
          <a:p>
            <a:pPr lvl="1" eaLnBrk="1" hangingPunct="1">
              <a:buFontTx/>
              <a:buNone/>
            </a:pPr>
            <a:endParaRPr lang="tr-TR" sz="3200" dirty="0"/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44" y="1340769"/>
            <a:ext cx="9001156" cy="478539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tr-TR" dirty="0"/>
          </a:p>
          <a:p>
            <a:pPr eaLnBrk="1" hangingPunct="1"/>
            <a:r>
              <a:rPr lang="tr-TR" dirty="0"/>
              <a:t>Yabancı madde (mikroorganizmalar, protein, </a:t>
            </a:r>
            <a:r>
              <a:rPr lang="tr-TR" dirty="0" err="1"/>
              <a:t>polisakkarit</a:t>
            </a:r>
            <a:r>
              <a:rPr lang="tr-TR" dirty="0"/>
              <a:t> gibi moleküller) ile karşılaşıldığında </a:t>
            </a:r>
            <a:r>
              <a:rPr lang="tr-TR" dirty="0" err="1"/>
              <a:t>immün</a:t>
            </a:r>
            <a:r>
              <a:rPr lang="tr-TR" dirty="0"/>
              <a:t> sistemin değişik </a:t>
            </a:r>
            <a:r>
              <a:rPr lang="tr-TR" dirty="0" err="1"/>
              <a:t>kompartmanlarının</a:t>
            </a:r>
            <a:r>
              <a:rPr lang="tr-TR" dirty="0"/>
              <a:t>, karşılıklı ve düzenli etkileşimleriyle ortaya çıkan cevaba </a:t>
            </a:r>
            <a:r>
              <a:rPr lang="tr-TR" b="1" dirty="0"/>
              <a:t>İMMÜN YANIT</a:t>
            </a:r>
            <a:r>
              <a:rPr lang="tr-TR" dirty="0"/>
              <a:t> denir 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4222750" y="1652589"/>
          <a:ext cx="3746500" cy="3552825"/>
        </p:xfrm>
        <a:graphic>
          <a:graphicData uri="http://schemas.openxmlformats.org/drawingml/2006/table">
            <a:tbl>
              <a:tblPr/>
              <a:tblGrid>
                <a:gridCol w="37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20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37" name="Picture 9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6" y="1698626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6" y="0"/>
            <a:ext cx="81375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solidFill>
                  <a:srgbClr val="C00000"/>
                </a:solidFill>
              </a:rPr>
              <a:t>Antijen Sunumu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eaLnBrk="1" hangingPunct="1"/>
            <a:r>
              <a:rPr lang="tr-TR" dirty="0"/>
              <a:t>T lenfositler antijeni; antijen sunan hücrenin (</a:t>
            </a:r>
            <a:r>
              <a:rPr lang="tr-TR" dirty="0" err="1"/>
              <a:t>infekte</a:t>
            </a:r>
            <a:r>
              <a:rPr lang="tr-TR" dirty="0"/>
              <a:t> hücre) yüzeyinde MHC (</a:t>
            </a:r>
            <a:r>
              <a:rPr lang="tr-TR" dirty="0" err="1"/>
              <a:t>major</a:t>
            </a:r>
            <a:r>
              <a:rPr lang="tr-TR" dirty="0"/>
              <a:t> doku uygunluk antijenleri) ile birlikte sunulduğu zaman tanır</a:t>
            </a:r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T lenfositleri; T hücre reseptörü denen (TCR) reseptörlerle ve </a:t>
            </a:r>
            <a:r>
              <a:rPr lang="tr-TR" u="sng" dirty="0"/>
              <a:t>antijen + MHC</a:t>
            </a:r>
            <a:r>
              <a:rPr lang="tr-TR" dirty="0"/>
              <a:t> kombinasyonunu tanır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2002235"/>
          </a:xfrm>
        </p:spPr>
        <p:txBody>
          <a:bodyPr/>
          <a:lstStyle/>
          <a:p>
            <a:pPr eaLnBrk="1" hangingPunct="1"/>
            <a:r>
              <a:rPr lang="tr-TR" sz="4000" b="1" dirty="0" err="1"/>
              <a:t>İmmün</a:t>
            </a:r>
            <a:r>
              <a:rPr lang="tr-TR" sz="4000" b="1" dirty="0"/>
              <a:t> </a:t>
            </a:r>
            <a:r>
              <a:rPr lang="tr-TR" b="1" dirty="0"/>
              <a:t>Sistemin</a:t>
            </a:r>
            <a:r>
              <a:rPr lang="tr-TR" sz="4000" b="1" dirty="0"/>
              <a:t> Fonksiyon Bozuklukları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2000250"/>
            <a:ext cx="7775575" cy="4413250"/>
          </a:xfrm>
        </p:spPr>
        <p:txBody>
          <a:bodyPr/>
          <a:lstStyle/>
          <a:p>
            <a:pPr marL="457200" indent="-457200"/>
            <a:endParaRPr lang="tr-TR" sz="3600" dirty="0"/>
          </a:p>
          <a:p>
            <a:pPr marL="457200" indent="-457200"/>
            <a:r>
              <a:rPr lang="tr-TR" sz="3600" dirty="0">
                <a:solidFill>
                  <a:srgbClr val="CC0000"/>
                </a:solidFill>
              </a:rPr>
              <a:t>Aşırı duyarlılık reaksiyonları</a:t>
            </a:r>
          </a:p>
          <a:p>
            <a:pPr marL="457200" indent="-457200"/>
            <a:r>
              <a:rPr lang="tr-TR" sz="3600" dirty="0" err="1"/>
              <a:t>Otoimmünite</a:t>
            </a:r>
            <a:r>
              <a:rPr lang="tr-TR" sz="3600" dirty="0"/>
              <a:t> gelişmesi</a:t>
            </a:r>
          </a:p>
          <a:p>
            <a:pPr marL="457200" indent="-457200"/>
            <a:r>
              <a:rPr lang="tr-TR" sz="3600" dirty="0" err="1"/>
              <a:t>İmmün</a:t>
            </a:r>
            <a:r>
              <a:rPr lang="tr-TR" sz="3600" dirty="0"/>
              <a:t> Yetmezlik Hastalıkları</a:t>
            </a:r>
          </a:p>
          <a:p>
            <a:pPr marL="457200" indent="-457200"/>
            <a:r>
              <a:rPr lang="tr-TR" sz="3600" dirty="0" err="1"/>
              <a:t>Malignite</a:t>
            </a:r>
            <a:r>
              <a:rPr lang="tr-TR" sz="3600" dirty="0"/>
              <a:t> gelişmesi</a:t>
            </a:r>
          </a:p>
          <a:p>
            <a:pPr marL="457200" indent="-457200">
              <a:buNone/>
            </a:pPr>
            <a:endParaRPr lang="tr-TR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359025"/>
            <a:ext cx="8229600" cy="3302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tr-TR" sz="3600" dirty="0" err="1"/>
              <a:t>İmmün</a:t>
            </a:r>
            <a:r>
              <a:rPr lang="tr-TR" sz="3600" dirty="0"/>
              <a:t> sistemin aşırı çalışarak doku hasarına yol açması durumunda </a:t>
            </a:r>
            <a:r>
              <a:rPr lang="tr-TR" sz="3600" b="1" dirty="0"/>
              <a:t>aşırı duyarlılık reaksiyonları</a:t>
            </a:r>
            <a:r>
              <a:rPr lang="tr-TR" sz="3600" dirty="0"/>
              <a:t> gelişir</a:t>
            </a:r>
          </a:p>
          <a:p>
            <a:pPr marL="457200" indent="-457200">
              <a:buNone/>
            </a:pPr>
            <a:endParaRPr lang="tr-TR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4000" b="1" dirty="0">
                <a:solidFill>
                  <a:srgbClr val="C00000"/>
                </a:solidFill>
              </a:rPr>
              <a:t>Aşırı Duyarlılık Reaksiyonları</a:t>
            </a:r>
            <a:br>
              <a:rPr lang="tr-TR" sz="4000" b="1" dirty="0">
                <a:solidFill>
                  <a:srgbClr val="C00000"/>
                </a:solidFill>
              </a:rPr>
            </a:br>
            <a:r>
              <a:rPr lang="tr-TR" sz="4000" b="1" dirty="0">
                <a:solidFill>
                  <a:srgbClr val="C00000"/>
                </a:solidFill>
              </a:rPr>
              <a:t>(</a:t>
            </a:r>
            <a:r>
              <a:rPr lang="tr-TR" sz="4000" b="1" dirty="0" err="1">
                <a:solidFill>
                  <a:srgbClr val="C00000"/>
                </a:solidFill>
              </a:rPr>
              <a:t>Coombs</a:t>
            </a:r>
            <a:r>
              <a:rPr lang="tr-TR" sz="4000" b="1" dirty="0">
                <a:solidFill>
                  <a:srgbClr val="C00000"/>
                </a:solidFill>
              </a:rPr>
              <a:t> ve </a:t>
            </a:r>
            <a:r>
              <a:rPr lang="tr-TR" sz="4000" b="1" dirty="0" err="1">
                <a:solidFill>
                  <a:srgbClr val="C00000"/>
                </a:solidFill>
              </a:rPr>
              <a:t>Gell</a:t>
            </a:r>
            <a:r>
              <a:rPr lang="tr-TR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tr-TR" b="1" dirty="0"/>
              <a:t>Tip I</a:t>
            </a:r>
            <a:r>
              <a:rPr lang="tr-TR" dirty="0"/>
              <a:t> aşırı duyarlılık reaksiyonu: Erken aşırı duyarlılık reaksiyonu, </a:t>
            </a:r>
            <a:r>
              <a:rPr lang="tr-TR" dirty="0" err="1"/>
              <a:t>anafilaktik</a:t>
            </a:r>
            <a:r>
              <a:rPr lang="tr-TR" dirty="0"/>
              <a:t> reaksiyon</a:t>
            </a:r>
          </a:p>
          <a:p>
            <a:pPr marL="457200" indent="-457200"/>
            <a:r>
              <a:rPr lang="tr-TR" b="1" dirty="0"/>
              <a:t>Tip II</a:t>
            </a:r>
            <a:r>
              <a:rPr lang="tr-TR" dirty="0"/>
              <a:t> aşırı duyarlılık reaksiyonu: </a:t>
            </a:r>
            <a:r>
              <a:rPr lang="tr-TR" dirty="0" err="1"/>
              <a:t>Sitotoksik</a:t>
            </a:r>
            <a:r>
              <a:rPr lang="tr-TR" dirty="0"/>
              <a:t> reaksiyon</a:t>
            </a:r>
          </a:p>
          <a:p>
            <a:pPr marL="457200" indent="-457200"/>
            <a:r>
              <a:rPr lang="tr-TR" b="1" dirty="0"/>
              <a:t>Tip III</a:t>
            </a:r>
            <a:r>
              <a:rPr lang="tr-TR" dirty="0"/>
              <a:t> aşırı duyarlılık reaksiyonu: </a:t>
            </a:r>
            <a:r>
              <a:rPr lang="tr-TR" dirty="0" err="1"/>
              <a:t>İmmün</a:t>
            </a:r>
            <a:r>
              <a:rPr lang="tr-TR" dirty="0"/>
              <a:t> kompleks reaksiyonu</a:t>
            </a:r>
          </a:p>
          <a:p>
            <a:pPr marL="457200" indent="-457200"/>
            <a:r>
              <a:rPr lang="tr-TR" b="1" dirty="0"/>
              <a:t>Tip IV</a:t>
            </a:r>
            <a:r>
              <a:rPr lang="tr-TR" dirty="0"/>
              <a:t> aşırı duyarlılık reaksiyonu: Gecikmiş tip aşırı duyarlılık  reaksiyonu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64" name="Group 16"/>
          <p:cNvGraphicFramePr>
            <a:graphicFrameLocks noGrp="1"/>
          </p:cNvGraphicFramePr>
          <p:nvPr/>
        </p:nvGraphicFramePr>
        <p:xfrm>
          <a:off x="2528889" y="1881189"/>
          <a:ext cx="7134225" cy="3095625"/>
        </p:xfrm>
        <a:graphic>
          <a:graphicData uri="http://schemas.openxmlformats.org/drawingml/2006/table">
            <a:tbl>
              <a:tblPr/>
              <a:tblGrid>
                <a:gridCol w="71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7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57" name="Picture 5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939" y="1927226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92696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0"/>
            <a:ext cx="8115328" cy="6286496"/>
          </a:xfrm>
        </p:spPr>
        <p:txBody>
          <a:bodyPr>
            <a:noAutofit/>
          </a:bodyPr>
          <a:lstStyle/>
          <a:p>
            <a:r>
              <a:rPr lang="tr-TR" sz="1800" b="1" dirty="0"/>
              <a:t>Tip I</a:t>
            </a:r>
            <a:r>
              <a:rPr lang="tr-TR" sz="1800" dirty="0"/>
              <a:t> aşırı duyarlılık reaksiyonu: Erken aşırı duyarlılık reaksiyonu (1 saat içinde</a:t>
            </a:r>
            <a:r>
              <a:rPr lang="tr-TR" sz="1800"/>
              <a:t>) </a:t>
            </a:r>
            <a:endParaRPr lang="tr-TR" sz="1800" dirty="0"/>
          </a:p>
          <a:p>
            <a:pPr lvl="1"/>
            <a:r>
              <a:rPr lang="tr-TR" sz="1800" dirty="0" err="1"/>
              <a:t>IgE</a:t>
            </a:r>
            <a:r>
              <a:rPr lang="tr-TR" sz="1800" dirty="0"/>
              <a:t> aracılıklı erken tip aşırı duyarlılık</a:t>
            </a:r>
          </a:p>
          <a:p>
            <a:pPr lvl="1"/>
            <a:r>
              <a:rPr lang="tr-TR" sz="1800" dirty="0"/>
              <a:t>Klinik özellikler: Anafilaksi, </a:t>
            </a:r>
            <a:r>
              <a:rPr lang="tr-TR" sz="1800" dirty="0" err="1"/>
              <a:t>anjioödem</a:t>
            </a:r>
            <a:r>
              <a:rPr lang="tr-TR" sz="1800" dirty="0"/>
              <a:t>,</a:t>
            </a:r>
            <a:r>
              <a:rPr lang="tr-TR" sz="1800" dirty="0" err="1"/>
              <a:t>bronkospazm</a:t>
            </a:r>
            <a:r>
              <a:rPr lang="tr-TR" sz="1800" dirty="0"/>
              <a:t>, ürtiker, hipotansiyon</a:t>
            </a:r>
          </a:p>
          <a:p>
            <a:endParaRPr lang="tr-TR" sz="1800" b="1" dirty="0"/>
          </a:p>
          <a:p>
            <a:r>
              <a:rPr lang="tr-TR" sz="1800" b="1" dirty="0"/>
              <a:t>Tip II</a:t>
            </a:r>
            <a:r>
              <a:rPr lang="tr-TR" sz="1800" dirty="0"/>
              <a:t> aşırı duyarlılık reaksiyonu</a:t>
            </a:r>
          </a:p>
          <a:p>
            <a:pPr lvl="1"/>
            <a:r>
              <a:rPr lang="tr-TR" sz="1800" dirty="0"/>
              <a:t>Antikora bağımlı  </a:t>
            </a:r>
            <a:r>
              <a:rPr lang="tr-TR" sz="1800" dirty="0" err="1"/>
              <a:t>sitotoksisite</a:t>
            </a:r>
            <a:endParaRPr lang="tr-TR" sz="1800" dirty="0"/>
          </a:p>
          <a:p>
            <a:pPr lvl="1"/>
            <a:r>
              <a:rPr lang="tr-TR" sz="1800" dirty="0"/>
              <a:t>Klinik özellikler: </a:t>
            </a:r>
            <a:r>
              <a:rPr lang="tr-TR" sz="1800" dirty="0" err="1"/>
              <a:t>Hemolitik</a:t>
            </a:r>
            <a:r>
              <a:rPr lang="tr-TR" sz="1800" dirty="0"/>
              <a:t> anemi, </a:t>
            </a:r>
            <a:r>
              <a:rPr lang="tr-TR" sz="1800" dirty="0" err="1"/>
              <a:t>trombositopeni</a:t>
            </a:r>
            <a:r>
              <a:rPr lang="tr-TR" sz="1800" dirty="0"/>
              <a:t>, </a:t>
            </a:r>
            <a:r>
              <a:rPr lang="tr-TR" sz="1800" dirty="0" err="1"/>
              <a:t>nötropeni</a:t>
            </a:r>
            <a:endParaRPr lang="tr-TR" sz="1800" b="1" dirty="0"/>
          </a:p>
          <a:p>
            <a:endParaRPr lang="tr-TR" sz="1800" b="1" dirty="0"/>
          </a:p>
          <a:p>
            <a:r>
              <a:rPr lang="tr-TR" sz="1800" b="1" dirty="0"/>
              <a:t>Tip III</a:t>
            </a:r>
            <a:r>
              <a:rPr lang="tr-TR" sz="1800" dirty="0"/>
              <a:t> aşırı duyarlılık reaksiyonu</a:t>
            </a:r>
          </a:p>
          <a:p>
            <a:pPr lvl="1"/>
            <a:r>
              <a:rPr lang="tr-TR" sz="1800" dirty="0" err="1"/>
              <a:t>İmmün</a:t>
            </a:r>
            <a:r>
              <a:rPr lang="tr-TR" sz="1800" dirty="0"/>
              <a:t> kompleks hastalığı</a:t>
            </a:r>
          </a:p>
          <a:p>
            <a:pPr lvl="1"/>
            <a:r>
              <a:rPr lang="tr-TR" sz="1800" dirty="0"/>
              <a:t>Serum hastalığı, </a:t>
            </a:r>
            <a:r>
              <a:rPr lang="tr-TR" sz="1800" dirty="0" err="1"/>
              <a:t>Arthus</a:t>
            </a:r>
            <a:r>
              <a:rPr lang="tr-TR" sz="1800" dirty="0"/>
              <a:t> reaksiyonu</a:t>
            </a:r>
          </a:p>
          <a:p>
            <a:endParaRPr lang="tr-TR" sz="1800" b="1" dirty="0"/>
          </a:p>
          <a:p>
            <a:r>
              <a:rPr lang="tr-TR" sz="1800" b="1" dirty="0"/>
              <a:t>Tip IV</a:t>
            </a:r>
            <a:r>
              <a:rPr lang="tr-TR" sz="1800" dirty="0"/>
              <a:t> aşırı duyarlılık reaksiyonu </a:t>
            </a:r>
          </a:p>
          <a:p>
            <a:pPr lvl="1"/>
            <a:r>
              <a:rPr lang="tr-TR" sz="1800" dirty="0" err="1"/>
              <a:t>Kontakt</a:t>
            </a:r>
            <a:r>
              <a:rPr lang="tr-TR" sz="1800" dirty="0"/>
              <a:t> dermatit, bazı </a:t>
            </a:r>
            <a:r>
              <a:rPr lang="tr-TR" sz="1800" dirty="0" err="1"/>
              <a:t>morbiliform</a:t>
            </a:r>
            <a:r>
              <a:rPr lang="tr-TR" sz="1800" dirty="0"/>
              <a:t> reaksiyonlar, ağır </a:t>
            </a:r>
            <a:r>
              <a:rPr lang="tr-TR" sz="1800" dirty="0" err="1"/>
              <a:t>eksfoliatif</a:t>
            </a:r>
            <a:r>
              <a:rPr lang="tr-TR" sz="1800" dirty="0"/>
              <a:t> </a:t>
            </a:r>
            <a:r>
              <a:rPr lang="tr-TR" sz="1800" dirty="0" err="1"/>
              <a:t>dermatozlar</a:t>
            </a:r>
            <a:r>
              <a:rPr lang="tr-TR" sz="1800" dirty="0"/>
              <a:t> (</a:t>
            </a:r>
            <a:r>
              <a:rPr lang="tr-TR" sz="1800" dirty="0" err="1"/>
              <a:t>Stevens</a:t>
            </a:r>
            <a:r>
              <a:rPr lang="tr-TR" sz="1800" dirty="0"/>
              <a:t>-Johnson </a:t>
            </a:r>
            <a:r>
              <a:rPr lang="tr-TR" sz="1800" dirty="0" err="1"/>
              <a:t>send</a:t>
            </a:r>
            <a:r>
              <a:rPr lang="tr-TR" sz="1800" dirty="0"/>
              <a:t>./</a:t>
            </a:r>
            <a:r>
              <a:rPr lang="tr-TR" sz="1800" dirty="0" err="1"/>
              <a:t>toksik</a:t>
            </a:r>
            <a:r>
              <a:rPr lang="tr-TR" sz="1800" dirty="0"/>
              <a:t> </a:t>
            </a:r>
            <a:r>
              <a:rPr lang="tr-TR" sz="1800" dirty="0" err="1"/>
              <a:t>epidermal</a:t>
            </a:r>
            <a:r>
              <a:rPr lang="tr-TR" sz="1800" dirty="0"/>
              <a:t> </a:t>
            </a:r>
            <a:r>
              <a:rPr lang="tr-TR" sz="1800" dirty="0" err="1"/>
              <a:t>nekroliz</a:t>
            </a:r>
            <a:r>
              <a:rPr lang="tr-TR" sz="1800" dirty="0"/>
              <a:t>)), AGEP (akut </a:t>
            </a:r>
            <a:r>
              <a:rPr lang="tr-TR" sz="1800" dirty="0" err="1"/>
              <a:t>jeneralize</a:t>
            </a:r>
            <a:r>
              <a:rPr lang="tr-TR" sz="1800" dirty="0"/>
              <a:t> </a:t>
            </a:r>
            <a:r>
              <a:rPr lang="tr-TR" sz="1800" dirty="0" err="1"/>
              <a:t>egzantematoz</a:t>
            </a:r>
            <a:r>
              <a:rPr lang="tr-TR" sz="1800" dirty="0"/>
              <a:t> </a:t>
            </a:r>
            <a:r>
              <a:rPr lang="tr-TR" sz="1800" dirty="0" err="1"/>
              <a:t>püstülozis</a:t>
            </a:r>
            <a:r>
              <a:rPr lang="tr-TR" sz="1800" dirty="0"/>
              <a:t>), DRESS/DİHS (</a:t>
            </a:r>
            <a:r>
              <a:rPr lang="tr-TR" sz="1800" dirty="0" err="1"/>
              <a:t>eozinofili</a:t>
            </a:r>
            <a:r>
              <a:rPr lang="tr-TR" sz="1800" dirty="0"/>
              <a:t> ile birlikte ilaç döküntüsü ve sistemik semptomlar/ ilaca bağlı aşırı duyarlılık </a:t>
            </a:r>
            <a:r>
              <a:rPr lang="tr-TR" sz="1800" dirty="0" err="1"/>
              <a:t>send</a:t>
            </a:r>
            <a:r>
              <a:rPr lang="tr-TR" sz="1800" dirty="0"/>
              <a:t>.), </a:t>
            </a:r>
            <a:r>
              <a:rPr lang="tr-TR" sz="1800" dirty="0" err="1"/>
              <a:t>interstisiyel</a:t>
            </a:r>
            <a:r>
              <a:rPr lang="tr-TR" sz="1800" dirty="0"/>
              <a:t> nefrit, ilaca bağlı hepatit, diğer prezantasyonlar</a:t>
            </a:r>
          </a:p>
          <a:p>
            <a:pPr lvl="1"/>
            <a:endParaRPr lang="tr-TR" sz="1800" dirty="0"/>
          </a:p>
          <a:p>
            <a:pPr lvl="1"/>
            <a:endParaRPr lang="tr-TR" sz="1800" dirty="0"/>
          </a:p>
          <a:p>
            <a:endParaRPr lang="tr-TR" sz="1800" dirty="0"/>
          </a:p>
        </p:txBody>
      </p:sp>
      <p:sp>
        <p:nvSpPr>
          <p:cNvPr id="5" name="4 Dikdörtgen"/>
          <p:cNvSpPr/>
          <p:nvPr/>
        </p:nvSpPr>
        <p:spPr>
          <a:xfrm>
            <a:off x="1524000" y="6215082"/>
            <a:ext cx="9144000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Adapted from: Weiss ME, </a:t>
            </a:r>
            <a:r>
              <a:rPr lang="en-US" sz="1600" dirty="0" err="1">
                <a:solidFill>
                  <a:schemeClr val="tx1"/>
                </a:solidFill>
              </a:rPr>
              <a:t>Adkinson</a:t>
            </a:r>
            <a:r>
              <a:rPr lang="en-US" sz="1600" dirty="0">
                <a:solidFill>
                  <a:schemeClr val="tx1"/>
                </a:solidFill>
              </a:rPr>
              <a:t> NF. Immediate hypersensitivity reactions to penicillin and related antibiotics. </a:t>
            </a:r>
            <a:r>
              <a:rPr lang="en-US" sz="1600" dirty="0" err="1">
                <a:solidFill>
                  <a:schemeClr val="tx1"/>
                </a:solidFill>
              </a:rPr>
              <a:t>Clin</a:t>
            </a:r>
            <a:r>
              <a:rPr lang="en-US" sz="1600" dirty="0">
                <a:solidFill>
                  <a:schemeClr val="tx1"/>
                </a:solidFill>
              </a:rPr>
              <a:t> Allergy 1988; 18:515.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282" y="1600201"/>
            <a:ext cx="8929718" cy="4525963"/>
          </a:xfrm>
        </p:spPr>
        <p:txBody>
          <a:bodyPr/>
          <a:lstStyle/>
          <a:p>
            <a:pPr eaLnBrk="1" hangingPunct="1">
              <a:buNone/>
            </a:pPr>
            <a:r>
              <a:rPr lang="tr-TR" b="1" dirty="0"/>
              <a:t>	</a:t>
            </a:r>
            <a:r>
              <a:rPr lang="tr-TR" b="1" dirty="0" err="1"/>
              <a:t>İmmün</a:t>
            </a:r>
            <a:r>
              <a:rPr lang="tr-TR" b="1" dirty="0"/>
              <a:t> Sistem</a:t>
            </a:r>
            <a:r>
              <a:rPr lang="tr-TR" dirty="0"/>
              <a:t>; </a:t>
            </a:r>
          </a:p>
          <a:p>
            <a:pPr lvl="1" eaLnBrk="1" hangingPunct="1"/>
            <a:r>
              <a:rPr lang="tr-TR" dirty="0"/>
              <a:t>Bizi dış ortamda bulunan zararlı mikroplardan ( virüsler, bakteriler, mantarlar, parazitler </a:t>
            </a:r>
            <a:r>
              <a:rPr lang="tr-TR" dirty="0" err="1"/>
              <a:t>vd</a:t>
            </a:r>
            <a:r>
              <a:rPr lang="tr-TR" dirty="0"/>
              <a:t> ) korumak ve oluşacak hasarı en aza indirmek üzere geliştirilmiştir</a:t>
            </a:r>
          </a:p>
          <a:p>
            <a:pPr eaLnBrk="1" hangingPunct="1"/>
            <a:endParaRPr lang="tr-TR" dirty="0"/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500042"/>
            <a:ext cx="8208912" cy="597218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1524000" y="0"/>
            <a:ext cx="914400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 cell-mediated hypersensitivity reactions (</a:t>
            </a:r>
            <a:r>
              <a:rPr lang="en-US" dirty="0" err="1">
                <a:solidFill>
                  <a:schemeClr val="tx1"/>
                </a:solidFill>
              </a:rPr>
              <a:t>Gell</a:t>
            </a:r>
            <a:r>
              <a:rPr lang="en-US" dirty="0">
                <a:solidFill>
                  <a:schemeClr val="tx1"/>
                </a:solidFill>
              </a:rPr>
              <a:t> and Coombs types </a:t>
            </a:r>
            <a:r>
              <a:rPr lang="en-US" dirty="0" err="1">
                <a:solidFill>
                  <a:schemeClr val="tx1"/>
                </a:solidFill>
              </a:rPr>
              <a:t>IVa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IVd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tr-TR" dirty="0">
                <a:solidFill>
                  <a:schemeClr val="tx1"/>
                </a:solidFill>
              </a:rPr>
              <a:t> (</a:t>
            </a:r>
            <a:r>
              <a:rPr lang="tr-TR" dirty="0" err="1">
                <a:solidFill>
                  <a:schemeClr val="tx1"/>
                </a:solidFill>
              </a:rPr>
              <a:t>UpTo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Date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524000" y="6429396"/>
            <a:ext cx="9144000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IFN-gamma: interferon-gamma; TNF-</a:t>
            </a:r>
            <a:r>
              <a:rPr lang="tr-TR" sz="1400" dirty="0" err="1">
                <a:solidFill>
                  <a:schemeClr val="tx1"/>
                </a:solidFill>
              </a:rPr>
              <a:t>alpha</a:t>
            </a:r>
            <a:r>
              <a:rPr lang="tr-TR" sz="1400" dirty="0">
                <a:solidFill>
                  <a:schemeClr val="tx1"/>
                </a:solidFill>
              </a:rPr>
              <a:t>: </a:t>
            </a:r>
            <a:r>
              <a:rPr lang="tr-TR" sz="1400" dirty="0" err="1">
                <a:solidFill>
                  <a:schemeClr val="tx1"/>
                </a:solidFill>
              </a:rPr>
              <a:t>tumor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necrosis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factor</a:t>
            </a:r>
            <a:r>
              <a:rPr lang="tr-TR" sz="1400" dirty="0">
                <a:solidFill>
                  <a:schemeClr val="tx1"/>
                </a:solidFill>
              </a:rPr>
              <a:t>-</a:t>
            </a:r>
            <a:r>
              <a:rPr lang="tr-TR" sz="1400" dirty="0" err="1">
                <a:solidFill>
                  <a:schemeClr val="tx1"/>
                </a:solidFill>
              </a:rPr>
              <a:t>alpha</a:t>
            </a:r>
            <a:r>
              <a:rPr lang="tr-TR" sz="1400" dirty="0">
                <a:solidFill>
                  <a:schemeClr val="tx1"/>
                </a:solidFill>
              </a:rPr>
              <a:t>; Th1: T </a:t>
            </a:r>
            <a:r>
              <a:rPr lang="tr-TR" sz="1400" dirty="0" err="1">
                <a:solidFill>
                  <a:schemeClr val="tx1"/>
                </a:solidFill>
              </a:rPr>
              <a:t>helper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type</a:t>
            </a:r>
            <a:r>
              <a:rPr lang="tr-TR" sz="1400" dirty="0">
                <a:solidFill>
                  <a:schemeClr val="tx1"/>
                </a:solidFill>
              </a:rPr>
              <a:t> 1; IL: </a:t>
            </a:r>
            <a:r>
              <a:rPr lang="tr-TR" sz="1400" dirty="0" err="1">
                <a:solidFill>
                  <a:schemeClr val="tx1"/>
                </a:solidFill>
              </a:rPr>
              <a:t>interleukin</a:t>
            </a:r>
            <a:r>
              <a:rPr lang="tr-TR" sz="1400" dirty="0">
                <a:solidFill>
                  <a:schemeClr val="tx1"/>
                </a:solidFill>
              </a:rPr>
              <a:t>; Th2: T </a:t>
            </a:r>
            <a:r>
              <a:rPr lang="tr-TR" sz="1400" dirty="0" err="1">
                <a:solidFill>
                  <a:schemeClr val="tx1"/>
                </a:solidFill>
              </a:rPr>
              <a:t>helper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type</a:t>
            </a:r>
            <a:r>
              <a:rPr lang="tr-TR" sz="1400" dirty="0">
                <a:solidFill>
                  <a:schemeClr val="tx1"/>
                </a:solidFill>
              </a:rPr>
              <a:t> 2; CTL: </a:t>
            </a:r>
            <a:r>
              <a:rPr lang="tr-TR" sz="1400" dirty="0" err="1">
                <a:solidFill>
                  <a:schemeClr val="tx1"/>
                </a:solidFill>
              </a:rPr>
              <a:t>cytotoxic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lymphocyte</a:t>
            </a:r>
            <a:r>
              <a:rPr lang="tr-TR" sz="1400" dirty="0">
                <a:solidFill>
                  <a:schemeClr val="tx1"/>
                </a:solidFill>
              </a:rPr>
              <a:t>; GM-CSF: </a:t>
            </a:r>
            <a:r>
              <a:rPr lang="tr-TR" sz="1400" dirty="0" err="1">
                <a:solidFill>
                  <a:schemeClr val="tx1"/>
                </a:solidFill>
              </a:rPr>
              <a:t>granulocyte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monocyte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colony</a:t>
            </a:r>
            <a:r>
              <a:rPr lang="tr-TR" sz="1400" dirty="0">
                <a:solidFill>
                  <a:schemeClr val="tx1"/>
                </a:solidFill>
              </a:rPr>
              <a:t>-</a:t>
            </a:r>
            <a:r>
              <a:rPr lang="tr-TR" sz="1400" dirty="0" err="1">
                <a:solidFill>
                  <a:schemeClr val="tx1"/>
                </a:solidFill>
              </a:rPr>
              <a:t>stimulating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factor</a:t>
            </a:r>
            <a:r>
              <a:rPr lang="tr-TR" sz="1400" dirty="0">
                <a:solidFill>
                  <a:schemeClr val="tx1"/>
                </a:solidFill>
              </a:rPr>
              <a:t>; PMN: </a:t>
            </a:r>
            <a:r>
              <a:rPr lang="tr-TR" sz="1400" dirty="0" err="1">
                <a:solidFill>
                  <a:schemeClr val="tx1"/>
                </a:solidFill>
              </a:rPr>
              <a:t>polymorphonuclear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cell</a:t>
            </a:r>
            <a:r>
              <a:rPr lang="tr-TR" sz="1400" dirty="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solidFill>
                  <a:srgbClr val="C00000"/>
                </a:solidFill>
              </a:rPr>
              <a:t>Besin </a:t>
            </a:r>
            <a:r>
              <a:rPr lang="tr-TR" dirty="0" err="1">
                <a:solidFill>
                  <a:srgbClr val="C00000"/>
                </a:solidFill>
              </a:rPr>
              <a:t>Allerjileri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3600" dirty="0"/>
              <a:t>Besin </a:t>
            </a:r>
            <a:r>
              <a:rPr lang="tr-TR" sz="3600" dirty="0" err="1"/>
              <a:t>allerjileri</a:t>
            </a:r>
            <a:r>
              <a:rPr lang="tr-TR" sz="3600" dirty="0"/>
              <a:t>; besindeki proteinlere karşı istenmeyen  </a:t>
            </a:r>
            <a:r>
              <a:rPr lang="tr-TR" sz="3600" dirty="0" err="1"/>
              <a:t>immün</a:t>
            </a:r>
            <a:r>
              <a:rPr lang="tr-TR" sz="3600" dirty="0"/>
              <a:t> cevaplardır</a:t>
            </a:r>
          </a:p>
          <a:p>
            <a:pPr eaLnBrk="1" hangingPunct="1">
              <a:buFontTx/>
              <a:buNone/>
            </a:pPr>
            <a:r>
              <a:rPr lang="tr-TR" sz="3600" dirty="0"/>
              <a:t>	       a) </a:t>
            </a:r>
            <a:r>
              <a:rPr lang="tr-TR" sz="3600" dirty="0" err="1"/>
              <a:t>IgE</a:t>
            </a:r>
            <a:r>
              <a:rPr lang="tr-TR" sz="3600" dirty="0"/>
              <a:t> aracılıklı</a:t>
            </a:r>
          </a:p>
          <a:p>
            <a:pPr eaLnBrk="1" hangingPunct="1">
              <a:buFontTx/>
              <a:buNone/>
            </a:pPr>
            <a:r>
              <a:rPr lang="tr-TR" sz="3600" dirty="0"/>
              <a:t>          b) </a:t>
            </a:r>
            <a:r>
              <a:rPr lang="tr-TR" sz="3600" dirty="0" err="1"/>
              <a:t>Non</a:t>
            </a:r>
            <a:r>
              <a:rPr lang="tr-TR" sz="3600" dirty="0"/>
              <a:t>-</a:t>
            </a:r>
            <a:r>
              <a:rPr lang="tr-TR" sz="3600" dirty="0" err="1"/>
              <a:t>IgE</a:t>
            </a:r>
            <a:r>
              <a:rPr lang="tr-TR" sz="3600" dirty="0"/>
              <a:t> aracılıklı</a:t>
            </a:r>
          </a:p>
          <a:p>
            <a:pPr eaLnBrk="1" hangingPunct="1">
              <a:buFontTx/>
              <a:buNone/>
            </a:pPr>
            <a:endParaRPr lang="tr-TR" dirty="0"/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0" y="1412875"/>
            <a:ext cx="9144000" cy="1314450"/>
          </a:xfrm>
          <a:prstGeom prst="rect">
            <a:avLst/>
          </a:prstGeom>
          <a:solidFill>
            <a:srgbClr val="FF66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/>
              <a:t>		Gıda alımından sonra	Semptomlar		Süre</a:t>
            </a:r>
            <a:r>
              <a:rPr lang="de-DE" sz="1600" b="1"/>
              <a:t>   </a:t>
            </a:r>
          </a:p>
          <a:p>
            <a:endParaRPr lang="de-DE" sz="1600" b="1"/>
          </a:p>
          <a:p>
            <a:r>
              <a:rPr lang="tr-TR" sz="1600" b="1"/>
              <a:t>Tip I alerji	saniyeler – </a:t>
            </a:r>
            <a:r>
              <a:rPr lang="de-DE" sz="1600" b="1"/>
              <a:t>30</a:t>
            </a:r>
            <a:r>
              <a:rPr lang="tr-TR" sz="1600" b="1"/>
              <a:t> dak.</a:t>
            </a:r>
            <a:r>
              <a:rPr lang="de-DE" sz="1600"/>
              <a:t> </a:t>
            </a:r>
            <a:r>
              <a:rPr lang="tr-TR" sz="1600"/>
              <a:t>	Akut, anafilaktik şok		</a:t>
            </a:r>
            <a:r>
              <a:rPr lang="tr-TR" sz="1600" b="1"/>
              <a:t>1 gün</a:t>
            </a:r>
            <a:r>
              <a:rPr lang="de-DE" sz="1600"/>
              <a:t>      	</a:t>
            </a:r>
            <a:r>
              <a:rPr lang="tr-TR" sz="1600"/>
              <a:t>					cilt, mukoza, dolaşım</a:t>
            </a:r>
            <a:endParaRPr lang="de-DE" sz="1600"/>
          </a:p>
          <a:p>
            <a:r>
              <a:rPr lang="de-DE" sz="1600"/>
              <a:t>					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524000" y="2852739"/>
            <a:ext cx="9144000" cy="3025775"/>
          </a:xfrm>
          <a:prstGeom prst="rect">
            <a:avLst/>
          </a:prstGeom>
          <a:solidFill>
            <a:srgbClr val="99009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err="1"/>
              <a:t>Intoleran</a:t>
            </a:r>
            <a:r>
              <a:rPr lang="tr-TR" sz="1600" b="1" dirty="0"/>
              <a:t>s	30 </a:t>
            </a:r>
            <a:r>
              <a:rPr lang="tr-TR" sz="1600" b="1" dirty="0" err="1"/>
              <a:t>dak</a:t>
            </a:r>
            <a:r>
              <a:rPr lang="tr-TR" sz="1600" b="1" dirty="0"/>
              <a:t>. – 2 saat</a:t>
            </a:r>
            <a:r>
              <a:rPr lang="de-DE" sz="1600" b="1" dirty="0"/>
              <a:t>	</a:t>
            </a:r>
          </a:p>
          <a:p>
            <a:endParaRPr lang="de-DE" sz="1600" dirty="0"/>
          </a:p>
          <a:p>
            <a:r>
              <a:rPr lang="de-DE" sz="1600" dirty="0"/>
              <a:t>La</a:t>
            </a:r>
            <a:r>
              <a:rPr lang="tr-TR" sz="1600" dirty="0"/>
              <a:t>k</a:t>
            </a:r>
            <a:r>
              <a:rPr lang="de-DE" sz="1600" dirty="0" err="1"/>
              <a:t>to</a:t>
            </a:r>
            <a:r>
              <a:rPr lang="tr-TR" sz="1600" dirty="0"/>
              <a:t>z					</a:t>
            </a:r>
            <a:r>
              <a:rPr lang="de-DE" sz="1600" dirty="0" err="1"/>
              <a:t>diarre</a:t>
            </a:r>
            <a:r>
              <a:rPr lang="de-DE" sz="1600" dirty="0"/>
              <a:t>, 		       </a:t>
            </a:r>
            <a:r>
              <a:rPr lang="tr-TR" sz="1600" dirty="0"/>
              <a:t>	</a:t>
            </a:r>
            <a:r>
              <a:rPr lang="de-DE" sz="1600" b="1" dirty="0"/>
              <a:t>3</a:t>
            </a:r>
            <a:r>
              <a:rPr lang="tr-TR" sz="1600" b="1" dirty="0"/>
              <a:t> </a:t>
            </a:r>
            <a:r>
              <a:rPr lang="de-DE" sz="1600" b="1" dirty="0"/>
              <a:t>-</a:t>
            </a:r>
            <a:r>
              <a:rPr lang="tr-TR" sz="1600" b="1" dirty="0"/>
              <a:t> </a:t>
            </a:r>
            <a:r>
              <a:rPr lang="de-DE" sz="1600" b="1" dirty="0"/>
              <a:t>4 </a:t>
            </a:r>
            <a:r>
              <a:rPr lang="tr-TR" sz="1600" b="1" dirty="0"/>
              <a:t>saat</a:t>
            </a:r>
            <a:endParaRPr lang="de-DE" sz="1600" b="1" dirty="0"/>
          </a:p>
          <a:p>
            <a:r>
              <a:rPr lang="tr-TR" sz="1600" dirty="0"/>
              <a:t>					</a:t>
            </a:r>
            <a:r>
              <a:rPr lang="de-DE" sz="1600" dirty="0"/>
              <a:t>intestinal </a:t>
            </a:r>
            <a:r>
              <a:rPr lang="tr-TR" sz="1600" dirty="0"/>
              <a:t>şikayetler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Fr</a:t>
            </a:r>
            <a:r>
              <a:rPr lang="tr-TR" sz="1600" dirty="0" err="1"/>
              <a:t>uktoz</a:t>
            </a:r>
            <a:r>
              <a:rPr lang="tr-TR" sz="1600" dirty="0"/>
              <a:t>					</a:t>
            </a:r>
            <a:r>
              <a:rPr lang="de-DE" sz="1600" dirty="0"/>
              <a:t>intestinal </a:t>
            </a:r>
            <a:r>
              <a:rPr lang="tr-TR" sz="1600" dirty="0"/>
              <a:t>şikayetler</a:t>
            </a:r>
            <a:r>
              <a:rPr lang="de-DE" sz="1600" dirty="0"/>
              <a:t>,	       </a:t>
            </a:r>
            <a:r>
              <a:rPr lang="tr-TR" sz="1600" dirty="0"/>
              <a:t>	</a:t>
            </a:r>
            <a:r>
              <a:rPr lang="de-DE" sz="1600" b="1" dirty="0"/>
              <a:t>3</a:t>
            </a:r>
            <a:r>
              <a:rPr lang="tr-TR" sz="1600" b="1" dirty="0"/>
              <a:t> saat </a:t>
            </a:r>
            <a:r>
              <a:rPr lang="de-DE" sz="1600" b="1" dirty="0"/>
              <a:t>-</a:t>
            </a:r>
            <a:r>
              <a:rPr lang="tr-TR" sz="1600" b="1" dirty="0"/>
              <a:t>  </a:t>
            </a:r>
            <a:r>
              <a:rPr lang="de-DE" sz="1600" b="1" dirty="0"/>
              <a:t>2</a:t>
            </a:r>
            <a:r>
              <a:rPr lang="tr-TR" sz="1600" b="1" dirty="0"/>
              <a:t> gün</a:t>
            </a:r>
            <a:endParaRPr lang="de-DE" sz="1600" b="1" dirty="0"/>
          </a:p>
          <a:p>
            <a:r>
              <a:rPr lang="de-DE" sz="1600" dirty="0"/>
              <a:t>				</a:t>
            </a:r>
            <a:r>
              <a:rPr lang="tr-TR" sz="1600" dirty="0"/>
              <a:t>	davranış bozuklukları</a:t>
            </a:r>
            <a:r>
              <a:rPr lang="de-DE" sz="1600" dirty="0"/>
              <a:t>, </a:t>
            </a:r>
          </a:p>
          <a:p>
            <a:r>
              <a:rPr lang="de-DE" sz="1600" dirty="0"/>
              <a:t>				</a:t>
            </a:r>
            <a:r>
              <a:rPr lang="tr-TR" sz="1600" dirty="0"/>
              <a:t>	</a:t>
            </a:r>
            <a:r>
              <a:rPr lang="de-DE" sz="1600" dirty="0" err="1"/>
              <a:t>depresi</a:t>
            </a:r>
            <a:r>
              <a:rPr lang="tr-TR" sz="1600" dirty="0"/>
              <a:t>y</a:t>
            </a:r>
            <a:r>
              <a:rPr lang="de-DE" sz="1600" dirty="0"/>
              <a:t>on</a:t>
            </a:r>
          </a:p>
          <a:p>
            <a:r>
              <a:rPr lang="de-DE" sz="1600" dirty="0" err="1"/>
              <a:t>Histami</a:t>
            </a:r>
            <a:r>
              <a:rPr lang="tr-TR" sz="1600" dirty="0"/>
              <a:t>n		</a:t>
            </a:r>
            <a:r>
              <a:rPr lang="de-DE" sz="1600" b="1" dirty="0"/>
              <a:t>30</a:t>
            </a:r>
            <a:r>
              <a:rPr lang="tr-TR" sz="1600" b="1" dirty="0"/>
              <a:t> </a:t>
            </a:r>
            <a:r>
              <a:rPr lang="tr-TR" sz="1600" b="1" dirty="0" err="1"/>
              <a:t>dak</a:t>
            </a:r>
            <a:r>
              <a:rPr lang="tr-TR" sz="1600" b="1" dirty="0"/>
              <a:t>. -</a:t>
            </a:r>
            <a:r>
              <a:rPr lang="de-DE" sz="1600" b="1" dirty="0"/>
              <a:t> 4 </a:t>
            </a:r>
            <a:r>
              <a:rPr lang="tr-TR" sz="1600" b="1" dirty="0"/>
              <a:t>saat					</a:t>
            </a:r>
            <a:r>
              <a:rPr lang="de-DE" sz="1600" b="1" dirty="0"/>
              <a:t>3 - 16 </a:t>
            </a:r>
            <a:r>
              <a:rPr lang="tr-TR" sz="1600" b="1" dirty="0"/>
              <a:t>saat</a:t>
            </a:r>
            <a:endParaRPr lang="de-DE" sz="1600" b="1" dirty="0"/>
          </a:p>
          <a:p>
            <a:r>
              <a:rPr lang="de-DE" sz="1600" dirty="0"/>
              <a:t>                       		</a:t>
            </a:r>
            <a:r>
              <a:rPr lang="tr-TR" sz="1600" dirty="0"/>
              <a:t>		</a:t>
            </a:r>
            <a:r>
              <a:rPr lang="de-DE" sz="1600" dirty="0"/>
              <a:t>intestinal </a:t>
            </a:r>
            <a:r>
              <a:rPr lang="tr-TR" sz="1600" dirty="0"/>
              <a:t>şikayetler</a:t>
            </a:r>
            <a:r>
              <a:rPr lang="de-DE" sz="1600" dirty="0"/>
              <a:t>                   						</a:t>
            </a:r>
            <a:r>
              <a:rPr lang="de-DE" sz="1600" dirty="0" err="1"/>
              <a:t>migr</a:t>
            </a:r>
            <a:r>
              <a:rPr lang="tr-TR" sz="1600" dirty="0"/>
              <a:t>e</a:t>
            </a:r>
            <a:r>
              <a:rPr lang="de-DE" sz="1600" dirty="0"/>
              <a:t>n, </a:t>
            </a:r>
            <a:r>
              <a:rPr lang="tr-TR" sz="1600" dirty="0"/>
              <a:t>baş ağrısı</a:t>
            </a:r>
            <a:endParaRPr lang="de-DE" sz="1600" dirty="0"/>
          </a:p>
          <a:p>
            <a:r>
              <a:rPr lang="de-DE" sz="1600" dirty="0"/>
              <a:t>					</a:t>
            </a:r>
            <a:r>
              <a:rPr lang="de-DE" sz="1600" dirty="0" err="1"/>
              <a:t>hypot</a:t>
            </a:r>
            <a:r>
              <a:rPr lang="tr-TR" sz="1600" dirty="0"/>
              <a:t>a</a:t>
            </a:r>
            <a:r>
              <a:rPr lang="de-DE" sz="1600" dirty="0" err="1"/>
              <a:t>nsi</a:t>
            </a:r>
            <a:r>
              <a:rPr lang="tr-TR" sz="1600" dirty="0"/>
              <a:t>y</a:t>
            </a:r>
            <a:r>
              <a:rPr lang="de-DE" sz="1600" dirty="0"/>
              <a:t>on, </a:t>
            </a:r>
            <a:r>
              <a:rPr lang="tr-TR" sz="1600" dirty="0"/>
              <a:t>terleme</a:t>
            </a:r>
            <a:r>
              <a:rPr lang="de-DE" sz="1600" dirty="0"/>
              <a:t>		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24000" y="6021389"/>
            <a:ext cx="9144000" cy="581025"/>
          </a:xfrm>
          <a:prstGeom prst="rect">
            <a:avLst/>
          </a:prstGeom>
          <a:solidFill>
            <a:srgbClr val="0099FF">
              <a:alpha val="7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/>
              <a:t>Tip III alerji	</a:t>
            </a:r>
            <a:r>
              <a:rPr lang="de-DE" sz="1600" b="1"/>
              <a:t>3</a:t>
            </a:r>
            <a:r>
              <a:rPr lang="tr-TR" sz="1600" b="1"/>
              <a:t> saat </a:t>
            </a:r>
            <a:r>
              <a:rPr lang="de-DE" sz="1600" b="1"/>
              <a:t>–</a:t>
            </a:r>
            <a:r>
              <a:rPr lang="tr-TR" sz="1600" b="1"/>
              <a:t> </a:t>
            </a:r>
            <a:r>
              <a:rPr lang="de-DE" sz="1600" b="1"/>
              <a:t>3</a:t>
            </a:r>
            <a:r>
              <a:rPr lang="tr-TR" sz="1600" b="1"/>
              <a:t> gün		</a:t>
            </a:r>
            <a:r>
              <a:rPr lang="tr-TR" sz="1600"/>
              <a:t>kronik şikayetler		3 gün kadar</a:t>
            </a:r>
            <a:endParaRPr lang="de-DE" sz="1600" b="1"/>
          </a:p>
          <a:p>
            <a:r>
              <a:rPr lang="de-DE" sz="1600" b="1"/>
              <a:t>		</a:t>
            </a:r>
            <a:r>
              <a:rPr lang="tr-TR" sz="1600" b="1"/>
              <a:t>			yukarıdaki semptomlar	kronik</a:t>
            </a:r>
            <a:r>
              <a:rPr lang="de-DE" sz="1600" b="1"/>
              <a:t>	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935413" y="260351"/>
            <a:ext cx="42846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/>
              <a:t>Food Hypersensitivity</a:t>
            </a:r>
          </a:p>
        </p:txBody>
      </p:sp>
      <p:pic>
        <p:nvPicPr>
          <p:cNvPr id="37894" name="Picture 7" descr="MotivFinal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088" y="44451"/>
            <a:ext cx="13319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immun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4" y="161925"/>
            <a:ext cx="118903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524001" y="436046"/>
            <a:ext cx="184731" cy="36933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 ImuP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117476"/>
            <a:ext cx="9144001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Oval 2"/>
          <p:cNvSpPr>
            <a:spLocks noChangeArrowheads="1"/>
          </p:cNvSpPr>
          <p:nvPr/>
        </p:nvSpPr>
        <p:spPr bwMode="auto">
          <a:xfrm>
            <a:off x="4764089" y="836613"/>
            <a:ext cx="4968875" cy="3816350"/>
          </a:xfrm>
          <a:prstGeom prst="ellipse">
            <a:avLst/>
          </a:prstGeom>
          <a:solidFill>
            <a:srgbClr val="66CCFF">
              <a:alpha val="6588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de-DE" b="1">
                <a:cs typeface="Arial" charset="0"/>
              </a:rPr>
              <a:t>Alerji tip III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25775" y="115888"/>
            <a:ext cx="8229600" cy="633412"/>
          </a:xfrm>
          <a:noFill/>
        </p:spPr>
        <p:txBody>
          <a:bodyPr/>
          <a:lstStyle/>
          <a:p>
            <a:pPr eaLnBrk="1" hangingPunct="1"/>
            <a:r>
              <a:rPr lang="de-DE" sz="2800" b="1">
                <a:solidFill>
                  <a:srgbClr val="660066"/>
                </a:solidFill>
                <a:latin typeface="Palatino Linotype" pitchFamily="18" charset="0"/>
              </a:rPr>
              <a:t>Gıda</a:t>
            </a:r>
            <a:r>
              <a:rPr lang="tr-TR" sz="2800" b="1">
                <a:solidFill>
                  <a:srgbClr val="660066"/>
                </a:solidFill>
              </a:rPr>
              <a:t> </a:t>
            </a:r>
            <a:r>
              <a:rPr lang="de-DE" sz="2800" b="1">
                <a:solidFill>
                  <a:srgbClr val="660066"/>
                </a:solidFill>
                <a:latin typeface="Palatino Linotype" pitchFamily="18" charset="0"/>
              </a:rPr>
              <a:t>Aşırı Duyarlılığı</a:t>
            </a:r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3971925" y="3429001"/>
            <a:ext cx="4032250" cy="3095625"/>
          </a:xfrm>
          <a:prstGeom prst="ellipse">
            <a:avLst/>
          </a:prstGeom>
          <a:gradFill rotWithShape="1">
            <a:gsLst>
              <a:gs pos="0">
                <a:srgbClr val="FF33CC">
                  <a:alpha val="15999"/>
                </a:srgbClr>
              </a:gs>
              <a:gs pos="100000">
                <a:srgbClr val="76185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cs typeface="Arial" charset="0"/>
              </a:rPr>
              <a:t>İntolerans</a:t>
            </a:r>
          </a:p>
          <a:p>
            <a:pPr algn="ctr"/>
            <a:r>
              <a:rPr lang="tr-TR" b="1">
                <a:cs typeface="Arial" charset="0"/>
              </a:rPr>
              <a:t>Pseudoa</a:t>
            </a:r>
            <a:r>
              <a:rPr lang="de-DE" b="1">
                <a:cs typeface="Arial" charset="0"/>
              </a:rPr>
              <a:t>lerji</a:t>
            </a:r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2603501" y="1700214"/>
            <a:ext cx="3744913" cy="2808287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de-DE" b="1">
                <a:cs typeface="Arial" charset="0"/>
              </a:rPr>
              <a:t>Alerji tip I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8401051" y="5049839"/>
            <a:ext cx="19966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cs typeface="Arial" charset="0"/>
              </a:rPr>
              <a:t>Semptomlar</a:t>
            </a:r>
            <a:r>
              <a:rPr lang="tr-TR" sz="2400" b="1">
                <a:cs typeface="Arial" charset="0"/>
              </a:rPr>
              <a:t>ın</a:t>
            </a:r>
          </a:p>
          <a:p>
            <a:r>
              <a:rPr lang="tr-TR" sz="2400" b="1">
                <a:cs typeface="Arial" charset="0"/>
              </a:rPr>
              <a:t>Örtüşmesi</a:t>
            </a:r>
            <a:endParaRPr lang="de-DE" sz="2400" b="1">
              <a:cs typeface="Arial" charset="0"/>
            </a:endParaRPr>
          </a:p>
          <a:p>
            <a:endParaRPr lang="de-DE" sz="2400" b="1">
              <a:cs typeface="Arial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703389" y="400328"/>
            <a:ext cx="184731" cy="36933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600" dirty="0"/>
              <a:t>Klinikte karşılaşılan alerjik reaksiyonların önemli bir kısmı </a:t>
            </a:r>
            <a:r>
              <a:rPr lang="tr-TR" sz="2600" dirty="0" err="1"/>
              <a:t>IgE</a:t>
            </a:r>
            <a:r>
              <a:rPr lang="tr-TR" sz="2600" dirty="0"/>
              <a:t> aracılıdır.</a:t>
            </a:r>
          </a:p>
          <a:p>
            <a:pPr lvl="1"/>
            <a:r>
              <a:rPr lang="tr-TR" sz="2200" dirty="0"/>
              <a:t>Kural olarak antijenler </a:t>
            </a:r>
            <a:r>
              <a:rPr lang="tr-TR" sz="2200" dirty="0" err="1"/>
              <a:t>glikoprotein</a:t>
            </a:r>
            <a:r>
              <a:rPr lang="tr-TR" sz="2200" dirty="0"/>
              <a:t> yapıdadır.</a:t>
            </a:r>
          </a:p>
          <a:p>
            <a:pPr lvl="1"/>
            <a:r>
              <a:rPr lang="tr-TR" sz="2200" dirty="0"/>
              <a:t>Her gıda 10-30 </a:t>
            </a:r>
            <a:r>
              <a:rPr lang="tr-TR" sz="2200" dirty="0" err="1"/>
              <a:t>antijenik</a:t>
            </a:r>
            <a:r>
              <a:rPr lang="tr-TR" sz="2200" dirty="0"/>
              <a:t> potansiyel taşıyan </a:t>
            </a:r>
            <a:r>
              <a:rPr lang="tr-TR" sz="2200" dirty="0" err="1"/>
              <a:t>glikoprotein</a:t>
            </a:r>
            <a:r>
              <a:rPr lang="tr-TR" sz="2200" dirty="0"/>
              <a:t> içerir.</a:t>
            </a:r>
          </a:p>
          <a:p>
            <a:pPr lvl="1"/>
            <a:r>
              <a:rPr lang="tr-TR" sz="2200" dirty="0"/>
              <a:t>Alerjiye neden olan antijenlerin ortak özelliği polene benzer </a:t>
            </a:r>
            <a:r>
              <a:rPr lang="tr-TR" sz="2200" dirty="0" err="1"/>
              <a:t>epitoplar</a:t>
            </a:r>
            <a:r>
              <a:rPr lang="tr-TR" sz="2200" dirty="0"/>
              <a:t> içermeleridir.(Huş ağacı poleni-elma,havuç,fındık)</a:t>
            </a:r>
          </a:p>
          <a:p>
            <a:pPr lvl="1"/>
            <a:r>
              <a:rPr lang="tr-TR" sz="2200" dirty="0"/>
              <a:t>Aynı antijene karşı olan aşırı duyarlılık reaksiyonları farklı hastalarda farklı klinik bulgular ile seyredebilir.</a:t>
            </a:r>
          </a:p>
          <a:p>
            <a:pPr lvl="1"/>
            <a:endParaRPr lang="tr-TR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tr-TR" sz="2800" b="1"/>
              <a:t>IgE aracılıklı reaksiyonların klinik belirtileri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08050"/>
            <a:ext cx="9144000" cy="59499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b="1" dirty="0"/>
              <a:t>Cilt bulguları</a:t>
            </a:r>
            <a:r>
              <a:rPr lang="tr-TR" sz="2400" dirty="0"/>
              <a:t>:    Ürtiker,</a:t>
            </a:r>
            <a:r>
              <a:rPr lang="tr-TR" sz="2400" dirty="0" err="1"/>
              <a:t>anjioödem</a:t>
            </a:r>
            <a:r>
              <a:rPr lang="tr-TR" sz="2400" dirty="0"/>
              <a:t>,</a:t>
            </a:r>
            <a:r>
              <a:rPr lang="tr-TR" sz="2400" dirty="0" err="1"/>
              <a:t>morbiliform</a:t>
            </a:r>
            <a:r>
              <a:rPr lang="tr-TR" sz="2400" dirty="0"/>
              <a:t> </a:t>
            </a:r>
            <a:r>
              <a:rPr lang="tr-TR" sz="2400" dirty="0" err="1"/>
              <a:t>eritemler</a:t>
            </a:r>
            <a:r>
              <a:rPr lang="tr-TR" sz="2400" dirty="0"/>
              <a:t>, </a:t>
            </a:r>
            <a:r>
              <a:rPr lang="tr-TR" sz="2400" dirty="0" err="1"/>
              <a:t>flaşing</a:t>
            </a:r>
            <a:endParaRPr lang="tr-T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b="1" dirty="0"/>
              <a:t>Gözler</a:t>
            </a:r>
            <a:r>
              <a:rPr lang="tr-TR" sz="2400" dirty="0"/>
              <a:t>: </a:t>
            </a:r>
            <a:r>
              <a:rPr lang="tr-TR" sz="2400" dirty="0" err="1"/>
              <a:t>Konjonktivada</a:t>
            </a:r>
            <a:r>
              <a:rPr lang="tr-TR" sz="2400" dirty="0"/>
              <a:t> </a:t>
            </a:r>
            <a:r>
              <a:rPr lang="tr-TR" sz="2400" dirty="0" err="1"/>
              <a:t>konjesyon</a:t>
            </a:r>
            <a:r>
              <a:rPr lang="tr-TR" sz="2400" dirty="0"/>
              <a:t>, sulanma, </a:t>
            </a:r>
            <a:r>
              <a:rPr lang="tr-TR" sz="2400" dirty="0" err="1"/>
              <a:t>periorbital</a:t>
            </a:r>
            <a:r>
              <a:rPr lang="tr-TR" sz="2400" dirty="0"/>
              <a:t> ödem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b="1" dirty="0"/>
              <a:t>Solunum sistemi</a:t>
            </a:r>
            <a:r>
              <a:rPr lang="tr-TR" sz="2400" dirty="0"/>
              <a:t>: Akut </a:t>
            </a:r>
            <a:r>
              <a:rPr lang="tr-TR" sz="2400" dirty="0" err="1"/>
              <a:t>rinokonjonktivit</a:t>
            </a:r>
            <a:r>
              <a:rPr lang="tr-TR" sz="2400" dirty="0"/>
              <a:t>( hapşırık,burun akıntısı,nazal </a:t>
            </a:r>
            <a:r>
              <a:rPr lang="tr-TR" sz="2400" dirty="0" err="1"/>
              <a:t>konjesyon</a:t>
            </a:r>
            <a:r>
              <a:rPr lang="tr-TR" sz="2400" dirty="0"/>
              <a:t>, metalik tat)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                         -Üst solunum yolu(boğuk ses,</a:t>
            </a:r>
            <a:r>
              <a:rPr lang="tr-TR" sz="2400" dirty="0" err="1"/>
              <a:t>larinks</a:t>
            </a:r>
            <a:r>
              <a:rPr lang="tr-TR" sz="2400" dirty="0"/>
              <a:t> ödemi),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                         - Alt solunum yolu(nefes darlığı,</a:t>
            </a:r>
            <a:r>
              <a:rPr lang="tr-TR" sz="2400" dirty="0" err="1"/>
              <a:t>takipne</a:t>
            </a:r>
            <a:r>
              <a:rPr lang="tr-TR" sz="2400" dirty="0"/>
              <a:t>,</a:t>
            </a:r>
            <a:r>
              <a:rPr lang="tr-TR" sz="2400" dirty="0" err="1"/>
              <a:t>wheezing</a:t>
            </a:r>
            <a:r>
              <a:rPr lang="tr-TR" sz="2400" dirty="0"/>
              <a:t>,öksürük, </a:t>
            </a:r>
            <a:r>
              <a:rPr lang="tr-TR" sz="2400" dirty="0" err="1"/>
              <a:t>siyanoz</a:t>
            </a:r>
            <a:r>
              <a:rPr lang="tr-TR" sz="2400" dirty="0"/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b="1" dirty="0" err="1"/>
              <a:t>Gastrointestinal</a:t>
            </a:r>
            <a:r>
              <a:rPr lang="tr-TR" sz="2400" b="1" dirty="0"/>
              <a:t> sistem</a:t>
            </a:r>
            <a:r>
              <a:rPr lang="tr-TR" sz="2400" dirty="0"/>
              <a:t>: Bulantı/kusma,kramp şeklinde karın ağrısı, şişkinlik, ishal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b="1" dirty="0" err="1"/>
              <a:t>Kardiyovasküler</a:t>
            </a:r>
            <a:r>
              <a:rPr lang="tr-TR" sz="2400" b="1" dirty="0"/>
              <a:t> sistem</a:t>
            </a:r>
            <a:r>
              <a:rPr lang="tr-TR" sz="2400" dirty="0"/>
              <a:t>: İletim bozuklukları,</a:t>
            </a:r>
            <a:r>
              <a:rPr lang="tr-TR" sz="2400" dirty="0" err="1"/>
              <a:t>takikardi</a:t>
            </a:r>
            <a:r>
              <a:rPr lang="tr-TR" sz="2400" dirty="0"/>
              <a:t>, </a:t>
            </a:r>
            <a:r>
              <a:rPr lang="tr-TR" sz="2400" dirty="0" err="1"/>
              <a:t>bradikardi</a:t>
            </a:r>
            <a:r>
              <a:rPr lang="tr-TR" sz="2400" dirty="0"/>
              <a:t>,aritmiler,hipotansiyon/şok,kardiyak </a:t>
            </a:r>
            <a:r>
              <a:rPr lang="tr-TR" sz="2400" dirty="0" err="1"/>
              <a:t>arrest</a:t>
            </a:r>
            <a:endParaRPr lang="tr-TR" sz="24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b="1" dirty="0"/>
              <a:t>Nörolojik bulgular</a:t>
            </a:r>
            <a:r>
              <a:rPr lang="tr-TR" sz="2400" dirty="0"/>
              <a:t>: Sersemlik,</a:t>
            </a:r>
            <a:r>
              <a:rPr lang="tr-TR" sz="2400" dirty="0" err="1"/>
              <a:t>senkop</a:t>
            </a:r>
            <a:r>
              <a:rPr lang="tr-TR" sz="2400" dirty="0"/>
              <a:t>, epilepsi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i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 </a:t>
            </a:r>
            <a:endParaRPr lang="tr-TR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tr-TR" sz="3600"/>
              <a:t>IgE aracılıklı hastalıklar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Ürtiker, anjioödem</a:t>
            </a:r>
          </a:p>
          <a:p>
            <a:r>
              <a:rPr lang="tr-TR"/>
              <a:t>Rinokonjonktivit</a:t>
            </a:r>
          </a:p>
          <a:p>
            <a:r>
              <a:rPr lang="tr-TR"/>
              <a:t>Gastrointestinal anafilaksi</a:t>
            </a:r>
          </a:p>
          <a:p>
            <a:r>
              <a:rPr lang="tr-TR"/>
              <a:t>Anafilaksi</a:t>
            </a:r>
          </a:p>
          <a:p>
            <a:r>
              <a:rPr lang="tr-TR"/>
              <a:t>Oral allerji sendromu</a:t>
            </a:r>
          </a:p>
          <a:p>
            <a:r>
              <a:rPr lang="tr-TR"/>
              <a:t>Besine bağlı egzersizin sebep olduğu  anafilaksi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tr-TR" sz="3600"/>
              <a:t>Miks IgE ve non-IgE aracılıklı hastalıklar</a:t>
            </a:r>
            <a:r>
              <a:rPr lang="tr-TR" sz="4000"/>
              <a:t>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Atopik dermatit</a:t>
            </a:r>
          </a:p>
          <a:p>
            <a:r>
              <a:rPr lang="tr-TR"/>
              <a:t>Allerjik eozinofilik özofajit</a:t>
            </a:r>
          </a:p>
          <a:p>
            <a:r>
              <a:rPr lang="tr-TR"/>
              <a:t>Allerjik eozinofilik gastroenterit</a:t>
            </a:r>
          </a:p>
          <a:p>
            <a:r>
              <a:rPr lang="tr-TR"/>
              <a:t>Astım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/>
              <a:t>Non-IgE aracılılıklı hastalıklar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Kontakt dermatit</a:t>
            </a:r>
          </a:p>
          <a:p>
            <a:r>
              <a:rPr lang="tr-TR"/>
              <a:t>Dermatitis herpetiformis</a:t>
            </a:r>
          </a:p>
          <a:p>
            <a:r>
              <a:rPr lang="tr-TR"/>
              <a:t>Besin proteininin neden olduğu enterokolit</a:t>
            </a:r>
          </a:p>
          <a:p>
            <a:r>
              <a:rPr lang="tr-TR"/>
              <a:t>Besin proteininin neden olduğu proktit, proctokolit</a:t>
            </a:r>
          </a:p>
          <a:p>
            <a:r>
              <a:rPr lang="tr-TR"/>
              <a:t>Besin proteininin neden olduğu enteropati</a:t>
            </a:r>
          </a:p>
          <a:p>
            <a:r>
              <a:rPr lang="tr-TR"/>
              <a:t>Celiac hastalığı</a:t>
            </a:r>
          </a:p>
          <a:p>
            <a:r>
              <a:rPr lang="tr-TR"/>
              <a:t>Besin proteininin neden olduğu hemosiderozis (Heiner sendromu)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</a:rPr>
              <a:t>Klinik 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Çapraz Gıda Alerjileri: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773739" y="1325564"/>
          <a:ext cx="3417887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 Eşlem Resmi" r:id="rId3" imgW="3543795" imgH="5714286" progId="PBrush">
                  <p:embed/>
                </p:oleObj>
              </mc:Choice>
              <mc:Fallback>
                <p:oleObj name="Bit Eşlem Resmi" r:id="rId3" imgW="3543795" imgH="5714286" progId="PBrush">
                  <p:embed/>
                  <p:pic>
                    <p:nvPicPr>
                      <p:cNvPr id="409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9" y="1325564"/>
                        <a:ext cx="3417887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solidFill>
                  <a:schemeClr val="accent2"/>
                </a:solidFill>
              </a:rPr>
              <a:t>İMMÜN SİSTEM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/>
          <a:lstStyle/>
          <a:p>
            <a:pPr eaLnBrk="1" hangingPunct="1"/>
            <a:endParaRPr lang="tr-TR" dirty="0"/>
          </a:p>
          <a:p>
            <a:pPr eaLnBrk="1" hangingPunct="1">
              <a:buNone/>
            </a:pPr>
            <a:r>
              <a:rPr lang="tr-TR" dirty="0"/>
              <a:t>1) Doğal  </a:t>
            </a:r>
            <a:r>
              <a:rPr lang="tr-TR" dirty="0" err="1"/>
              <a:t>İmmünite</a:t>
            </a:r>
            <a:r>
              <a:rPr lang="tr-TR" dirty="0"/>
              <a:t> (</a:t>
            </a:r>
            <a:r>
              <a:rPr lang="tr-TR" dirty="0" err="1"/>
              <a:t>innate</a:t>
            </a:r>
            <a:r>
              <a:rPr lang="tr-TR" dirty="0"/>
              <a:t> </a:t>
            </a:r>
            <a:r>
              <a:rPr lang="tr-TR" dirty="0" err="1"/>
              <a:t>immünite</a:t>
            </a:r>
            <a:r>
              <a:rPr lang="tr-TR" dirty="0"/>
              <a:t>)</a:t>
            </a:r>
          </a:p>
          <a:p>
            <a:pPr lvl="1" eaLnBrk="1" hangingPunct="1"/>
            <a:r>
              <a:rPr lang="tr-TR" dirty="0"/>
              <a:t>Fagositler (</a:t>
            </a:r>
            <a:r>
              <a:rPr lang="tr-TR" dirty="0" err="1"/>
              <a:t>Monosit</a:t>
            </a:r>
            <a:r>
              <a:rPr lang="tr-TR" dirty="0"/>
              <a:t>, </a:t>
            </a:r>
            <a:r>
              <a:rPr lang="tr-TR" dirty="0" err="1"/>
              <a:t>Makrofaj</a:t>
            </a:r>
            <a:r>
              <a:rPr lang="tr-TR" dirty="0"/>
              <a:t>, </a:t>
            </a:r>
            <a:r>
              <a:rPr lang="tr-TR" dirty="0" err="1"/>
              <a:t>Nötrofil</a:t>
            </a:r>
            <a:r>
              <a:rPr lang="tr-TR" dirty="0"/>
              <a:t>)	</a:t>
            </a:r>
          </a:p>
          <a:p>
            <a:pPr eaLnBrk="1" hangingPunct="1"/>
            <a:endParaRPr lang="tr-TR" dirty="0"/>
          </a:p>
          <a:p>
            <a:pPr eaLnBrk="1" hangingPunct="1">
              <a:buNone/>
            </a:pPr>
            <a:r>
              <a:rPr lang="tr-TR" dirty="0"/>
              <a:t>2) Kazanılmış  </a:t>
            </a:r>
            <a:r>
              <a:rPr lang="tr-TR" dirty="0" err="1"/>
              <a:t>İmmünite</a:t>
            </a:r>
            <a:r>
              <a:rPr lang="tr-TR" dirty="0"/>
              <a:t> (</a:t>
            </a:r>
            <a:r>
              <a:rPr lang="tr-TR" dirty="0" err="1"/>
              <a:t>adaptif</a:t>
            </a:r>
            <a:r>
              <a:rPr lang="tr-TR" dirty="0"/>
              <a:t> </a:t>
            </a:r>
            <a:r>
              <a:rPr lang="tr-TR" dirty="0" err="1"/>
              <a:t>immünite</a:t>
            </a:r>
            <a:r>
              <a:rPr lang="tr-TR" dirty="0"/>
              <a:t>)</a:t>
            </a:r>
          </a:p>
          <a:p>
            <a:pPr lvl="1" eaLnBrk="1" hangingPunct="1"/>
            <a:r>
              <a:rPr lang="tr-TR" dirty="0"/>
              <a:t>Lenfositler (T ve B lenfosit)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532EDE7-D896-4961-83DF-9280969E5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1728192"/>
          </a:xfrm>
        </p:spPr>
        <p:txBody>
          <a:bodyPr>
            <a:noAutofit/>
          </a:bodyPr>
          <a:lstStyle/>
          <a:p>
            <a:pPr eaLnBrk="1" hangingPunct="1"/>
            <a:r>
              <a:rPr lang="tr-TR" sz="4000" b="1" dirty="0" err="1"/>
              <a:t>İmmün</a:t>
            </a:r>
            <a:r>
              <a:rPr lang="tr-TR" sz="4000" b="1" dirty="0"/>
              <a:t> Sistemin Fonksiyon Bozuklukları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2B93D9-4AE5-4D45-90D4-DE83A292E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457200" indent="-457200"/>
            <a:endParaRPr lang="tr-TR" sz="3600" dirty="0"/>
          </a:p>
          <a:p>
            <a:pPr marL="457200" indent="-457200"/>
            <a:r>
              <a:rPr 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Aşırı duyarlılık reaksiyonları</a:t>
            </a:r>
          </a:p>
          <a:p>
            <a:pPr marL="457200" indent="-457200"/>
            <a:r>
              <a:rPr lang="tr-TR" sz="3600" dirty="0" err="1">
                <a:solidFill>
                  <a:schemeClr val="accent2"/>
                </a:solidFill>
              </a:rPr>
              <a:t>Otoimmünite</a:t>
            </a:r>
            <a:r>
              <a:rPr lang="tr-TR" sz="3600" dirty="0">
                <a:solidFill>
                  <a:schemeClr val="accent2"/>
                </a:solidFill>
              </a:rPr>
              <a:t> gelişmesi</a:t>
            </a:r>
          </a:p>
          <a:p>
            <a:pPr marL="457200" indent="-457200"/>
            <a:r>
              <a:rPr lang="tr-TR" sz="3600" dirty="0" err="1"/>
              <a:t>İmmün</a:t>
            </a:r>
            <a:r>
              <a:rPr lang="tr-TR" sz="3600" dirty="0"/>
              <a:t> Yetmezlik Hastalıkları</a:t>
            </a:r>
          </a:p>
          <a:p>
            <a:pPr marL="457200" indent="-457200"/>
            <a:r>
              <a:rPr lang="tr-TR" sz="3600" dirty="0" err="1"/>
              <a:t>Malignite</a:t>
            </a:r>
            <a:r>
              <a:rPr lang="tr-TR" sz="3600" dirty="0"/>
              <a:t> gelişmesi</a:t>
            </a:r>
          </a:p>
          <a:p>
            <a:pPr marL="457200" indent="-45720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31794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11A30C-3565-4C1C-A831-563BF237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4C4440-454B-417E-9B2B-ABE8315F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Otoimmünite</a:t>
            </a:r>
            <a:r>
              <a:rPr lang="tr-TR" dirty="0"/>
              <a:t>; immünolojik  toleransın bozulmasıyla kişinin kendi antijenlerine karşı </a:t>
            </a:r>
            <a:r>
              <a:rPr lang="tr-TR" dirty="0" err="1"/>
              <a:t>immün</a:t>
            </a:r>
            <a:r>
              <a:rPr lang="tr-TR" dirty="0"/>
              <a:t> yanıt oluşturmasıdır.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Bunun sonucunda, doku hasarı ve </a:t>
            </a:r>
            <a:r>
              <a:rPr lang="tr-TR" b="1" dirty="0" err="1"/>
              <a:t>otoimmün</a:t>
            </a:r>
            <a:r>
              <a:rPr lang="tr-TR" b="1" dirty="0"/>
              <a:t> hastalıklar</a:t>
            </a:r>
            <a:r>
              <a:rPr lang="tr-TR" dirty="0"/>
              <a:t> gelişir.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9293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7DB02C-855F-49B7-AFA5-0B544C63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Otoimmünite</a:t>
            </a:r>
            <a:r>
              <a:rPr lang="tr-TR" dirty="0">
                <a:solidFill>
                  <a:srgbClr val="FF0000"/>
                </a:solidFill>
              </a:rPr>
              <a:t> Gelişmesinde;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0E45EA-EF59-4C7F-BC91-5FAFAA31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71547"/>
            <a:ext cx="9001156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>
                <a:solidFill>
                  <a:srgbClr val="FF0000"/>
                </a:solidFill>
              </a:rPr>
              <a:t>		Genetik faktörler </a:t>
            </a:r>
          </a:p>
          <a:p>
            <a:pPr>
              <a:lnSpc>
                <a:spcPct val="90000"/>
              </a:lnSpc>
              <a:buNone/>
            </a:pPr>
            <a:r>
              <a:rPr lang="tr-TR" dirty="0"/>
              <a:t>	Birçok </a:t>
            </a:r>
            <a:r>
              <a:rPr lang="tr-TR" dirty="0" err="1"/>
              <a:t>otoimmün</a:t>
            </a:r>
            <a:r>
              <a:rPr lang="tr-TR" dirty="0"/>
              <a:t> hastalık </a:t>
            </a:r>
            <a:r>
              <a:rPr lang="tr-TR" dirty="0" err="1"/>
              <a:t>poligeniktir</a:t>
            </a:r>
            <a:endParaRPr lang="tr-TR" dirty="0"/>
          </a:p>
          <a:p>
            <a:pPr>
              <a:lnSpc>
                <a:spcPct val="90000"/>
              </a:lnSpc>
              <a:buNone/>
            </a:pPr>
            <a:r>
              <a:rPr lang="tr-TR" dirty="0"/>
              <a:t>	Birçok </a:t>
            </a:r>
            <a:r>
              <a:rPr lang="tr-TR" dirty="0" err="1"/>
              <a:t>polimorfik</a:t>
            </a:r>
            <a:r>
              <a:rPr lang="tr-TR" dirty="0"/>
              <a:t> genin self –toleransın gelişimini etkilediği ve tutulan bireylerin,  toleransın devamında </a:t>
            </a:r>
            <a:r>
              <a:rPr lang="tr-TR" dirty="0" err="1"/>
              <a:t>defektli</a:t>
            </a:r>
            <a:r>
              <a:rPr lang="tr-TR" dirty="0"/>
              <a:t> gen ürünleri ekspresse ettiği düşünülür.</a:t>
            </a:r>
          </a:p>
          <a:p>
            <a:pPr>
              <a:lnSpc>
                <a:spcPct val="90000"/>
              </a:lnSpc>
              <a:buNone/>
            </a:pPr>
            <a:r>
              <a:rPr lang="tr-TR" dirty="0"/>
              <a:t>	</a:t>
            </a:r>
            <a:r>
              <a:rPr lang="tr-TR" dirty="0" err="1"/>
              <a:t>Otoimmünite</a:t>
            </a:r>
            <a:r>
              <a:rPr lang="tr-TR" dirty="0"/>
              <a:t> ile ilgili genler arasında, MHC klas II  genleri önemlidir. 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Çünkü klas II  MHC  molekülleri CD4+ T hücrelerinin seçimi ve aktivasyonundan sorumludur. 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CD4+ hücreler, protein antijenlerine karşı </a:t>
            </a:r>
            <a:r>
              <a:rPr lang="tr-TR" dirty="0" err="1"/>
              <a:t>humoral</a:t>
            </a:r>
            <a:r>
              <a:rPr lang="tr-TR" dirty="0"/>
              <a:t> ve hücre aracılıklı </a:t>
            </a:r>
            <a:r>
              <a:rPr lang="tr-TR" dirty="0" err="1"/>
              <a:t>immün</a:t>
            </a:r>
            <a:r>
              <a:rPr lang="tr-TR" dirty="0"/>
              <a:t> cevaplardan sorumludur.</a:t>
            </a:r>
          </a:p>
          <a:p>
            <a:pPr>
              <a:lnSpc>
                <a:spcPct val="80000"/>
              </a:lnSpc>
              <a:buNone/>
            </a:pPr>
            <a:r>
              <a:rPr lang="tr-TR" dirty="0"/>
              <a:t>	MHC molekülleri, T hücre seleksiyon ve aktivasyonunu kontrol ederek </a:t>
            </a:r>
            <a:r>
              <a:rPr lang="tr-TR" dirty="0" err="1"/>
              <a:t>otoimmünitenin</a:t>
            </a:r>
            <a:r>
              <a:rPr lang="tr-TR" dirty="0"/>
              <a:t> gelişimini etkiler. </a:t>
            </a:r>
            <a:endParaRPr lang="tr-TR" b="1" dirty="0"/>
          </a:p>
          <a:p>
            <a:pPr>
              <a:lnSpc>
                <a:spcPct val="90000"/>
              </a:lnSpc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249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33375"/>
            <a:ext cx="8229600" cy="5792788"/>
          </a:xfrm>
        </p:spPr>
        <p:txBody>
          <a:bodyPr/>
          <a:lstStyle/>
          <a:p>
            <a:pPr eaLnBrk="1" hangingPunct="1"/>
            <a:endParaRPr lang="tr-TR" dirty="0"/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Hastalıkla ilişkili HLA dizimini taşıyan  şahıslar  ömür boyu hastalanmayabilirler. </a:t>
            </a:r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HLA geninin kendisi </a:t>
            </a:r>
            <a:r>
              <a:rPr lang="tr-TR" dirty="0" err="1"/>
              <a:t>otoimmün</a:t>
            </a:r>
            <a:r>
              <a:rPr lang="tr-TR" dirty="0"/>
              <a:t> hastalık sebebi değildir, fakat </a:t>
            </a:r>
            <a:r>
              <a:rPr lang="tr-TR" dirty="0" err="1"/>
              <a:t>otoimmünitenin</a:t>
            </a:r>
            <a:r>
              <a:rPr lang="tr-TR" dirty="0"/>
              <a:t> başlamasına yol açan faktörlerden biridir.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2913B-ABCC-4D1F-B413-06CFC7D4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Enfeksiyonlar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4432B0-ACB8-4CF5-85D5-AB00F795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58" y="1071546"/>
            <a:ext cx="8643998" cy="53097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/>
              <a:t>	Self–reaktif  lenfositleri aktive edebilir,  doku zedelenmesi ve </a:t>
            </a:r>
            <a:r>
              <a:rPr lang="tr-TR" dirty="0" err="1"/>
              <a:t>otoimmün</a:t>
            </a:r>
            <a:r>
              <a:rPr lang="tr-TR" dirty="0"/>
              <a:t> hastalıkların gelişimine yol açabilir.  Enfeksiyonlar  </a:t>
            </a:r>
            <a:r>
              <a:rPr lang="tr-TR" dirty="0" err="1"/>
              <a:t>otoimmüniteye</a:t>
            </a:r>
            <a:r>
              <a:rPr lang="tr-TR" dirty="0"/>
              <a:t>  birkaç mekanizma ile yol açarlar: </a:t>
            </a: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	a) </a:t>
            </a:r>
            <a:r>
              <a:rPr lang="tr-TR" dirty="0"/>
              <a:t>Aktive </a:t>
            </a:r>
            <a:r>
              <a:rPr lang="tr-TR" dirty="0" err="1"/>
              <a:t>APC’leri</a:t>
            </a:r>
            <a:r>
              <a:rPr lang="tr-TR" dirty="0"/>
              <a:t> arttırarak self reaktif T lenfositlerin     artışına ve  </a:t>
            </a:r>
            <a:r>
              <a:rPr lang="tr-TR" dirty="0" err="1"/>
              <a:t>otoimmün</a:t>
            </a:r>
            <a:r>
              <a:rPr lang="tr-TR" dirty="0"/>
              <a:t> hastalıklara yol açarlar.</a:t>
            </a:r>
          </a:p>
          <a:p>
            <a:pPr>
              <a:lnSpc>
                <a:spcPct val="90000"/>
              </a:lnSpc>
              <a:buNone/>
            </a:pPr>
            <a:r>
              <a:rPr lang="tr-TR" dirty="0">
                <a:solidFill>
                  <a:srgbClr val="FF0000"/>
                </a:solidFill>
              </a:rPr>
              <a:t>	b)</a:t>
            </a:r>
            <a:r>
              <a:rPr lang="tr-TR" dirty="0"/>
              <a:t> Moleküler </a:t>
            </a:r>
            <a:r>
              <a:rPr lang="tr-TR" dirty="0" err="1"/>
              <a:t>mimikri</a:t>
            </a:r>
            <a:r>
              <a:rPr lang="tr-TR" dirty="0"/>
              <a:t>: 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Bazı  mikroorganizmalardaki  </a:t>
            </a:r>
            <a:r>
              <a:rPr lang="tr-TR" dirty="0" err="1"/>
              <a:t>peptid</a:t>
            </a:r>
            <a:r>
              <a:rPr lang="tr-TR" dirty="0"/>
              <a:t> antijenlerle, self antijenler  benzer ve çapraz reaksiyon verirler.</a:t>
            </a: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	c) </a:t>
            </a:r>
            <a:r>
              <a:rPr lang="tr-TR" dirty="0"/>
              <a:t>Mikroplar, </a:t>
            </a:r>
            <a:r>
              <a:rPr lang="tr-TR" dirty="0" err="1"/>
              <a:t>dendritik</a:t>
            </a:r>
            <a:r>
              <a:rPr lang="tr-TR" dirty="0"/>
              <a:t> hücrelerde</a:t>
            </a:r>
            <a:r>
              <a:rPr lang="tr-TR" b="1" dirty="0"/>
              <a:t> </a:t>
            </a:r>
            <a:r>
              <a:rPr lang="tr-TR" b="1" dirty="0" err="1"/>
              <a:t>Toll</a:t>
            </a:r>
            <a:r>
              <a:rPr lang="tr-TR" b="1" dirty="0"/>
              <a:t>-</a:t>
            </a:r>
            <a:r>
              <a:rPr lang="tr-TR" b="1" dirty="0" err="1"/>
              <a:t>like</a:t>
            </a:r>
            <a:r>
              <a:rPr lang="tr-TR" b="1" dirty="0"/>
              <a:t> </a:t>
            </a:r>
            <a:r>
              <a:rPr lang="tr-TR" b="1" dirty="0" err="1"/>
              <a:t>res</a:t>
            </a:r>
            <a:r>
              <a:rPr lang="tr-TR" b="1" dirty="0"/>
              <a:t>(</a:t>
            </a:r>
            <a:r>
              <a:rPr lang="tr-TR" b="1" dirty="0" err="1"/>
              <a:t>TLRs</a:t>
            </a:r>
            <a:r>
              <a:rPr lang="tr-TR" b="1" dirty="0"/>
              <a:t>)</a:t>
            </a:r>
            <a:r>
              <a:rPr lang="tr-TR" b="1" dirty="0" err="1"/>
              <a:t>leri</a:t>
            </a:r>
            <a:r>
              <a:rPr lang="tr-TR" b="1" dirty="0"/>
              <a:t>  </a:t>
            </a:r>
            <a:r>
              <a:rPr lang="tr-TR" dirty="0"/>
              <a:t>kullanarak , lenfosit aktive eden </a:t>
            </a:r>
            <a:r>
              <a:rPr lang="tr-TR" dirty="0" err="1"/>
              <a:t>sitokinler</a:t>
            </a:r>
            <a:r>
              <a:rPr lang="tr-TR" dirty="0"/>
              <a:t> salınmasını sağlarlar </a:t>
            </a:r>
          </a:p>
          <a:p>
            <a:pPr lvl="1"/>
            <a:r>
              <a:rPr lang="tr-TR" dirty="0"/>
              <a:t>veya </a:t>
            </a:r>
            <a:r>
              <a:rPr lang="tr-TR" dirty="0" err="1"/>
              <a:t>otoreaktif</a:t>
            </a:r>
            <a:r>
              <a:rPr lang="tr-TR" dirty="0"/>
              <a:t> B hücrelerinden </a:t>
            </a:r>
            <a:r>
              <a:rPr lang="tr-TR" dirty="0" err="1"/>
              <a:t>otoantikor</a:t>
            </a:r>
            <a:r>
              <a:rPr lang="tr-TR" dirty="0"/>
              <a:t> yapımına yol açarlar.  Ör: Fare SLE modelleri</a:t>
            </a:r>
          </a:p>
          <a:p>
            <a:pPr>
              <a:lnSpc>
                <a:spcPct val="90000"/>
              </a:lnSpc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803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D4B1F5-8B19-4E68-B1C1-BF304C32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2985"/>
            <a:ext cx="8472518" cy="4983179"/>
          </a:xfrm>
        </p:spPr>
        <p:txBody>
          <a:bodyPr/>
          <a:lstStyle/>
          <a:p>
            <a:pPr>
              <a:buNone/>
            </a:pPr>
            <a:r>
              <a:rPr lang="tr-TR" dirty="0"/>
              <a:t>	a) Dokulardaki anatomik değişiklikler, normalde </a:t>
            </a:r>
            <a:r>
              <a:rPr lang="tr-TR" dirty="0" err="1"/>
              <a:t>immün</a:t>
            </a:r>
            <a:r>
              <a:rPr lang="tr-TR" dirty="0"/>
              <a:t> sistemden gizlenen self antijenlerin ortaya çıkmasını sağlar (</a:t>
            </a:r>
            <a:r>
              <a:rPr lang="tr-TR" dirty="0" err="1"/>
              <a:t>posttravmatik</a:t>
            </a:r>
            <a:r>
              <a:rPr lang="tr-TR" dirty="0"/>
              <a:t> </a:t>
            </a:r>
            <a:r>
              <a:rPr lang="tr-TR" dirty="0" err="1"/>
              <a:t>üveit</a:t>
            </a:r>
            <a:r>
              <a:rPr lang="tr-TR" dirty="0"/>
              <a:t>, </a:t>
            </a:r>
            <a:r>
              <a:rPr lang="tr-TR" dirty="0" err="1"/>
              <a:t>orşit</a:t>
            </a:r>
            <a:r>
              <a:rPr lang="tr-TR" dirty="0"/>
              <a:t>).</a:t>
            </a:r>
          </a:p>
          <a:p>
            <a:pPr>
              <a:buNone/>
            </a:pPr>
            <a:r>
              <a:rPr lang="tr-TR" dirty="0"/>
              <a:t>	b) </a:t>
            </a:r>
            <a:r>
              <a:rPr lang="tr-TR" dirty="0" err="1"/>
              <a:t>Hormonal</a:t>
            </a:r>
            <a:r>
              <a:rPr lang="tr-TR" dirty="0"/>
              <a:t> etkiler, bazı </a:t>
            </a:r>
            <a:r>
              <a:rPr lang="tr-TR" dirty="0" err="1"/>
              <a:t>otoimmün</a:t>
            </a:r>
            <a:r>
              <a:rPr lang="tr-TR" dirty="0"/>
              <a:t> hastalıklarda rol oynar. </a:t>
            </a:r>
          </a:p>
          <a:p>
            <a:pPr lvl="1"/>
            <a:r>
              <a:rPr lang="tr-TR" dirty="0"/>
              <a:t>Ör: birçok </a:t>
            </a:r>
            <a:r>
              <a:rPr lang="tr-TR" dirty="0" err="1"/>
              <a:t>otoimmün</a:t>
            </a:r>
            <a:r>
              <a:rPr lang="tr-TR" dirty="0"/>
              <a:t> </a:t>
            </a:r>
            <a:r>
              <a:rPr lang="tr-TR" dirty="0" err="1"/>
              <a:t>hast</a:t>
            </a:r>
            <a:r>
              <a:rPr lang="tr-TR" dirty="0"/>
              <a:t> kadınlarda sık görülür.</a:t>
            </a:r>
          </a:p>
          <a:p>
            <a:pPr lvl="1"/>
            <a:r>
              <a:rPr lang="tr-TR" dirty="0"/>
              <a:t> SLE kadınlarda erkeklerden 10 kat fazladır.</a:t>
            </a:r>
          </a:p>
          <a:p>
            <a:endParaRPr lang="tr-T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DAD346-04C4-480C-8492-0CC820A8F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39784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/>
              <a:t>Diğer Faktörler</a:t>
            </a:r>
            <a:r>
              <a:rPr lang="tr-T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23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Group 2"/>
          <p:cNvGraphicFramePr>
            <a:graphicFrameLocks noGrp="1"/>
          </p:cNvGraphicFramePr>
          <p:nvPr/>
        </p:nvGraphicFramePr>
        <p:xfrm>
          <a:off x="4222750" y="868364"/>
          <a:ext cx="3746500" cy="5121275"/>
        </p:xfrm>
        <a:graphic>
          <a:graphicData uri="http://schemas.openxmlformats.org/drawingml/2006/table">
            <a:tbl>
              <a:tblPr/>
              <a:tblGrid>
                <a:gridCol w="37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30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3253" name="Picture 9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6" y="914401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0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7" y="214290"/>
            <a:ext cx="8402652" cy="57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11"/>
          <p:cNvSpPr>
            <a:spLocks noChangeArrowheads="1"/>
          </p:cNvSpPr>
          <p:nvPr/>
        </p:nvSpPr>
        <p:spPr bwMode="auto">
          <a:xfrm>
            <a:off x="2063750" y="5949950"/>
            <a:ext cx="80645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/>
              <a:t> </a:t>
            </a:r>
            <a:r>
              <a:rPr lang="tr-TR"/>
              <a:t>Otoimmun hastalıklar,  organ-spesifik veya </a:t>
            </a:r>
          </a:p>
          <a:p>
            <a:pPr algn="ctr"/>
            <a:r>
              <a:rPr lang="tr-TR"/>
              <a:t>organ spesifik olmayan (sistemik)hastalıklardır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Group 2"/>
          <p:cNvGraphicFramePr>
            <a:graphicFrameLocks noGrp="1"/>
          </p:cNvGraphicFramePr>
          <p:nvPr/>
        </p:nvGraphicFramePr>
        <p:xfrm>
          <a:off x="4222750" y="876300"/>
          <a:ext cx="3746500" cy="5106988"/>
        </p:xfrm>
        <a:graphic>
          <a:graphicData uri="http://schemas.openxmlformats.org/drawingml/2006/table">
            <a:tbl>
              <a:tblPr/>
              <a:tblGrid>
                <a:gridCol w="37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           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30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4277" name="Picture 9" descr="Clos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6" y="922339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0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1" y="0"/>
            <a:ext cx="850112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1524000" y="6381750"/>
            <a:ext cx="91440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200"/>
              <a:t>Although the non-organ-specific diseases characteristically produce symptoms in the skin, joints, kidney, and muscle, individual organs</a:t>
            </a:r>
          </a:p>
          <a:p>
            <a:r>
              <a:rPr lang="tr-TR" sz="1200"/>
              <a:t> are more markedly affected by particular diseases, for example the kidney in SLE and the joints in rheumatoid arthritis.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D66EB74-17CC-4686-9B40-D34934AA1E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4000" b="1" dirty="0" err="1">
                <a:solidFill>
                  <a:srgbClr val="C00000"/>
                </a:solidFill>
              </a:rPr>
              <a:t>Otoimmün</a:t>
            </a:r>
            <a:r>
              <a:rPr lang="tr-TR" altLang="tr-TR" sz="4000" b="1" dirty="0">
                <a:solidFill>
                  <a:srgbClr val="C00000"/>
                </a:solidFill>
              </a:rPr>
              <a:t> hastalıklar ve </a:t>
            </a:r>
            <a:r>
              <a:rPr lang="tr-TR" altLang="tr-TR" sz="4000" b="1" dirty="0" err="1">
                <a:solidFill>
                  <a:srgbClr val="C00000"/>
                </a:solidFill>
              </a:rPr>
              <a:t>otoantikorlar</a:t>
            </a:r>
            <a:endParaRPr lang="tr-TR" altLang="tr-TR" sz="4000" b="1" dirty="0">
              <a:solidFill>
                <a:srgbClr val="C00000"/>
              </a:solidFill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1D9788D-C1EE-47E4-A72F-B337BBE6ED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12876"/>
            <a:ext cx="91440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b="1" dirty="0" err="1"/>
              <a:t>Otoimmün</a:t>
            </a:r>
            <a:r>
              <a:rPr lang="tr-TR" altLang="tr-TR" b="1" dirty="0"/>
              <a:t> hastalıklar</a:t>
            </a:r>
            <a:r>
              <a:rPr lang="tr-TR" altLang="tr-TR" dirty="0"/>
              <a:t> :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/>
              <a:t>Hücre içi/hücre </a:t>
            </a:r>
            <a:r>
              <a:rPr lang="tr-TR" altLang="tr-TR" dirty="0" err="1"/>
              <a:t>membranındaki</a:t>
            </a:r>
            <a:r>
              <a:rPr lang="tr-TR" altLang="tr-TR" dirty="0"/>
              <a:t> self yapılara  karşı </a:t>
            </a:r>
            <a:r>
              <a:rPr lang="tr-TR" altLang="tr-TR" u="sng" dirty="0" err="1"/>
              <a:t>humoral</a:t>
            </a:r>
            <a:r>
              <a:rPr lang="tr-TR" altLang="tr-TR" u="sng" dirty="0"/>
              <a:t> veya hücresel reaksiyonlarla</a:t>
            </a:r>
            <a:r>
              <a:rPr lang="tr-TR" altLang="tr-TR" dirty="0"/>
              <a:t> karakterize  heterojen  bir grup hastalıklardır. 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/>
              <a:t>Bu hastalıklar popülasyonun en az %5’ ini  etkiler.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b="1" dirty="0" err="1"/>
              <a:t>Otoreaktif</a:t>
            </a:r>
            <a:r>
              <a:rPr lang="tr-TR" altLang="tr-TR" b="1" dirty="0"/>
              <a:t>  antikorlar:</a:t>
            </a:r>
            <a:r>
              <a:rPr lang="tr-TR" altLang="tr-TR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b="1" dirty="0"/>
              <a:t>   nükleer antijenlere veya</a:t>
            </a:r>
            <a:r>
              <a:rPr lang="tr-TR" altLang="tr-TR" dirty="0"/>
              <a:t> </a:t>
            </a:r>
            <a:r>
              <a:rPr lang="tr-TR" altLang="tr-TR" b="1" dirty="0" err="1"/>
              <a:t>nükleus</a:t>
            </a:r>
            <a:r>
              <a:rPr lang="tr-TR" altLang="tr-TR" b="1" dirty="0"/>
              <a:t> dışında olan sitoplazma  yapılarına karşı</a:t>
            </a:r>
            <a:r>
              <a:rPr lang="tr-TR" altLang="tr-TR" dirty="0"/>
              <a:t>  olabilirler.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A6F8DAE-CD35-4958-AF56-7EF52BF3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tr-TR" altLang="tr-TR" sz="3600" dirty="0" err="1"/>
              <a:t>Kollajen</a:t>
            </a:r>
            <a:r>
              <a:rPr lang="tr-TR" altLang="tr-TR" sz="3600" dirty="0"/>
              <a:t> Doku Hastalıkları</a:t>
            </a:r>
            <a:endParaRPr lang="en-US" altLang="tr-TR" sz="3600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FA7BC15-A994-4E95-B404-8A7472E34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29600" cy="5113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 u="sng" dirty="0"/>
              <a:t>Hastalık</a:t>
            </a:r>
            <a:r>
              <a:rPr lang="en-US" altLang="tr-TR" sz="2400" u="sng" dirty="0"/>
              <a:t> </a:t>
            </a:r>
            <a:r>
              <a:rPr lang="en-US" altLang="tr-TR" sz="2400" dirty="0"/>
              <a:t>                      </a:t>
            </a:r>
            <a:r>
              <a:rPr lang="tr-TR" altLang="tr-TR" sz="2400" dirty="0"/>
              <a:t>		</a:t>
            </a:r>
            <a:r>
              <a:rPr lang="tr-TR" altLang="tr-TR" sz="2400" u="sng" dirty="0" err="1"/>
              <a:t>Otoantikorlar</a:t>
            </a:r>
            <a:endParaRPr lang="en-US" altLang="tr-TR" sz="2400" u="sng" dirty="0"/>
          </a:p>
          <a:p>
            <a:pPr eaLnBrk="1" hangingPunct="1">
              <a:buFontTx/>
              <a:buNone/>
            </a:pPr>
            <a:r>
              <a:rPr lang="en-US" altLang="tr-TR" sz="2400" dirty="0"/>
              <a:t>S</a:t>
            </a:r>
            <a:r>
              <a:rPr lang="tr-TR" altLang="tr-TR" sz="2400" dirty="0"/>
              <a:t>i</a:t>
            </a:r>
            <a:r>
              <a:rPr lang="en-US" altLang="tr-TR" sz="2400" dirty="0" err="1"/>
              <a:t>stemi</a:t>
            </a:r>
            <a:r>
              <a:rPr lang="tr-TR" altLang="tr-TR" sz="2400" dirty="0"/>
              <a:t>k</a:t>
            </a:r>
            <a:r>
              <a:rPr lang="en-US" altLang="tr-TR" sz="2400" dirty="0"/>
              <a:t> Lupus </a:t>
            </a:r>
            <a:r>
              <a:rPr lang="en-US" altLang="tr-TR" sz="2400" dirty="0" err="1"/>
              <a:t>Er</a:t>
            </a:r>
            <a:r>
              <a:rPr lang="tr-TR" altLang="tr-TR" sz="2400" dirty="0"/>
              <a:t>i</a:t>
            </a:r>
            <a:r>
              <a:rPr lang="en-US" altLang="tr-TR" sz="2400" dirty="0" err="1"/>
              <a:t>tematosus</a:t>
            </a:r>
            <a:r>
              <a:rPr lang="en-US" altLang="tr-TR" sz="2400" dirty="0"/>
              <a:t> </a:t>
            </a:r>
            <a:r>
              <a:rPr lang="tr-TR" altLang="tr-TR" sz="2400" dirty="0"/>
              <a:t>    </a:t>
            </a:r>
            <a:r>
              <a:rPr lang="en-US" altLang="tr-TR" sz="2000" dirty="0"/>
              <a:t>Anti-</a:t>
            </a:r>
            <a:r>
              <a:rPr lang="en-US" altLang="tr-TR" sz="2000" dirty="0" err="1"/>
              <a:t>dsDNA</a:t>
            </a:r>
            <a:r>
              <a:rPr lang="en-US" altLang="tr-TR" sz="2000" dirty="0"/>
              <a:t>, Anti-SM</a:t>
            </a:r>
          </a:p>
          <a:p>
            <a:pPr eaLnBrk="1" hangingPunct="1">
              <a:buFontTx/>
              <a:buNone/>
            </a:pPr>
            <a:r>
              <a:rPr lang="en-US" altLang="tr-TR" sz="2400" dirty="0"/>
              <a:t>R</a:t>
            </a:r>
            <a:r>
              <a:rPr lang="tr-TR" altLang="tr-TR" sz="2400" dirty="0"/>
              <a:t>o</a:t>
            </a:r>
            <a:r>
              <a:rPr lang="en-US" altLang="tr-TR" sz="2400" dirty="0" err="1"/>
              <a:t>matoid</a:t>
            </a:r>
            <a:r>
              <a:rPr lang="en-US" altLang="tr-TR" sz="2400" dirty="0"/>
              <a:t> </a:t>
            </a:r>
            <a:r>
              <a:rPr lang="en-US" altLang="tr-TR" sz="2400" dirty="0" err="1"/>
              <a:t>Artrit</a:t>
            </a:r>
            <a:r>
              <a:rPr lang="en-US" altLang="tr-TR" sz="2400" dirty="0"/>
              <a:t>		    </a:t>
            </a:r>
            <a:r>
              <a:rPr lang="en-US" altLang="tr-TR" sz="2000" dirty="0"/>
              <a:t>RF, Anti-RA33</a:t>
            </a:r>
          </a:p>
          <a:p>
            <a:pPr eaLnBrk="1" hangingPunct="1">
              <a:buFontTx/>
              <a:buNone/>
            </a:pPr>
            <a:r>
              <a:rPr lang="en-US" altLang="tr-TR" sz="2400" dirty="0" err="1"/>
              <a:t>Sj</a:t>
            </a:r>
            <a:r>
              <a:rPr lang="tr-TR" altLang="tr-TR" sz="2400" dirty="0"/>
              <a:t>ö</a:t>
            </a:r>
            <a:r>
              <a:rPr lang="en-US" altLang="tr-TR" sz="2400" dirty="0" err="1"/>
              <a:t>gren</a:t>
            </a:r>
            <a:r>
              <a:rPr lang="en-US" altLang="tr-TR" sz="2400" dirty="0"/>
              <a:t> S</a:t>
            </a:r>
            <a:r>
              <a:rPr lang="tr-TR" altLang="tr-TR" sz="2400" dirty="0" err="1"/>
              <a:t>endromu</a:t>
            </a:r>
            <a:r>
              <a:rPr lang="en-US" altLang="tr-TR" sz="2400" dirty="0"/>
              <a:t>		   </a:t>
            </a:r>
            <a:r>
              <a:rPr lang="tr-TR" altLang="tr-TR" sz="2400" dirty="0"/>
              <a:t> </a:t>
            </a:r>
            <a:r>
              <a:rPr lang="en-US" altLang="tr-TR" sz="2000" dirty="0"/>
              <a:t>Anti-Ro(SS-A),Anti-La(SS-B)</a:t>
            </a:r>
          </a:p>
          <a:p>
            <a:pPr eaLnBrk="1" hangingPunct="1">
              <a:buFontTx/>
              <a:buNone/>
            </a:pPr>
            <a:r>
              <a:rPr lang="en-US" altLang="tr-TR" sz="2400" dirty="0"/>
              <a:t>S</a:t>
            </a:r>
            <a:r>
              <a:rPr lang="tr-TR" altLang="tr-TR" sz="2400" dirty="0"/>
              <a:t>i</a:t>
            </a:r>
            <a:r>
              <a:rPr lang="en-US" altLang="tr-TR" sz="2400" dirty="0" err="1"/>
              <a:t>stemi</a:t>
            </a:r>
            <a:r>
              <a:rPr lang="tr-TR" altLang="tr-TR" sz="2400" dirty="0"/>
              <a:t>k</a:t>
            </a:r>
            <a:r>
              <a:rPr lang="en-US" altLang="tr-TR" sz="2400" dirty="0"/>
              <a:t> S</a:t>
            </a:r>
            <a:r>
              <a:rPr lang="tr-TR" altLang="tr-TR" sz="2400" dirty="0" err="1"/>
              <a:t>kle</a:t>
            </a:r>
            <a:r>
              <a:rPr lang="en-US" altLang="tr-TR" sz="2400" dirty="0" err="1"/>
              <a:t>ro</a:t>
            </a:r>
            <a:r>
              <a:rPr lang="tr-TR" altLang="tr-TR" sz="2400" dirty="0" err="1"/>
              <a:t>zus</a:t>
            </a:r>
            <a:r>
              <a:rPr lang="en-US" altLang="tr-TR" sz="2400" dirty="0"/>
              <a:t>		    </a:t>
            </a:r>
            <a:r>
              <a:rPr lang="en-US" altLang="tr-TR" sz="2000" dirty="0"/>
              <a:t>Anti-Scl-70, Anti-</a:t>
            </a:r>
            <a:r>
              <a:rPr lang="en-US" altLang="tr-TR" sz="2000" dirty="0" err="1"/>
              <a:t>centromere</a:t>
            </a:r>
            <a:endParaRPr lang="en-US" altLang="tr-TR" sz="2000" dirty="0"/>
          </a:p>
          <a:p>
            <a:pPr eaLnBrk="1" hangingPunct="1">
              <a:buFontTx/>
              <a:buNone/>
            </a:pPr>
            <a:r>
              <a:rPr lang="en-US" altLang="tr-TR" sz="2400" dirty="0" err="1"/>
              <a:t>Pol</a:t>
            </a:r>
            <a:r>
              <a:rPr lang="tr-TR" altLang="tr-TR" sz="2400" dirty="0"/>
              <a:t>i</a:t>
            </a:r>
            <a:r>
              <a:rPr lang="en-US" altLang="tr-TR" sz="2400" dirty="0"/>
              <a:t>m</a:t>
            </a:r>
            <a:r>
              <a:rPr lang="tr-TR" altLang="tr-TR" sz="2400" dirty="0"/>
              <a:t>i</a:t>
            </a:r>
            <a:r>
              <a:rPr lang="en-US" altLang="tr-TR" sz="2400" dirty="0" err="1"/>
              <a:t>yo</a:t>
            </a:r>
            <a:r>
              <a:rPr lang="tr-TR" altLang="tr-TR" sz="2400" dirty="0"/>
              <a:t>z</a:t>
            </a:r>
            <a:r>
              <a:rPr lang="en-US" altLang="tr-TR" sz="2400" dirty="0"/>
              <a:t>it/</a:t>
            </a:r>
            <a:r>
              <a:rPr lang="en-US" altLang="tr-TR" sz="2400" dirty="0" err="1"/>
              <a:t>Dermatom</a:t>
            </a:r>
            <a:r>
              <a:rPr lang="tr-TR" altLang="tr-TR" sz="2400" dirty="0"/>
              <a:t>i</a:t>
            </a:r>
            <a:r>
              <a:rPr lang="en-US" altLang="tr-TR" sz="2400" dirty="0" err="1"/>
              <a:t>yo</a:t>
            </a:r>
            <a:r>
              <a:rPr lang="tr-TR" altLang="tr-TR" sz="2400" dirty="0"/>
              <a:t>z</a:t>
            </a:r>
            <a:r>
              <a:rPr lang="en-US" altLang="tr-TR" sz="2400" dirty="0"/>
              <a:t>it	   </a:t>
            </a:r>
            <a:r>
              <a:rPr lang="tr-TR" altLang="tr-TR" sz="2400" dirty="0"/>
              <a:t> </a:t>
            </a:r>
            <a:r>
              <a:rPr lang="en-US" altLang="tr-TR" sz="2000" dirty="0"/>
              <a:t>Anti-Jo-1</a:t>
            </a:r>
          </a:p>
          <a:p>
            <a:pPr eaLnBrk="1" hangingPunct="1">
              <a:buFontTx/>
              <a:buNone/>
            </a:pPr>
            <a:r>
              <a:rPr lang="en-US" altLang="tr-TR" sz="2400" dirty="0"/>
              <a:t>Mi</a:t>
            </a:r>
            <a:r>
              <a:rPr lang="tr-TR" altLang="tr-TR" sz="2400" dirty="0" err="1"/>
              <a:t>kst</a:t>
            </a:r>
            <a:r>
              <a:rPr lang="en-US" altLang="tr-TR" sz="2400" dirty="0"/>
              <a:t> </a:t>
            </a:r>
            <a:r>
              <a:rPr lang="tr-TR" altLang="tr-TR" sz="2400" dirty="0"/>
              <a:t>bağ doku hastalığı</a:t>
            </a:r>
            <a:r>
              <a:rPr lang="en-US" altLang="tr-TR" sz="2400" dirty="0"/>
              <a:t>         </a:t>
            </a:r>
            <a:r>
              <a:rPr lang="tr-TR" altLang="tr-TR" sz="2400" dirty="0"/>
              <a:t>     </a:t>
            </a:r>
            <a:r>
              <a:rPr lang="en-US" altLang="tr-TR" sz="2000" dirty="0"/>
              <a:t>Anti-U1-RNP</a:t>
            </a:r>
          </a:p>
          <a:p>
            <a:pPr eaLnBrk="1" hangingPunct="1">
              <a:buFontTx/>
              <a:buNone/>
            </a:pPr>
            <a:endParaRPr lang="en-US" altLang="tr-TR" sz="2000" dirty="0"/>
          </a:p>
          <a:p>
            <a:pPr eaLnBrk="1" hangingPunct="1">
              <a:buFontTx/>
              <a:buNone/>
            </a:pPr>
            <a:endParaRPr lang="en-US" altLang="tr-T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dirty="0">
                <a:solidFill>
                  <a:srgbClr val="C00000"/>
                </a:solidFill>
              </a:rPr>
              <a:t>Vücudun Doğal  Dış Savunma Sistemi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Gözyaşı ve </a:t>
            </a:r>
            <a:r>
              <a:rPr lang="tr-TR" dirty="0" err="1"/>
              <a:t>tükrükte</a:t>
            </a:r>
            <a:r>
              <a:rPr lang="tr-TR" dirty="0"/>
              <a:t> : </a:t>
            </a:r>
            <a:r>
              <a:rPr lang="tr-TR" dirty="0" err="1"/>
              <a:t>Lizozim</a:t>
            </a:r>
            <a:endParaRPr lang="tr-TR" dirty="0"/>
          </a:p>
          <a:p>
            <a:pPr eaLnBrk="1" hangingPunct="1"/>
            <a:r>
              <a:rPr lang="tr-TR" dirty="0"/>
              <a:t>Deri: Fiziksel bariyer, yağ asitleri, faydalı bakteriler</a:t>
            </a:r>
          </a:p>
          <a:p>
            <a:pPr eaLnBrk="1" hangingPunct="1"/>
            <a:r>
              <a:rPr lang="tr-TR" dirty="0"/>
              <a:t>Bronşlarda: Mukus, </a:t>
            </a:r>
            <a:r>
              <a:rPr lang="tr-TR" dirty="0" err="1"/>
              <a:t>Siliya</a:t>
            </a:r>
            <a:endParaRPr lang="tr-TR" dirty="0"/>
          </a:p>
          <a:p>
            <a:pPr eaLnBrk="1" hangingPunct="1"/>
            <a:r>
              <a:rPr lang="tr-TR" dirty="0"/>
              <a:t>Mide: Mide </a:t>
            </a:r>
            <a:r>
              <a:rPr lang="tr-TR" dirty="0" err="1"/>
              <a:t>asiti</a:t>
            </a:r>
            <a:endParaRPr lang="tr-TR" dirty="0"/>
          </a:p>
          <a:p>
            <a:pPr eaLnBrk="1" hangingPunct="1"/>
            <a:r>
              <a:rPr lang="tr-TR" dirty="0"/>
              <a:t>Barsak: </a:t>
            </a:r>
            <a:r>
              <a:rPr lang="tr-TR" dirty="0" err="1"/>
              <a:t>Gastrointestinal</a:t>
            </a:r>
            <a:r>
              <a:rPr lang="tr-TR" dirty="0"/>
              <a:t> sistem florası</a:t>
            </a:r>
          </a:p>
          <a:p>
            <a:pPr eaLnBrk="1" hangingPunct="1"/>
            <a:r>
              <a:rPr lang="tr-TR" dirty="0" err="1"/>
              <a:t>Genitoüriner</a:t>
            </a:r>
            <a:r>
              <a:rPr lang="tr-TR" dirty="0"/>
              <a:t> Sistem: Asit </a:t>
            </a:r>
            <a:r>
              <a:rPr lang="tr-TR" dirty="0" err="1"/>
              <a:t>pH</a:t>
            </a:r>
            <a:r>
              <a:rPr lang="tr-TR" dirty="0"/>
              <a:t>, faydalı bakteriler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3165755-2C78-40C5-8333-79C30E8A1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>
                <a:solidFill>
                  <a:srgbClr val="C00000"/>
                </a:solidFill>
              </a:rPr>
              <a:t>Kollajen</a:t>
            </a:r>
            <a:r>
              <a:rPr lang="tr-TR" altLang="tr-TR" dirty="0">
                <a:solidFill>
                  <a:srgbClr val="C00000"/>
                </a:solidFill>
              </a:rPr>
              <a:t> Doku Hastalığı</a:t>
            </a:r>
            <a:endParaRPr lang="en-US" altLang="tr-TR" dirty="0">
              <a:solidFill>
                <a:srgbClr val="C00000"/>
              </a:solidFill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F09539E-04C1-41EB-846D-76868438D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12776"/>
            <a:ext cx="8229600" cy="4896544"/>
          </a:xfrm>
        </p:spPr>
        <p:txBody>
          <a:bodyPr/>
          <a:lstStyle/>
          <a:p>
            <a:pPr eaLnBrk="1" hangingPunct="1">
              <a:buNone/>
            </a:pPr>
            <a:r>
              <a:rPr lang="tr-TR" altLang="tr-TR" dirty="0"/>
              <a:t>	</a:t>
            </a:r>
          </a:p>
          <a:p>
            <a:pPr eaLnBrk="1" hangingPunct="1">
              <a:buNone/>
            </a:pPr>
            <a:r>
              <a:rPr lang="tr-TR" altLang="tr-TR" dirty="0"/>
              <a:t>	</a:t>
            </a:r>
            <a:r>
              <a:rPr lang="en-US" altLang="tr-TR" dirty="0" err="1"/>
              <a:t>Perivas</a:t>
            </a:r>
            <a:r>
              <a:rPr lang="tr-TR" altLang="tr-TR" dirty="0" err="1"/>
              <a:t>küler</a:t>
            </a:r>
            <a:r>
              <a:rPr lang="tr-TR" altLang="tr-TR" dirty="0"/>
              <a:t> </a:t>
            </a:r>
            <a:r>
              <a:rPr lang="tr-TR" altLang="tr-TR" dirty="0" err="1"/>
              <a:t>kollajen</a:t>
            </a:r>
            <a:r>
              <a:rPr lang="tr-TR" altLang="tr-TR" dirty="0"/>
              <a:t> birikimi: </a:t>
            </a:r>
            <a:r>
              <a:rPr lang="tr-TR" altLang="tr-TR" dirty="0" err="1"/>
              <a:t>Kollajen</a:t>
            </a:r>
            <a:r>
              <a:rPr lang="tr-TR" altLang="tr-TR" dirty="0"/>
              <a:t> </a:t>
            </a:r>
            <a:r>
              <a:rPr lang="tr-TR" altLang="tr-TR" dirty="0" err="1"/>
              <a:t>vasküler</a:t>
            </a:r>
            <a:r>
              <a:rPr lang="tr-TR" altLang="tr-TR" dirty="0"/>
              <a:t> hastalığı</a:t>
            </a:r>
            <a:endParaRPr lang="en-US" altLang="tr-TR" dirty="0"/>
          </a:p>
          <a:p>
            <a:pPr eaLnBrk="1" hangingPunct="1">
              <a:buNone/>
            </a:pPr>
            <a:r>
              <a:rPr lang="tr-TR" altLang="tr-TR" dirty="0"/>
              <a:t>	Oto</a:t>
            </a:r>
            <a:r>
              <a:rPr lang="en-US" altLang="tr-TR" dirty="0" err="1"/>
              <a:t>imm</a:t>
            </a:r>
            <a:r>
              <a:rPr lang="tr-TR" altLang="tr-TR" dirty="0"/>
              <a:t>ü</a:t>
            </a:r>
            <a:r>
              <a:rPr lang="en-US" altLang="tr-TR" dirty="0"/>
              <a:t>n</a:t>
            </a:r>
            <a:r>
              <a:rPr lang="tr-TR" altLang="tr-TR" dirty="0"/>
              <a:t>  hastalıklar: </a:t>
            </a:r>
            <a:r>
              <a:rPr lang="tr-TR" altLang="tr-TR" dirty="0" err="1"/>
              <a:t>Primer</a:t>
            </a:r>
            <a:r>
              <a:rPr lang="tr-TR" altLang="tr-TR" dirty="0"/>
              <a:t> nedenleri bilinmiyor</a:t>
            </a:r>
            <a:endParaRPr lang="en-US" altLang="tr-TR" dirty="0"/>
          </a:p>
          <a:p>
            <a:pPr eaLnBrk="1" hangingPunct="1">
              <a:buNone/>
            </a:pPr>
            <a:r>
              <a:rPr lang="tr-TR" altLang="tr-TR" dirty="0"/>
              <a:t>	Spesifik </a:t>
            </a:r>
            <a:r>
              <a:rPr lang="tr-TR" altLang="tr-TR" dirty="0" err="1"/>
              <a:t>otoantikor</a:t>
            </a:r>
            <a:r>
              <a:rPr lang="tr-TR" altLang="tr-TR" dirty="0"/>
              <a:t> ile birlikte olan farklı hastalıklar </a:t>
            </a:r>
            <a:endParaRPr lang="en-US" alt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4AAFA7F-2B67-4707-8420-53BC670AF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 err="1">
                <a:solidFill>
                  <a:srgbClr val="C00000"/>
                </a:solidFill>
              </a:rPr>
              <a:t>Kollajen</a:t>
            </a:r>
            <a:r>
              <a:rPr lang="tr-TR" altLang="tr-TR" sz="4000" dirty="0">
                <a:solidFill>
                  <a:srgbClr val="C00000"/>
                </a:solidFill>
              </a:rPr>
              <a:t> Doku Hastalıkları</a:t>
            </a:r>
            <a:endParaRPr lang="en-US" altLang="tr-TR" sz="4000" dirty="0">
              <a:solidFill>
                <a:srgbClr val="C00000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0415276-45F5-45EC-8C67-27BCFC18E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tr-TR" altLang="tr-TR" dirty="0"/>
              <a:t>	</a:t>
            </a:r>
            <a:r>
              <a:rPr lang="en-US" altLang="tr-TR" dirty="0" err="1"/>
              <a:t>Histopatolo</a:t>
            </a:r>
            <a:r>
              <a:rPr lang="tr-TR" altLang="tr-TR" dirty="0" err="1"/>
              <a:t>ji</a:t>
            </a:r>
            <a:r>
              <a:rPr lang="en-US" altLang="tr-TR" dirty="0"/>
              <a:t>: </a:t>
            </a:r>
            <a:r>
              <a:rPr lang="tr-TR" altLang="tr-TR" dirty="0" err="1"/>
              <a:t>Kollajen</a:t>
            </a:r>
            <a:r>
              <a:rPr lang="en-US" altLang="tr-TR" dirty="0"/>
              <a:t> </a:t>
            </a:r>
            <a:r>
              <a:rPr lang="tr-TR" altLang="tr-TR" dirty="0"/>
              <a:t>doku</a:t>
            </a:r>
            <a:r>
              <a:rPr lang="en-US" altLang="tr-TR" dirty="0"/>
              <a:t> </a:t>
            </a:r>
            <a:r>
              <a:rPr lang="tr-TR" altLang="tr-TR" dirty="0"/>
              <a:t>ve</a:t>
            </a:r>
            <a:r>
              <a:rPr lang="en-US" altLang="tr-TR" dirty="0"/>
              <a:t> </a:t>
            </a:r>
            <a:r>
              <a:rPr lang="tr-TR" altLang="tr-TR" dirty="0"/>
              <a:t>kan damar </a:t>
            </a:r>
            <a:r>
              <a:rPr lang="en-US" altLang="tr-TR" dirty="0" err="1"/>
              <a:t>inflam</a:t>
            </a:r>
            <a:r>
              <a:rPr lang="tr-TR" altLang="tr-TR" dirty="0" err="1"/>
              <a:t>asyonu</a:t>
            </a:r>
            <a:r>
              <a:rPr lang="en-US" altLang="tr-TR" dirty="0"/>
              <a:t> </a:t>
            </a:r>
            <a:r>
              <a:rPr lang="tr-TR" altLang="tr-TR" dirty="0"/>
              <a:t>ve</a:t>
            </a:r>
            <a:r>
              <a:rPr lang="en-US" altLang="tr-TR" dirty="0"/>
              <a:t> fibrin </a:t>
            </a:r>
            <a:r>
              <a:rPr lang="tr-TR" altLang="tr-TR" dirty="0"/>
              <a:t>birikimleri</a:t>
            </a:r>
            <a:endParaRPr lang="en-US" altLang="tr-TR" dirty="0"/>
          </a:p>
          <a:p>
            <a:pPr eaLnBrk="1" hangingPunct="1">
              <a:buNone/>
            </a:pPr>
            <a:r>
              <a:rPr lang="tr-TR" altLang="tr-TR" dirty="0"/>
              <a:t>	Değişik doku dağılımı ve</a:t>
            </a:r>
            <a:r>
              <a:rPr lang="en-US" altLang="tr-TR" dirty="0"/>
              <a:t> organ</a:t>
            </a:r>
            <a:r>
              <a:rPr lang="tr-TR" altLang="tr-TR" dirty="0"/>
              <a:t> tutulumları görülür. Ör: </a:t>
            </a:r>
            <a:r>
              <a:rPr lang="tr-TR" altLang="tr-TR" dirty="0" err="1"/>
              <a:t>SLE’de</a:t>
            </a:r>
            <a:r>
              <a:rPr lang="tr-TR" altLang="tr-TR" dirty="0"/>
              <a:t> böbrekler, </a:t>
            </a:r>
            <a:r>
              <a:rPr lang="tr-TR" altLang="tr-TR" dirty="0" err="1"/>
              <a:t>romatoid</a:t>
            </a:r>
            <a:r>
              <a:rPr lang="tr-TR" altLang="tr-TR" dirty="0"/>
              <a:t> </a:t>
            </a:r>
            <a:r>
              <a:rPr lang="tr-TR" altLang="tr-TR" dirty="0" err="1"/>
              <a:t>artritte</a:t>
            </a:r>
            <a:r>
              <a:rPr lang="tr-TR" altLang="tr-TR" dirty="0"/>
              <a:t> eklemler  tutulur</a:t>
            </a:r>
            <a:endParaRPr lang="en-US" altLang="tr-TR" dirty="0"/>
          </a:p>
          <a:p>
            <a:pPr eaLnBrk="1" hangingPunct="1">
              <a:buNone/>
            </a:pPr>
            <a:r>
              <a:rPr lang="tr-TR" altLang="tr-TR" dirty="0"/>
              <a:t>	</a:t>
            </a:r>
            <a:r>
              <a:rPr lang="en-US" altLang="tr-TR" dirty="0"/>
              <a:t>S</a:t>
            </a:r>
            <a:r>
              <a:rPr lang="tr-TR" altLang="tr-TR" dirty="0"/>
              <a:t>e</a:t>
            </a:r>
            <a:r>
              <a:rPr lang="en-US" altLang="tr-TR" dirty="0" err="1"/>
              <a:t>mptom</a:t>
            </a:r>
            <a:r>
              <a:rPr lang="tr-TR" altLang="tr-TR" dirty="0" err="1"/>
              <a:t>lar</a:t>
            </a:r>
            <a:r>
              <a:rPr lang="en-US" altLang="tr-TR" dirty="0"/>
              <a:t> </a:t>
            </a:r>
            <a:r>
              <a:rPr lang="en-US" altLang="tr-TR" dirty="0" err="1"/>
              <a:t>nonspe</a:t>
            </a:r>
            <a:r>
              <a:rPr lang="tr-TR" altLang="tr-TR" dirty="0" err="1"/>
              <a:t>sifik</a:t>
            </a:r>
            <a:endParaRPr lang="en-US" altLang="tr-TR" dirty="0"/>
          </a:p>
          <a:p>
            <a:pPr eaLnBrk="1" hangingPunct="1">
              <a:buNone/>
            </a:pPr>
            <a:r>
              <a:rPr lang="tr-TR" altLang="tr-TR" dirty="0"/>
              <a:t>	Teşhis koymak zor</a:t>
            </a:r>
            <a:endParaRPr lang="en-US" altLang="tr-TR" dirty="0"/>
          </a:p>
          <a:p>
            <a:pPr>
              <a:buNone/>
            </a:pPr>
            <a:endParaRPr lang="en-US" alt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22646DF-4F65-4BFD-9F9B-8255148A26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tr-TR" sz="3600"/>
              <a:t>S</a:t>
            </a:r>
            <a:r>
              <a:rPr lang="tr-TR" altLang="tr-TR" sz="3600"/>
              <a:t>i</a:t>
            </a:r>
            <a:r>
              <a:rPr lang="en-US" altLang="tr-TR" sz="3600"/>
              <a:t>stemi</a:t>
            </a:r>
            <a:r>
              <a:rPr lang="tr-TR" altLang="tr-TR" sz="3600"/>
              <a:t>k</a:t>
            </a:r>
            <a:r>
              <a:rPr lang="en-US" altLang="tr-TR" sz="3600"/>
              <a:t> Lupus Er</a:t>
            </a:r>
            <a:r>
              <a:rPr lang="tr-TR" altLang="tr-TR" sz="3600"/>
              <a:t>i</a:t>
            </a:r>
            <a:r>
              <a:rPr lang="en-US" altLang="tr-TR" sz="3600"/>
              <a:t>temato</a:t>
            </a:r>
            <a:r>
              <a:rPr lang="tr-TR" altLang="tr-TR" sz="3600"/>
              <a:t>z</a:t>
            </a:r>
            <a:r>
              <a:rPr lang="en-US" altLang="tr-TR" sz="3600"/>
              <a:t>us</a:t>
            </a:r>
          </a:p>
        </p:txBody>
      </p:sp>
      <p:pic>
        <p:nvPicPr>
          <p:cNvPr id="57347" name="Picture 3" descr="icn07">
            <a:extLst>
              <a:ext uri="{FF2B5EF4-FFF2-40B4-BE49-F238E27FC236}">
                <a16:creationId xmlns:a16="http://schemas.microsoft.com/office/drawing/2014/main" id="{9D955375-BE04-4293-9C57-380C1F12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icn09d">
            <a:extLst>
              <a:ext uri="{FF2B5EF4-FFF2-40B4-BE49-F238E27FC236}">
                <a16:creationId xmlns:a16="http://schemas.microsoft.com/office/drawing/2014/main" id="{C8A37EBB-8B94-4086-9EF1-065A035E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icn26">
            <a:extLst>
              <a:ext uri="{FF2B5EF4-FFF2-40B4-BE49-F238E27FC236}">
                <a16:creationId xmlns:a16="http://schemas.microsoft.com/office/drawing/2014/main" id="{429D70B6-BE2B-4EC2-9D54-E5D0CFB8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oralsle">
            <a:extLst>
              <a:ext uri="{FF2B5EF4-FFF2-40B4-BE49-F238E27FC236}">
                <a16:creationId xmlns:a16="http://schemas.microsoft.com/office/drawing/2014/main" id="{55A910CF-4AAE-4C52-B686-DE5482E6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1"/>
            <a:ext cx="2971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oralsle2">
            <a:extLst>
              <a:ext uri="{FF2B5EF4-FFF2-40B4-BE49-F238E27FC236}">
                <a16:creationId xmlns:a16="http://schemas.microsoft.com/office/drawing/2014/main" id="{A9F41F26-6B7F-4849-A954-E40F1B43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2971E44-F81C-4F45-B0A6-4BADB15B13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1"/>
            <a:ext cx="8229600" cy="815975"/>
          </a:xfrm>
        </p:spPr>
        <p:txBody>
          <a:bodyPr/>
          <a:lstStyle/>
          <a:p>
            <a:pPr eaLnBrk="1" hangingPunct="1"/>
            <a:r>
              <a:rPr lang="tr-TR" altLang="tr-TR" sz="3600"/>
              <a:t>Romatoid Artrit</a:t>
            </a:r>
            <a:endParaRPr lang="en-US" altLang="tr-TR" sz="3600"/>
          </a:p>
        </p:txBody>
      </p:sp>
      <p:pic>
        <p:nvPicPr>
          <p:cNvPr id="58371" name="Picture 3" descr="RA - hands">
            <a:extLst>
              <a:ext uri="{FF2B5EF4-FFF2-40B4-BE49-F238E27FC236}">
                <a16:creationId xmlns:a16="http://schemas.microsoft.com/office/drawing/2014/main" id="{711A085C-CD0B-41AB-8BB3-E5464CDF9F0B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1295400"/>
            <a:ext cx="2632075" cy="5334000"/>
          </a:xfrm>
        </p:spPr>
      </p:pic>
      <p:pic>
        <p:nvPicPr>
          <p:cNvPr id="58372" name="Picture 4" descr="rheumnod">
            <a:extLst>
              <a:ext uri="{FF2B5EF4-FFF2-40B4-BE49-F238E27FC236}">
                <a16:creationId xmlns:a16="http://schemas.microsoft.com/office/drawing/2014/main" id="{95F07570-65C9-4E53-922A-43CF80A2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rhemnodd">
            <a:extLst>
              <a:ext uri="{FF2B5EF4-FFF2-40B4-BE49-F238E27FC236}">
                <a16:creationId xmlns:a16="http://schemas.microsoft.com/office/drawing/2014/main" id="{80A6EB71-3332-4229-A98B-176F17C0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3DB7389-E5EA-44C4-8702-C8CE35475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341438"/>
          </a:xfrm>
        </p:spPr>
        <p:txBody>
          <a:bodyPr/>
          <a:lstStyle/>
          <a:p>
            <a:pPr eaLnBrk="1" hangingPunct="1"/>
            <a:r>
              <a:rPr lang="en-US" altLang="tr-TR" sz="3600"/>
              <a:t>Sjogren Syndrome</a:t>
            </a:r>
          </a:p>
        </p:txBody>
      </p:sp>
      <p:pic>
        <p:nvPicPr>
          <p:cNvPr id="59395" name="Picture 3" descr="Sjogrens1">
            <a:extLst>
              <a:ext uri="{FF2B5EF4-FFF2-40B4-BE49-F238E27FC236}">
                <a16:creationId xmlns:a16="http://schemas.microsoft.com/office/drawing/2014/main" id="{422615D7-A9CF-4247-BF06-E89AD3E6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162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SS - lymphoma">
            <a:extLst>
              <a:ext uri="{FF2B5EF4-FFF2-40B4-BE49-F238E27FC236}">
                <a16:creationId xmlns:a16="http://schemas.microsoft.com/office/drawing/2014/main" id="{E5B81928-D118-43BB-A833-24F4C603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SS - Dry eyes">
            <a:extLst>
              <a:ext uri="{FF2B5EF4-FFF2-40B4-BE49-F238E27FC236}">
                <a16:creationId xmlns:a16="http://schemas.microsoft.com/office/drawing/2014/main" id="{EF2FE1FF-3438-48E4-AA59-B02F11E2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SS - rose bengel">
            <a:extLst>
              <a:ext uri="{FF2B5EF4-FFF2-40B4-BE49-F238E27FC236}">
                <a16:creationId xmlns:a16="http://schemas.microsoft.com/office/drawing/2014/main" id="{A4AFF1A0-AC54-4D99-88F5-5A97F227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3528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F599921-DF7B-49D0-AD36-F9F57AC38C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tr-TR" sz="3600"/>
              <a:t>S</a:t>
            </a:r>
            <a:r>
              <a:rPr lang="tr-TR" altLang="tr-TR" sz="3600"/>
              <a:t>k</a:t>
            </a:r>
            <a:r>
              <a:rPr lang="en-US" altLang="tr-TR" sz="3600"/>
              <a:t>leroderma</a:t>
            </a:r>
          </a:p>
        </p:txBody>
      </p:sp>
      <p:pic>
        <p:nvPicPr>
          <p:cNvPr id="60419" name="Picture 3" descr="scleroderma_5_032002">
            <a:extLst>
              <a:ext uri="{FF2B5EF4-FFF2-40B4-BE49-F238E27FC236}">
                <a16:creationId xmlns:a16="http://schemas.microsoft.com/office/drawing/2014/main" id="{B739980A-7DAF-4BFA-A336-B72AF59C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09800"/>
            <a:ext cx="3902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Morphea_1_030929">
            <a:extLst>
              <a:ext uri="{FF2B5EF4-FFF2-40B4-BE49-F238E27FC236}">
                <a16:creationId xmlns:a16="http://schemas.microsoft.com/office/drawing/2014/main" id="{BBF0B901-9D1D-4BEB-A523-4A3AC3AF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4025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clerfing">
            <a:extLst>
              <a:ext uri="{FF2B5EF4-FFF2-40B4-BE49-F238E27FC236}">
                <a16:creationId xmlns:a16="http://schemas.microsoft.com/office/drawing/2014/main" id="{3A92677B-4809-40FD-8D57-19FA1DCE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4762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1702">
            <a:extLst>
              <a:ext uri="{FF2B5EF4-FFF2-40B4-BE49-F238E27FC236}">
                <a16:creationId xmlns:a16="http://schemas.microsoft.com/office/drawing/2014/main" id="{F8E52303-6570-49AB-B2E9-C78DB1AA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>
            <a:extLst>
              <a:ext uri="{FF2B5EF4-FFF2-40B4-BE49-F238E27FC236}">
                <a16:creationId xmlns:a16="http://schemas.microsoft.com/office/drawing/2014/main" id="{44C0D1F9-F743-4778-AA03-86FF2839C5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tr-TR" sz="3600"/>
              <a:t>S</a:t>
            </a:r>
            <a:r>
              <a:rPr lang="tr-TR" altLang="tr-TR" sz="3600"/>
              <a:t>k</a:t>
            </a:r>
            <a:r>
              <a:rPr lang="en-US" altLang="tr-TR" sz="3600"/>
              <a:t>leroderma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FEA6FC6-D2D1-440F-A70F-4025C3E33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rgbClr val="C00000"/>
                </a:solidFill>
              </a:rPr>
              <a:t>Sonuç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774E89F-7AB5-4A0C-8302-0390005DD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Genetik predispozisyonu olan bireylerde çeşitli nedenlerle immün toleransın kırılması sonucunda otoimmün hastalıklar gelişir.</a:t>
            </a:r>
          </a:p>
          <a:p>
            <a:pPr eaLnBrk="1" hangingPunct="1"/>
            <a:r>
              <a:rPr lang="tr-TR" altLang="tr-TR"/>
              <a:t>Organa özgül veya sistemik otoimmün hastalıkların teşhis ve tedavisinin uzman hekimlerce titizlikle yapılması gereklidir.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532EDE7-D896-4961-83DF-9280969E5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/>
              <a:t>İmmün</a:t>
            </a:r>
            <a:r>
              <a:rPr lang="tr-TR" sz="4000" b="1" dirty="0"/>
              <a:t> Sistemin Fonksiyon Bozuklukları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2B93D9-4AE5-4D45-90D4-DE83A292E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457200" indent="-457200"/>
            <a:endParaRPr lang="tr-TR" sz="3600" dirty="0"/>
          </a:p>
          <a:p>
            <a:pPr marL="457200" indent="-457200"/>
            <a:r>
              <a:rPr 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Aşırı duyarlılık reaksiyonları</a:t>
            </a:r>
          </a:p>
          <a:p>
            <a:pPr marL="457200" indent="-457200"/>
            <a:r>
              <a:rPr lang="tr-TR" sz="3600" dirty="0" err="1"/>
              <a:t>Otoimmünite</a:t>
            </a:r>
            <a:r>
              <a:rPr lang="tr-TR" sz="3600" dirty="0"/>
              <a:t> gelişmesi</a:t>
            </a:r>
          </a:p>
          <a:p>
            <a:pPr marL="457200" indent="-457200"/>
            <a:r>
              <a:rPr lang="tr-TR" sz="3600" dirty="0" err="1">
                <a:solidFill>
                  <a:schemeClr val="accent2"/>
                </a:solidFill>
              </a:rPr>
              <a:t>İmmün</a:t>
            </a:r>
            <a:r>
              <a:rPr lang="tr-TR" sz="3600" dirty="0">
                <a:solidFill>
                  <a:schemeClr val="accent2"/>
                </a:solidFill>
              </a:rPr>
              <a:t> Yetmezlik Hastalıkları</a:t>
            </a:r>
          </a:p>
          <a:p>
            <a:pPr marL="457200" indent="-457200"/>
            <a:r>
              <a:rPr lang="tr-TR" sz="3600" dirty="0" err="1"/>
              <a:t>Malignite</a:t>
            </a:r>
            <a:r>
              <a:rPr lang="tr-TR" sz="3600" dirty="0"/>
              <a:t> gelişmesi</a:t>
            </a:r>
          </a:p>
          <a:p>
            <a:pPr marL="457200" indent="-45720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10836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2313" y="908050"/>
            <a:ext cx="8229600" cy="5576888"/>
          </a:xfrm>
        </p:spPr>
        <p:txBody>
          <a:bodyPr/>
          <a:lstStyle/>
          <a:p>
            <a:endParaRPr lang="tr-TR" sz="3600"/>
          </a:p>
          <a:p>
            <a:pPr>
              <a:buFontTx/>
              <a:buNone/>
            </a:pPr>
            <a:r>
              <a:rPr lang="tr-TR" sz="3600"/>
              <a:t>	İmmün sistemin bir veya daha fazla komponentlerinin eksikliğinde veya fonksiyon görmemesi durumunda  ortaya çıkan hastalıklara </a:t>
            </a:r>
            <a:r>
              <a:rPr lang="tr-TR" sz="3600" b="1">
                <a:solidFill>
                  <a:schemeClr val="folHlink"/>
                </a:solidFill>
              </a:rPr>
              <a:t>İMMÜN YETMEZLİK HASTALIKLARI</a:t>
            </a:r>
            <a:r>
              <a:rPr lang="tr-TR" sz="3600"/>
              <a:t> adı verilir</a:t>
            </a:r>
            <a:endParaRPr lang="en-US" sz="3600"/>
          </a:p>
          <a:p>
            <a:endParaRPr lang="tr-TR" sz="3600"/>
          </a:p>
          <a:p>
            <a:endParaRPr lang="tr-TR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785"/>
            <a:ext cx="8229600" cy="4641379"/>
          </a:xfrm>
        </p:spPr>
        <p:txBody>
          <a:bodyPr/>
          <a:lstStyle/>
          <a:p>
            <a:pPr marL="457200" indent="-457200"/>
            <a:r>
              <a:rPr lang="tr-TR" b="1" dirty="0" err="1"/>
              <a:t>Humoral</a:t>
            </a:r>
            <a:r>
              <a:rPr lang="tr-TR" b="1" dirty="0"/>
              <a:t> </a:t>
            </a:r>
            <a:r>
              <a:rPr lang="tr-TR" b="1" dirty="0" err="1"/>
              <a:t>immünite</a:t>
            </a:r>
            <a:r>
              <a:rPr lang="tr-TR" dirty="0"/>
              <a:t>: B hücre fonksiyonunu gösterir. </a:t>
            </a:r>
            <a:r>
              <a:rPr lang="tr-TR" dirty="0" err="1"/>
              <a:t>Ekstrasellüler</a:t>
            </a:r>
            <a:r>
              <a:rPr lang="tr-TR" dirty="0"/>
              <a:t> mikroorganizmalarla savaştan sorumludur. Eksikliğinde tekrarlayan </a:t>
            </a:r>
            <a:r>
              <a:rPr lang="tr-TR" dirty="0" err="1"/>
              <a:t>piyojenik</a:t>
            </a:r>
            <a:r>
              <a:rPr lang="tr-TR" dirty="0"/>
              <a:t> bakteriyel </a:t>
            </a:r>
            <a:r>
              <a:rPr lang="tr-TR" dirty="0" err="1"/>
              <a:t>infeksiyonlar</a:t>
            </a:r>
            <a:r>
              <a:rPr lang="tr-TR" dirty="0"/>
              <a:t> sıktır. </a:t>
            </a:r>
          </a:p>
          <a:p>
            <a:pPr marL="457200" indent="-457200"/>
            <a:r>
              <a:rPr lang="tr-TR" b="1" dirty="0"/>
              <a:t>Hücresel </a:t>
            </a:r>
            <a:r>
              <a:rPr lang="tr-TR" b="1" dirty="0" err="1"/>
              <a:t>immünite</a:t>
            </a:r>
            <a:r>
              <a:rPr lang="tr-TR" dirty="0"/>
              <a:t>: T hücre fonksiyonunu gösterir. Eksikliğinde </a:t>
            </a:r>
            <a:r>
              <a:rPr lang="tr-TR" dirty="0" err="1"/>
              <a:t>viral</a:t>
            </a:r>
            <a:r>
              <a:rPr lang="tr-TR" dirty="0"/>
              <a:t> ve diğer </a:t>
            </a:r>
            <a:r>
              <a:rPr lang="tr-TR" dirty="0" err="1"/>
              <a:t>intrasellüler</a:t>
            </a:r>
            <a:r>
              <a:rPr lang="tr-TR" dirty="0"/>
              <a:t> mikroplar, mantar ve  </a:t>
            </a:r>
            <a:r>
              <a:rPr lang="tr-TR" dirty="0" err="1"/>
              <a:t>protozoa</a:t>
            </a:r>
            <a:r>
              <a:rPr lang="tr-TR" dirty="0"/>
              <a:t> </a:t>
            </a:r>
            <a:r>
              <a:rPr lang="tr-TR" dirty="0" err="1"/>
              <a:t>infeksiyonlarına</a:t>
            </a:r>
            <a:r>
              <a:rPr lang="tr-TR" dirty="0"/>
              <a:t> hassasiyet artmıştır.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38282" y="1600201"/>
            <a:ext cx="8786874" cy="4525963"/>
          </a:xfrm>
        </p:spPr>
        <p:txBody>
          <a:bodyPr/>
          <a:lstStyle/>
          <a:p>
            <a:r>
              <a:rPr lang="en-US" dirty="0" err="1"/>
              <a:t>İmmün</a:t>
            </a:r>
            <a:r>
              <a:rPr lang="en-US" dirty="0"/>
              <a:t> </a:t>
            </a:r>
            <a:r>
              <a:rPr lang="en-US" dirty="0" err="1"/>
              <a:t>yetmezlikte</a:t>
            </a:r>
            <a:r>
              <a:rPr lang="en-US" dirty="0"/>
              <a:t> </a:t>
            </a:r>
            <a:r>
              <a:rPr lang="en-US" dirty="0" err="1"/>
              <a:t>tekrarlayan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infeksiyonlar</a:t>
            </a:r>
            <a:r>
              <a:rPr lang="en-US" dirty="0"/>
              <a:t> </a:t>
            </a:r>
            <a:r>
              <a:rPr lang="en-US" dirty="0" err="1"/>
              <a:t>gelişir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Bu durum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bozukluk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immün</a:t>
            </a:r>
            <a:r>
              <a:rPr lang="tr-TR" dirty="0"/>
              <a:t> s</a:t>
            </a:r>
            <a:r>
              <a:rPr lang="en-US" dirty="0" err="1"/>
              <a:t>istemin</a:t>
            </a:r>
            <a:r>
              <a:rPr lang="en-US" dirty="0"/>
              <a:t> </a:t>
            </a:r>
            <a:r>
              <a:rPr lang="en-US" dirty="0" err="1"/>
              <a:t>gelişimi</a:t>
            </a:r>
            <a:r>
              <a:rPr lang="en-US" dirty="0"/>
              <a:t> </a:t>
            </a:r>
            <a:r>
              <a:rPr lang="en-US" dirty="0" err="1"/>
              <a:t>sırasındaki</a:t>
            </a:r>
            <a:r>
              <a:rPr lang="en-US" dirty="0"/>
              <a:t> </a:t>
            </a:r>
            <a:r>
              <a:rPr lang="en-US" dirty="0" err="1"/>
              <a:t>bozukluklar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gelmiş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</a:t>
            </a:r>
            <a:r>
              <a:rPr lang="en-US" u="sng" dirty="0"/>
              <a:t> </a:t>
            </a:r>
            <a:r>
              <a:rPr lang="en-US" b="1" u="sng" dirty="0">
                <a:solidFill>
                  <a:schemeClr val="folHlink"/>
                </a:solidFill>
              </a:rPr>
              <a:t>Primer </a:t>
            </a:r>
            <a:r>
              <a:rPr lang="en-US" b="1" u="sng" dirty="0" err="1">
                <a:solidFill>
                  <a:schemeClr val="folHlink"/>
                </a:solidFill>
              </a:rPr>
              <a:t>İmmün</a:t>
            </a:r>
            <a:r>
              <a:rPr lang="en-US" b="1" u="sng" dirty="0">
                <a:solidFill>
                  <a:schemeClr val="folHlink"/>
                </a:solidFill>
              </a:rPr>
              <a:t> </a:t>
            </a:r>
            <a:r>
              <a:rPr lang="en-US" b="1" u="sng" dirty="0" err="1">
                <a:solidFill>
                  <a:schemeClr val="folHlink"/>
                </a:solidFill>
              </a:rPr>
              <a:t>Yetmezlikler</a:t>
            </a:r>
            <a:r>
              <a:rPr lang="tr-TR" b="1" u="sng" dirty="0">
                <a:solidFill>
                  <a:schemeClr val="folHlink"/>
                </a:solidFill>
              </a:rPr>
              <a:t> </a:t>
            </a:r>
            <a:r>
              <a:rPr lang="en-US" dirty="0"/>
              <a:t> </a:t>
            </a:r>
            <a:r>
              <a:rPr lang="en-US" dirty="0" err="1"/>
              <a:t>gelişir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775"/>
            <a:ext cx="8229600" cy="4497388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sz="4000" dirty="0"/>
              <a:t>	Klinik olarak ileri yaşta tespit edilen, sık </a:t>
            </a:r>
            <a:r>
              <a:rPr lang="tr-TR" sz="4000" dirty="0" err="1"/>
              <a:t>infeksiyon</a:t>
            </a:r>
            <a:r>
              <a:rPr lang="tr-TR" sz="4000" dirty="0"/>
              <a:t>, </a:t>
            </a:r>
            <a:r>
              <a:rPr lang="tr-TR" sz="4000" dirty="0" err="1"/>
              <a:t>malignite</a:t>
            </a:r>
            <a:r>
              <a:rPr lang="tr-TR" sz="4000" dirty="0"/>
              <a:t> ve </a:t>
            </a:r>
            <a:r>
              <a:rPr lang="tr-TR" sz="4000" dirty="0" err="1"/>
              <a:t>otoimmün</a:t>
            </a:r>
            <a:r>
              <a:rPr lang="tr-TR" sz="4000" dirty="0"/>
              <a:t> hastalıklara yol açan ve birçok hastalıklar sırasında ve tedavi ile gelişen </a:t>
            </a:r>
            <a:r>
              <a:rPr lang="tr-TR" sz="4000" dirty="0" err="1"/>
              <a:t>immün</a:t>
            </a:r>
            <a:r>
              <a:rPr lang="tr-TR" sz="4000" dirty="0"/>
              <a:t> fonksiyon bozukluklarına </a:t>
            </a:r>
            <a:r>
              <a:rPr lang="tr-TR" sz="4000" u="sng" dirty="0" err="1">
                <a:solidFill>
                  <a:schemeClr val="folHlink"/>
                </a:solidFill>
              </a:rPr>
              <a:t>Sekonder</a:t>
            </a:r>
            <a:r>
              <a:rPr lang="tr-TR" sz="4000" u="sng" dirty="0">
                <a:solidFill>
                  <a:schemeClr val="folHlink"/>
                </a:solidFill>
              </a:rPr>
              <a:t> </a:t>
            </a:r>
            <a:r>
              <a:rPr lang="tr-TR" sz="4000" u="sng" dirty="0" err="1">
                <a:solidFill>
                  <a:schemeClr val="folHlink"/>
                </a:solidFill>
              </a:rPr>
              <a:t>İmmün</a:t>
            </a:r>
            <a:r>
              <a:rPr lang="tr-TR" sz="4000" u="sng" dirty="0">
                <a:solidFill>
                  <a:schemeClr val="folHlink"/>
                </a:solidFill>
              </a:rPr>
              <a:t> Yetmezlikler</a:t>
            </a:r>
            <a:r>
              <a:rPr lang="tr-TR" sz="4000" dirty="0"/>
              <a:t> adı verilir</a:t>
            </a:r>
            <a:endParaRPr lang="en-US" sz="4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532EDE7-D896-4961-83DF-9280969E5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/>
              <a:t>İmmün</a:t>
            </a:r>
            <a:r>
              <a:rPr lang="tr-TR" sz="4000" b="1" dirty="0"/>
              <a:t> Sistemin Fonksiyon Bozuklukları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2B93D9-4AE5-4D45-90D4-DE83A292E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457200" indent="-457200"/>
            <a:endParaRPr lang="tr-TR" sz="3600" dirty="0"/>
          </a:p>
          <a:p>
            <a:pPr marL="457200" indent="-457200"/>
            <a:r>
              <a:rPr 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Aşırı duyarlılık reaksiyonları</a:t>
            </a:r>
          </a:p>
          <a:p>
            <a:pPr marL="457200" indent="-457200"/>
            <a:r>
              <a:rPr lang="tr-TR" sz="3600" dirty="0" err="1"/>
              <a:t>Otoimmünite</a:t>
            </a:r>
            <a:r>
              <a:rPr lang="tr-TR" sz="3600" dirty="0"/>
              <a:t> gelişmesi</a:t>
            </a:r>
          </a:p>
          <a:p>
            <a:pPr marL="457200" indent="-457200"/>
            <a:r>
              <a:rPr lang="tr-TR" sz="3600" dirty="0" err="1"/>
              <a:t>İmmün</a:t>
            </a:r>
            <a:r>
              <a:rPr lang="tr-TR" sz="3600" dirty="0"/>
              <a:t> Yetmezlik Hastalıkları</a:t>
            </a:r>
          </a:p>
          <a:p>
            <a:pPr marL="457200" indent="-457200"/>
            <a:r>
              <a:rPr lang="tr-TR" sz="3600" dirty="0" err="1">
                <a:solidFill>
                  <a:schemeClr val="accent2"/>
                </a:solidFill>
              </a:rPr>
              <a:t>Malignite</a:t>
            </a:r>
            <a:r>
              <a:rPr lang="tr-TR" sz="3600" dirty="0">
                <a:solidFill>
                  <a:schemeClr val="accent2"/>
                </a:solidFill>
              </a:rPr>
              <a:t> gelişmesi</a:t>
            </a:r>
          </a:p>
          <a:p>
            <a:pPr marL="457200" indent="-45720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15300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İmmün Sistem Kanserleri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tr-TR"/>
          </a:p>
          <a:p>
            <a:pPr marL="457200" indent="-457200"/>
            <a:r>
              <a:rPr lang="tr-TR"/>
              <a:t>Lenfomalar</a:t>
            </a:r>
          </a:p>
          <a:p>
            <a:pPr marL="457200" indent="-457200"/>
            <a:r>
              <a:rPr lang="tr-TR"/>
              <a:t>Lösemiler</a:t>
            </a:r>
          </a:p>
          <a:p>
            <a:pPr marL="457200" indent="-457200"/>
            <a:r>
              <a:rPr lang="tr-TR"/>
              <a:t>Multiple myeloma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br>
              <a:rPr lang="tr-TR" sz="3600" dirty="0"/>
            </a:br>
            <a:r>
              <a:rPr lang="tr-TR" sz="3600" dirty="0"/>
              <a:t>Kazanılmış  </a:t>
            </a:r>
            <a:r>
              <a:rPr lang="tr-TR" sz="3600" dirty="0" err="1"/>
              <a:t>İmmünitenin</a:t>
            </a:r>
            <a:r>
              <a:rPr lang="tr-TR" sz="3600" dirty="0"/>
              <a:t> Özellikleri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29600" cy="45259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tr-TR">
                <a:cs typeface="Arial" charset="0"/>
              </a:rPr>
              <a:t>☺</a:t>
            </a:r>
            <a:r>
              <a:rPr lang="tr-TR"/>
              <a:t> Özel bir patojene spesifik( ÖZGÜLLÜK)</a:t>
            </a:r>
          </a:p>
          <a:p>
            <a:pPr lvl="1" eaLnBrk="1" hangingPunct="1">
              <a:buFontTx/>
              <a:buNone/>
            </a:pPr>
            <a:r>
              <a:rPr lang="tr-TR">
                <a:cs typeface="Arial" charset="0"/>
              </a:rPr>
              <a:t>☺</a:t>
            </a:r>
            <a:r>
              <a:rPr lang="tr-TR"/>
              <a:t> Aynı ajanla tekrar karşılaşılınca artmış cevap(HAFIZA)</a:t>
            </a:r>
          </a:p>
          <a:p>
            <a:pPr lvl="1" eaLnBrk="1" hangingPunct="1">
              <a:buFontTx/>
              <a:buNone/>
            </a:pPr>
            <a:endParaRPr lang="tr-TR" b="1">
              <a:cs typeface="Arial" charset="0"/>
            </a:endParaRPr>
          </a:p>
          <a:p>
            <a:pPr lvl="1" eaLnBrk="1" hangingPunct="1">
              <a:buFontTx/>
              <a:buNone/>
            </a:pPr>
            <a:r>
              <a:rPr lang="tr-TR" b="1">
                <a:cs typeface="Arial" charset="0"/>
              </a:rPr>
              <a:t>☼</a:t>
            </a:r>
            <a:r>
              <a:rPr lang="tr-TR" b="1" i="1"/>
              <a:t>FAGOSİTLERLE LENFOSİTLER ARASINDA YAKIN BİR ETKİLEŞİM VARDIR</a:t>
            </a:r>
          </a:p>
          <a:p>
            <a:pPr eaLnBrk="1" hangingPunct="1"/>
            <a:endParaRPr lang="tr-TR"/>
          </a:p>
          <a:p>
            <a:pPr eaLnBrk="1" hangingPunct="1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bmapAsset?appID=NGE&amp;isbn=978-0-323-04884-2&amp;eid=4-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188914"/>
            <a:ext cx="78486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/>
              <a:t>İmmün Sistemin Esas ve Yardımcı Hücreleri(1)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4997450"/>
          </a:xfrm>
        </p:spPr>
        <p:txBody>
          <a:bodyPr/>
          <a:lstStyle/>
          <a:p>
            <a:pPr marL="457200" indent="-457200">
              <a:buNone/>
            </a:pPr>
            <a:r>
              <a:rPr lang="tr-TR" b="1" dirty="0"/>
              <a:t>	Lenfositler</a:t>
            </a:r>
            <a:r>
              <a:rPr lang="tr-TR" dirty="0"/>
              <a:t>: </a:t>
            </a:r>
            <a:r>
              <a:rPr lang="tr-TR" dirty="0" err="1"/>
              <a:t>PK’da</a:t>
            </a:r>
            <a:r>
              <a:rPr lang="tr-TR" dirty="0"/>
              <a:t> %20 oranında bulunur.</a:t>
            </a:r>
          </a:p>
          <a:p>
            <a:pPr marL="457200" indent="-457200"/>
            <a:r>
              <a:rPr lang="tr-TR" u="sng" dirty="0"/>
              <a:t>T lenfositler</a:t>
            </a:r>
            <a:r>
              <a:rPr lang="tr-TR" dirty="0"/>
              <a:t> (dolaşımdaki lenfositlerin %70):</a:t>
            </a:r>
          </a:p>
          <a:p>
            <a:pPr marL="457200" indent="-457200">
              <a:buNone/>
            </a:pPr>
            <a:r>
              <a:rPr lang="tr-TR" dirty="0"/>
              <a:t>	 CD4+ yardımcı hücreler (%70)</a:t>
            </a:r>
          </a:p>
          <a:p>
            <a:pPr marL="457200" indent="-457200">
              <a:buNone/>
            </a:pPr>
            <a:r>
              <a:rPr lang="tr-TR" dirty="0"/>
              <a:t>	 CD8+ baskılayıcı hücreler (%25)</a:t>
            </a:r>
          </a:p>
          <a:p>
            <a:pPr marL="457200" indent="-457200">
              <a:buNone/>
            </a:pPr>
            <a:r>
              <a:rPr lang="tr-TR" dirty="0"/>
              <a:t>	CD4+/ CD8+ = yaklaşık 2</a:t>
            </a:r>
          </a:p>
          <a:p>
            <a:pPr marL="457200" indent="-457200"/>
            <a:r>
              <a:rPr lang="tr-TR" u="sng" dirty="0"/>
              <a:t>B lenfositler</a:t>
            </a:r>
            <a:r>
              <a:rPr lang="tr-TR" dirty="0"/>
              <a:t> (dolaşımdaki lenfositlerin %5-15) bulunur.</a:t>
            </a:r>
          </a:p>
          <a:p>
            <a:pPr marL="457200" indent="-457200"/>
            <a:r>
              <a:rPr lang="tr-TR" u="sng" dirty="0"/>
              <a:t>Doğal öldürücü hücre (NK)</a:t>
            </a:r>
            <a:r>
              <a:rPr lang="tr-TR" dirty="0"/>
              <a:t>: (dolaşımdaki lenfositlerin %10-15)</a:t>
            </a:r>
          </a:p>
          <a:p>
            <a:pPr marL="457200" indent="-457200"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/>
              <a:t>İmmün Sistemin Esas ve Yardımcı Hücreleri(2)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8229600" cy="5068888"/>
          </a:xfrm>
        </p:spPr>
        <p:txBody>
          <a:bodyPr/>
          <a:lstStyle/>
          <a:p>
            <a:pPr marL="457200" indent="-457200"/>
            <a:r>
              <a:rPr lang="tr-TR" u="sng" dirty="0" err="1"/>
              <a:t>Monosit</a:t>
            </a:r>
            <a:r>
              <a:rPr lang="tr-TR" u="sng" dirty="0"/>
              <a:t>: %1-6</a:t>
            </a:r>
          </a:p>
          <a:p>
            <a:pPr marL="457200" indent="-457200"/>
            <a:r>
              <a:rPr lang="tr-TR" u="sng" dirty="0" err="1"/>
              <a:t>Makrofajlar</a:t>
            </a:r>
            <a:r>
              <a:rPr lang="tr-TR" u="sng" dirty="0"/>
              <a:t>: </a:t>
            </a:r>
            <a:r>
              <a:rPr lang="tr-TR" dirty="0"/>
              <a:t>Dokuda bulunan </a:t>
            </a:r>
            <a:r>
              <a:rPr lang="tr-TR" dirty="0" err="1"/>
              <a:t>monositler</a:t>
            </a:r>
            <a:endParaRPr lang="tr-TR" dirty="0"/>
          </a:p>
          <a:p>
            <a:pPr marL="457200" indent="-457200"/>
            <a:r>
              <a:rPr lang="tr-TR" u="sng" dirty="0"/>
              <a:t>Bazofil</a:t>
            </a:r>
            <a:r>
              <a:rPr lang="tr-TR" dirty="0"/>
              <a:t>: %0.2</a:t>
            </a:r>
          </a:p>
          <a:p>
            <a:pPr marL="457200" indent="-457200"/>
            <a:r>
              <a:rPr lang="tr-TR" u="sng" dirty="0" err="1"/>
              <a:t>Mast</a:t>
            </a:r>
            <a:r>
              <a:rPr lang="tr-TR" u="sng" dirty="0"/>
              <a:t> hücresi</a:t>
            </a:r>
            <a:r>
              <a:rPr lang="tr-TR" dirty="0"/>
              <a:t>: Dolaşımda bulunmaz</a:t>
            </a:r>
          </a:p>
          <a:p>
            <a:pPr marL="457200" indent="-457200"/>
            <a:r>
              <a:rPr lang="tr-TR" u="sng" dirty="0" err="1"/>
              <a:t>Nötrofiller</a:t>
            </a:r>
            <a:r>
              <a:rPr lang="tr-TR" dirty="0"/>
              <a:t>: %60-70</a:t>
            </a:r>
          </a:p>
          <a:p>
            <a:pPr marL="457200" indent="-457200"/>
            <a:r>
              <a:rPr lang="tr-TR" u="sng" dirty="0" err="1"/>
              <a:t>Eozinofiller</a:t>
            </a:r>
            <a:r>
              <a:rPr lang="tr-TR" dirty="0"/>
              <a:t>: %2-5</a:t>
            </a:r>
          </a:p>
          <a:p>
            <a:pPr marL="457200" indent="-457200"/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1930</Words>
  <Application>Microsoft Office PowerPoint</Application>
  <PresentationFormat>Geniş ekran</PresentationFormat>
  <Paragraphs>261</Paragraphs>
  <Slides>53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Palatino Linotype</vt:lpstr>
      <vt:lpstr>Verdana</vt:lpstr>
      <vt:lpstr>Wingdings</vt:lpstr>
      <vt:lpstr>Office Teması</vt:lpstr>
      <vt:lpstr>Bit Eşlem Resmi</vt:lpstr>
      <vt:lpstr> İmmün Sistem Bozukluklarının Kliniğe Yansıyan Semptomları</vt:lpstr>
      <vt:lpstr>PowerPoint Sunusu</vt:lpstr>
      <vt:lpstr>İMMÜN SİSTEM</vt:lpstr>
      <vt:lpstr>Vücudun Doğal  Dış Savunma Sistemi</vt:lpstr>
      <vt:lpstr>PowerPoint Sunusu</vt:lpstr>
      <vt:lpstr> Kazanılmış  İmmünitenin Özellikleri </vt:lpstr>
      <vt:lpstr>PowerPoint Sunusu</vt:lpstr>
      <vt:lpstr>İmmün Sistemin Esas ve Yardımcı Hücreleri(1)</vt:lpstr>
      <vt:lpstr>İmmün Sistemin Esas ve Yardımcı Hücreleri(2)</vt:lpstr>
      <vt:lpstr>PowerPoint Sunusu</vt:lpstr>
      <vt:lpstr>ANTİJEN</vt:lpstr>
      <vt:lpstr>PowerPoint Sunusu</vt:lpstr>
      <vt:lpstr>PowerPoint Sunusu</vt:lpstr>
      <vt:lpstr>Antijen Sunumu</vt:lpstr>
      <vt:lpstr>İmmün Sistemin Fonksiyon Bozuklukları</vt:lpstr>
      <vt:lpstr>PowerPoint Sunusu</vt:lpstr>
      <vt:lpstr>Aşırı Duyarlılık Reaksiyonları (Coombs ve Gell)</vt:lpstr>
      <vt:lpstr>PowerPoint Sunusu</vt:lpstr>
      <vt:lpstr>PowerPoint Sunusu</vt:lpstr>
      <vt:lpstr>PowerPoint Sunusu</vt:lpstr>
      <vt:lpstr>Besin Allerjileri</vt:lpstr>
      <vt:lpstr>PowerPoint Sunusu</vt:lpstr>
      <vt:lpstr>Gıda Aşırı Duyarlılığı</vt:lpstr>
      <vt:lpstr>Klinik :</vt:lpstr>
      <vt:lpstr>IgE aracılıklı reaksiyonların klinik belirtileri</vt:lpstr>
      <vt:lpstr>IgE aracılıklı hastalıklar</vt:lpstr>
      <vt:lpstr>Miks IgE ve non-IgE aracılıklı hastalıklar </vt:lpstr>
      <vt:lpstr>Non-IgE aracılılıklı hastalıklar</vt:lpstr>
      <vt:lpstr>Klinik :</vt:lpstr>
      <vt:lpstr>İmmün Sistemin Fonksiyon Bozuklukları</vt:lpstr>
      <vt:lpstr>PowerPoint Sunusu</vt:lpstr>
      <vt:lpstr>Otoimmünite Gelişmesinde;</vt:lpstr>
      <vt:lpstr>PowerPoint Sunusu</vt:lpstr>
      <vt:lpstr>Enfeksiyonlar</vt:lpstr>
      <vt:lpstr>Diğer Faktörler </vt:lpstr>
      <vt:lpstr>PowerPoint Sunusu</vt:lpstr>
      <vt:lpstr>PowerPoint Sunusu</vt:lpstr>
      <vt:lpstr>Otoimmün hastalıklar ve otoantikorlar</vt:lpstr>
      <vt:lpstr>Kollajen Doku Hastalıkları</vt:lpstr>
      <vt:lpstr>Kollajen Doku Hastalığı</vt:lpstr>
      <vt:lpstr>Kollajen Doku Hastalıkları</vt:lpstr>
      <vt:lpstr>Sistemik Lupus Eritematozus</vt:lpstr>
      <vt:lpstr>Romatoid Artrit</vt:lpstr>
      <vt:lpstr>Sjogren Syndrome</vt:lpstr>
      <vt:lpstr>Skleroderma</vt:lpstr>
      <vt:lpstr>Skleroderma</vt:lpstr>
      <vt:lpstr>Sonuç</vt:lpstr>
      <vt:lpstr>İmmün Sistemin Fonksiyon Bozuklukları</vt:lpstr>
      <vt:lpstr>PowerPoint Sunusu</vt:lpstr>
      <vt:lpstr>PowerPoint Sunusu</vt:lpstr>
      <vt:lpstr>PowerPoint Sunusu</vt:lpstr>
      <vt:lpstr>İmmün Sistemin Fonksiyon Bozuklukları</vt:lpstr>
      <vt:lpstr>İmmün Sistem Kanserleri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İmmün Sistem Bozukluklarının Kliniğe Yansıyan Semptomları</dc:title>
  <dc:creator>user</dc:creator>
  <cp:lastModifiedBy>user</cp:lastModifiedBy>
  <cp:revision>2</cp:revision>
  <dcterms:created xsi:type="dcterms:W3CDTF">2020-05-07T09:17:43Z</dcterms:created>
  <dcterms:modified xsi:type="dcterms:W3CDTF">2020-05-07T09:21:48Z</dcterms:modified>
</cp:coreProperties>
</file>