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78" r:id="rId6"/>
    <p:sldId id="260" r:id="rId7"/>
    <p:sldId id="261" r:id="rId8"/>
    <p:sldId id="262" r:id="rId9"/>
    <p:sldId id="264" r:id="rId10"/>
    <p:sldId id="265" r:id="rId11"/>
    <p:sldId id="272" r:id="rId12"/>
    <p:sldId id="266" r:id="rId13"/>
    <p:sldId id="270" r:id="rId14"/>
    <p:sldId id="267" r:id="rId15"/>
    <p:sldId id="277" r:id="rId16"/>
    <p:sldId id="276" r:id="rId17"/>
    <p:sldId id="271" r:id="rId18"/>
    <p:sldId id="273" r:id="rId19"/>
    <p:sldId id="274" r:id="rId20"/>
    <p:sldId id="275" r:id="rId21"/>
    <p:sldId id="279" r:id="rId22"/>
    <p:sldId id="28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17BB6-CE3D-4943-976D-2E11C80F832D}" type="datetimeFigureOut">
              <a:rPr lang="en-US" smtClean="0"/>
              <a:t>4/5/19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2F4F7-F151-4AE0-9862-14F160E945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93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30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955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229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229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021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6A41C-4AB1-45A6-8373-4536C430AC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12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254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6A41C-4AB1-45A6-8373-4536C430AC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073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6A41C-4AB1-45A6-8373-4536C430AC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304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6A41C-4AB1-45A6-8373-4536C430AC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06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27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06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639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25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89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858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96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E2F4F7-F151-4AE0-9862-14F160E9452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46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D85F2D7C-1943-46CF-B927-41045DE02C88}" type="datetimeFigureOut">
              <a:rPr lang="en-US" smtClean="0"/>
              <a:t>4/5/19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56226F1F-18FC-4763-8525-FF65A44908E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2868313"/>
          </a:xfrm>
        </p:spPr>
        <p:txBody>
          <a:bodyPr/>
          <a:lstStyle/>
          <a:p>
            <a:r>
              <a:rPr lang="tr-TR" dirty="0" smtClean="0"/>
              <a:t>SAMPLE COLLECTION </a:t>
            </a:r>
            <a:br>
              <a:rPr lang="tr-TR" dirty="0" smtClean="0"/>
            </a:br>
            <a:r>
              <a:rPr lang="tr-TR" smtClean="0"/>
              <a:t>AND </a:t>
            </a:r>
            <a:br>
              <a:rPr lang="tr-TR" smtClean="0"/>
            </a:br>
            <a:r>
              <a:rPr lang="tr-TR" smtClean="0"/>
              <a:t>AN INTRODUCTION </a:t>
            </a:r>
            <a:br>
              <a:rPr lang="tr-TR" smtClean="0"/>
            </a:br>
            <a:r>
              <a:rPr lang="tr-TR" smtClean="0"/>
              <a:t>TO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CLINICAL </a:t>
            </a:r>
            <a:r>
              <a:rPr lang="tr-TR" dirty="0" err="1" smtClean="0"/>
              <a:t>chemıstry</a:t>
            </a:r>
            <a:endParaRPr lang="en-US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7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Second Serum:</a:t>
            </a:r>
          </a:p>
          <a:p>
            <a:pPr marL="0" indent="0">
              <a:buNone/>
            </a:pPr>
            <a:r>
              <a:rPr lang="en-US" sz="2400" b="1" dirty="0"/>
              <a:t>Difference between Serum and plasma:</a:t>
            </a:r>
            <a:endParaRPr lang="en-US" sz="2400" dirty="0"/>
          </a:p>
          <a:p>
            <a:pPr lvl="0"/>
            <a:r>
              <a:rPr lang="en-US" sz="2400" dirty="0"/>
              <a:t>Serum is the same as plasma except it doesn't contain clotting factors (as fibrin).</a:t>
            </a:r>
          </a:p>
          <a:p>
            <a:pPr lvl="0"/>
            <a:r>
              <a:rPr lang="en-US" sz="2400" dirty="0"/>
              <a:t>Plasma contains all clotting factors.</a:t>
            </a:r>
          </a:p>
          <a:p>
            <a:pPr lvl="0"/>
            <a:r>
              <a:rPr lang="en-US" sz="2400" dirty="0"/>
              <a:t>So, serum and plasma all has the same contents of electrolytes, enzymes proteins, hormones except clotting factors </a:t>
            </a:r>
          </a:p>
          <a:p>
            <a:pPr lvl="0"/>
            <a:r>
              <a:rPr lang="en-US" sz="2400" dirty="0"/>
              <a:t>Serum is mainly use in chemistry lab &amp; serology.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871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Procedure of Serum preparation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smtClean="0"/>
              <a:t>Draw </a:t>
            </a:r>
            <a:r>
              <a:rPr lang="en-US" sz="2400" dirty="0"/>
              <a:t>blood from patient. Select </a:t>
            </a:r>
            <a:r>
              <a:rPr lang="en-US" sz="2400" dirty="0" err="1"/>
              <a:t>vacutainer</a:t>
            </a:r>
            <a:r>
              <a:rPr lang="en-US" sz="2400" dirty="0"/>
              <a:t> with no anticoagulant.</a:t>
            </a:r>
          </a:p>
          <a:p>
            <a:pPr lvl="0"/>
            <a:r>
              <a:rPr lang="en-US" sz="2400" dirty="0"/>
              <a:t>Allow to stand for 20-30min for clot formation.</a:t>
            </a:r>
          </a:p>
          <a:p>
            <a:pPr lvl="0"/>
            <a:r>
              <a:rPr lang="en-US" sz="2400" dirty="0"/>
              <a:t>Centrifuge the sample to speed separation and affect a greater packing of cells. Clot and cells will separate from clean serum and settle to the bottom of the vessel.</a:t>
            </a:r>
          </a:p>
          <a:p>
            <a:pPr lvl="0"/>
            <a:r>
              <a:rPr lang="en-US" sz="2400" dirty="0"/>
              <a:t>The supernatant is the serum which can be now collected by</a:t>
            </a:r>
          </a:p>
          <a:p>
            <a:pPr lvl="0"/>
            <a:r>
              <a:rPr lang="en-US" sz="2400" dirty="0"/>
              <a:t>Dropper or pipette for testing purposes or stored (-20°C to -80°C) for subsequent analysis or use.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8089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Plasma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Third Plasma:</a:t>
            </a:r>
          </a:p>
          <a:p>
            <a:r>
              <a:rPr lang="en-US" sz="2400" dirty="0" smtClean="0"/>
              <a:t>The tube will have anti-coagulation</a:t>
            </a:r>
          </a:p>
          <a:p>
            <a:r>
              <a:rPr lang="en-US" sz="2400" dirty="0" smtClean="0"/>
              <a:t>After centrifugation the blood sample got </a:t>
            </a:r>
          </a:p>
          <a:p>
            <a:pPr marL="0" indent="0">
              <a:buNone/>
            </a:pPr>
            <a:r>
              <a:rPr lang="en-US" sz="2400" dirty="0" smtClean="0"/>
              <a:t>separated into three layers 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988" y="3168336"/>
            <a:ext cx="3503069" cy="280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422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Procedure of plasma preparation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Draw </a:t>
            </a:r>
            <a:r>
              <a:rPr lang="en-US" sz="2400" dirty="0"/>
              <a:t>blood from patient. Select </a:t>
            </a:r>
            <a:r>
              <a:rPr lang="en-US" sz="2400" dirty="0" err="1"/>
              <a:t>vacutainer</a:t>
            </a:r>
            <a:r>
              <a:rPr lang="en-US" sz="2400" dirty="0"/>
              <a:t> with an appropriate anticoagulant.</a:t>
            </a:r>
          </a:p>
          <a:p>
            <a:r>
              <a:rPr lang="en-US" sz="2400" dirty="0"/>
              <a:t>Mix well with anticoagulant.</a:t>
            </a:r>
          </a:p>
          <a:p>
            <a:r>
              <a:rPr lang="en-US" sz="2400" dirty="0"/>
              <a:t>Allow to stand for 10min.</a:t>
            </a:r>
          </a:p>
          <a:p>
            <a:r>
              <a:rPr lang="en-US" sz="2400" dirty="0"/>
              <a:t>Centrifuge the sample to speed separation and affect a greater packing of cells.</a:t>
            </a:r>
          </a:p>
          <a:p>
            <a:r>
              <a:rPr lang="en-US" sz="2400" dirty="0"/>
              <a:t>The supernatant is the plasma which can be now collected for testing</a:t>
            </a:r>
          </a:p>
          <a:p>
            <a:r>
              <a:rPr lang="en-US" sz="2400" dirty="0"/>
              <a:t>Purposes or stored (-20°C to -80°C) for subsequent analysis or use</a:t>
            </a:r>
            <a:r>
              <a:rPr lang="en-US" sz="2400" dirty="0" smtClean="0"/>
              <a:t>.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 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452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143000"/>
          </a:xfrm>
        </p:spPr>
        <p:txBody>
          <a:bodyPr/>
          <a:lstStyle/>
          <a:p>
            <a:pPr algn="ctr"/>
            <a:r>
              <a:rPr lang="en-US" dirty="0" smtClean="0"/>
              <a:t>In the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371600"/>
            <a:ext cx="8382000" cy="47545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C000"/>
                </a:solidFill>
              </a:rPr>
              <a:t>Specimen rejection criteria:</a:t>
            </a:r>
            <a:endParaRPr lang="en-US" sz="2800" dirty="0">
              <a:solidFill>
                <a:srgbClr val="FFC000"/>
              </a:solidFill>
            </a:endParaRPr>
          </a:p>
          <a:p>
            <a:r>
              <a:rPr lang="en-US" sz="2800" dirty="0"/>
              <a:t>Specimen improperly labeled or unlabeled</a:t>
            </a:r>
          </a:p>
          <a:p>
            <a:r>
              <a:rPr lang="en-US" sz="2800" dirty="0"/>
              <a:t>Specimen improperly collected or preserved </a:t>
            </a:r>
          </a:p>
          <a:p>
            <a:r>
              <a:rPr lang="en-US" sz="2800" dirty="0"/>
              <a:t>Specimen submitted without properly completed request form</a:t>
            </a:r>
          </a:p>
          <a:p>
            <a:r>
              <a:rPr lang="en-US" sz="2800" dirty="0" err="1"/>
              <a:t>Hemolyzed</a:t>
            </a:r>
            <a:r>
              <a:rPr lang="en-US" sz="2800" dirty="0"/>
              <a:t> sample (show tubes)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1314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Hemolysis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n-US" sz="2600" b="1" u="sng" dirty="0" smtClean="0">
                <a:solidFill>
                  <a:srgbClr val="FF0000"/>
                </a:solidFill>
              </a:rPr>
              <a:t>Hemolysis :</a:t>
            </a:r>
          </a:p>
          <a:p>
            <a:r>
              <a:rPr lang="en-US" sz="2900" dirty="0" smtClean="0"/>
              <a:t>It means </a:t>
            </a:r>
            <a:r>
              <a:rPr lang="en-US" sz="2900" dirty="0" err="1" smtClean="0"/>
              <a:t>releaseof</a:t>
            </a:r>
            <a:r>
              <a:rPr lang="en-US" sz="2900" dirty="0" smtClean="0"/>
              <a:t> </a:t>
            </a:r>
            <a:r>
              <a:rPr lang="en-US" sz="2900" dirty="0" smtClean="0"/>
              <a:t>hemoglobin due to rupture of RBCs. </a:t>
            </a:r>
          </a:p>
          <a:p>
            <a:r>
              <a:rPr lang="en-US" sz="2900" dirty="0" smtClean="0"/>
              <a:t>Due to hemolysis plasma or serum appears pink to red color. </a:t>
            </a:r>
          </a:p>
          <a:p>
            <a:r>
              <a:rPr lang="en-US" sz="2900" dirty="0" smtClean="0"/>
              <a:t>It causes </a:t>
            </a:r>
            <a:r>
              <a:rPr lang="en-US" sz="2900" dirty="0" smtClean="0"/>
              <a:t>erroneously high: </a:t>
            </a:r>
            <a:r>
              <a:rPr lang="en-US" sz="2900" dirty="0" smtClean="0"/>
              <a:t>K</a:t>
            </a:r>
            <a:r>
              <a:rPr lang="en-US" sz="2900" baseline="30000" dirty="0" smtClean="0"/>
              <a:t>+</a:t>
            </a:r>
            <a:r>
              <a:rPr lang="en-US" sz="2900" dirty="0" smtClean="0"/>
              <a:t>, Ca</a:t>
            </a:r>
            <a:r>
              <a:rPr lang="en-US" sz="2900" baseline="30000" dirty="0" smtClean="0"/>
              <a:t>2+</a:t>
            </a:r>
            <a:r>
              <a:rPr lang="en-US" sz="2900" dirty="0" smtClean="0"/>
              <a:t>, phosphate, </a:t>
            </a:r>
            <a:r>
              <a:rPr lang="en-US" sz="2900" dirty="0" smtClean="0"/>
              <a:t>AST</a:t>
            </a:r>
            <a:r>
              <a:rPr lang="en-US" sz="2900" dirty="0"/>
              <a:t> </a:t>
            </a:r>
            <a:r>
              <a:rPr lang="en-US" sz="2900" dirty="0" smtClean="0"/>
              <a:t>and</a:t>
            </a:r>
            <a:r>
              <a:rPr lang="en-US" sz="2900" dirty="0" smtClean="0"/>
              <a:t> SLDH.</a:t>
            </a:r>
            <a:endParaRPr lang="en-US" sz="2900" dirty="0" smtClean="0"/>
          </a:p>
          <a:p>
            <a:r>
              <a:rPr lang="en-US" sz="2900" dirty="0" smtClean="0"/>
              <a:t>Hemolysis is occurred due to sampling, transporting and storage (too hot or too cold).  </a:t>
            </a:r>
          </a:p>
          <a:p>
            <a:r>
              <a:rPr lang="en-US" sz="2900" dirty="0" smtClean="0"/>
              <a:t>According to the degree of hemolysis it is classified as H+, H++ and H+++. H+ may be accepted for some tests that are not affected by RBCs contents as glucose and lactate, H++ and H+++ not acceptable for any test.</a:t>
            </a:r>
          </a:p>
          <a:p>
            <a:pPr marL="0" indent="0">
              <a:buNone/>
            </a:pPr>
            <a:r>
              <a:rPr lang="en-US" sz="2900" dirty="0" smtClean="0"/>
              <a:t> </a:t>
            </a:r>
          </a:p>
          <a:p>
            <a:pPr marL="0" indent="0">
              <a:buNone/>
            </a:pPr>
            <a:r>
              <a:rPr lang="en-US" sz="2900" b="1" dirty="0" smtClean="0"/>
              <a:t>Changes in the serum color indicate one of the following:</a:t>
            </a:r>
            <a:endParaRPr lang="en-US" sz="2900" dirty="0" smtClean="0"/>
          </a:p>
          <a:p>
            <a:r>
              <a:rPr lang="en-US" sz="2900" b="1" dirty="0" err="1" smtClean="0"/>
              <a:t>Hemolyzed</a:t>
            </a:r>
            <a:r>
              <a:rPr lang="en-US" sz="2900" dirty="0" smtClean="0"/>
              <a:t>:  serum appears </a:t>
            </a:r>
            <a:r>
              <a:rPr lang="en-US" sz="2900" b="1" dirty="0" smtClean="0">
                <a:solidFill>
                  <a:srgbClr val="FF6699"/>
                </a:solidFill>
              </a:rPr>
              <a:t>pink </a:t>
            </a:r>
            <a:r>
              <a:rPr lang="en-US" sz="2900" dirty="0" smtClean="0"/>
              <a:t>to </a:t>
            </a:r>
            <a:r>
              <a:rPr lang="en-US" sz="2900" dirty="0" smtClean="0">
                <a:solidFill>
                  <a:srgbClr val="FF0000"/>
                </a:solidFill>
              </a:rPr>
              <a:t>red </a:t>
            </a:r>
            <a:r>
              <a:rPr lang="en-US" sz="2900" dirty="0" smtClean="0"/>
              <a:t>due to rupture of RBCs</a:t>
            </a:r>
          </a:p>
          <a:p>
            <a:r>
              <a:rPr lang="en-US" sz="2900" b="1" dirty="0" smtClean="0"/>
              <a:t>Icteric</a:t>
            </a:r>
            <a:r>
              <a:rPr lang="en-US" sz="2900" dirty="0" smtClean="0"/>
              <a:t>: serum appears </a:t>
            </a:r>
            <a:r>
              <a:rPr lang="en-US" sz="29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yellow</a:t>
            </a:r>
            <a:r>
              <a:rPr lang="en-US" sz="2900" dirty="0" smtClean="0"/>
              <a:t> due to high bilirubin.  </a:t>
            </a:r>
          </a:p>
          <a:p>
            <a:r>
              <a:rPr lang="en-US" sz="2900" b="1" dirty="0" err="1" smtClean="0"/>
              <a:t>Lipemic</a:t>
            </a:r>
            <a:r>
              <a:rPr lang="en-US" sz="2900" dirty="0" smtClean="0"/>
              <a:t>: serum appears milky or turbid due to high lipid.</a:t>
            </a:r>
          </a:p>
          <a:p>
            <a:pPr marL="0" indent="0">
              <a:buNone/>
            </a:pPr>
            <a:r>
              <a:rPr lang="en-US" sz="2600" dirty="0" smtClean="0"/>
              <a:t> 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51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Blood collection tubes: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24000"/>
            <a:ext cx="4391025" cy="413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339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Blood collection tubes: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Two major types of blood collecting tubes:</a:t>
            </a:r>
            <a:endParaRPr lang="en-US" sz="2800" dirty="0" smtClean="0"/>
          </a:p>
          <a:p>
            <a:r>
              <a:rPr lang="en-US" sz="2800" dirty="0" smtClean="0"/>
              <a:t>Serum separating tubes (SST)</a:t>
            </a:r>
          </a:p>
          <a:p>
            <a:r>
              <a:rPr lang="en-US" sz="2800" dirty="0" smtClean="0"/>
              <a:t>Plasma separating tubes (PST)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331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58266629"/>
              </p:ext>
            </p:extLst>
          </p:nvPr>
        </p:nvGraphicFramePr>
        <p:xfrm>
          <a:off x="457200" y="533399"/>
          <a:ext cx="8534400" cy="5288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25546">
                <a:tc>
                  <a:txBody>
                    <a:bodyPr/>
                    <a:lstStyle/>
                    <a:p>
                      <a:r>
                        <a:rPr lang="en-US" dirty="0" smtClean="0"/>
                        <a:t>Top Color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Principle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6995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Lavender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EDTA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-The strongest anti-coagulant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1" dirty="0" smtClean="0"/>
                        <a:t>Ca</a:t>
                      </a:r>
                      <a:r>
                        <a:rPr lang="en-US" sz="1600" b="1" baseline="30000" dirty="0" smtClean="0"/>
                        <a:t>+2</a:t>
                      </a:r>
                      <a:r>
                        <a:rPr lang="en-US" sz="1600" b="1" baseline="0" dirty="0" smtClean="0"/>
                        <a:t> chelating agent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b="1" baseline="0" dirty="0" smtClean="0"/>
                        <a:t>- To preserve blood cells components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1" dirty="0" smtClean="0"/>
                        <a:t>Hematology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1" dirty="0" smtClean="0"/>
                        <a:t>Blood bank (ABO)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1" dirty="0" smtClean="0"/>
                        <a:t>HbA1C (Glycosylated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Hb</a:t>
                      </a:r>
                      <a:r>
                        <a:rPr lang="en-US" sz="1600" b="1" baseline="0" dirty="0" smtClean="0"/>
                        <a:t>)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25281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Light Blue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Sodium Citrate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Ca</a:t>
                      </a:r>
                      <a:r>
                        <a:rPr lang="en-US" sz="1600" b="1" baseline="30000" dirty="0" smtClean="0"/>
                        <a:t>+2</a:t>
                      </a:r>
                      <a:r>
                        <a:rPr lang="en-US" sz="1600" b="1" baseline="0" dirty="0" smtClean="0"/>
                        <a:t>  chelating agent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 PT: </a:t>
                      </a:r>
                      <a:r>
                        <a:rPr lang="en-US" sz="1600" b="1" dirty="0" err="1" smtClean="0"/>
                        <a:t>Prothrombin</a:t>
                      </a:r>
                      <a:r>
                        <a:rPr lang="en-US" sz="1600" b="1" dirty="0" smtClean="0"/>
                        <a:t> Time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b="1" dirty="0" smtClean="0"/>
                        <a:t>- PTT: Partial </a:t>
                      </a:r>
                      <a:r>
                        <a:rPr lang="en-US" sz="1600" b="1" dirty="0" err="1" smtClean="0"/>
                        <a:t>Thromboplastin</a:t>
                      </a:r>
                      <a:r>
                        <a:rPr lang="en-US" sz="1600" b="1" dirty="0" smtClean="0"/>
                        <a:t> Time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600" b="1" dirty="0" smtClean="0"/>
                        <a:t>( in case of unexplained bleeding and liver disease)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8403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Green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Sodium Heparin or Lithium Heparin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Heparin binds to Thrombin and inhibits</a:t>
                      </a:r>
                      <a:r>
                        <a:rPr lang="en-US" sz="1600" b="1" baseline="0" dirty="0" smtClean="0"/>
                        <a:t> the second step in the coagulation cascade </a:t>
                      </a:r>
                    </a:p>
                    <a:p>
                      <a:r>
                        <a:rPr lang="en-US" sz="1600" b="1" baseline="0" dirty="0" smtClean="0"/>
                        <a:t>(</a:t>
                      </a:r>
                      <a:r>
                        <a:rPr lang="en-US" sz="1600" b="1" baseline="0" dirty="0" err="1" smtClean="0"/>
                        <a:t>Prothrombin</a:t>
                      </a:r>
                      <a:r>
                        <a:rPr lang="en-US" sz="1600" b="1" baseline="0" dirty="0" smtClean="0"/>
                        <a:t>                 Thrombin)</a:t>
                      </a:r>
                    </a:p>
                    <a:p>
                      <a:endParaRPr lang="en-US" sz="1600" b="1" baseline="0" dirty="0" smtClean="0"/>
                    </a:p>
                    <a:p>
                      <a:endParaRPr lang="en-US" sz="1600" b="1" baseline="0" dirty="0" smtClean="0"/>
                    </a:p>
                    <a:p>
                      <a:r>
                        <a:rPr lang="en-US" sz="1600" b="1" baseline="0" dirty="0" smtClean="0"/>
                        <a:t>Fibrinogen                Fibrin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Enzymes</a:t>
                      </a:r>
                    </a:p>
                    <a:p>
                      <a:r>
                        <a:rPr lang="en-US" sz="1600" b="1" dirty="0" smtClean="0"/>
                        <a:t>Hormones</a:t>
                      </a:r>
                    </a:p>
                    <a:p>
                      <a:r>
                        <a:rPr lang="en-US" sz="1600" b="1" dirty="0" smtClean="0"/>
                        <a:t>Electrolytes (Na</a:t>
                      </a:r>
                      <a:r>
                        <a:rPr lang="en-US" sz="1600" b="1" baseline="30000" dirty="0" smtClean="0"/>
                        <a:t>+</a:t>
                      </a:r>
                      <a:r>
                        <a:rPr lang="en-US" sz="1600" b="1" dirty="0" smtClean="0"/>
                        <a:t>,</a:t>
                      </a:r>
                      <a:r>
                        <a:rPr lang="en-US" sz="1600" b="1" baseline="0" dirty="0" smtClean="0"/>
                        <a:t> K</a:t>
                      </a:r>
                      <a:r>
                        <a:rPr lang="en-US" sz="1600" b="1" baseline="30000" dirty="0" smtClean="0"/>
                        <a:t>+</a:t>
                      </a:r>
                      <a:r>
                        <a:rPr lang="en-US" sz="1600" b="1" baseline="0" dirty="0" smtClean="0"/>
                        <a:t>, Mg</a:t>
                      </a:r>
                      <a:r>
                        <a:rPr lang="en-US" sz="1600" b="1" baseline="30000" dirty="0" smtClean="0"/>
                        <a:t>+</a:t>
                      </a:r>
                      <a:r>
                        <a:rPr lang="en-US" sz="1600" b="1" baseline="0" dirty="0" smtClean="0"/>
                        <a:t>, </a:t>
                      </a:r>
                      <a:r>
                        <a:rPr lang="en-US" sz="1600" b="1" baseline="0" dirty="0" err="1" smtClean="0"/>
                        <a:t>Cl</a:t>
                      </a:r>
                      <a:r>
                        <a:rPr lang="en-US" sz="1600" b="1" baseline="30000" dirty="0" smtClean="0"/>
                        <a:t>-</a:t>
                      </a:r>
                      <a:endParaRPr lang="en-US" sz="1600" b="1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4682557" y="4953000"/>
            <a:ext cx="4572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625454" y="5520941"/>
            <a:ext cx="152400" cy="23883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03277" y="5520941"/>
            <a:ext cx="174577" cy="23883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257540" y="5009445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Heparin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495800" y="5640359"/>
            <a:ext cx="4572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71800" y="65122"/>
            <a:ext cx="34215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Plasma Separating Tubes (PST)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15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23698776"/>
              </p:ext>
            </p:extLst>
          </p:nvPr>
        </p:nvGraphicFramePr>
        <p:xfrm>
          <a:off x="457200" y="304800"/>
          <a:ext cx="8229600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Top Color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Additives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Principle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Uses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Black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Sodium Citrate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Ca</a:t>
                      </a:r>
                      <a:r>
                        <a:rPr lang="en-US" sz="1600" b="1" baseline="30000" dirty="0" smtClean="0"/>
                        <a:t>+2</a:t>
                      </a:r>
                      <a:r>
                        <a:rPr lang="en-US" sz="1600" b="1" baseline="0" dirty="0" smtClean="0"/>
                        <a:t>  chelating agent</a:t>
                      </a:r>
                      <a:endParaRPr lang="en-US" sz="1600" b="1" dirty="0" smtClean="0"/>
                    </a:p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ESR ( Erythrocyte Sedimentation Rate) </a:t>
                      </a:r>
                    </a:p>
                    <a:p>
                      <a:r>
                        <a:rPr lang="en-US" sz="1600" b="1" dirty="0" smtClean="0"/>
                        <a:t>to test how much inflammation in the patient,</a:t>
                      </a:r>
                      <a:r>
                        <a:rPr lang="en-US" sz="1600" b="1" baseline="0" dirty="0" smtClean="0"/>
                        <a:t> unexplained fever, Arthritis, Autoimmune Disorder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Gray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-Sodium Fluoride</a:t>
                      </a:r>
                    </a:p>
                    <a:p>
                      <a:endParaRPr lang="en-US" sz="1600" b="1" dirty="0" smtClean="0"/>
                    </a:p>
                    <a:p>
                      <a:r>
                        <a:rPr lang="en-US" sz="1600" b="1" dirty="0" smtClean="0"/>
                        <a:t>-Potassium Oxalate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Glycolysis inhibitor</a:t>
                      </a:r>
                    </a:p>
                    <a:p>
                      <a:r>
                        <a:rPr lang="en-US" sz="1600" b="1" dirty="0" smtClean="0"/>
                        <a:t>Anti-Coagulant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Glucose tests</a:t>
                      </a:r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Royal Blue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Heparin</a:t>
                      </a:r>
                    </a:p>
                    <a:p>
                      <a:r>
                        <a:rPr lang="en-US" sz="1600" b="1" dirty="0" smtClean="0"/>
                        <a:t>Na-EDTA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Anti-Coagulant</a:t>
                      </a:r>
                    </a:p>
                    <a:p>
                      <a:r>
                        <a:rPr lang="en-US" sz="1600" b="1" dirty="0" smtClean="0"/>
                        <a:t>Tube should not be contaminated with metals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Toxicology</a:t>
                      </a:r>
                    </a:p>
                    <a:p>
                      <a:r>
                        <a:rPr lang="en-US" sz="1600" b="1" dirty="0" smtClean="0"/>
                        <a:t>Trace</a:t>
                      </a:r>
                      <a:r>
                        <a:rPr lang="en-US" sz="1600" b="1" baseline="0" dirty="0" smtClean="0"/>
                        <a:t> Elements and metals</a:t>
                      </a:r>
                      <a:endParaRPr lang="en-US" sz="16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Yellow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ACD ( Acid-Citrate Dextrose)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Anti-Coagulant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DNA</a:t>
                      </a:r>
                      <a:r>
                        <a:rPr lang="en-US" sz="1600" b="1" baseline="0" dirty="0" smtClean="0"/>
                        <a:t> Studies</a:t>
                      </a:r>
                    </a:p>
                    <a:p>
                      <a:r>
                        <a:rPr lang="en-US" sz="1600" b="1" baseline="0" dirty="0" smtClean="0"/>
                        <a:t>Paternity Test</a:t>
                      </a:r>
                    </a:p>
                    <a:p>
                      <a:r>
                        <a:rPr lang="en-US" sz="1600" b="1" baseline="0" dirty="0" smtClean="0"/>
                        <a:t>HLA Tissue Typing</a:t>
                      </a:r>
                    </a:p>
                    <a:p>
                      <a:r>
                        <a:rPr lang="en-US" sz="1600" b="1" baseline="0" dirty="0" smtClean="0"/>
                        <a:t>(Human Leukocyte Antigen)</a:t>
                      </a:r>
                    </a:p>
                    <a:p>
                      <a:r>
                        <a:rPr lang="en-US" sz="1600" b="1" baseline="0" dirty="0" smtClean="0"/>
                        <a:t>The body used this protein to differentiate the self-cells from non-self cells</a:t>
                      </a:r>
                      <a:endParaRPr lang="en-US" sz="16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551829" y="1905000"/>
            <a:ext cx="2286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494395" y="2362200"/>
            <a:ext cx="22860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76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Introduction to clinical laboratories:</a:t>
            </a:r>
            <a:r>
              <a:rPr lang="en-US" dirty="0">
                <a:solidFill>
                  <a:srgbClr val="FFC000"/>
                </a:solidFill>
              </a:rPr>
              <a:t/>
            </a:r>
            <a:br>
              <a:rPr lang="en-US" dirty="0">
                <a:solidFill>
                  <a:srgbClr val="FFC000"/>
                </a:solidFill>
              </a:rPr>
            </a:b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/>
              <a:t>Clinical labs are important in diseases diagnosis, determination its severity and patient response to specific treatment. Diagnosis of any disease is first done by physical examination by </a:t>
            </a:r>
            <a:r>
              <a:rPr lang="tr-TR" sz="2400" dirty="0" err="1" smtClean="0"/>
              <a:t>clinician</a:t>
            </a:r>
            <a:r>
              <a:rPr lang="en-US" sz="2400" dirty="0" smtClean="0"/>
              <a:t> </a:t>
            </a:r>
            <a:r>
              <a:rPr lang="en-US" sz="2400" dirty="0"/>
              <a:t>and confirmed by lab diagnostic tests. </a:t>
            </a:r>
          </a:p>
          <a:p>
            <a:pPr lvl="0"/>
            <a:r>
              <a:rPr lang="en-US" sz="2400" dirty="0"/>
              <a:t>Lab values are very important in determination of disease severity, drug doses and in follow up.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2034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63805719"/>
              </p:ext>
            </p:extLst>
          </p:nvPr>
        </p:nvGraphicFramePr>
        <p:xfrm>
          <a:off x="381000" y="1219200"/>
          <a:ext cx="82296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Top Tubes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Principle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------</a:t>
                      </a:r>
                    </a:p>
                    <a:p>
                      <a:r>
                        <a:rPr lang="en-US" b="1" dirty="0" smtClean="0"/>
                        <a:t>Sometimes it has gel or silicon at the bottom of tube to reduce hemolysis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Enhancing the formation of blood clot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Serology</a:t>
                      </a:r>
                    </a:p>
                    <a:p>
                      <a:r>
                        <a:rPr lang="en-US" b="1" dirty="0" smtClean="0"/>
                        <a:t>-Antibodies</a:t>
                      </a:r>
                    </a:p>
                    <a:p>
                      <a:r>
                        <a:rPr lang="en-US" b="1" dirty="0" smtClean="0"/>
                        <a:t>-Hormones</a:t>
                      </a:r>
                    </a:p>
                    <a:p>
                      <a:r>
                        <a:rPr lang="en-US" b="1" dirty="0" smtClean="0"/>
                        <a:t>-Drugs</a:t>
                      </a:r>
                    </a:p>
                    <a:p>
                      <a:r>
                        <a:rPr lang="en-US" b="1" dirty="0" smtClean="0"/>
                        <a:t>Virology</a:t>
                      </a:r>
                    </a:p>
                    <a:p>
                      <a:r>
                        <a:rPr lang="en-US" b="1" dirty="0" smtClean="0"/>
                        <a:t>Chemistry</a:t>
                      </a:r>
                    </a:p>
                    <a:p>
                      <a:r>
                        <a:rPr lang="en-US" b="1" dirty="0" smtClean="0"/>
                        <a:t>Blood cross matching before blood transfusion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Gold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-------</a:t>
                      </a:r>
                    </a:p>
                    <a:p>
                      <a:r>
                        <a:rPr lang="en-US" b="1" dirty="0" smtClean="0"/>
                        <a:t>It has gel at the bottom of the tube to</a:t>
                      </a:r>
                      <a:r>
                        <a:rPr lang="en-US" b="1" baseline="0" dirty="0" smtClean="0"/>
                        <a:t> separate serum from the blood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Serum separating from the blood  through the gel in the tube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Serology</a:t>
                      </a:r>
                    </a:p>
                    <a:p>
                      <a:r>
                        <a:rPr lang="en-US" b="1" dirty="0" smtClean="0"/>
                        <a:t>Chemistry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47666" y="504883"/>
            <a:ext cx="3960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Serum Separating Tubes (SST)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27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ıntervals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Reference intervals are the that are expected to be in healthy animals</a:t>
            </a:r>
          </a:p>
          <a:p>
            <a:r>
              <a:rPr lang="en-US" dirty="0" smtClean="0"/>
              <a:t>Terms that have been </a:t>
            </a:r>
            <a:r>
              <a:rPr lang="en-US" dirty="0" err="1" smtClean="0"/>
              <a:t>reccomended</a:t>
            </a:r>
            <a:r>
              <a:rPr lang="en-US" dirty="0" smtClean="0"/>
              <a:t> by ”Expert Panel of the International Federation of Clinical Chemistry”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Reference individual</a:t>
            </a:r>
            <a:r>
              <a:rPr lang="en-US" dirty="0" smtClean="0"/>
              <a:t>: an animal selected by using defined criteria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Reference population</a:t>
            </a:r>
            <a:r>
              <a:rPr lang="en-US" dirty="0" smtClean="0"/>
              <a:t>: all the possible reference individuals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Reference value</a:t>
            </a:r>
            <a:r>
              <a:rPr lang="en-US" dirty="0" smtClean="0"/>
              <a:t>: a result obtained by observation or measurement of a particular substance in a reference individual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Reference distribution</a:t>
            </a:r>
            <a:r>
              <a:rPr lang="en-US" dirty="0" smtClean="0"/>
              <a:t>: the distribution of reference values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Reference limits</a:t>
            </a:r>
            <a:r>
              <a:rPr lang="en-US" dirty="0" smtClean="0"/>
              <a:t>: the lowest value (lower reference limit) and the highest value (upper reference limit) of the reference interval, as derived from a reference distribution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Reference interval</a:t>
            </a:r>
            <a:r>
              <a:rPr lang="en-US" dirty="0" smtClean="0"/>
              <a:t>: an interval between and including the two reference limits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Observed value</a:t>
            </a:r>
            <a:r>
              <a:rPr lang="en-US" dirty="0" smtClean="0"/>
              <a:t>: a value obtained by observation or measurement that is compared to the reference interval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1954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Why the term “Reference Range” is avoided? 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smtClean="0"/>
              <a:t>Statistically, a range is the difference between highest and lowest observations.</a:t>
            </a:r>
          </a:p>
          <a:p>
            <a:pPr lvl="2"/>
            <a:r>
              <a:rPr lang="en-US" dirty="0" smtClean="0"/>
              <a:t>The range is 40 if the highest observation was 60 and the lowest was 20</a:t>
            </a:r>
          </a:p>
          <a:p>
            <a:pPr lvl="2"/>
            <a:r>
              <a:rPr lang="en-US" dirty="0" smtClean="0"/>
              <a:t>You might consider a range to include all reference values from the lowest to highest. Reference interval does not include all reference values; it contains values between two reference limits.</a:t>
            </a:r>
          </a:p>
          <a:p>
            <a:pPr marL="393700" lvl="2" indent="-393700"/>
            <a:r>
              <a:rPr lang="en-US" dirty="0" smtClean="0"/>
              <a:t> Using terms normal and abnormal to describe laboratory test results can be misleading and is discouraged.</a:t>
            </a:r>
          </a:p>
          <a:p>
            <a:pPr marL="1308100" lvl="4" indent="-393700"/>
            <a:r>
              <a:rPr lang="en-US" dirty="0" smtClean="0"/>
              <a:t>A laboratory result can be within reference(WRI) interval but still reflect a pathological process</a:t>
            </a:r>
          </a:p>
          <a:p>
            <a:pPr marL="2222500" lvl="6" indent="-393700"/>
            <a:r>
              <a:rPr lang="en-US" dirty="0" smtClean="0"/>
              <a:t>i.e. serum sodium in dehydrated animal</a:t>
            </a:r>
          </a:p>
          <a:p>
            <a:pPr marL="404813" lvl="6" indent="-395288"/>
            <a:r>
              <a:rPr lang="en-US" dirty="0" smtClean="0"/>
              <a:t>Sick animals my have results WRI and healthy animals may have results outside WRI</a:t>
            </a:r>
          </a:p>
          <a:p>
            <a:pPr marL="1479550" lvl="4" indent="-565150"/>
            <a:endParaRPr lang="en-US" dirty="0" smtClean="0"/>
          </a:p>
          <a:p>
            <a:pPr marL="565150" lvl="2" indent="-565150"/>
            <a:endParaRPr lang="en-US" dirty="0" smtClean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Introduction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The sections of clinical laboratory are: </a:t>
            </a:r>
            <a:endParaRPr lang="en-US" sz="2400" dirty="0"/>
          </a:p>
          <a:p>
            <a:pPr lvl="0"/>
            <a:r>
              <a:rPr lang="en-US" sz="2400" dirty="0"/>
              <a:t>Clinical pathology</a:t>
            </a:r>
          </a:p>
          <a:p>
            <a:pPr lvl="0"/>
            <a:r>
              <a:rPr lang="en-US" sz="2400" dirty="0"/>
              <a:t>Hematology</a:t>
            </a:r>
          </a:p>
          <a:p>
            <a:pPr lvl="0"/>
            <a:r>
              <a:rPr lang="en-US" sz="2400" dirty="0"/>
              <a:t>Clinical biochemistry</a:t>
            </a:r>
          </a:p>
          <a:p>
            <a:pPr lvl="0"/>
            <a:r>
              <a:rPr lang="en-US" sz="2400" dirty="0"/>
              <a:t>Clinical microbiology</a:t>
            </a:r>
          </a:p>
          <a:p>
            <a:pPr lvl="0"/>
            <a:r>
              <a:rPr lang="en-US" sz="2400" dirty="0"/>
              <a:t>Serology</a:t>
            </a:r>
          </a:p>
          <a:p>
            <a:pPr lvl="0"/>
            <a:r>
              <a:rPr lang="en-US" sz="2400" dirty="0"/>
              <a:t>Blood bank</a:t>
            </a:r>
          </a:p>
          <a:p>
            <a:pPr lvl="0"/>
            <a:r>
              <a:rPr lang="en-US" sz="2400" dirty="0"/>
              <a:t>Histology and cytology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256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Introduction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Clinical biochemistry: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It deals with the applications of biochemistry laboratory to find out the cause of a disease.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Types of samples that are used in testing: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Body fluids: blood, serum, plasma, urine, cerebrospinal fluid (CSF), feces, and other body fluids or tissues.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740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Samples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Blood samples and specimens</a:t>
            </a:r>
          </a:p>
          <a:p>
            <a:pPr lvl="1"/>
            <a:r>
              <a:rPr lang="en-US" dirty="0" smtClean="0"/>
              <a:t>Most clinical laboratory assays are designed to detect or quantify substances or cells which are called </a:t>
            </a:r>
            <a:r>
              <a:rPr lang="en-US" i="1" u="sng" dirty="0" err="1" smtClean="0">
                <a:solidFill>
                  <a:srgbClr val="92D050"/>
                </a:solidFill>
              </a:rPr>
              <a:t>analytes</a:t>
            </a:r>
            <a:endParaRPr lang="en-US" i="1" u="sng" dirty="0" smtClean="0">
              <a:solidFill>
                <a:srgbClr val="92D050"/>
              </a:solidFill>
            </a:endParaRPr>
          </a:p>
          <a:p>
            <a:pPr lvl="1"/>
            <a:r>
              <a:rPr lang="en-US" dirty="0" smtClean="0"/>
              <a:t>Blood must be collected and </a:t>
            </a:r>
            <a:r>
              <a:rPr lang="en-US" dirty="0" err="1" smtClean="0"/>
              <a:t>proccessed</a:t>
            </a:r>
            <a:r>
              <a:rPr lang="en-US" dirty="0" smtClean="0"/>
              <a:t> properly to avoid </a:t>
            </a:r>
            <a:r>
              <a:rPr lang="en-US" dirty="0" err="1" smtClean="0"/>
              <a:t>artifactual</a:t>
            </a:r>
            <a:r>
              <a:rPr lang="en-US" dirty="0" smtClean="0"/>
              <a:t> changes</a:t>
            </a:r>
          </a:p>
          <a:p>
            <a:pPr lvl="1"/>
            <a:r>
              <a:rPr lang="en-US" dirty="0" smtClean="0"/>
              <a:t>Blood withdrawn from a vessel must be immediately mixed with an anticoagulant to prevent clot formation and/or keep the cells and other components in suspension</a:t>
            </a:r>
          </a:p>
          <a:p>
            <a:pPr lvl="1"/>
            <a:r>
              <a:rPr lang="en-US" dirty="0" smtClean="0"/>
              <a:t>Plasma is the fluid component of the blood that is collected after the centrifugation</a:t>
            </a:r>
          </a:p>
          <a:p>
            <a:pPr lvl="2"/>
            <a:r>
              <a:rPr lang="en-US" dirty="0" smtClean="0"/>
              <a:t>Anticoagulants</a:t>
            </a:r>
          </a:p>
          <a:p>
            <a:pPr lvl="3"/>
            <a:r>
              <a:rPr lang="en-US" dirty="0" smtClean="0"/>
              <a:t>Calcium binding agents (EDTA, Citrate, Oxalates</a:t>
            </a:r>
            <a:r>
              <a:rPr lang="tr-TR" dirty="0" smtClean="0"/>
              <a:t>)</a:t>
            </a:r>
            <a:endParaRPr lang="en-US" dirty="0" smtClean="0"/>
          </a:p>
          <a:p>
            <a:pPr lvl="3"/>
            <a:r>
              <a:rPr lang="en-US" dirty="0" smtClean="0"/>
              <a:t>Heparin</a:t>
            </a:r>
          </a:p>
          <a:p>
            <a:pPr lvl="1"/>
            <a:r>
              <a:rPr lang="en-US" dirty="0" smtClean="0"/>
              <a:t>Serum is the fluid component of blood that is collected after coagulated blood sample</a:t>
            </a:r>
          </a:p>
          <a:p>
            <a:r>
              <a:rPr lang="en-US" dirty="0" smtClean="0"/>
              <a:t>Urine Samples</a:t>
            </a:r>
          </a:p>
          <a:p>
            <a:r>
              <a:rPr lang="en-US" dirty="0" smtClean="0"/>
              <a:t>Other Body fluids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544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Biochemical tests in clinical medicine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smtClean="0"/>
              <a:t>Lipid </a:t>
            </a:r>
            <a:r>
              <a:rPr lang="en-US" sz="2400" dirty="0"/>
              <a:t>profile</a:t>
            </a:r>
          </a:p>
          <a:p>
            <a:pPr lvl="0"/>
            <a:r>
              <a:rPr lang="en-US" sz="2400" dirty="0"/>
              <a:t>Diabetic profile</a:t>
            </a:r>
          </a:p>
          <a:p>
            <a:pPr lvl="0"/>
            <a:r>
              <a:rPr lang="en-US" sz="2400" dirty="0"/>
              <a:t>Kidney profile</a:t>
            </a:r>
          </a:p>
          <a:p>
            <a:pPr lvl="0"/>
            <a:r>
              <a:rPr lang="en-US" sz="2400" dirty="0"/>
              <a:t>Liver profile</a:t>
            </a:r>
          </a:p>
          <a:p>
            <a:pPr lvl="0"/>
            <a:r>
              <a:rPr lang="en-US" sz="2400" dirty="0"/>
              <a:t>Bone profile</a:t>
            </a:r>
          </a:p>
          <a:p>
            <a:pPr lvl="0"/>
            <a:r>
              <a:rPr lang="en-US" sz="2400" dirty="0"/>
              <a:t>Electrolyte profile</a:t>
            </a:r>
          </a:p>
          <a:p>
            <a:pPr marL="0" indent="0">
              <a:buNone/>
            </a:pPr>
            <a:r>
              <a:rPr lang="ar-SA" sz="2400" dirty="0"/>
              <a:t> 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49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Lab request and lab report forms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381836"/>
            <a:ext cx="8229600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smtClean="0">
                <a:solidFill>
                  <a:srgbClr val="FFC000"/>
                </a:solidFill>
              </a:rPr>
              <a:t>Lab </a:t>
            </a:r>
            <a:r>
              <a:rPr lang="en-US" sz="1800" b="1" dirty="0">
                <a:solidFill>
                  <a:srgbClr val="FFC000"/>
                </a:solidFill>
              </a:rPr>
              <a:t>request form:</a:t>
            </a:r>
            <a:r>
              <a:rPr lang="en-US" sz="1800" dirty="0"/>
              <a:t> it fills computerize or paper filled by the doctor then send it to the lab. The lab request contains a list of tests to be performed on specimen of patient. Each lab has its specific request; for example, chemistry request, hematology request… etc.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FFC000"/>
                </a:solidFill>
              </a:rPr>
              <a:t>Lab </a:t>
            </a:r>
            <a:r>
              <a:rPr lang="en-US" sz="1800" b="1" dirty="0">
                <a:solidFill>
                  <a:srgbClr val="FFC000"/>
                </a:solidFill>
              </a:rPr>
              <a:t>report form: </a:t>
            </a:r>
            <a:r>
              <a:rPr lang="en-US" sz="1800" dirty="0"/>
              <a:t>it contains the result of patient.</a:t>
            </a:r>
          </a:p>
          <a:p>
            <a:pPr marL="0" indent="0">
              <a:buNone/>
            </a:pPr>
            <a:r>
              <a:rPr lang="en-US" sz="1800" dirty="0"/>
              <a:t> </a:t>
            </a:r>
            <a:r>
              <a:rPr lang="en-US" sz="1800" b="1" u="sng" dirty="0" smtClean="0">
                <a:solidFill>
                  <a:srgbClr val="00B0F0"/>
                </a:solidFill>
              </a:rPr>
              <a:t>Laboratory </a:t>
            </a:r>
            <a:r>
              <a:rPr lang="en-US" sz="1800" b="1" u="sng" dirty="0">
                <a:solidFill>
                  <a:srgbClr val="00B0F0"/>
                </a:solidFill>
              </a:rPr>
              <a:t>work flow cycle:</a:t>
            </a:r>
          </a:p>
          <a:p>
            <a:pPr marL="0" indent="0">
              <a:buNone/>
            </a:pPr>
            <a:r>
              <a:rPr lang="en-US" sz="1800" dirty="0"/>
              <a:t>The flow cycle includes the entire steps of laboratory test, starting from test ordering by a doctor until reporting the results.</a:t>
            </a:r>
          </a:p>
          <a:p>
            <a:pPr marL="0" indent="0">
              <a:buNone/>
            </a:pPr>
            <a:r>
              <a:rPr lang="en-US" sz="1800" dirty="0"/>
              <a:t>Three phases of laboratory testing: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00B0F0"/>
                </a:solidFill>
              </a:rPr>
              <a:t>Pre-analytical:</a:t>
            </a:r>
            <a:r>
              <a:rPr lang="en-US" sz="1800" dirty="0"/>
              <a:t> test ordering, specimen collection, transport and processing</a:t>
            </a:r>
          </a:p>
          <a:p>
            <a:pPr marL="0" lvl="0" indent="0">
              <a:buNone/>
            </a:pPr>
            <a:r>
              <a:rPr lang="en-US" sz="1800" b="1" dirty="0">
                <a:solidFill>
                  <a:srgbClr val="00B0F0"/>
                </a:solidFill>
              </a:rPr>
              <a:t>Analytical-testing</a:t>
            </a:r>
            <a:endParaRPr lang="en-US" sz="1800" dirty="0">
              <a:solidFill>
                <a:srgbClr val="00B0F0"/>
              </a:solidFill>
            </a:endParaRPr>
          </a:p>
          <a:p>
            <a:pPr marL="0" lvl="0" indent="0">
              <a:buNone/>
            </a:pPr>
            <a:r>
              <a:rPr lang="en-US" sz="1800" b="1" dirty="0">
                <a:solidFill>
                  <a:srgbClr val="00B0F0"/>
                </a:solidFill>
              </a:rPr>
              <a:t>Post-analytical:</a:t>
            </a:r>
            <a:r>
              <a:rPr lang="en-US" sz="1800" dirty="0"/>
              <a:t> testing results transmission, interpretation, follow-up, retesting.</a:t>
            </a:r>
          </a:p>
          <a:p>
            <a:pPr marL="0" indent="0">
              <a:buNone/>
            </a:pP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 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4512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762000"/>
            <a:ext cx="4553556" cy="51816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676400"/>
            <a:ext cx="4040188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C000"/>
                </a:solidFill>
              </a:rPr>
              <a:t>Phlebotomy or blood collection:</a:t>
            </a:r>
            <a:endParaRPr lang="en-US" sz="20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sz="2000" dirty="0"/>
              <a:t>The term phlebotomy refers to blood draw from a vein, artery, or the capillary bed for lab analysis or blood transfusion.</a:t>
            </a:r>
          </a:p>
          <a:p>
            <a:pPr marL="0" indent="0">
              <a:buNone/>
            </a:pPr>
            <a:r>
              <a:rPr lang="en-US" sz="2000" dirty="0"/>
              <a:t> 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FFC000"/>
                </a:solidFill>
              </a:rPr>
              <a:t>The phlebotomy </a:t>
            </a:r>
            <a:r>
              <a:rPr lang="en-US" sz="2000" b="1" dirty="0" err="1">
                <a:solidFill>
                  <a:srgbClr val="FFC000"/>
                </a:solidFill>
              </a:rPr>
              <a:t>equipments</a:t>
            </a:r>
            <a:r>
              <a:rPr lang="en-US" sz="2000" b="1" dirty="0">
                <a:solidFill>
                  <a:srgbClr val="FFC000"/>
                </a:solidFill>
              </a:rPr>
              <a:t>:</a:t>
            </a:r>
            <a:endParaRPr lang="en-US" sz="2000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sz="2000" dirty="0"/>
              <a:t>For specimen collection, the following materials will be required: 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Phlebotomy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06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143000"/>
          </a:xfrm>
        </p:spPr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Preparation of Blood </a:t>
            </a:r>
            <a:r>
              <a:rPr lang="en-US" b="1" dirty="0" smtClean="0">
                <a:solidFill>
                  <a:srgbClr val="FFC000"/>
                </a:solidFill>
              </a:rPr>
              <a:t>Sample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381000" y="1295400"/>
            <a:ext cx="82296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One of three different specimens may be used: </a:t>
            </a:r>
            <a:endParaRPr lang="en-US" sz="2400" dirty="0" smtClean="0"/>
          </a:p>
          <a:p>
            <a:r>
              <a:rPr lang="en-US" sz="2400" b="1" dirty="0" smtClean="0"/>
              <a:t>whole blood</a:t>
            </a:r>
            <a:endParaRPr lang="en-US" sz="2400" dirty="0" smtClean="0"/>
          </a:p>
          <a:p>
            <a:r>
              <a:rPr lang="en-US" sz="2400" b="1" dirty="0" smtClean="0"/>
              <a:t>serum</a:t>
            </a:r>
            <a:endParaRPr lang="en-US" sz="2400" dirty="0" smtClean="0"/>
          </a:p>
          <a:p>
            <a:r>
              <a:rPr lang="en-US" sz="2400" b="1" dirty="0" smtClean="0"/>
              <a:t>plasma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First: Whole-blood specimen: </a:t>
            </a:r>
          </a:p>
          <a:p>
            <a:pPr marL="0" indent="0">
              <a:buNone/>
            </a:pPr>
            <a:r>
              <a:rPr lang="en-US" sz="2400" b="1" dirty="0" smtClean="0"/>
              <a:t>It must </a:t>
            </a:r>
            <a:r>
              <a:rPr lang="en-US" sz="2400" b="1" dirty="0"/>
              <a:t>be analyzed within limited time (why?)</a:t>
            </a:r>
            <a:endParaRPr lang="en-US" sz="2400" dirty="0"/>
          </a:p>
          <a:p>
            <a:pPr lvl="1"/>
            <a:r>
              <a:rPr lang="en-US" sz="2400" dirty="0"/>
              <a:t>Over time, cells will lyse in whole-blood which will change the conc. of some </a:t>
            </a:r>
            <a:r>
              <a:rPr lang="en-US" sz="2400" dirty="0" err="1"/>
              <a:t>analytes</a:t>
            </a:r>
            <a:r>
              <a:rPr lang="en-US" sz="2400" dirty="0"/>
              <a:t> as potassium, phosphate and lactate dehydrogenase.</a:t>
            </a:r>
          </a:p>
          <a:p>
            <a:pPr lvl="1"/>
            <a:r>
              <a:rPr lang="en-US" sz="2400" dirty="0"/>
              <a:t>Some cellular metabolic processes will </a:t>
            </a:r>
            <a:r>
              <a:rPr lang="en-US" sz="2400" dirty="0" smtClean="0"/>
              <a:t>continue </a:t>
            </a:r>
            <a:r>
              <a:rPr lang="en-US" sz="2400" dirty="0"/>
              <a:t>which will alter </a:t>
            </a:r>
            <a:r>
              <a:rPr lang="en-US" sz="2400" dirty="0" err="1"/>
              <a:t>analytes</a:t>
            </a:r>
            <a:r>
              <a:rPr lang="en-US" sz="2400" dirty="0"/>
              <a:t> conc. like glucose and lactate.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378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303</TotalTime>
  <Words>1335</Words>
  <Application>Microsoft Macintosh PowerPoint</Application>
  <PresentationFormat>On-screen Show (4:3)</PresentationFormat>
  <Paragraphs>236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 Narrow</vt:lpstr>
      <vt:lpstr>Calibri</vt:lpstr>
      <vt:lpstr>Arial</vt:lpstr>
      <vt:lpstr>Horizon</vt:lpstr>
      <vt:lpstr>SAMPLE COLLECTION  AND  AN INTRODUCTION  TO CLINICAL chemıstry</vt:lpstr>
      <vt:lpstr>Introduction to clinical laboratories: </vt:lpstr>
      <vt:lpstr>Introduction</vt:lpstr>
      <vt:lpstr>Introduction</vt:lpstr>
      <vt:lpstr>Samples</vt:lpstr>
      <vt:lpstr>Biochemical tests in clinical medicine </vt:lpstr>
      <vt:lpstr>Lab request and lab report forms </vt:lpstr>
      <vt:lpstr>Phlebotomy</vt:lpstr>
      <vt:lpstr>Preparation of Blood Sample</vt:lpstr>
      <vt:lpstr>Serum</vt:lpstr>
      <vt:lpstr>Procedure of Serum preparation </vt:lpstr>
      <vt:lpstr>Plasma</vt:lpstr>
      <vt:lpstr>Procedure of plasma preparation </vt:lpstr>
      <vt:lpstr>In the lab</vt:lpstr>
      <vt:lpstr>Hemolysis </vt:lpstr>
      <vt:lpstr>Blood collection tubes: </vt:lpstr>
      <vt:lpstr>Blood collection tubes: </vt:lpstr>
      <vt:lpstr>PowerPoint Presentation</vt:lpstr>
      <vt:lpstr>PowerPoint Presentation</vt:lpstr>
      <vt:lpstr>PowerPoint Presentation</vt:lpstr>
      <vt:lpstr>Reference ıntervals</vt:lpstr>
      <vt:lpstr>PowerPoint Presentation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Bahiya mohammed Osrah</dc:creator>
  <cp:lastModifiedBy>Mert Pekcan</cp:lastModifiedBy>
  <cp:revision>23</cp:revision>
  <dcterms:created xsi:type="dcterms:W3CDTF">2012-02-07T09:04:22Z</dcterms:created>
  <dcterms:modified xsi:type="dcterms:W3CDTF">2019-04-05T16:33:34Z</dcterms:modified>
</cp:coreProperties>
</file>