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2"/>
  </p:notesMasterIdLst>
  <p:handoutMasterIdLst>
    <p:handoutMasterId r:id="rId13"/>
  </p:handoutMasterIdLst>
  <p:sldIdLst>
    <p:sldId id="256" r:id="rId2"/>
    <p:sldId id="257" r:id="rId3"/>
    <p:sldId id="258" r:id="rId4"/>
    <p:sldId id="259" r:id="rId5"/>
    <p:sldId id="261" r:id="rId6"/>
    <p:sldId id="260"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314" autoAdjust="0"/>
  </p:normalViewPr>
  <p:slideViewPr>
    <p:cSldViewPr snapToGrid="0">
      <p:cViewPr varScale="1">
        <p:scale>
          <a:sx n="58" d="100"/>
          <a:sy n="58" d="100"/>
        </p:scale>
        <p:origin x="964" y="4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CFC517CB-9FA2-4AB8-A3F1-9804F2C29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F1468A80-2425-4D79-8344-D57A2F9A8D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BA698A-624D-46FE-90B1-2A6603618123}" type="datetimeFigureOut">
              <a:rPr lang="tr-TR" smtClean="0"/>
              <a:t>16.09.2021</a:t>
            </a:fld>
            <a:endParaRPr lang="tr-TR"/>
          </a:p>
        </p:txBody>
      </p:sp>
      <p:sp>
        <p:nvSpPr>
          <p:cNvPr id="4" name="Alt Bilgi Yer Tutucusu 3">
            <a:extLst>
              <a:ext uri="{FF2B5EF4-FFF2-40B4-BE49-F238E27FC236}">
                <a16:creationId xmlns:a16="http://schemas.microsoft.com/office/drawing/2014/main" id="{31D52329-72E1-41A3-B943-BBA605F0EC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5" name="Slayt Numarası Yer Tutucusu 4">
            <a:extLst>
              <a:ext uri="{FF2B5EF4-FFF2-40B4-BE49-F238E27FC236}">
                <a16:creationId xmlns:a16="http://schemas.microsoft.com/office/drawing/2014/main" id="{A1C21214-5E12-4F11-ADA9-D8F03AE38A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FD327A-C9A4-4608-9DE9-07149D384545}" type="slidenum">
              <a:rPr lang="tr-TR" smtClean="0"/>
              <a:t>‹#›</a:t>
            </a:fld>
            <a:endParaRPr lang="tr-TR"/>
          </a:p>
        </p:txBody>
      </p:sp>
    </p:spTree>
    <p:extLst>
      <p:ext uri="{BB962C8B-B14F-4D97-AF65-F5344CB8AC3E}">
        <p14:creationId xmlns:p14="http://schemas.microsoft.com/office/powerpoint/2010/main" val="110129830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219A1-F4B8-4D1B-8B59-184CD45981DB}" type="datetimeFigureOut">
              <a:rPr lang="tr-TR" smtClean="0"/>
              <a:t>16.09.2021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1D4197-CDE8-4680-A2AE-E79F3FAE4598}" type="slidenum">
              <a:rPr lang="tr-TR" smtClean="0"/>
              <a:t>‹#›</a:t>
            </a:fld>
            <a:endParaRPr lang="tr-TR"/>
          </a:p>
        </p:txBody>
      </p:sp>
    </p:spTree>
    <p:extLst>
      <p:ext uri="{BB962C8B-B14F-4D97-AF65-F5344CB8AC3E}">
        <p14:creationId xmlns:p14="http://schemas.microsoft.com/office/powerpoint/2010/main" val="197528031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br>
              <a:rPr lang="tr-TR" sz="5400" b="1" dirty="0"/>
            </a:br>
            <a:r>
              <a:rPr lang="tr-TR" sz="5400" b="1" dirty="0"/>
              <a:t>haksız fiilin hükümleri ve sonuçları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lgn="ctr">
              <a:buNone/>
            </a:pPr>
            <a:r>
              <a:rPr lang="tr-TR" sz="5400" b="1" dirty="0"/>
              <a:t>BORÇLAR HUKUKU: 9. HAFTA</a:t>
            </a:r>
          </a:p>
        </p:txBody>
      </p:sp>
    </p:spTree>
    <p:extLst>
      <p:ext uri="{BB962C8B-B14F-4D97-AF65-F5344CB8AC3E}">
        <p14:creationId xmlns:p14="http://schemas.microsoft.com/office/powerpoint/2010/main" val="3040070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48DB56-613B-4392-BEBA-6E388DB2473D}"/>
              </a:ext>
            </a:extLst>
          </p:cNvPr>
          <p:cNvSpPr>
            <a:spLocks noGrp="1"/>
          </p:cNvSpPr>
          <p:nvPr>
            <p:ph type="title"/>
          </p:nvPr>
        </p:nvSpPr>
        <p:spPr>
          <a:xfrm>
            <a:off x="242371" y="91602"/>
            <a:ext cx="11810082" cy="1507067"/>
          </a:xfrm>
        </p:spPr>
        <p:txBody>
          <a:bodyPr>
            <a:normAutofit/>
          </a:bodyPr>
          <a:lstStyle/>
          <a:p>
            <a:pPr algn="ctr"/>
            <a:r>
              <a:rPr lang="tr-TR" sz="3500" b="1" dirty="0"/>
              <a:t>SEBEPSİZ ZENGİNLEŞMENİN HÜKÜM VE SONUÇLARI</a:t>
            </a:r>
          </a:p>
        </p:txBody>
      </p:sp>
      <p:sp>
        <p:nvSpPr>
          <p:cNvPr id="3" name="İçerik Yer Tutucusu 2">
            <a:extLst>
              <a:ext uri="{FF2B5EF4-FFF2-40B4-BE49-F238E27FC236}">
                <a16:creationId xmlns:a16="http://schemas.microsoft.com/office/drawing/2014/main" id="{AB069073-F0C1-4A4B-9181-2B76A65D9E7F}"/>
              </a:ext>
            </a:extLst>
          </p:cNvPr>
          <p:cNvSpPr>
            <a:spLocks noGrp="1"/>
          </p:cNvSpPr>
          <p:nvPr>
            <p:ph idx="1"/>
          </p:nvPr>
        </p:nvSpPr>
        <p:spPr>
          <a:xfrm>
            <a:off x="242371" y="1322024"/>
            <a:ext cx="11810082" cy="5188945"/>
          </a:xfrm>
        </p:spPr>
        <p:txBody>
          <a:bodyPr>
            <a:noAutofit/>
          </a:bodyPr>
          <a:lstStyle/>
          <a:p>
            <a:pPr algn="just"/>
            <a:r>
              <a:rPr lang="tr-TR" sz="3500" b="1" dirty="0"/>
              <a:t>Öte yandan iade borcunun kapsamı, zenginleşme miktarını aşamaz. </a:t>
            </a:r>
          </a:p>
          <a:p>
            <a:pPr algn="just"/>
            <a:r>
              <a:rPr lang="tr-TR" sz="3500" b="1" dirty="0"/>
              <a:t>Zenginleşen kötü niyetli ise, zenginleşmenin tümünü iade etmek zorundadır. </a:t>
            </a:r>
          </a:p>
          <a:p>
            <a:pPr algn="just"/>
            <a:r>
              <a:rPr lang="tr-TR" sz="3500" b="1" dirty="0"/>
              <a:t>İyi niyetliyse iade borcu, geri verme zamanındaki zenginleşme miktarıyla sınırlıdır (BK m. 80).</a:t>
            </a:r>
          </a:p>
          <a:p>
            <a:pPr algn="just"/>
            <a:r>
              <a:rPr lang="tr-TR" sz="3500" b="1" dirty="0"/>
              <a:t>Sebepsiz zenginleşme davası, bir ve on yıllık zamanaşımı sürelerine tabidir (m. 66).</a:t>
            </a:r>
          </a:p>
        </p:txBody>
      </p:sp>
    </p:spTree>
    <p:extLst>
      <p:ext uri="{BB962C8B-B14F-4D97-AF65-F5344CB8AC3E}">
        <p14:creationId xmlns:p14="http://schemas.microsoft.com/office/powerpoint/2010/main" val="4175388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Haksız fiilin hükümleri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92500" lnSpcReduction="20000"/>
          </a:bodyPr>
          <a:lstStyle/>
          <a:p>
            <a:pPr algn="just"/>
            <a:r>
              <a:rPr lang="tr-TR" sz="5000" b="1" dirty="0"/>
              <a:t>Haksız fiil işleyen kişi, mağdurun zararını tazmin etmek zorundadır. Tazminat, maddi ve manevi tazminat olmak üzere ikiye ayrılır. </a:t>
            </a:r>
          </a:p>
          <a:p>
            <a:pPr algn="just"/>
            <a:r>
              <a:rPr lang="tr-TR" sz="5000" b="1" dirty="0"/>
              <a:t>BK m.51'e göre; yargıç, durumun gereklerini ve hatanın (kusurun) ağırlığını dikkate alarak, tazminatın tarzını ve kapsamını belirler. </a:t>
            </a:r>
          </a:p>
        </p:txBody>
      </p:sp>
    </p:spTree>
    <p:extLst>
      <p:ext uri="{BB962C8B-B14F-4D97-AF65-F5344CB8AC3E}">
        <p14:creationId xmlns:p14="http://schemas.microsoft.com/office/powerpoint/2010/main" val="173439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3500" b="1" dirty="0"/>
              <a:t>Haksız fiilin </a:t>
            </a:r>
            <a:r>
              <a:rPr lang="tr-TR" sz="3500" b="1" dirty="0" err="1"/>
              <a:t>hükümleri:maddi</a:t>
            </a:r>
            <a:r>
              <a:rPr lang="tr-TR" sz="3500" b="1" dirty="0"/>
              <a:t> ve manevi tazminat</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lnSpcReduction="10000"/>
          </a:bodyPr>
          <a:lstStyle/>
          <a:p>
            <a:pPr algn="just"/>
            <a:r>
              <a:rPr lang="tr-TR" sz="5000" b="1" dirty="0"/>
              <a:t>Maddi tazminat genellikle nakden tazmin şeklinde olur. Fakat aynen tazmine hükmedilmesi de mümkündür.</a:t>
            </a:r>
          </a:p>
          <a:p>
            <a:pPr algn="just"/>
            <a:r>
              <a:rPr lang="tr-TR" sz="5000" b="1" dirty="0"/>
              <a:t>Manevi tazminat, kişilik haklarına tecavüz halinde söz konusu olur (BK m.56).</a:t>
            </a:r>
          </a:p>
        </p:txBody>
      </p:sp>
    </p:spTree>
    <p:extLst>
      <p:ext uri="{BB962C8B-B14F-4D97-AF65-F5344CB8AC3E}">
        <p14:creationId xmlns:p14="http://schemas.microsoft.com/office/powerpoint/2010/main" val="147353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48DB56-613B-4392-BEBA-6E388DB2473D}"/>
              </a:ext>
            </a:extLst>
          </p:cNvPr>
          <p:cNvSpPr>
            <a:spLocks noGrp="1"/>
          </p:cNvSpPr>
          <p:nvPr>
            <p:ph type="title"/>
          </p:nvPr>
        </p:nvSpPr>
        <p:spPr>
          <a:xfrm>
            <a:off x="1025735" y="91602"/>
            <a:ext cx="8534400" cy="1507067"/>
          </a:xfrm>
        </p:spPr>
        <p:txBody>
          <a:bodyPr>
            <a:normAutofit/>
          </a:bodyPr>
          <a:lstStyle/>
          <a:p>
            <a:pPr algn="ctr"/>
            <a:r>
              <a:rPr lang="tr-TR" sz="5400" b="1" dirty="0"/>
              <a:t>SEBEPSİZ ZENGİNLEŞME</a:t>
            </a:r>
          </a:p>
        </p:txBody>
      </p:sp>
      <p:sp>
        <p:nvSpPr>
          <p:cNvPr id="3" name="İçerik Yer Tutucusu 2">
            <a:extLst>
              <a:ext uri="{FF2B5EF4-FFF2-40B4-BE49-F238E27FC236}">
                <a16:creationId xmlns:a16="http://schemas.microsoft.com/office/drawing/2014/main" id="{AB069073-F0C1-4A4B-9181-2B76A65D9E7F}"/>
              </a:ext>
            </a:extLst>
          </p:cNvPr>
          <p:cNvSpPr>
            <a:spLocks noGrp="1"/>
          </p:cNvSpPr>
          <p:nvPr>
            <p:ph idx="1"/>
          </p:nvPr>
        </p:nvSpPr>
        <p:spPr>
          <a:xfrm>
            <a:off x="739296" y="1322024"/>
            <a:ext cx="10564010" cy="4477337"/>
          </a:xfrm>
        </p:spPr>
        <p:txBody>
          <a:bodyPr>
            <a:noAutofit/>
          </a:bodyPr>
          <a:lstStyle/>
          <a:p>
            <a:pPr marL="0" indent="0" algn="just">
              <a:buNone/>
            </a:pPr>
            <a:r>
              <a:rPr lang="tr-TR" sz="4500" b="1" dirty="0"/>
              <a:t>Sebepsiz zenginleşme (BK m. 77 vd.), bir kişinin malvarlığında haklı bir sebep olmaksızın bir diğer kişinin malvarlığı aleyhine meydana gelen zenginleşmedir (çoğalmadır).</a:t>
            </a:r>
          </a:p>
        </p:txBody>
      </p:sp>
    </p:spTree>
    <p:extLst>
      <p:ext uri="{BB962C8B-B14F-4D97-AF65-F5344CB8AC3E}">
        <p14:creationId xmlns:p14="http://schemas.microsoft.com/office/powerpoint/2010/main" val="642990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3500" b="1" dirty="0"/>
              <a:t>Sebepsiz zenginleşmenin unsurları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914400" indent="-914400" algn="just">
              <a:buAutoNum type="alphaLcParenR"/>
            </a:pPr>
            <a:r>
              <a:rPr lang="tr-TR" sz="5000" b="1" dirty="0"/>
              <a:t>Zenginleşme</a:t>
            </a:r>
          </a:p>
          <a:p>
            <a:pPr marL="914400" indent="-914400" algn="just">
              <a:buAutoNum type="alphaLcParenR"/>
            </a:pPr>
            <a:r>
              <a:rPr lang="tr-TR" sz="5000" b="1" dirty="0"/>
              <a:t>Fakirleşme</a:t>
            </a:r>
          </a:p>
          <a:p>
            <a:pPr marL="914400" indent="-914400" algn="just">
              <a:buAutoNum type="alphaLcParenR"/>
            </a:pPr>
            <a:r>
              <a:rPr lang="tr-TR" sz="5000" b="1" dirty="0"/>
              <a:t>Nedensellik bağı</a:t>
            </a:r>
          </a:p>
          <a:p>
            <a:pPr marL="914400" indent="-914400" algn="just">
              <a:buAutoNum type="alphaLcParenR"/>
            </a:pPr>
            <a:r>
              <a:rPr lang="tr-TR" sz="5000" b="1" dirty="0"/>
              <a:t>Haklı bir sebebin bulunmaması</a:t>
            </a:r>
          </a:p>
        </p:txBody>
      </p:sp>
    </p:spTree>
    <p:extLst>
      <p:ext uri="{BB962C8B-B14F-4D97-AF65-F5344CB8AC3E}">
        <p14:creationId xmlns:p14="http://schemas.microsoft.com/office/powerpoint/2010/main" val="3627929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3500" b="1" dirty="0"/>
              <a:t>Sebepsiz zenginleşmenin </a:t>
            </a:r>
            <a:r>
              <a:rPr lang="tr-TR" sz="3500" b="1" dirty="0" err="1"/>
              <a:t>unsurları:ZENGİNLEŞME</a:t>
            </a:r>
            <a:r>
              <a:rPr lang="tr-TR" sz="3500" b="1" dirty="0"/>
              <a:t> VE FAKİRLEŞME</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336014"/>
            <a:ext cx="11501610" cy="4919031"/>
          </a:xfrm>
        </p:spPr>
        <p:txBody>
          <a:bodyPr>
            <a:normAutofit fontScale="55000" lnSpcReduction="20000"/>
          </a:bodyPr>
          <a:lstStyle/>
          <a:p>
            <a:pPr marL="0" indent="0" algn="just">
              <a:buNone/>
            </a:pPr>
            <a:endParaRPr lang="tr-TR" sz="5000" b="1" dirty="0"/>
          </a:p>
          <a:p>
            <a:pPr algn="just"/>
            <a:r>
              <a:rPr lang="tr-TR" sz="5000" b="1" dirty="0"/>
              <a:t>Sebepsiz zenginleşme davasının açılabilmesinin ilk şartı, bir kimsenin malvarlığında bir çoğalmanın </a:t>
            </a:r>
            <a:r>
              <a:rPr lang="tr-TR" sz="5000" b="1" u="sng" dirty="0"/>
              <a:t>(zenginleşmenin)</a:t>
            </a:r>
            <a:r>
              <a:rPr lang="tr-TR" sz="5000" b="1" dirty="0"/>
              <a:t>meydana gelmesidir.</a:t>
            </a:r>
          </a:p>
          <a:p>
            <a:pPr marL="0" indent="0" algn="just">
              <a:buNone/>
            </a:pPr>
            <a:endParaRPr lang="tr-TR" sz="5000" b="1" dirty="0"/>
          </a:p>
          <a:p>
            <a:pPr algn="just"/>
            <a:r>
              <a:rPr lang="tr-TR" sz="5000" b="1" u="sng" dirty="0"/>
              <a:t>Fakirleşme:</a:t>
            </a:r>
          </a:p>
          <a:p>
            <a:pPr marL="0" indent="0" algn="just">
              <a:buNone/>
            </a:pPr>
            <a:r>
              <a:rPr lang="tr-TR" sz="5000" b="1" dirty="0"/>
              <a:t>Bir kimsenin malvarlığında haklı bir sebep olmaksızın meydana gelen zenginleşme, bir başkasının malvarlığı aleyhine gerçekleşmiş olmalıdır. Yani bir kimse zenginleşirken, bir başkasının malvarlığı fakirleşmiş olmalıdır (fiilen azalma veya zenginleşmenin önlenmesi tarzında).</a:t>
            </a:r>
          </a:p>
          <a:p>
            <a:pPr marL="0" indent="0" algn="just">
              <a:buNone/>
            </a:pPr>
            <a:endParaRPr lang="tr-TR" sz="5000" b="1" dirty="0"/>
          </a:p>
          <a:p>
            <a:pPr marL="0" indent="0" algn="just">
              <a:buNone/>
            </a:pPr>
            <a:endParaRPr lang="tr-TR" sz="5000" b="1" dirty="0"/>
          </a:p>
        </p:txBody>
      </p:sp>
    </p:spTree>
    <p:extLst>
      <p:ext uri="{BB962C8B-B14F-4D97-AF65-F5344CB8AC3E}">
        <p14:creationId xmlns:p14="http://schemas.microsoft.com/office/powerpoint/2010/main" val="1006793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3500" b="1" dirty="0"/>
              <a:t>Sebepsiz zenginleşmenin </a:t>
            </a:r>
            <a:r>
              <a:rPr lang="tr-TR" sz="3500" b="1" dirty="0" err="1"/>
              <a:t>unsurları:NEDENSELLİK</a:t>
            </a:r>
            <a:r>
              <a:rPr lang="tr-TR" sz="3500" b="1" dirty="0"/>
              <a:t> BAĞI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336014"/>
            <a:ext cx="11501610" cy="4919031"/>
          </a:xfrm>
        </p:spPr>
        <p:txBody>
          <a:bodyPr>
            <a:normAutofit fontScale="70000" lnSpcReduction="20000"/>
          </a:bodyPr>
          <a:lstStyle/>
          <a:p>
            <a:pPr marL="0" indent="0" algn="just">
              <a:buNone/>
            </a:pPr>
            <a:endParaRPr lang="tr-TR" sz="5000" b="1" dirty="0"/>
          </a:p>
          <a:p>
            <a:pPr algn="just"/>
            <a:r>
              <a:rPr lang="tr-TR" sz="5000" b="1" u="sng" dirty="0"/>
              <a:t>Nedensellik bağı:</a:t>
            </a:r>
          </a:p>
          <a:p>
            <a:pPr marL="0" indent="0" algn="just">
              <a:buNone/>
            </a:pPr>
            <a:endParaRPr lang="tr-TR" sz="5000" b="1" dirty="0"/>
          </a:p>
          <a:p>
            <a:pPr marL="0" indent="0" algn="just">
              <a:buNone/>
            </a:pPr>
            <a:r>
              <a:rPr lang="tr-TR" sz="5000" b="1" dirty="0"/>
              <a:t>Sebepsiz zenginleşme davasının şartlarından biri de, zenginleşme ile fakirleşme arasında nedensellik bağının bulunmasıdır. Yani bir kimsenin malvarlığındaki fakirleşme, bir diğer şahsın malvarlığındaki zenginleşmeden kaynaklanmalıdır.</a:t>
            </a:r>
          </a:p>
          <a:p>
            <a:pPr marL="0" indent="0" algn="just">
              <a:buNone/>
            </a:pPr>
            <a:endParaRPr lang="tr-TR" sz="5000" b="1" dirty="0"/>
          </a:p>
          <a:p>
            <a:pPr marL="0" indent="0" algn="just">
              <a:buNone/>
            </a:pPr>
            <a:endParaRPr lang="tr-TR" sz="5000" b="1" dirty="0"/>
          </a:p>
        </p:txBody>
      </p:sp>
    </p:spTree>
    <p:extLst>
      <p:ext uri="{BB962C8B-B14F-4D97-AF65-F5344CB8AC3E}">
        <p14:creationId xmlns:p14="http://schemas.microsoft.com/office/powerpoint/2010/main" val="3620519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2114882" cy="1151262"/>
          </a:xfrm>
        </p:spPr>
        <p:txBody>
          <a:bodyPr>
            <a:noAutofit/>
          </a:bodyPr>
          <a:lstStyle/>
          <a:p>
            <a:r>
              <a:rPr lang="tr-TR" sz="2500" b="1" dirty="0"/>
              <a:t>Sebepsiz zenginleşmenin </a:t>
            </a:r>
            <a:r>
              <a:rPr lang="tr-TR" sz="2500" b="1" dirty="0" err="1"/>
              <a:t>unsurları:Haklı</a:t>
            </a:r>
            <a:r>
              <a:rPr lang="tr-TR" sz="2500" b="1" dirty="0"/>
              <a:t> bir sebebin bulunmaması</a:t>
            </a:r>
            <a:br>
              <a:rPr lang="tr-TR" sz="2500" b="1" dirty="0"/>
            </a:br>
            <a:endParaRPr lang="tr-TR" sz="2500" b="1" dirty="0"/>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336014"/>
            <a:ext cx="11501610" cy="4919031"/>
          </a:xfrm>
        </p:spPr>
        <p:txBody>
          <a:bodyPr>
            <a:normAutofit fontScale="77500" lnSpcReduction="20000"/>
          </a:bodyPr>
          <a:lstStyle/>
          <a:p>
            <a:pPr marL="0" indent="0" algn="just">
              <a:buNone/>
            </a:pPr>
            <a:endParaRPr lang="tr-TR" sz="5000" b="1" dirty="0"/>
          </a:p>
          <a:p>
            <a:pPr algn="just"/>
            <a:r>
              <a:rPr lang="tr-TR" sz="5000" b="1" u="sng" dirty="0"/>
              <a:t>Haklı bir sebebin bulunmaması: </a:t>
            </a:r>
          </a:p>
          <a:p>
            <a:pPr marL="0" indent="0" algn="just">
              <a:buNone/>
            </a:pPr>
            <a:endParaRPr lang="tr-TR" sz="5000" b="1" u="sng" dirty="0"/>
          </a:p>
          <a:p>
            <a:pPr marL="0" indent="0" algn="just">
              <a:buNone/>
            </a:pPr>
            <a:r>
              <a:rPr lang="tr-TR" sz="5000" b="1" dirty="0"/>
              <a:t>Sebepsiz zenginleşmenin söz konusu olabilmesi için zenginleşmenin haklı bir sebebe gerçekleşmemişse veya ortadan kalkmışsa yahut borç olmayan şey ödenmişse, zenginleşme haklı bir sebebe dayanmaz.</a:t>
            </a:r>
          </a:p>
          <a:p>
            <a:pPr marL="0" indent="0" algn="just">
              <a:buNone/>
            </a:pPr>
            <a:endParaRPr lang="tr-TR" sz="5000" b="1" dirty="0"/>
          </a:p>
          <a:p>
            <a:pPr marL="0" indent="0" algn="just">
              <a:buNone/>
            </a:pPr>
            <a:endParaRPr lang="tr-TR" sz="5000" b="1" dirty="0"/>
          </a:p>
        </p:txBody>
      </p:sp>
    </p:spTree>
    <p:extLst>
      <p:ext uri="{BB962C8B-B14F-4D97-AF65-F5344CB8AC3E}">
        <p14:creationId xmlns:p14="http://schemas.microsoft.com/office/powerpoint/2010/main" val="492311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48DB56-613B-4392-BEBA-6E388DB2473D}"/>
              </a:ext>
            </a:extLst>
          </p:cNvPr>
          <p:cNvSpPr>
            <a:spLocks noGrp="1"/>
          </p:cNvSpPr>
          <p:nvPr>
            <p:ph type="title"/>
          </p:nvPr>
        </p:nvSpPr>
        <p:spPr>
          <a:xfrm>
            <a:off x="242371" y="91602"/>
            <a:ext cx="11810082" cy="967037"/>
          </a:xfrm>
        </p:spPr>
        <p:txBody>
          <a:bodyPr>
            <a:normAutofit fontScale="90000"/>
          </a:bodyPr>
          <a:lstStyle/>
          <a:p>
            <a:pPr algn="ctr"/>
            <a:r>
              <a:rPr lang="tr-TR" sz="4000" b="1" dirty="0"/>
              <a:t>SEBEPSİZ ZENGİNLEŞMENİN HÜKÜM VE SONUÇLARI</a:t>
            </a:r>
          </a:p>
        </p:txBody>
      </p:sp>
      <p:sp>
        <p:nvSpPr>
          <p:cNvPr id="3" name="İçerik Yer Tutucusu 2">
            <a:extLst>
              <a:ext uri="{FF2B5EF4-FFF2-40B4-BE49-F238E27FC236}">
                <a16:creationId xmlns:a16="http://schemas.microsoft.com/office/drawing/2014/main" id="{AB069073-F0C1-4A4B-9181-2B76A65D9E7F}"/>
              </a:ext>
            </a:extLst>
          </p:cNvPr>
          <p:cNvSpPr>
            <a:spLocks noGrp="1"/>
          </p:cNvSpPr>
          <p:nvPr>
            <p:ph idx="1"/>
          </p:nvPr>
        </p:nvSpPr>
        <p:spPr>
          <a:xfrm>
            <a:off x="0" y="1762700"/>
            <a:ext cx="11949629" cy="4036662"/>
          </a:xfrm>
        </p:spPr>
        <p:txBody>
          <a:bodyPr>
            <a:noAutofit/>
          </a:bodyPr>
          <a:lstStyle/>
          <a:p>
            <a:pPr algn="just"/>
            <a:r>
              <a:rPr lang="tr-TR" sz="3500" b="1" dirty="0"/>
              <a:t>Sebepsiz zenginleşmeden doğan borç, iade (geri verme) borcudur (BK m.77). </a:t>
            </a:r>
          </a:p>
          <a:p>
            <a:pPr algn="just"/>
            <a:r>
              <a:rPr lang="tr-TR" sz="3500" b="1" dirty="0"/>
              <a:t>Sebepsiz zenginleşme davası, şahsi nitelikte bir davadır. </a:t>
            </a:r>
          </a:p>
          <a:p>
            <a:pPr algn="just"/>
            <a:r>
              <a:rPr lang="tr-TR" sz="3500" b="1" dirty="0"/>
              <a:t>Davanın (yani geri verme borcunun) konusu, haklı bir sebep olmaksızın malvarlığına giren şeyin iadesidir. </a:t>
            </a:r>
          </a:p>
          <a:p>
            <a:pPr algn="just"/>
            <a:r>
              <a:rPr lang="tr-TR" sz="3500" b="1" dirty="0"/>
              <a:t>Zenginleşme konusu tüketilmiş veya aynen iadesi mümkün değilse, iadenin konusu zenginleşmenin    nakdi karşılığıdır. </a:t>
            </a:r>
          </a:p>
        </p:txBody>
      </p:sp>
    </p:spTree>
    <p:extLst>
      <p:ext uri="{BB962C8B-B14F-4D97-AF65-F5344CB8AC3E}">
        <p14:creationId xmlns:p14="http://schemas.microsoft.com/office/powerpoint/2010/main" val="3495347394"/>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311</TotalTime>
  <Words>397</Words>
  <Application>Microsoft Office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Century Gothic</vt:lpstr>
      <vt:lpstr>Wingdings 3</vt:lpstr>
      <vt:lpstr>Dilim</vt:lpstr>
      <vt:lpstr> haksız fiilin hükümleri ve sonuçları</vt:lpstr>
      <vt:lpstr>Haksız fiilin hükümleri</vt:lpstr>
      <vt:lpstr>Haksız fiilin hükümleri:maddi ve manevi tazminat</vt:lpstr>
      <vt:lpstr>SEBEPSİZ ZENGİNLEŞME</vt:lpstr>
      <vt:lpstr>Sebepsiz zenginleşmenin unsurları</vt:lpstr>
      <vt:lpstr>Sebepsiz zenginleşmenin unsurları:ZENGİNLEŞME VE FAKİRLEŞME</vt:lpstr>
      <vt:lpstr>Sebepsiz zenginleşmenin unsurları:NEDENSELLİK BAĞI</vt:lpstr>
      <vt:lpstr>Sebepsiz zenginleşmenin unsurları:Haklı bir sebebin bulunmaması </vt:lpstr>
      <vt:lpstr>SEBEPSİZ ZENGİNLEŞMENİN HÜKÜM VE SONUÇLARI</vt:lpstr>
      <vt:lpstr>SEBEPSİZ ZENGİNLEŞMENİN HÜKÜM VE SONUÇLARI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67</cp:revision>
  <dcterms:created xsi:type="dcterms:W3CDTF">2021-09-15T13:57:36Z</dcterms:created>
  <dcterms:modified xsi:type="dcterms:W3CDTF">2021-09-16T10:19:57Z</dcterms:modified>
</cp:coreProperties>
</file>