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53"/>
  </p:notesMasterIdLst>
  <p:handoutMasterIdLst>
    <p:handoutMasterId r:id="rId54"/>
  </p:handoutMasterIdLst>
  <p:sldIdLst>
    <p:sldId id="668" r:id="rId4"/>
    <p:sldId id="672" r:id="rId5"/>
    <p:sldId id="673" r:id="rId6"/>
    <p:sldId id="674" r:id="rId7"/>
    <p:sldId id="675" r:id="rId8"/>
    <p:sldId id="676" r:id="rId9"/>
    <p:sldId id="677" r:id="rId10"/>
    <p:sldId id="678" r:id="rId11"/>
    <p:sldId id="679" r:id="rId12"/>
    <p:sldId id="680" r:id="rId13"/>
    <p:sldId id="681" r:id="rId14"/>
    <p:sldId id="682" r:id="rId15"/>
    <p:sldId id="683" r:id="rId16"/>
    <p:sldId id="684" r:id="rId17"/>
    <p:sldId id="685" r:id="rId18"/>
    <p:sldId id="686" r:id="rId19"/>
    <p:sldId id="687" r:id="rId20"/>
    <p:sldId id="688" r:id="rId21"/>
    <p:sldId id="689" r:id="rId22"/>
    <p:sldId id="690" r:id="rId23"/>
    <p:sldId id="691" r:id="rId24"/>
    <p:sldId id="692" r:id="rId25"/>
    <p:sldId id="693" r:id="rId26"/>
    <p:sldId id="694" r:id="rId27"/>
    <p:sldId id="695" r:id="rId28"/>
    <p:sldId id="696" r:id="rId29"/>
    <p:sldId id="697" r:id="rId30"/>
    <p:sldId id="698" r:id="rId31"/>
    <p:sldId id="699" r:id="rId32"/>
    <p:sldId id="700" r:id="rId33"/>
    <p:sldId id="701" r:id="rId34"/>
    <p:sldId id="702" r:id="rId35"/>
    <p:sldId id="703" r:id="rId36"/>
    <p:sldId id="704" r:id="rId37"/>
    <p:sldId id="705" r:id="rId38"/>
    <p:sldId id="706" r:id="rId39"/>
    <p:sldId id="707" r:id="rId40"/>
    <p:sldId id="708" r:id="rId41"/>
    <p:sldId id="709" r:id="rId42"/>
    <p:sldId id="710" r:id="rId43"/>
    <p:sldId id="711" r:id="rId44"/>
    <p:sldId id="712" r:id="rId45"/>
    <p:sldId id="713" r:id="rId46"/>
    <p:sldId id="714" r:id="rId47"/>
    <p:sldId id="715" r:id="rId48"/>
    <p:sldId id="716" r:id="rId49"/>
    <p:sldId id="717" r:id="rId50"/>
    <p:sldId id="718" r:id="rId51"/>
    <p:sldId id="719" r:id="rId5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tbbdosyas\istortak\istatistik\3-AYLIK%20RAPORLAR\7.%20T&#252;ketici%20Kredileri\09-19\T&#252;ketici%20Kredileri-YEN&#304;%20GRAF&#304;KL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61329833770772E-2"/>
          <c:y val="0.10977695613135634"/>
          <c:w val="0.85833289588801398"/>
          <c:h val="0.6892876347135769"/>
        </c:manualLayout>
      </c:layout>
      <c:barChart>
        <c:barDir val="col"/>
        <c:grouping val="stacked"/>
        <c:varyColors val="0"/>
        <c:ser>
          <c:idx val="0"/>
          <c:order val="0"/>
          <c:tx>
            <c:strRef>
              <c:f>Sheet4!$B$2:$B$3</c:f>
              <c:strCache>
                <c:ptCount val="2"/>
                <c:pt idx="0">
                  <c:v>Taşıt</c:v>
                </c:pt>
              </c:strCache>
            </c:strRef>
          </c:tx>
          <c:spPr>
            <a:solidFill>
              <a:schemeClr val="tx1"/>
            </a:solidFill>
            <a:ln>
              <a:noFill/>
            </a:ln>
            <a:effectLst/>
          </c:spPr>
          <c:invertIfNegative val="0"/>
          <c:cat>
            <c:strRef>
              <c:f>Sheet4!$A$4:$A$8</c:f>
              <c:strCache>
                <c:ptCount val="5"/>
                <c:pt idx="0">
                  <c:v>Eyl-18</c:v>
                </c:pt>
                <c:pt idx="1">
                  <c:v>Ara-18</c:v>
                </c:pt>
                <c:pt idx="2">
                  <c:v>Mar-19</c:v>
                </c:pt>
                <c:pt idx="3">
                  <c:v>Haz-19</c:v>
                </c:pt>
                <c:pt idx="4">
                  <c:v>Eyl-19</c:v>
                </c:pt>
              </c:strCache>
            </c:strRef>
          </c:cat>
          <c:val>
            <c:numRef>
              <c:f>Sheet4!$B$4:$B$8</c:f>
              <c:numCache>
                <c:formatCode>#.##00</c:formatCode>
                <c:ptCount val="5"/>
                <c:pt idx="0">
                  <c:v>0.77722640359999995</c:v>
                </c:pt>
                <c:pt idx="1">
                  <c:v>1.1393482326</c:v>
                </c:pt>
                <c:pt idx="2">
                  <c:v>0.89674148139999998</c:v>
                </c:pt>
                <c:pt idx="3">
                  <c:v>0.82350567649999995</c:v>
                </c:pt>
                <c:pt idx="4">
                  <c:v>0.83153240800000006</c:v>
                </c:pt>
              </c:numCache>
            </c:numRef>
          </c:val>
          <c:extLst xmlns:c16r2="http://schemas.microsoft.com/office/drawing/2015/06/chart">
            <c:ext xmlns:c16="http://schemas.microsoft.com/office/drawing/2014/chart" uri="{C3380CC4-5D6E-409C-BE32-E72D297353CC}">
              <c16:uniqueId val="{00000000-B928-4D01-9228-75309D5613F9}"/>
            </c:ext>
          </c:extLst>
        </c:ser>
        <c:ser>
          <c:idx val="1"/>
          <c:order val="1"/>
          <c:tx>
            <c:strRef>
              <c:f>Sheet4!$C$2:$C$3</c:f>
              <c:strCache>
                <c:ptCount val="2"/>
                <c:pt idx="0">
                  <c:v>Konut</c:v>
                </c:pt>
              </c:strCache>
            </c:strRef>
          </c:tx>
          <c:spPr>
            <a:solidFill>
              <a:srgbClr val="0000CC"/>
            </a:solidFill>
            <a:ln>
              <a:noFill/>
            </a:ln>
            <a:effectLst/>
          </c:spPr>
          <c:invertIfNegative val="0"/>
          <c:cat>
            <c:strRef>
              <c:f>Sheet4!$A$4:$A$8</c:f>
              <c:strCache>
                <c:ptCount val="5"/>
                <c:pt idx="0">
                  <c:v>Eyl-18</c:v>
                </c:pt>
                <c:pt idx="1">
                  <c:v>Ara-18</c:v>
                </c:pt>
                <c:pt idx="2">
                  <c:v>Mar-19</c:v>
                </c:pt>
                <c:pt idx="3">
                  <c:v>Haz-19</c:v>
                </c:pt>
                <c:pt idx="4">
                  <c:v>Eyl-19</c:v>
                </c:pt>
              </c:strCache>
            </c:strRef>
          </c:cat>
          <c:val>
            <c:numRef>
              <c:f>Sheet4!$C$4:$C$8</c:f>
              <c:numCache>
                <c:formatCode>#.##00</c:formatCode>
                <c:ptCount val="5"/>
                <c:pt idx="0">
                  <c:v>7.3676438947999996</c:v>
                </c:pt>
                <c:pt idx="1">
                  <c:v>1.8369335699</c:v>
                </c:pt>
                <c:pt idx="2">
                  <c:v>5.9204350251000006</c:v>
                </c:pt>
                <c:pt idx="3">
                  <c:v>6.7902426211</c:v>
                </c:pt>
                <c:pt idx="4">
                  <c:v>18.215940993700002</c:v>
                </c:pt>
              </c:numCache>
            </c:numRef>
          </c:val>
          <c:extLst xmlns:c16r2="http://schemas.microsoft.com/office/drawing/2015/06/chart">
            <c:ext xmlns:c16="http://schemas.microsoft.com/office/drawing/2014/chart" uri="{C3380CC4-5D6E-409C-BE32-E72D297353CC}">
              <c16:uniqueId val="{00000001-B928-4D01-9228-75309D5613F9}"/>
            </c:ext>
          </c:extLst>
        </c:ser>
        <c:ser>
          <c:idx val="2"/>
          <c:order val="2"/>
          <c:tx>
            <c:strRef>
              <c:f>Sheet4!$D$2:$D$3</c:f>
              <c:strCache>
                <c:ptCount val="2"/>
                <c:pt idx="0">
                  <c:v>İhtiyaç</c:v>
                </c:pt>
              </c:strCache>
            </c:strRef>
          </c:tx>
          <c:spPr>
            <a:solidFill>
              <a:schemeClr val="accent3"/>
            </a:solidFill>
            <a:ln>
              <a:noFill/>
            </a:ln>
            <a:effectLst/>
          </c:spPr>
          <c:invertIfNegative val="0"/>
          <c:cat>
            <c:strRef>
              <c:f>Sheet4!$A$4:$A$8</c:f>
              <c:strCache>
                <c:ptCount val="5"/>
                <c:pt idx="0">
                  <c:v>Eyl-18</c:v>
                </c:pt>
                <c:pt idx="1">
                  <c:v>Ara-18</c:v>
                </c:pt>
                <c:pt idx="2">
                  <c:v>Mar-19</c:v>
                </c:pt>
                <c:pt idx="3">
                  <c:v>Haz-19</c:v>
                </c:pt>
                <c:pt idx="4">
                  <c:v>Eyl-19</c:v>
                </c:pt>
              </c:strCache>
            </c:strRef>
          </c:cat>
          <c:val>
            <c:numRef>
              <c:f>Sheet4!$D$4:$D$8</c:f>
              <c:numCache>
                <c:formatCode>#.##00</c:formatCode>
                <c:ptCount val="5"/>
                <c:pt idx="0">
                  <c:v>25.688275457499998</c:v>
                </c:pt>
                <c:pt idx="1">
                  <c:v>19.3244406124</c:v>
                </c:pt>
                <c:pt idx="2">
                  <c:v>38.560048686600005</c:v>
                </c:pt>
                <c:pt idx="3">
                  <c:v>29.938585406200001</c:v>
                </c:pt>
                <c:pt idx="4">
                  <c:v>60.739859801799994</c:v>
                </c:pt>
              </c:numCache>
            </c:numRef>
          </c:val>
          <c:extLst xmlns:c16r2="http://schemas.microsoft.com/office/drawing/2015/06/chart">
            <c:ext xmlns:c16="http://schemas.microsoft.com/office/drawing/2014/chart" uri="{C3380CC4-5D6E-409C-BE32-E72D297353CC}">
              <c16:uniqueId val="{00000002-B928-4D01-9228-75309D5613F9}"/>
            </c:ext>
          </c:extLst>
        </c:ser>
        <c:dLbls>
          <c:showLegendKey val="0"/>
          <c:showVal val="0"/>
          <c:showCatName val="0"/>
          <c:showSerName val="0"/>
          <c:showPercent val="0"/>
          <c:showBubbleSize val="0"/>
        </c:dLbls>
        <c:gapWidth val="150"/>
        <c:overlap val="100"/>
        <c:axId val="141512704"/>
        <c:axId val="141514624"/>
      </c:barChart>
      <c:lineChart>
        <c:grouping val="standard"/>
        <c:varyColors val="0"/>
        <c:ser>
          <c:idx val="3"/>
          <c:order val="3"/>
          <c:tx>
            <c:strRef>
              <c:f>Sheet4!$E$2:$E$3</c:f>
              <c:strCache>
                <c:ptCount val="2"/>
                <c:pt idx="0">
                  <c:v>Kişi Sayısı (sağ eksen)</c:v>
                </c:pt>
              </c:strCache>
            </c:strRef>
          </c:tx>
          <c:spPr>
            <a:ln w="28575" cap="rnd">
              <a:solidFill>
                <a:srgbClr val="FF0000"/>
              </a:solidFill>
              <a:round/>
            </a:ln>
            <a:effectLst/>
          </c:spPr>
          <c:marker>
            <c:symbol val="none"/>
          </c:marker>
          <c:cat>
            <c:strRef>
              <c:f>Sheet4!$A$4:$A$8</c:f>
              <c:strCache>
                <c:ptCount val="5"/>
                <c:pt idx="0">
                  <c:v>Eyl-18</c:v>
                </c:pt>
                <c:pt idx="1">
                  <c:v>Ara-18</c:v>
                </c:pt>
                <c:pt idx="2">
                  <c:v>Mar-19</c:v>
                </c:pt>
                <c:pt idx="3">
                  <c:v>Haz-19</c:v>
                </c:pt>
                <c:pt idx="4">
                  <c:v>Eyl-19</c:v>
                </c:pt>
              </c:strCache>
            </c:strRef>
          </c:cat>
          <c:val>
            <c:numRef>
              <c:f>Sheet4!$E$4:$E$8</c:f>
              <c:numCache>
                <c:formatCode>#.##00</c:formatCode>
                <c:ptCount val="5"/>
                <c:pt idx="0">
                  <c:v>2.2012939999999999</c:v>
                </c:pt>
                <c:pt idx="1">
                  <c:v>1.9495100000000001</c:v>
                </c:pt>
                <c:pt idx="2">
                  <c:v>2.7119430000000002</c:v>
                </c:pt>
                <c:pt idx="3">
                  <c:v>2.370905</c:v>
                </c:pt>
                <c:pt idx="4">
                  <c:v>3.5880580000000002</c:v>
                </c:pt>
              </c:numCache>
            </c:numRef>
          </c:val>
          <c:smooth val="0"/>
          <c:extLst xmlns:c16r2="http://schemas.microsoft.com/office/drawing/2015/06/chart">
            <c:ext xmlns:c16="http://schemas.microsoft.com/office/drawing/2014/chart" uri="{C3380CC4-5D6E-409C-BE32-E72D297353CC}">
              <c16:uniqueId val="{00000003-B928-4D01-9228-75309D5613F9}"/>
            </c:ext>
          </c:extLst>
        </c:ser>
        <c:dLbls>
          <c:showLegendKey val="0"/>
          <c:showVal val="0"/>
          <c:showCatName val="0"/>
          <c:showSerName val="0"/>
          <c:showPercent val="0"/>
          <c:showBubbleSize val="0"/>
        </c:dLbls>
        <c:marker val="1"/>
        <c:smooth val="0"/>
        <c:axId val="141526144"/>
        <c:axId val="141516160"/>
      </c:lineChart>
      <c:catAx>
        <c:axId val="14151270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milyar TL</a:t>
                </a:r>
              </a:p>
            </c:rich>
          </c:tx>
          <c:layout>
            <c:manualLayout>
              <c:xMode val="edge"/>
              <c:yMode val="edge"/>
              <c:x val="4.0833333333333338E-3"/>
              <c:y val="7.664217934630126E-3"/>
            </c:manualLayout>
          </c:layout>
          <c:overlay val="0"/>
          <c:spPr>
            <a:noFill/>
            <a:ln>
              <a:noFill/>
            </a:ln>
            <a:effectLst/>
          </c:sp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tr-TR"/>
          </a:p>
        </c:txPr>
        <c:crossAx val="141514624"/>
        <c:crosses val="autoZero"/>
        <c:auto val="1"/>
        <c:lblAlgn val="ctr"/>
        <c:lblOffset val="100"/>
        <c:noMultiLvlLbl val="0"/>
      </c:catAx>
      <c:valAx>
        <c:axId val="14151462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tr-TR"/>
          </a:p>
        </c:txPr>
        <c:crossAx val="141512704"/>
        <c:crosses val="autoZero"/>
        <c:crossBetween val="between"/>
      </c:valAx>
      <c:valAx>
        <c:axId val="141516160"/>
        <c:scaling>
          <c:orientation val="minMax"/>
          <c:max val="3.8"/>
          <c:min val="1.8"/>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tr-TR"/>
          </a:p>
        </c:txPr>
        <c:crossAx val="141526144"/>
        <c:crosses val="max"/>
        <c:crossBetween val="between"/>
      </c:valAx>
      <c:catAx>
        <c:axId val="141526144"/>
        <c:scaling>
          <c:orientation val="minMax"/>
        </c:scaling>
        <c:delete val="1"/>
        <c:axPos val="b"/>
        <c:title>
          <c:tx>
            <c:rich>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tr-TR"/>
                  <a:t>milyon </a:t>
                </a:r>
                <a:r>
                  <a:rPr lang="en-US"/>
                  <a:t>kişi</a:t>
                </a:r>
              </a:p>
            </c:rich>
          </c:tx>
          <c:layout>
            <c:manualLayout>
              <c:xMode val="edge"/>
              <c:yMode val="edge"/>
              <c:x val="0.90658658542105752"/>
              <c:y val="4.2293380951982734E-2"/>
            </c:manualLayout>
          </c:layout>
          <c:overlay val="0"/>
          <c:spPr>
            <a:noFill/>
            <a:ln>
              <a:noFill/>
            </a:ln>
            <a:effectLst/>
          </c:spPr>
        </c:title>
        <c:numFmt formatCode="General" sourceLinked="1"/>
        <c:majorTickMark val="out"/>
        <c:minorTickMark val="none"/>
        <c:tickLblPos val="nextTo"/>
        <c:crossAx val="141516160"/>
        <c:crosses val="autoZero"/>
        <c:auto val="1"/>
        <c:lblAlgn val="ctr"/>
        <c:lblOffset val="100"/>
        <c:noMultiLvlLbl val="0"/>
      </c:catAx>
      <c:spPr>
        <a:noFill/>
        <a:ln>
          <a:noFill/>
        </a:ln>
        <a:effectLst/>
      </c:spPr>
    </c:plotArea>
    <c:legend>
      <c:legendPos val="b"/>
      <c:layout>
        <c:manualLayout>
          <c:xMode val="edge"/>
          <c:yMode val="edge"/>
          <c:x val="5.7764968921368495E-2"/>
          <c:y val="0.89094340130560601"/>
          <c:w val="0.89608929602753906"/>
          <c:h val="8.854377818157345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tr-TR"/>
        </a:p>
      </c:txPr>
    </c:legend>
    <c:plotVisOnly val="1"/>
    <c:dispBlanksAs val="gap"/>
    <c:showDLblsOverMax val="0"/>
  </c:chart>
  <c:spPr>
    <a:noFill/>
    <a:ln>
      <a:noFill/>
    </a:ln>
    <a:effectLst/>
  </c:spPr>
  <c:txPr>
    <a:bodyPr/>
    <a:lstStyle/>
    <a:p>
      <a:pPr>
        <a:defRPr sz="1400" b="1">
          <a:solidFill>
            <a:schemeClr val="tx1"/>
          </a:solidFill>
          <a:latin typeface="Times New Roman" panose="02020603050405020304" pitchFamily="18" charset="0"/>
          <a:cs typeface="Times New Roman" panose="02020603050405020304" pitchFamily="18" charset="0"/>
        </a:defRPr>
      </a:pPr>
      <a:endParaRPr lang="tr-T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26.02.2020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2/26/2020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a:t>
            </a:fld>
            <a:endParaRPr lang="tr-TR" dirty="0"/>
          </a:p>
        </p:txBody>
      </p:sp>
    </p:spTree>
    <p:extLst>
      <p:ext uri="{BB962C8B-B14F-4D97-AF65-F5344CB8AC3E}">
        <p14:creationId xmlns:p14="http://schemas.microsoft.com/office/powerpoint/2010/main" val="4108728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11</a:t>
            </a:fld>
            <a:endParaRPr lang="tr-TR" dirty="0"/>
          </a:p>
        </p:txBody>
      </p:sp>
    </p:spTree>
    <p:extLst>
      <p:ext uri="{BB962C8B-B14F-4D97-AF65-F5344CB8AC3E}">
        <p14:creationId xmlns:p14="http://schemas.microsoft.com/office/powerpoint/2010/main" val="3124279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12</a:t>
            </a:fld>
            <a:endParaRPr lang="tr-TR" dirty="0"/>
          </a:p>
        </p:txBody>
      </p:sp>
    </p:spTree>
    <p:extLst>
      <p:ext uri="{BB962C8B-B14F-4D97-AF65-F5344CB8AC3E}">
        <p14:creationId xmlns:p14="http://schemas.microsoft.com/office/powerpoint/2010/main" val="1332924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13</a:t>
            </a:fld>
            <a:endParaRPr lang="tr-TR" dirty="0"/>
          </a:p>
        </p:txBody>
      </p:sp>
    </p:spTree>
    <p:extLst>
      <p:ext uri="{BB962C8B-B14F-4D97-AF65-F5344CB8AC3E}">
        <p14:creationId xmlns:p14="http://schemas.microsoft.com/office/powerpoint/2010/main" val="219956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14</a:t>
            </a:fld>
            <a:endParaRPr lang="tr-TR" dirty="0"/>
          </a:p>
        </p:txBody>
      </p:sp>
    </p:spTree>
    <p:extLst>
      <p:ext uri="{BB962C8B-B14F-4D97-AF65-F5344CB8AC3E}">
        <p14:creationId xmlns:p14="http://schemas.microsoft.com/office/powerpoint/2010/main" val="3426445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15</a:t>
            </a:fld>
            <a:endParaRPr lang="tr-TR" dirty="0"/>
          </a:p>
        </p:txBody>
      </p:sp>
    </p:spTree>
    <p:extLst>
      <p:ext uri="{BB962C8B-B14F-4D97-AF65-F5344CB8AC3E}">
        <p14:creationId xmlns:p14="http://schemas.microsoft.com/office/powerpoint/2010/main" val="2131593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16</a:t>
            </a:fld>
            <a:endParaRPr lang="tr-TR" dirty="0"/>
          </a:p>
        </p:txBody>
      </p:sp>
    </p:spTree>
    <p:extLst>
      <p:ext uri="{BB962C8B-B14F-4D97-AF65-F5344CB8AC3E}">
        <p14:creationId xmlns:p14="http://schemas.microsoft.com/office/powerpoint/2010/main" val="3501829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17</a:t>
            </a:fld>
            <a:endParaRPr lang="tr-TR" dirty="0"/>
          </a:p>
        </p:txBody>
      </p:sp>
    </p:spTree>
    <p:extLst>
      <p:ext uri="{BB962C8B-B14F-4D97-AF65-F5344CB8AC3E}">
        <p14:creationId xmlns:p14="http://schemas.microsoft.com/office/powerpoint/2010/main" val="1927009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18</a:t>
            </a:fld>
            <a:endParaRPr lang="tr-TR" dirty="0"/>
          </a:p>
        </p:txBody>
      </p:sp>
    </p:spTree>
    <p:extLst>
      <p:ext uri="{BB962C8B-B14F-4D97-AF65-F5344CB8AC3E}">
        <p14:creationId xmlns:p14="http://schemas.microsoft.com/office/powerpoint/2010/main" val="2721134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19</a:t>
            </a:fld>
            <a:endParaRPr lang="tr-TR" dirty="0"/>
          </a:p>
        </p:txBody>
      </p:sp>
    </p:spTree>
    <p:extLst>
      <p:ext uri="{BB962C8B-B14F-4D97-AF65-F5344CB8AC3E}">
        <p14:creationId xmlns:p14="http://schemas.microsoft.com/office/powerpoint/2010/main" val="3784365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20</a:t>
            </a:fld>
            <a:endParaRPr lang="tr-TR" dirty="0"/>
          </a:p>
        </p:txBody>
      </p:sp>
    </p:spTree>
    <p:extLst>
      <p:ext uri="{BB962C8B-B14F-4D97-AF65-F5344CB8AC3E}">
        <p14:creationId xmlns:p14="http://schemas.microsoft.com/office/powerpoint/2010/main" val="1874945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a:t>
            </a:fld>
            <a:endParaRPr lang="tr-TR" dirty="0"/>
          </a:p>
        </p:txBody>
      </p:sp>
    </p:spTree>
    <p:extLst>
      <p:ext uri="{BB962C8B-B14F-4D97-AF65-F5344CB8AC3E}">
        <p14:creationId xmlns:p14="http://schemas.microsoft.com/office/powerpoint/2010/main" val="3339610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21</a:t>
            </a:fld>
            <a:endParaRPr lang="tr-TR" dirty="0"/>
          </a:p>
        </p:txBody>
      </p:sp>
    </p:spTree>
    <p:extLst>
      <p:ext uri="{BB962C8B-B14F-4D97-AF65-F5344CB8AC3E}">
        <p14:creationId xmlns:p14="http://schemas.microsoft.com/office/powerpoint/2010/main" val="2764839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22</a:t>
            </a:fld>
            <a:endParaRPr lang="tr-TR" dirty="0"/>
          </a:p>
        </p:txBody>
      </p:sp>
    </p:spTree>
    <p:extLst>
      <p:ext uri="{BB962C8B-B14F-4D97-AF65-F5344CB8AC3E}">
        <p14:creationId xmlns:p14="http://schemas.microsoft.com/office/powerpoint/2010/main" val="2713289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23</a:t>
            </a:fld>
            <a:endParaRPr lang="tr-TR" dirty="0"/>
          </a:p>
        </p:txBody>
      </p:sp>
    </p:spTree>
    <p:extLst>
      <p:ext uri="{BB962C8B-B14F-4D97-AF65-F5344CB8AC3E}">
        <p14:creationId xmlns:p14="http://schemas.microsoft.com/office/powerpoint/2010/main" val="711125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24</a:t>
            </a:fld>
            <a:endParaRPr lang="tr-TR" dirty="0"/>
          </a:p>
        </p:txBody>
      </p:sp>
    </p:spTree>
    <p:extLst>
      <p:ext uri="{BB962C8B-B14F-4D97-AF65-F5344CB8AC3E}">
        <p14:creationId xmlns:p14="http://schemas.microsoft.com/office/powerpoint/2010/main" val="1841504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25</a:t>
            </a:fld>
            <a:endParaRPr lang="tr-TR" dirty="0"/>
          </a:p>
        </p:txBody>
      </p:sp>
    </p:spTree>
    <p:extLst>
      <p:ext uri="{BB962C8B-B14F-4D97-AF65-F5344CB8AC3E}">
        <p14:creationId xmlns:p14="http://schemas.microsoft.com/office/powerpoint/2010/main" val="1144649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26</a:t>
            </a:fld>
            <a:endParaRPr lang="tr-TR" dirty="0"/>
          </a:p>
        </p:txBody>
      </p:sp>
    </p:spTree>
    <p:extLst>
      <p:ext uri="{BB962C8B-B14F-4D97-AF65-F5344CB8AC3E}">
        <p14:creationId xmlns:p14="http://schemas.microsoft.com/office/powerpoint/2010/main" val="277959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27</a:t>
            </a:fld>
            <a:endParaRPr lang="tr-TR" dirty="0"/>
          </a:p>
        </p:txBody>
      </p:sp>
    </p:spTree>
    <p:extLst>
      <p:ext uri="{BB962C8B-B14F-4D97-AF65-F5344CB8AC3E}">
        <p14:creationId xmlns:p14="http://schemas.microsoft.com/office/powerpoint/2010/main" val="2686000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28</a:t>
            </a:fld>
            <a:endParaRPr lang="tr-TR" dirty="0"/>
          </a:p>
        </p:txBody>
      </p:sp>
    </p:spTree>
    <p:extLst>
      <p:ext uri="{BB962C8B-B14F-4D97-AF65-F5344CB8AC3E}">
        <p14:creationId xmlns:p14="http://schemas.microsoft.com/office/powerpoint/2010/main" val="1403312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29</a:t>
            </a:fld>
            <a:endParaRPr lang="tr-TR" dirty="0"/>
          </a:p>
        </p:txBody>
      </p:sp>
    </p:spTree>
    <p:extLst>
      <p:ext uri="{BB962C8B-B14F-4D97-AF65-F5344CB8AC3E}">
        <p14:creationId xmlns:p14="http://schemas.microsoft.com/office/powerpoint/2010/main" val="3875184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30</a:t>
            </a:fld>
            <a:endParaRPr lang="tr-TR" dirty="0"/>
          </a:p>
        </p:txBody>
      </p:sp>
    </p:spTree>
    <p:extLst>
      <p:ext uri="{BB962C8B-B14F-4D97-AF65-F5344CB8AC3E}">
        <p14:creationId xmlns:p14="http://schemas.microsoft.com/office/powerpoint/2010/main" val="2798095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a:t>
            </a:fld>
            <a:endParaRPr lang="tr-TR" dirty="0"/>
          </a:p>
        </p:txBody>
      </p:sp>
    </p:spTree>
    <p:extLst>
      <p:ext uri="{BB962C8B-B14F-4D97-AF65-F5344CB8AC3E}">
        <p14:creationId xmlns:p14="http://schemas.microsoft.com/office/powerpoint/2010/main" val="3627859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31</a:t>
            </a:fld>
            <a:endParaRPr lang="tr-TR" dirty="0"/>
          </a:p>
        </p:txBody>
      </p:sp>
    </p:spTree>
    <p:extLst>
      <p:ext uri="{BB962C8B-B14F-4D97-AF65-F5344CB8AC3E}">
        <p14:creationId xmlns:p14="http://schemas.microsoft.com/office/powerpoint/2010/main" val="832284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32</a:t>
            </a:fld>
            <a:endParaRPr lang="tr-TR" dirty="0"/>
          </a:p>
        </p:txBody>
      </p:sp>
    </p:spTree>
    <p:extLst>
      <p:ext uri="{BB962C8B-B14F-4D97-AF65-F5344CB8AC3E}">
        <p14:creationId xmlns:p14="http://schemas.microsoft.com/office/powerpoint/2010/main" val="1291477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33</a:t>
            </a:fld>
            <a:endParaRPr lang="tr-TR" dirty="0"/>
          </a:p>
        </p:txBody>
      </p:sp>
    </p:spTree>
    <p:extLst>
      <p:ext uri="{BB962C8B-B14F-4D97-AF65-F5344CB8AC3E}">
        <p14:creationId xmlns:p14="http://schemas.microsoft.com/office/powerpoint/2010/main" val="1509382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34</a:t>
            </a:fld>
            <a:endParaRPr lang="tr-TR" dirty="0"/>
          </a:p>
        </p:txBody>
      </p:sp>
    </p:spTree>
    <p:extLst>
      <p:ext uri="{BB962C8B-B14F-4D97-AF65-F5344CB8AC3E}">
        <p14:creationId xmlns:p14="http://schemas.microsoft.com/office/powerpoint/2010/main" val="24270995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35</a:t>
            </a:fld>
            <a:endParaRPr lang="tr-TR" dirty="0"/>
          </a:p>
        </p:txBody>
      </p:sp>
    </p:spTree>
    <p:extLst>
      <p:ext uri="{BB962C8B-B14F-4D97-AF65-F5344CB8AC3E}">
        <p14:creationId xmlns:p14="http://schemas.microsoft.com/office/powerpoint/2010/main" val="3987419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36</a:t>
            </a:fld>
            <a:endParaRPr lang="tr-TR" dirty="0"/>
          </a:p>
        </p:txBody>
      </p:sp>
    </p:spTree>
    <p:extLst>
      <p:ext uri="{BB962C8B-B14F-4D97-AF65-F5344CB8AC3E}">
        <p14:creationId xmlns:p14="http://schemas.microsoft.com/office/powerpoint/2010/main" val="5232712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37</a:t>
            </a:fld>
            <a:endParaRPr lang="tr-TR" dirty="0"/>
          </a:p>
        </p:txBody>
      </p:sp>
    </p:spTree>
    <p:extLst>
      <p:ext uri="{BB962C8B-B14F-4D97-AF65-F5344CB8AC3E}">
        <p14:creationId xmlns:p14="http://schemas.microsoft.com/office/powerpoint/2010/main" val="202127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38</a:t>
            </a:fld>
            <a:endParaRPr lang="tr-TR" dirty="0"/>
          </a:p>
        </p:txBody>
      </p:sp>
    </p:spTree>
    <p:extLst>
      <p:ext uri="{BB962C8B-B14F-4D97-AF65-F5344CB8AC3E}">
        <p14:creationId xmlns:p14="http://schemas.microsoft.com/office/powerpoint/2010/main" val="533212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39</a:t>
            </a:fld>
            <a:endParaRPr lang="tr-TR" dirty="0"/>
          </a:p>
        </p:txBody>
      </p:sp>
    </p:spTree>
    <p:extLst>
      <p:ext uri="{BB962C8B-B14F-4D97-AF65-F5344CB8AC3E}">
        <p14:creationId xmlns:p14="http://schemas.microsoft.com/office/powerpoint/2010/main" val="3359521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40</a:t>
            </a:fld>
            <a:endParaRPr lang="tr-TR" dirty="0"/>
          </a:p>
        </p:txBody>
      </p:sp>
    </p:spTree>
    <p:extLst>
      <p:ext uri="{BB962C8B-B14F-4D97-AF65-F5344CB8AC3E}">
        <p14:creationId xmlns:p14="http://schemas.microsoft.com/office/powerpoint/2010/main" val="724954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5</a:t>
            </a:fld>
            <a:endParaRPr lang="tr-TR" dirty="0"/>
          </a:p>
        </p:txBody>
      </p:sp>
    </p:spTree>
    <p:extLst>
      <p:ext uri="{BB962C8B-B14F-4D97-AF65-F5344CB8AC3E}">
        <p14:creationId xmlns:p14="http://schemas.microsoft.com/office/powerpoint/2010/main" val="36340476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41</a:t>
            </a:fld>
            <a:endParaRPr lang="tr-TR" dirty="0"/>
          </a:p>
        </p:txBody>
      </p:sp>
    </p:spTree>
    <p:extLst>
      <p:ext uri="{BB962C8B-B14F-4D97-AF65-F5344CB8AC3E}">
        <p14:creationId xmlns:p14="http://schemas.microsoft.com/office/powerpoint/2010/main" val="26378141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42</a:t>
            </a:fld>
            <a:endParaRPr lang="tr-TR" dirty="0"/>
          </a:p>
        </p:txBody>
      </p:sp>
    </p:spTree>
    <p:extLst>
      <p:ext uri="{BB962C8B-B14F-4D97-AF65-F5344CB8AC3E}">
        <p14:creationId xmlns:p14="http://schemas.microsoft.com/office/powerpoint/2010/main" val="2237540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43</a:t>
            </a:fld>
            <a:endParaRPr lang="tr-TR" dirty="0"/>
          </a:p>
        </p:txBody>
      </p:sp>
    </p:spTree>
    <p:extLst>
      <p:ext uri="{BB962C8B-B14F-4D97-AF65-F5344CB8AC3E}">
        <p14:creationId xmlns:p14="http://schemas.microsoft.com/office/powerpoint/2010/main" val="34003198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44</a:t>
            </a:fld>
            <a:endParaRPr lang="tr-TR" dirty="0"/>
          </a:p>
        </p:txBody>
      </p:sp>
    </p:spTree>
    <p:extLst>
      <p:ext uri="{BB962C8B-B14F-4D97-AF65-F5344CB8AC3E}">
        <p14:creationId xmlns:p14="http://schemas.microsoft.com/office/powerpoint/2010/main" val="2154347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45</a:t>
            </a:fld>
            <a:endParaRPr lang="tr-TR" dirty="0"/>
          </a:p>
        </p:txBody>
      </p:sp>
    </p:spTree>
    <p:extLst>
      <p:ext uri="{BB962C8B-B14F-4D97-AF65-F5344CB8AC3E}">
        <p14:creationId xmlns:p14="http://schemas.microsoft.com/office/powerpoint/2010/main" val="37109808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46</a:t>
            </a:fld>
            <a:endParaRPr lang="tr-TR" dirty="0"/>
          </a:p>
        </p:txBody>
      </p:sp>
    </p:spTree>
    <p:extLst>
      <p:ext uri="{BB962C8B-B14F-4D97-AF65-F5344CB8AC3E}">
        <p14:creationId xmlns:p14="http://schemas.microsoft.com/office/powerpoint/2010/main" val="31694317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47</a:t>
            </a:fld>
            <a:endParaRPr lang="tr-TR" dirty="0"/>
          </a:p>
        </p:txBody>
      </p:sp>
    </p:spTree>
    <p:extLst>
      <p:ext uri="{BB962C8B-B14F-4D97-AF65-F5344CB8AC3E}">
        <p14:creationId xmlns:p14="http://schemas.microsoft.com/office/powerpoint/2010/main" val="12280052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48</a:t>
            </a:fld>
            <a:endParaRPr lang="tr-TR" dirty="0"/>
          </a:p>
        </p:txBody>
      </p:sp>
    </p:spTree>
    <p:extLst>
      <p:ext uri="{BB962C8B-B14F-4D97-AF65-F5344CB8AC3E}">
        <p14:creationId xmlns:p14="http://schemas.microsoft.com/office/powerpoint/2010/main" val="26645606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49</a:t>
            </a:fld>
            <a:endParaRPr lang="tr-TR" dirty="0"/>
          </a:p>
        </p:txBody>
      </p:sp>
    </p:spTree>
    <p:extLst>
      <p:ext uri="{BB962C8B-B14F-4D97-AF65-F5344CB8AC3E}">
        <p14:creationId xmlns:p14="http://schemas.microsoft.com/office/powerpoint/2010/main" val="1507097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6</a:t>
            </a:fld>
            <a:endParaRPr lang="tr-TR" dirty="0"/>
          </a:p>
        </p:txBody>
      </p:sp>
    </p:spTree>
    <p:extLst>
      <p:ext uri="{BB962C8B-B14F-4D97-AF65-F5344CB8AC3E}">
        <p14:creationId xmlns:p14="http://schemas.microsoft.com/office/powerpoint/2010/main" val="3230807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7</a:t>
            </a:fld>
            <a:endParaRPr lang="tr-TR" dirty="0"/>
          </a:p>
        </p:txBody>
      </p:sp>
    </p:spTree>
    <p:extLst>
      <p:ext uri="{BB962C8B-B14F-4D97-AF65-F5344CB8AC3E}">
        <p14:creationId xmlns:p14="http://schemas.microsoft.com/office/powerpoint/2010/main" val="2115619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8</a:t>
            </a:fld>
            <a:endParaRPr lang="tr-TR" dirty="0"/>
          </a:p>
        </p:txBody>
      </p:sp>
    </p:spTree>
    <p:extLst>
      <p:ext uri="{BB962C8B-B14F-4D97-AF65-F5344CB8AC3E}">
        <p14:creationId xmlns:p14="http://schemas.microsoft.com/office/powerpoint/2010/main" val="3891034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9</a:t>
            </a:fld>
            <a:endParaRPr lang="tr-TR" dirty="0"/>
          </a:p>
        </p:txBody>
      </p:sp>
    </p:spTree>
    <p:extLst>
      <p:ext uri="{BB962C8B-B14F-4D97-AF65-F5344CB8AC3E}">
        <p14:creationId xmlns:p14="http://schemas.microsoft.com/office/powerpoint/2010/main" val="3876559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10</a:t>
            </a:fld>
            <a:endParaRPr lang="tr-TR" dirty="0"/>
          </a:p>
        </p:txBody>
      </p:sp>
    </p:spTree>
    <p:extLst>
      <p:ext uri="{BB962C8B-B14F-4D97-AF65-F5344CB8AC3E}">
        <p14:creationId xmlns:p14="http://schemas.microsoft.com/office/powerpoint/2010/main" val="2936635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2/26/2020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2/26/2020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2/26/2020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2/26/2020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2/26/2020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2/26/2020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2/26/2020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2/26/2020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2/26/2020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2/26/2020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2/26/2020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2/26/2020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2/26/2020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2/26/2020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2/26/2020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2/26/2020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2/26/2020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2/26/2020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2/26/2020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2/26/2020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2/26/2020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2/26/2020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2/26/2020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2/26/2020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2/26/2020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1766637"/>
          </a:xfrm>
          <a:prstGeom prst="rect">
            <a:avLst/>
          </a:prstGeom>
        </p:spPr>
        <p:txBody>
          <a:bodyPr wrap="square">
            <a:spAutoFit/>
          </a:bodyPr>
          <a:lstStyle/>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GGY464</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KONUT FİNANSMANI VE YÖNETİMİ</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Dr. Hüseyin YURDAKUL</a:t>
            </a:r>
            <a:endParaRPr lang="tr-TR" sz="1600" b="1"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Tree>
    <p:extLst>
      <p:ext uri="{BB962C8B-B14F-4D97-AF65-F5344CB8AC3E}">
        <p14:creationId xmlns:p14="http://schemas.microsoft.com/office/powerpoint/2010/main" val="204451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10</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Finansal Piyasalar</a:t>
            </a:r>
            <a:endParaRPr lang="tr-TR" sz="2800" b="1" dirty="0">
              <a:latin typeface="Times New Roman" panose="02020603050405020304" pitchFamily="18" charset="0"/>
              <a:cs typeface="Times New Roman" panose="02020603050405020304" pitchFamily="18" charset="0"/>
            </a:endParaRPr>
          </a:p>
        </p:txBody>
      </p:sp>
      <p:sp>
        <p:nvSpPr>
          <p:cNvPr id="15" name="Rectangle 20"/>
          <p:cNvSpPr>
            <a:spLocks noChangeArrowheads="1"/>
          </p:cNvSpPr>
          <p:nvPr/>
        </p:nvSpPr>
        <p:spPr bwMode="auto">
          <a:xfrm>
            <a:off x="2771800" y="2282536"/>
            <a:ext cx="3384376" cy="662124"/>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Piyasalar</a:t>
            </a:r>
            <a:endParaRPr lang="tr-TR" altLang="tr-TR" sz="1800" b="1" dirty="0">
              <a:latin typeface="Times New Roman" panose="02020603050405020304" pitchFamily="18" charset="0"/>
              <a:sym typeface="Wingdings" panose="05000000000000000000" pitchFamily="2" charset="2"/>
            </a:endParaRPr>
          </a:p>
        </p:txBody>
      </p:sp>
      <p:sp>
        <p:nvSpPr>
          <p:cNvPr id="16" name="Rectangle 20"/>
          <p:cNvSpPr>
            <a:spLocks noChangeArrowheads="1"/>
          </p:cNvSpPr>
          <p:nvPr/>
        </p:nvSpPr>
        <p:spPr bwMode="auto">
          <a:xfrm>
            <a:off x="5364088" y="3428934"/>
            <a:ext cx="3032367" cy="662124"/>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Finansal Kurumlar</a:t>
            </a:r>
            <a:endParaRPr lang="tr-TR" altLang="tr-TR" sz="1800" b="1" dirty="0">
              <a:latin typeface="Times New Roman" panose="02020603050405020304" pitchFamily="18" charset="0"/>
              <a:sym typeface="Wingdings" panose="05000000000000000000" pitchFamily="2" charset="2"/>
            </a:endParaRPr>
          </a:p>
        </p:txBody>
      </p:sp>
      <p:sp>
        <p:nvSpPr>
          <p:cNvPr id="20" name="Rectangle 20"/>
          <p:cNvSpPr>
            <a:spLocks noChangeArrowheads="1"/>
          </p:cNvSpPr>
          <p:nvPr/>
        </p:nvSpPr>
        <p:spPr bwMode="auto">
          <a:xfrm>
            <a:off x="459511" y="3401430"/>
            <a:ext cx="3032368" cy="662124"/>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Finansal Araçlar</a:t>
            </a:r>
            <a:endParaRPr lang="tr-TR" altLang="tr-TR" sz="1800" b="1" dirty="0">
              <a:latin typeface="Times New Roman" panose="02020603050405020304" pitchFamily="18" charset="0"/>
              <a:sym typeface="Wingdings" panose="05000000000000000000" pitchFamily="2" charset="2"/>
            </a:endParaRPr>
          </a:p>
        </p:txBody>
      </p:sp>
      <p:sp>
        <p:nvSpPr>
          <p:cNvPr id="21" name="Rectangle 20"/>
          <p:cNvSpPr>
            <a:spLocks noChangeArrowheads="1"/>
          </p:cNvSpPr>
          <p:nvPr/>
        </p:nvSpPr>
        <p:spPr bwMode="auto">
          <a:xfrm>
            <a:off x="459512" y="1159968"/>
            <a:ext cx="3032367" cy="662124"/>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Tasarruf Sahipleri</a:t>
            </a:r>
            <a:endParaRPr lang="tr-TR" altLang="tr-TR" sz="1800" b="1" dirty="0">
              <a:latin typeface="Times New Roman" panose="02020603050405020304" pitchFamily="18" charset="0"/>
              <a:sym typeface="Wingdings" panose="05000000000000000000" pitchFamily="2" charset="2"/>
            </a:endParaRPr>
          </a:p>
        </p:txBody>
      </p:sp>
      <p:sp>
        <p:nvSpPr>
          <p:cNvPr id="22" name="Rectangle 20"/>
          <p:cNvSpPr>
            <a:spLocks noChangeArrowheads="1"/>
          </p:cNvSpPr>
          <p:nvPr/>
        </p:nvSpPr>
        <p:spPr bwMode="auto">
          <a:xfrm>
            <a:off x="5364088" y="1163642"/>
            <a:ext cx="3032367" cy="662124"/>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Fon İhtiyacı Olanlar</a:t>
            </a:r>
            <a:endParaRPr lang="tr-TR" altLang="tr-TR" sz="1800" b="1" dirty="0">
              <a:latin typeface="Times New Roman" panose="02020603050405020304" pitchFamily="18" charset="0"/>
              <a:sym typeface="Wingdings" panose="05000000000000000000" pitchFamily="2" charset="2"/>
            </a:endParaRPr>
          </a:p>
        </p:txBody>
      </p:sp>
      <p:sp>
        <p:nvSpPr>
          <p:cNvPr id="23" name="Rectangle 20"/>
          <p:cNvSpPr>
            <a:spLocks noChangeArrowheads="1"/>
          </p:cNvSpPr>
          <p:nvPr/>
        </p:nvSpPr>
        <p:spPr bwMode="auto">
          <a:xfrm>
            <a:off x="459511" y="4832369"/>
            <a:ext cx="7936943" cy="662124"/>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Düzenleyici ve Denetleyici Otoriteler</a:t>
            </a:r>
            <a:endParaRPr lang="tr-TR" altLang="tr-TR" sz="1800" b="1" dirty="0">
              <a:latin typeface="Times New Roman" panose="02020603050405020304" pitchFamily="18" charset="0"/>
              <a:sym typeface="Wingdings" panose="05000000000000000000" pitchFamily="2" charset="2"/>
            </a:endParaRPr>
          </a:p>
        </p:txBody>
      </p:sp>
      <p:sp>
        <p:nvSpPr>
          <p:cNvPr id="5" name="Aşağı Ok 4"/>
          <p:cNvSpPr/>
          <p:nvPr/>
        </p:nvSpPr>
        <p:spPr>
          <a:xfrm>
            <a:off x="3059831" y="1816851"/>
            <a:ext cx="432048" cy="3880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Aşağı Ok 23"/>
          <p:cNvSpPr/>
          <p:nvPr/>
        </p:nvSpPr>
        <p:spPr>
          <a:xfrm>
            <a:off x="5724128" y="1873896"/>
            <a:ext cx="432048" cy="3880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ukarı Ok 5"/>
          <p:cNvSpPr/>
          <p:nvPr/>
        </p:nvSpPr>
        <p:spPr>
          <a:xfrm>
            <a:off x="3059831" y="2979038"/>
            <a:ext cx="432048" cy="4223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Yukarı Ok 24"/>
          <p:cNvSpPr/>
          <p:nvPr/>
        </p:nvSpPr>
        <p:spPr>
          <a:xfrm>
            <a:off x="5796136" y="2961849"/>
            <a:ext cx="432048" cy="4223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Yukarı Ok 25"/>
          <p:cNvSpPr/>
          <p:nvPr/>
        </p:nvSpPr>
        <p:spPr>
          <a:xfrm>
            <a:off x="4211958" y="2979038"/>
            <a:ext cx="432048" cy="181294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25205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Finansal Piyasalar</a:t>
            </a:r>
            <a:endParaRPr lang="tr-TR" sz="2800" b="1" dirty="0">
              <a:latin typeface="Times New Roman" panose="02020603050405020304" pitchFamily="18" charset="0"/>
              <a:cs typeface="Times New Roman" panose="02020603050405020304" pitchFamily="18" charset="0"/>
            </a:endParaRPr>
          </a:p>
        </p:txBody>
      </p:sp>
      <p:sp>
        <p:nvSpPr>
          <p:cNvPr id="15" name="Rectangle 20"/>
          <p:cNvSpPr>
            <a:spLocks noChangeArrowheads="1"/>
          </p:cNvSpPr>
          <p:nvPr/>
        </p:nvSpPr>
        <p:spPr bwMode="auto">
          <a:xfrm>
            <a:off x="382506" y="1968208"/>
            <a:ext cx="8296754" cy="1604807"/>
          </a:xfrm>
          <a:prstGeom prst="rect">
            <a:avLst/>
          </a:prstGeom>
          <a:solidFill>
            <a:schemeClr val="accent6">
              <a:lumMod val="20000"/>
              <a:lumOff val="80000"/>
            </a:schemeClr>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smtClean="0">
                <a:latin typeface="Times New Roman" panose="02020603050405020304" pitchFamily="18" charset="0"/>
                <a:sym typeface="Wingdings" panose="05000000000000000000" pitchFamily="2" charset="2"/>
              </a:rPr>
              <a:t>Kredi Kuruluşları						%85</a:t>
            </a:r>
          </a:p>
          <a:p>
            <a:pPr eaLnBrk="1" hangingPunct="1">
              <a:spcBef>
                <a:spcPct val="0"/>
              </a:spcBef>
              <a:buFontTx/>
              <a:buNone/>
            </a:pPr>
            <a:r>
              <a:rPr lang="tr-TR" altLang="tr-TR" sz="2400" b="1" dirty="0">
                <a:latin typeface="Times New Roman" panose="02020603050405020304" pitchFamily="18" charset="0"/>
                <a:sym typeface="Wingdings" panose="05000000000000000000" pitchFamily="2" charset="2"/>
              </a:rPr>
              <a:t>	</a:t>
            </a:r>
            <a:r>
              <a:rPr lang="tr-TR" altLang="tr-TR" sz="2400" b="1" dirty="0" smtClean="0">
                <a:latin typeface="Times New Roman" panose="02020603050405020304" pitchFamily="18" charset="0"/>
                <a:sym typeface="Wingdings" panose="05000000000000000000" pitchFamily="2" charset="2"/>
              </a:rPr>
              <a:t>Bankalar					%82</a:t>
            </a:r>
          </a:p>
          <a:p>
            <a:pPr eaLnBrk="1" hangingPunct="1">
              <a:spcBef>
                <a:spcPct val="0"/>
              </a:spcBef>
              <a:buFontTx/>
              <a:buNone/>
            </a:pPr>
            <a:r>
              <a:rPr lang="tr-TR" altLang="tr-TR" sz="2400" b="1" dirty="0">
                <a:latin typeface="Times New Roman" panose="02020603050405020304" pitchFamily="18" charset="0"/>
                <a:sym typeface="Wingdings" panose="05000000000000000000" pitchFamily="2" charset="2"/>
              </a:rPr>
              <a:t>	</a:t>
            </a:r>
            <a:r>
              <a:rPr lang="tr-TR" altLang="tr-TR" sz="2400" b="1" dirty="0" smtClean="0">
                <a:latin typeface="Times New Roman" panose="02020603050405020304" pitchFamily="18" charset="0"/>
                <a:sym typeface="Wingdings" panose="05000000000000000000" pitchFamily="2" charset="2"/>
              </a:rPr>
              <a:t>Banka Dışı Kredi Kuruluşları		%3</a:t>
            </a:r>
          </a:p>
          <a:p>
            <a:pPr eaLnBrk="1" hangingPunct="1">
              <a:spcBef>
                <a:spcPct val="0"/>
              </a:spcBef>
              <a:buFontTx/>
              <a:buNone/>
            </a:pPr>
            <a:endParaRPr lang="tr-TR" altLang="tr-TR" sz="1800" b="1" dirty="0">
              <a:latin typeface="Times New Roman" panose="02020603050405020304" pitchFamily="18" charset="0"/>
              <a:sym typeface="Wingdings" panose="05000000000000000000" pitchFamily="2" charset="2"/>
            </a:endParaRPr>
          </a:p>
          <a:p>
            <a:pPr eaLnBrk="1" hangingPunct="1">
              <a:spcBef>
                <a:spcPct val="0"/>
              </a:spcBef>
              <a:buFontTx/>
              <a:buNone/>
            </a:pPr>
            <a:endParaRPr lang="tr-TR" altLang="tr-TR" sz="1800" b="1" dirty="0" smtClean="0">
              <a:latin typeface="Times New Roman" panose="02020603050405020304" pitchFamily="18" charset="0"/>
              <a:sym typeface="Wingdings" panose="05000000000000000000" pitchFamily="2" charset="2"/>
            </a:endParaRPr>
          </a:p>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					</a:t>
            </a:r>
            <a:endParaRPr lang="tr-TR" altLang="tr-TR" sz="1800" b="1" dirty="0">
              <a:latin typeface="Times New Roman" panose="02020603050405020304" pitchFamily="18" charset="0"/>
              <a:sym typeface="Wingdings" panose="05000000000000000000" pitchFamily="2" charset="2"/>
            </a:endParaRPr>
          </a:p>
        </p:txBody>
      </p:sp>
      <p:sp>
        <p:nvSpPr>
          <p:cNvPr id="11" name="Rectangle 20"/>
          <p:cNvSpPr>
            <a:spLocks noChangeArrowheads="1"/>
          </p:cNvSpPr>
          <p:nvPr/>
        </p:nvSpPr>
        <p:spPr bwMode="auto">
          <a:xfrm>
            <a:off x="395536" y="1140802"/>
            <a:ext cx="8315010" cy="571693"/>
          </a:xfrm>
          <a:prstGeom prst="rect">
            <a:avLst/>
          </a:prstGeom>
          <a:solidFill>
            <a:schemeClr val="accent6">
              <a:lumMod val="60000"/>
              <a:lumOff val="40000"/>
            </a:schemeClr>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800" b="1" dirty="0" smtClean="0">
                <a:latin typeface="Times New Roman" panose="02020603050405020304" pitchFamily="18" charset="0"/>
                <a:sym typeface="Wingdings" panose="05000000000000000000" pitchFamily="2" charset="2"/>
              </a:rPr>
              <a:t>Türkiye’de Finansal Sistemin Sektörel Dağılımı</a:t>
            </a:r>
            <a:endParaRPr lang="tr-TR" altLang="tr-TR" sz="2800" b="1" dirty="0">
              <a:latin typeface="Times New Roman" panose="02020603050405020304" pitchFamily="18" charset="0"/>
              <a:sym typeface="Wingdings" panose="05000000000000000000" pitchFamily="2" charset="2"/>
            </a:endParaRPr>
          </a:p>
        </p:txBody>
      </p:sp>
      <p:sp>
        <p:nvSpPr>
          <p:cNvPr id="22" name="Rectangle 20"/>
          <p:cNvSpPr>
            <a:spLocks noChangeArrowheads="1"/>
          </p:cNvSpPr>
          <p:nvPr/>
        </p:nvSpPr>
        <p:spPr bwMode="auto">
          <a:xfrm>
            <a:off x="413792" y="3794878"/>
            <a:ext cx="8296754" cy="484434"/>
          </a:xfrm>
          <a:prstGeom prst="rect">
            <a:avLst/>
          </a:prstGeom>
          <a:solidFill>
            <a:schemeClr val="accent6">
              <a:lumMod val="20000"/>
              <a:lumOff val="80000"/>
            </a:schemeClr>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smtClean="0">
                <a:latin typeface="Times New Roman" panose="02020603050405020304" pitchFamily="18" charset="0"/>
                <a:sym typeface="Wingdings" panose="05000000000000000000" pitchFamily="2" charset="2"/>
              </a:rPr>
              <a:t>Sermaye Piyasası Kuruluşları</a:t>
            </a:r>
            <a:r>
              <a:rPr lang="tr-TR" altLang="tr-TR" sz="1800" b="1" dirty="0" smtClean="0">
                <a:latin typeface="Times New Roman" panose="02020603050405020304" pitchFamily="18" charset="0"/>
                <a:sym typeface="Wingdings" panose="05000000000000000000" pitchFamily="2" charset="2"/>
              </a:rPr>
              <a:t>				</a:t>
            </a:r>
            <a:r>
              <a:rPr lang="tr-TR" altLang="tr-TR" sz="2400" b="1" dirty="0" smtClean="0">
                <a:latin typeface="Times New Roman" panose="02020603050405020304" pitchFamily="18" charset="0"/>
                <a:sym typeface="Wingdings" panose="05000000000000000000" pitchFamily="2" charset="2"/>
              </a:rPr>
              <a:t>%9</a:t>
            </a:r>
          </a:p>
          <a:p>
            <a:pPr eaLnBrk="1" hangingPunct="1">
              <a:spcBef>
                <a:spcPct val="0"/>
              </a:spcBef>
              <a:buFontTx/>
              <a:buNone/>
            </a:pPr>
            <a:endParaRPr lang="tr-TR" altLang="tr-TR" sz="1800" b="1" dirty="0" smtClean="0">
              <a:latin typeface="Times New Roman" panose="02020603050405020304" pitchFamily="18" charset="0"/>
              <a:sym typeface="Wingdings" panose="05000000000000000000" pitchFamily="2" charset="2"/>
            </a:endParaRPr>
          </a:p>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					</a:t>
            </a:r>
            <a:endParaRPr lang="tr-TR" altLang="tr-TR" sz="1800" b="1" dirty="0">
              <a:latin typeface="Times New Roman" panose="02020603050405020304" pitchFamily="18" charset="0"/>
              <a:sym typeface="Wingdings" panose="05000000000000000000" pitchFamily="2" charset="2"/>
            </a:endParaRPr>
          </a:p>
        </p:txBody>
      </p:sp>
      <p:sp>
        <p:nvSpPr>
          <p:cNvPr id="24" name="Rectangle 20"/>
          <p:cNvSpPr>
            <a:spLocks noChangeArrowheads="1"/>
          </p:cNvSpPr>
          <p:nvPr/>
        </p:nvSpPr>
        <p:spPr bwMode="auto">
          <a:xfrm>
            <a:off x="413792" y="4493187"/>
            <a:ext cx="8296754" cy="484434"/>
          </a:xfrm>
          <a:prstGeom prst="rect">
            <a:avLst/>
          </a:prstGeom>
          <a:solidFill>
            <a:schemeClr val="accent6">
              <a:lumMod val="20000"/>
              <a:lumOff val="80000"/>
            </a:schemeClr>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smtClean="0">
                <a:latin typeface="Times New Roman" panose="02020603050405020304" pitchFamily="18" charset="0"/>
                <a:sym typeface="Wingdings" panose="05000000000000000000" pitchFamily="2" charset="2"/>
              </a:rPr>
              <a:t>Sigorta Şirketleri		</a:t>
            </a:r>
            <a:r>
              <a:rPr lang="tr-TR" altLang="tr-TR" sz="1800" b="1" dirty="0" smtClean="0">
                <a:latin typeface="Times New Roman" panose="02020603050405020304" pitchFamily="18" charset="0"/>
                <a:sym typeface="Wingdings" panose="05000000000000000000" pitchFamily="2" charset="2"/>
              </a:rPr>
              <a:t>				</a:t>
            </a:r>
            <a:r>
              <a:rPr lang="tr-TR" altLang="tr-TR" sz="2400" b="1" dirty="0" smtClean="0">
                <a:latin typeface="Times New Roman" panose="02020603050405020304" pitchFamily="18" charset="0"/>
                <a:sym typeface="Wingdings" panose="05000000000000000000" pitchFamily="2" charset="2"/>
              </a:rPr>
              <a:t>%6</a:t>
            </a:r>
          </a:p>
          <a:p>
            <a:pPr eaLnBrk="1" hangingPunct="1">
              <a:spcBef>
                <a:spcPct val="0"/>
              </a:spcBef>
              <a:buFontTx/>
              <a:buNone/>
            </a:pPr>
            <a:endParaRPr lang="tr-TR" altLang="tr-TR" sz="1800" b="1" dirty="0" smtClean="0">
              <a:latin typeface="Times New Roman" panose="02020603050405020304" pitchFamily="18" charset="0"/>
              <a:sym typeface="Wingdings" panose="05000000000000000000" pitchFamily="2" charset="2"/>
            </a:endParaRPr>
          </a:p>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					</a:t>
            </a:r>
            <a:endParaRPr lang="tr-TR" altLang="tr-TR" sz="1800" b="1" dirty="0">
              <a:latin typeface="Times New Roman" panose="02020603050405020304" pitchFamily="18" charset="0"/>
              <a:sym typeface="Wingdings" panose="05000000000000000000" pitchFamily="2" charset="2"/>
            </a:endParaRPr>
          </a:p>
        </p:txBody>
      </p:sp>
      <p:sp>
        <p:nvSpPr>
          <p:cNvPr id="25" name="Rectangle 20"/>
          <p:cNvSpPr>
            <a:spLocks noChangeArrowheads="1"/>
          </p:cNvSpPr>
          <p:nvPr/>
        </p:nvSpPr>
        <p:spPr bwMode="auto">
          <a:xfrm>
            <a:off x="382506" y="5191496"/>
            <a:ext cx="8296754" cy="484434"/>
          </a:xfrm>
          <a:prstGeom prst="rect">
            <a:avLst/>
          </a:prstGeom>
          <a:solidFill>
            <a:schemeClr val="accent6">
              <a:lumMod val="20000"/>
              <a:lumOff val="80000"/>
            </a:schemeClr>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smtClean="0">
                <a:latin typeface="Times New Roman" panose="02020603050405020304" pitchFamily="18" charset="0"/>
                <a:sym typeface="Wingdings" panose="05000000000000000000" pitchFamily="2" charset="2"/>
              </a:rPr>
              <a:t>Toplam</a:t>
            </a:r>
            <a:r>
              <a:rPr lang="tr-TR" altLang="tr-TR" sz="1800" b="1" dirty="0" smtClean="0">
                <a:latin typeface="Times New Roman" panose="02020603050405020304" pitchFamily="18" charset="0"/>
                <a:sym typeface="Wingdings" panose="05000000000000000000" pitchFamily="2" charset="2"/>
              </a:rPr>
              <a:t>							</a:t>
            </a:r>
            <a:r>
              <a:rPr lang="tr-TR" altLang="tr-TR" sz="2400" b="1" dirty="0" smtClean="0">
                <a:latin typeface="Times New Roman" panose="02020603050405020304" pitchFamily="18" charset="0"/>
                <a:sym typeface="Wingdings" panose="05000000000000000000" pitchFamily="2" charset="2"/>
              </a:rPr>
              <a:t>%100</a:t>
            </a:r>
          </a:p>
          <a:p>
            <a:pPr eaLnBrk="1" hangingPunct="1">
              <a:spcBef>
                <a:spcPct val="0"/>
              </a:spcBef>
              <a:buFontTx/>
              <a:buNone/>
            </a:pPr>
            <a:endParaRPr lang="tr-TR" altLang="tr-TR" sz="1800" b="1" dirty="0" smtClean="0">
              <a:latin typeface="Times New Roman" panose="02020603050405020304" pitchFamily="18" charset="0"/>
              <a:sym typeface="Wingdings" panose="05000000000000000000" pitchFamily="2" charset="2"/>
            </a:endParaRPr>
          </a:p>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					</a:t>
            </a:r>
            <a:endParaRPr lang="tr-TR" altLang="tr-TR" sz="1800" b="1" dirty="0">
              <a:latin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478247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12</a:t>
            </a:fld>
            <a:endParaRPr lang="tr-TR" dirty="0"/>
          </a:p>
        </p:txBody>
      </p:sp>
      <p:sp>
        <p:nvSpPr>
          <p:cNvPr id="8" name="İçerik Yer Tutucusu 2"/>
          <p:cNvSpPr>
            <a:spLocks noGrp="1"/>
          </p:cNvSpPr>
          <p:nvPr>
            <p:ph idx="1"/>
          </p:nvPr>
        </p:nvSpPr>
        <p:spPr>
          <a:xfrm>
            <a:off x="755577" y="908720"/>
            <a:ext cx="8089394" cy="4863160"/>
          </a:xfrm>
        </p:spPr>
        <p:txBody>
          <a:bodyPr>
            <a:noAutofit/>
          </a:bodyPr>
          <a:lstStyle/>
          <a:p>
            <a:pPr algn="just" fontAlgn="auto">
              <a:lnSpc>
                <a:spcPct val="150000"/>
              </a:lnSpc>
              <a:spcAft>
                <a:spcPts val="0"/>
              </a:spcAft>
              <a:buFont typeface="Wingdings" panose="05000000000000000000" pitchFamily="2" charset="2"/>
              <a:buChar char="Ø"/>
              <a:defRPr/>
            </a:pPr>
            <a:r>
              <a:rPr lang="tr-TR" altLang="tr-TR" sz="2200" dirty="0" smtClean="0">
                <a:latin typeface="Times New Roman" panose="02020603050405020304" pitchFamily="18" charset="0"/>
                <a:cs typeface="Times New Roman" panose="02020603050405020304" pitchFamily="18" charset="0"/>
              </a:rPr>
              <a:t>Dolaylı Fon Transferleri</a:t>
            </a:r>
          </a:p>
          <a:p>
            <a:pPr algn="just" fontAlgn="auto">
              <a:lnSpc>
                <a:spcPct val="150000"/>
              </a:lnSpc>
              <a:spcAft>
                <a:spcPts val="0"/>
              </a:spcAft>
              <a:buFont typeface="Wingdings" panose="05000000000000000000" pitchFamily="2" charset="2"/>
              <a:buChar char="Ø"/>
              <a:defRPr/>
            </a:pPr>
            <a:r>
              <a:rPr lang="tr-TR" altLang="tr-TR" sz="2200" dirty="0" smtClean="0">
                <a:latin typeface="Times New Roman" panose="02020603050405020304" pitchFamily="18" charset="0"/>
                <a:cs typeface="Times New Roman" panose="02020603050405020304" pitchFamily="18" charset="0"/>
              </a:rPr>
              <a:t>Kısa Vadeli Finansman (1 yıl ve az)</a:t>
            </a:r>
          </a:p>
          <a:p>
            <a:pPr algn="just" fontAlgn="auto">
              <a:lnSpc>
                <a:spcPct val="150000"/>
              </a:lnSpc>
              <a:spcAft>
                <a:spcPts val="0"/>
              </a:spcAft>
              <a:buFont typeface="Wingdings" panose="05000000000000000000" pitchFamily="2" charset="2"/>
              <a:buChar char="Ø"/>
              <a:defRPr/>
            </a:pPr>
            <a:r>
              <a:rPr lang="tr-TR" altLang="tr-TR" sz="2200" dirty="0" smtClean="0">
                <a:latin typeface="Times New Roman" panose="02020603050405020304" pitchFamily="18" charset="0"/>
                <a:cs typeface="Times New Roman" panose="02020603050405020304" pitchFamily="18" charset="0"/>
              </a:rPr>
              <a:t>Önemli Aktörler: Bankalar</a:t>
            </a:r>
          </a:p>
          <a:p>
            <a:pPr algn="just">
              <a:lnSpc>
                <a:spcPct val="150000"/>
              </a:lnSpc>
              <a:buFont typeface="Wingdings" panose="05000000000000000000" pitchFamily="2" charset="2"/>
              <a:buChar char="Ø"/>
              <a:defRPr/>
            </a:pPr>
            <a:r>
              <a:rPr lang="tr-TR" altLang="tr-TR" sz="2200" dirty="0" smtClean="0">
                <a:latin typeface="Times New Roman" panose="02020603050405020304" pitchFamily="18" charset="0"/>
                <a:cs typeface="Times New Roman" panose="02020603050405020304" pitchFamily="18" charset="0"/>
              </a:rPr>
              <a:t>Döviz, Para, </a:t>
            </a:r>
            <a:r>
              <a:rPr lang="tr-TR" altLang="tr-TR" sz="2200" dirty="0">
                <a:latin typeface="Times New Roman" panose="02020603050405020304" pitchFamily="18" charset="0"/>
                <a:cs typeface="Times New Roman" panose="02020603050405020304" pitchFamily="18" charset="0"/>
              </a:rPr>
              <a:t>Repo, Kambiyo Senetleri (Poliçe, Bono, Çek</a:t>
            </a:r>
            <a:r>
              <a:rPr lang="tr-TR" altLang="tr-TR" sz="2200" dirty="0" smtClean="0">
                <a:latin typeface="Times New Roman" panose="02020603050405020304" pitchFamily="18" charset="0"/>
                <a:cs typeface="Times New Roman" panose="02020603050405020304" pitchFamily="18" charset="0"/>
              </a:rPr>
              <a:t>), Kredi</a:t>
            </a:r>
            <a:endParaRPr lang="tr-TR" altLang="tr-TR" sz="22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tr-TR" altLang="tr-TR" sz="2200" dirty="0" smtClean="0">
                <a:latin typeface="Times New Roman" panose="02020603050405020304" pitchFamily="18" charset="0"/>
                <a:cs typeface="Times New Roman" panose="02020603050405020304" pitchFamily="18" charset="0"/>
              </a:rPr>
              <a:t>Bankalar Arası Piyasa: </a:t>
            </a:r>
            <a:r>
              <a:rPr lang="tr-TR" altLang="tr-TR" sz="2200" dirty="0" err="1" smtClean="0">
                <a:latin typeface="Times New Roman" panose="02020603050405020304" pitchFamily="18" charset="0"/>
                <a:cs typeface="Times New Roman" panose="02020603050405020304" pitchFamily="18" charset="0"/>
              </a:rPr>
              <a:t>İnterbank</a:t>
            </a:r>
            <a:r>
              <a:rPr lang="tr-TR" altLang="tr-TR" sz="2200" dirty="0" smtClean="0">
                <a:latin typeface="Times New Roman" panose="02020603050405020304" pitchFamily="18" charset="0"/>
                <a:cs typeface="Times New Roman" panose="02020603050405020304" pitchFamily="18" charset="0"/>
              </a:rPr>
              <a:t> Piyasası, Repo Piyasası</a:t>
            </a:r>
          </a:p>
          <a:p>
            <a:pPr algn="just">
              <a:lnSpc>
                <a:spcPct val="150000"/>
              </a:lnSpc>
              <a:buFont typeface="Wingdings" panose="05000000000000000000" pitchFamily="2" charset="2"/>
              <a:buChar char="Ø"/>
              <a:defRPr/>
            </a:pPr>
            <a:r>
              <a:rPr lang="tr-TR" altLang="tr-TR" sz="2200" dirty="0" smtClean="0">
                <a:latin typeface="Times New Roman" panose="02020603050405020304" pitchFamily="18" charset="0"/>
                <a:cs typeface="Times New Roman" panose="02020603050405020304" pitchFamily="18" charset="0"/>
              </a:rPr>
              <a:t>TCMB: Açık </a:t>
            </a:r>
            <a:r>
              <a:rPr lang="tr-TR" altLang="tr-TR" sz="2200" dirty="0">
                <a:latin typeface="Times New Roman" panose="02020603050405020304" pitchFamily="18" charset="0"/>
                <a:cs typeface="Times New Roman" panose="02020603050405020304" pitchFamily="18" charset="0"/>
              </a:rPr>
              <a:t>Piyasa </a:t>
            </a:r>
            <a:r>
              <a:rPr lang="tr-TR" altLang="tr-TR" sz="2200" dirty="0" smtClean="0">
                <a:latin typeface="Times New Roman" panose="02020603050405020304" pitchFamily="18" charset="0"/>
                <a:cs typeface="Times New Roman" panose="02020603050405020304" pitchFamily="18" charset="0"/>
              </a:rPr>
              <a:t>İşlemleri</a:t>
            </a:r>
          </a:p>
          <a:p>
            <a:pPr algn="just">
              <a:lnSpc>
                <a:spcPct val="150000"/>
              </a:lnSpc>
              <a:buFont typeface="Wingdings" panose="05000000000000000000" pitchFamily="2" charset="2"/>
              <a:buChar char="Ø"/>
              <a:defRPr/>
            </a:pPr>
            <a:r>
              <a:rPr lang="tr-TR" sz="2200" dirty="0" err="1" smtClean="0">
                <a:latin typeface="Times New Roman" panose="02020603050405020304" pitchFamily="18" charset="0"/>
                <a:cs typeface="Times New Roman" panose="02020603050405020304" pitchFamily="18" charset="0"/>
              </a:rPr>
              <a:t>Takasbank</a:t>
            </a:r>
            <a:r>
              <a:rPr lang="tr-TR" sz="2200" dirty="0" smtClean="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Para Piyasası </a:t>
            </a:r>
            <a:endParaRPr lang="tr-TR" altLang="tr-TR" sz="22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Para Piyasaları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6484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Para Piyasaları</a:t>
            </a:r>
            <a:endParaRPr lang="tr-TR" sz="2800" b="1" dirty="0">
              <a:latin typeface="Times New Roman" panose="02020603050405020304" pitchFamily="18" charset="0"/>
              <a:cs typeface="Times New Roman" panose="02020603050405020304" pitchFamily="18" charset="0"/>
            </a:endParaRPr>
          </a:p>
        </p:txBody>
      </p:sp>
      <p:sp>
        <p:nvSpPr>
          <p:cNvPr id="11" name="Rectangle 20"/>
          <p:cNvSpPr>
            <a:spLocks noChangeArrowheads="1"/>
          </p:cNvSpPr>
          <p:nvPr/>
        </p:nvSpPr>
        <p:spPr bwMode="auto">
          <a:xfrm>
            <a:off x="395536" y="1140802"/>
            <a:ext cx="8315010" cy="571693"/>
          </a:xfrm>
          <a:prstGeom prst="rect">
            <a:avLst/>
          </a:prstGeom>
          <a:solidFill>
            <a:schemeClr val="accent6">
              <a:lumMod val="60000"/>
              <a:lumOff val="40000"/>
            </a:schemeClr>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800" b="1" dirty="0" smtClean="0">
                <a:latin typeface="Times New Roman" panose="02020603050405020304" pitchFamily="18" charset="0"/>
                <a:sym typeface="Wingdings" panose="05000000000000000000" pitchFamily="2" charset="2"/>
              </a:rPr>
              <a:t>Bankalar</a:t>
            </a:r>
            <a:endParaRPr lang="tr-TR" altLang="tr-TR" sz="2800" b="1" dirty="0">
              <a:latin typeface="Times New Roman" panose="02020603050405020304" pitchFamily="18" charset="0"/>
              <a:sym typeface="Wingdings" panose="05000000000000000000" pitchFamily="2" charset="2"/>
            </a:endParaRPr>
          </a:p>
        </p:txBody>
      </p:sp>
      <p:graphicFrame>
        <p:nvGraphicFramePr>
          <p:cNvPr id="2" name="Tablo 1"/>
          <p:cNvGraphicFramePr>
            <a:graphicFrameLocks noGrp="1"/>
          </p:cNvGraphicFramePr>
          <p:nvPr>
            <p:extLst>
              <p:ext uri="{D42A27DB-BD31-4B8C-83A1-F6EECF244321}">
                <p14:modId xmlns:p14="http://schemas.microsoft.com/office/powerpoint/2010/main" val="1243379941"/>
              </p:ext>
            </p:extLst>
          </p:nvPr>
        </p:nvGraphicFramePr>
        <p:xfrm>
          <a:off x="573144" y="1828799"/>
          <a:ext cx="7959794" cy="3926466"/>
        </p:xfrm>
        <a:graphic>
          <a:graphicData uri="http://schemas.openxmlformats.org/drawingml/2006/table">
            <a:tbl>
              <a:tblPr firstRow="1" bandRow="1">
                <a:tableStyleId>{5C22544A-7EE6-4342-B048-85BDC9FD1C3A}</a:tableStyleId>
              </a:tblPr>
              <a:tblGrid>
                <a:gridCol w="3904562">
                  <a:extLst>
                    <a:ext uri="{9D8B030D-6E8A-4147-A177-3AD203B41FA5}">
                      <a16:colId xmlns="" xmlns:a16="http://schemas.microsoft.com/office/drawing/2014/main" val="3716406151"/>
                    </a:ext>
                  </a:extLst>
                </a:gridCol>
                <a:gridCol w="1952861">
                  <a:extLst>
                    <a:ext uri="{9D8B030D-6E8A-4147-A177-3AD203B41FA5}">
                      <a16:colId xmlns="" xmlns:a16="http://schemas.microsoft.com/office/drawing/2014/main" val="1149229696"/>
                    </a:ext>
                  </a:extLst>
                </a:gridCol>
                <a:gridCol w="2102371">
                  <a:extLst>
                    <a:ext uri="{9D8B030D-6E8A-4147-A177-3AD203B41FA5}">
                      <a16:colId xmlns="" xmlns:a16="http://schemas.microsoft.com/office/drawing/2014/main" val="895259464"/>
                    </a:ext>
                  </a:extLst>
                </a:gridCol>
              </a:tblGrid>
              <a:tr h="435971">
                <a:tc>
                  <a:txBody>
                    <a:bodyPr/>
                    <a:lstStyle/>
                    <a:p>
                      <a:r>
                        <a:rPr lang="tr-TR" sz="2400" dirty="0" smtClean="0">
                          <a:solidFill>
                            <a:schemeClr val="tx1"/>
                          </a:solidFill>
                          <a:latin typeface="Times New Roman" panose="02020603050405020304" pitchFamily="18" charset="0"/>
                          <a:cs typeface="Times New Roman" panose="02020603050405020304" pitchFamily="18" charset="0"/>
                        </a:rPr>
                        <a:t>Sermaye/Fonksiyon</a:t>
                      </a:r>
                      <a:endParaRPr lang="tr-TR" sz="2400" dirty="0">
                        <a:solidFill>
                          <a:schemeClr val="tx1"/>
                        </a:solidFill>
                        <a:latin typeface="Times New Roman" panose="02020603050405020304" pitchFamily="18" charset="0"/>
                        <a:cs typeface="Times New Roman" panose="02020603050405020304" pitchFamily="18" charset="0"/>
                      </a:endParaRPr>
                    </a:p>
                  </a:txBody>
                  <a:tcPr>
                    <a:solidFill>
                      <a:srgbClr val="FFC000"/>
                    </a:solidFill>
                  </a:tcPr>
                </a:tc>
                <a:tc>
                  <a:txBody>
                    <a:bodyPr/>
                    <a:lstStyle/>
                    <a:p>
                      <a:r>
                        <a:rPr lang="tr-TR" sz="2400" dirty="0" smtClean="0">
                          <a:solidFill>
                            <a:schemeClr val="tx1"/>
                          </a:solidFill>
                          <a:latin typeface="Times New Roman" panose="02020603050405020304" pitchFamily="18" charset="0"/>
                          <a:cs typeface="Times New Roman" panose="02020603050405020304" pitchFamily="18" charset="0"/>
                        </a:rPr>
                        <a:t>Sayı</a:t>
                      </a:r>
                      <a:endParaRPr lang="tr-TR" sz="2400" dirty="0">
                        <a:solidFill>
                          <a:schemeClr val="tx1"/>
                        </a:solidFill>
                        <a:latin typeface="Times New Roman" panose="02020603050405020304" pitchFamily="18" charset="0"/>
                        <a:cs typeface="Times New Roman" panose="02020603050405020304" pitchFamily="18" charset="0"/>
                      </a:endParaRPr>
                    </a:p>
                  </a:txBody>
                  <a:tcPr>
                    <a:solidFill>
                      <a:srgbClr val="FFC000"/>
                    </a:solidFill>
                  </a:tcPr>
                </a:tc>
                <a:tc>
                  <a:txBody>
                    <a:bodyPr/>
                    <a:lstStyle/>
                    <a:p>
                      <a:r>
                        <a:rPr lang="tr-TR" sz="2400" dirty="0" smtClean="0">
                          <a:solidFill>
                            <a:schemeClr val="tx1"/>
                          </a:solidFill>
                          <a:latin typeface="Times New Roman" panose="02020603050405020304" pitchFamily="18" charset="0"/>
                          <a:cs typeface="Times New Roman" panose="02020603050405020304" pitchFamily="18" charset="0"/>
                        </a:rPr>
                        <a:t>Aktif Payı (%)</a:t>
                      </a:r>
                      <a:endParaRPr lang="tr-TR" sz="2400" dirty="0">
                        <a:solidFill>
                          <a:schemeClr val="tx1"/>
                        </a:solidFill>
                        <a:latin typeface="Times New Roman" panose="02020603050405020304" pitchFamily="18" charset="0"/>
                        <a:cs typeface="Times New Roman" panose="02020603050405020304" pitchFamily="18" charset="0"/>
                      </a:endParaRPr>
                    </a:p>
                  </a:txBody>
                  <a:tcPr>
                    <a:solidFill>
                      <a:srgbClr val="FFC000"/>
                    </a:solidFill>
                  </a:tcPr>
                </a:tc>
                <a:extLst>
                  <a:ext uri="{0D108BD9-81ED-4DB2-BD59-A6C34878D82A}">
                    <a16:rowId xmlns="" xmlns:a16="http://schemas.microsoft.com/office/drawing/2014/main" val="271674139"/>
                  </a:ext>
                </a:extLst>
              </a:tr>
              <a:tr h="435971">
                <a:tc>
                  <a:txBody>
                    <a:bodyPr/>
                    <a:lstStyle/>
                    <a:p>
                      <a:r>
                        <a:rPr lang="tr-TR" sz="2000" b="1" dirty="0" smtClean="0">
                          <a:solidFill>
                            <a:schemeClr val="tx1"/>
                          </a:solidFill>
                          <a:latin typeface="Times New Roman" panose="02020603050405020304" pitchFamily="18" charset="0"/>
                          <a:cs typeface="Times New Roman" panose="02020603050405020304" pitchFamily="18" charset="0"/>
                        </a:rPr>
                        <a:t>Mevduat Bankaları</a:t>
                      </a:r>
                      <a:endParaRPr lang="tr-TR"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tr-TR" sz="2000" b="1" dirty="0" smtClean="0">
                          <a:solidFill>
                            <a:schemeClr val="tx1"/>
                          </a:solidFill>
                          <a:latin typeface="Times New Roman" panose="02020603050405020304" pitchFamily="18" charset="0"/>
                          <a:cs typeface="Times New Roman" panose="02020603050405020304" pitchFamily="18" charset="0"/>
                        </a:rPr>
                        <a:t>34</a:t>
                      </a:r>
                      <a:endParaRPr lang="tr-TR"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tr-TR" sz="2000" b="1" dirty="0" smtClean="0">
                          <a:solidFill>
                            <a:schemeClr val="tx1"/>
                          </a:solidFill>
                          <a:latin typeface="Times New Roman" panose="02020603050405020304" pitchFamily="18" charset="0"/>
                          <a:cs typeface="Times New Roman" panose="02020603050405020304" pitchFamily="18" charset="0"/>
                        </a:rPr>
                        <a:t>87</a:t>
                      </a:r>
                      <a:endParaRPr lang="tr-TR"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 xmlns:a16="http://schemas.microsoft.com/office/drawing/2014/main" val="4101425384"/>
                  </a:ext>
                </a:extLst>
              </a:tr>
              <a:tr h="435971">
                <a:tc>
                  <a:txBody>
                    <a:bodyPr/>
                    <a:lstStyle/>
                    <a:p>
                      <a:r>
                        <a:rPr lang="tr-TR" sz="2000" dirty="0" smtClean="0">
                          <a:solidFill>
                            <a:schemeClr val="tx1"/>
                          </a:solidFill>
                          <a:latin typeface="Times New Roman" panose="02020603050405020304" pitchFamily="18" charset="0"/>
                          <a:cs typeface="Times New Roman" panose="02020603050405020304" pitchFamily="18" charset="0"/>
                        </a:rPr>
                        <a:t>     Kamu Sermayeli</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3</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34</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 xmlns:a16="http://schemas.microsoft.com/office/drawing/2014/main" val="4186447908"/>
                  </a:ext>
                </a:extLst>
              </a:tr>
              <a:tr h="435971">
                <a:tc>
                  <a:txBody>
                    <a:bodyPr/>
                    <a:lstStyle/>
                    <a:p>
                      <a:r>
                        <a:rPr lang="tr-TR" sz="2000" dirty="0" smtClean="0">
                          <a:solidFill>
                            <a:schemeClr val="tx1"/>
                          </a:solidFill>
                          <a:latin typeface="Times New Roman" panose="02020603050405020304" pitchFamily="18" charset="0"/>
                          <a:cs typeface="Times New Roman" panose="02020603050405020304" pitchFamily="18" charset="0"/>
                        </a:rPr>
                        <a:t>     Özel</a:t>
                      </a:r>
                      <a:r>
                        <a:rPr lang="tr-TR" sz="2000" baseline="0" dirty="0" smtClean="0">
                          <a:solidFill>
                            <a:schemeClr val="tx1"/>
                          </a:solidFill>
                          <a:latin typeface="Times New Roman" panose="02020603050405020304" pitchFamily="18" charset="0"/>
                          <a:cs typeface="Times New Roman" panose="02020603050405020304" pitchFamily="18" charset="0"/>
                        </a:rPr>
                        <a:t> Sermayeli</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9</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31</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 xmlns:a16="http://schemas.microsoft.com/office/drawing/2014/main" val="1982295257"/>
                  </a:ext>
                </a:extLst>
              </a:tr>
              <a:tr h="435971">
                <a:tc>
                  <a:txBody>
                    <a:bodyPr/>
                    <a:lstStyle/>
                    <a:p>
                      <a:r>
                        <a:rPr lang="tr-TR" sz="2000" dirty="0" smtClean="0">
                          <a:solidFill>
                            <a:schemeClr val="tx1"/>
                          </a:solidFill>
                          <a:latin typeface="Times New Roman" panose="02020603050405020304" pitchFamily="18" charset="0"/>
                          <a:cs typeface="Times New Roman" panose="02020603050405020304" pitchFamily="18" charset="0"/>
                        </a:rPr>
                        <a:t>     TMSF</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1</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0</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 xmlns:a16="http://schemas.microsoft.com/office/drawing/2014/main" val="2726115220"/>
                  </a:ext>
                </a:extLst>
              </a:tr>
              <a:tr h="435971">
                <a:tc>
                  <a:txBody>
                    <a:bodyPr/>
                    <a:lstStyle/>
                    <a:p>
                      <a:r>
                        <a:rPr lang="tr-TR" sz="2000" dirty="0" smtClean="0">
                          <a:solidFill>
                            <a:schemeClr val="tx1"/>
                          </a:solidFill>
                          <a:latin typeface="Times New Roman" panose="02020603050405020304" pitchFamily="18" charset="0"/>
                          <a:cs typeface="Times New Roman" panose="02020603050405020304" pitchFamily="18" charset="0"/>
                        </a:rPr>
                        <a:t>     Yurtdışı Sermayeli</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21</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22</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 xmlns:a16="http://schemas.microsoft.com/office/drawing/2014/main" val="1892477080"/>
                  </a:ext>
                </a:extLst>
              </a:tr>
              <a:tr h="435971">
                <a:tc>
                  <a:txBody>
                    <a:bodyPr/>
                    <a:lstStyle/>
                    <a:p>
                      <a:r>
                        <a:rPr lang="tr-TR" sz="2000" b="1" dirty="0" smtClean="0">
                          <a:solidFill>
                            <a:schemeClr val="tx1"/>
                          </a:solidFill>
                          <a:latin typeface="Times New Roman" panose="02020603050405020304" pitchFamily="18" charset="0"/>
                          <a:cs typeface="Times New Roman" panose="02020603050405020304" pitchFamily="18" charset="0"/>
                        </a:rPr>
                        <a:t>Kalkınma ve Yatırım Bankaları</a:t>
                      </a:r>
                      <a:endParaRPr lang="tr-TR"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tr-TR" sz="2000" b="1" dirty="0" smtClean="0">
                          <a:solidFill>
                            <a:schemeClr val="tx1"/>
                          </a:solidFill>
                          <a:latin typeface="Times New Roman" panose="02020603050405020304" pitchFamily="18" charset="0"/>
                          <a:cs typeface="Times New Roman" panose="02020603050405020304" pitchFamily="18" charset="0"/>
                        </a:rPr>
                        <a:t>13</a:t>
                      </a:r>
                      <a:endParaRPr lang="tr-TR"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tr-TR" sz="2000" b="1" dirty="0" smtClean="0">
                          <a:solidFill>
                            <a:schemeClr val="tx1"/>
                          </a:solidFill>
                          <a:latin typeface="Times New Roman" panose="02020603050405020304" pitchFamily="18" charset="0"/>
                          <a:cs typeface="Times New Roman" panose="02020603050405020304" pitchFamily="18" charset="0"/>
                        </a:rPr>
                        <a:t>7</a:t>
                      </a:r>
                      <a:endParaRPr lang="tr-TR"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 xmlns:a16="http://schemas.microsoft.com/office/drawing/2014/main" val="3925149512"/>
                  </a:ext>
                </a:extLst>
              </a:tr>
              <a:tr h="373280">
                <a:tc>
                  <a:txBody>
                    <a:bodyPr/>
                    <a:lstStyle/>
                    <a:p>
                      <a:r>
                        <a:rPr lang="tr-TR" sz="2000" b="1" dirty="0" smtClean="0">
                          <a:solidFill>
                            <a:schemeClr val="tx1"/>
                          </a:solidFill>
                          <a:latin typeface="Times New Roman" panose="02020603050405020304" pitchFamily="18" charset="0"/>
                          <a:cs typeface="Times New Roman" panose="02020603050405020304" pitchFamily="18" charset="0"/>
                        </a:rPr>
                        <a:t>Katılım Bankaları</a:t>
                      </a:r>
                      <a:endParaRPr lang="tr-TR"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tr-TR" sz="2000" b="1" dirty="0" smtClean="0">
                          <a:solidFill>
                            <a:schemeClr val="tx1"/>
                          </a:solidFill>
                          <a:latin typeface="Times New Roman" panose="02020603050405020304" pitchFamily="18" charset="0"/>
                          <a:cs typeface="Times New Roman" panose="02020603050405020304" pitchFamily="18" charset="0"/>
                        </a:rPr>
                        <a:t>6</a:t>
                      </a:r>
                      <a:endParaRPr lang="tr-TR"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tr-TR" sz="2000" b="1" dirty="0" smtClean="0">
                          <a:solidFill>
                            <a:schemeClr val="tx1"/>
                          </a:solidFill>
                          <a:latin typeface="Times New Roman" panose="02020603050405020304" pitchFamily="18" charset="0"/>
                          <a:cs typeface="Times New Roman" panose="02020603050405020304" pitchFamily="18" charset="0"/>
                        </a:rPr>
                        <a:t>6</a:t>
                      </a:r>
                      <a:endParaRPr lang="tr-TR"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 xmlns:a16="http://schemas.microsoft.com/office/drawing/2014/main" val="123478086"/>
                  </a:ext>
                </a:extLst>
              </a:tr>
              <a:tr h="397688">
                <a:tc>
                  <a:txBody>
                    <a:bodyPr/>
                    <a:lstStyle/>
                    <a:p>
                      <a:r>
                        <a:rPr lang="tr-TR" sz="2400" b="1" dirty="0" smtClean="0">
                          <a:solidFill>
                            <a:schemeClr val="tx1"/>
                          </a:solidFill>
                          <a:latin typeface="Times New Roman" panose="02020603050405020304" pitchFamily="18" charset="0"/>
                          <a:cs typeface="Times New Roman" panose="02020603050405020304" pitchFamily="18" charset="0"/>
                        </a:rPr>
                        <a:t>Toplam</a:t>
                      </a:r>
                      <a:endParaRPr lang="tr-TR" sz="2400" b="1" dirty="0">
                        <a:solidFill>
                          <a:schemeClr val="tx1"/>
                        </a:solidFill>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tr-TR" sz="2400" b="1" dirty="0" smtClean="0">
                          <a:solidFill>
                            <a:schemeClr val="tx1"/>
                          </a:solidFill>
                          <a:latin typeface="Times New Roman" panose="02020603050405020304" pitchFamily="18" charset="0"/>
                          <a:cs typeface="Times New Roman" panose="02020603050405020304" pitchFamily="18" charset="0"/>
                        </a:rPr>
                        <a:t>53</a:t>
                      </a:r>
                      <a:endParaRPr lang="tr-TR" sz="2400" b="1" dirty="0">
                        <a:solidFill>
                          <a:schemeClr val="tx1"/>
                        </a:solidFill>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tr-TR" sz="2400" b="1" dirty="0" smtClean="0">
                          <a:solidFill>
                            <a:schemeClr val="tx1"/>
                          </a:solidFill>
                          <a:latin typeface="Times New Roman" panose="02020603050405020304" pitchFamily="18" charset="0"/>
                          <a:cs typeface="Times New Roman" panose="02020603050405020304" pitchFamily="18" charset="0"/>
                        </a:rPr>
                        <a:t>100</a:t>
                      </a:r>
                      <a:endParaRPr lang="tr-TR" sz="2400" b="1" dirty="0">
                        <a:solidFill>
                          <a:schemeClr val="tx1"/>
                        </a:solidFill>
                        <a:latin typeface="Times New Roman" panose="02020603050405020304" pitchFamily="18" charset="0"/>
                        <a:cs typeface="Times New Roman" panose="02020603050405020304" pitchFamily="18" charset="0"/>
                      </a:endParaRPr>
                    </a:p>
                  </a:txBody>
                  <a:tcPr>
                    <a:solidFill>
                      <a:srgbClr val="FFC000"/>
                    </a:solidFill>
                  </a:tcPr>
                </a:tc>
                <a:extLst>
                  <a:ext uri="{0D108BD9-81ED-4DB2-BD59-A6C34878D82A}">
                    <a16:rowId xmlns="" xmlns:a16="http://schemas.microsoft.com/office/drawing/2014/main" val="500186918"/>
                  </a:ext>
                </a:extLst>
              </a:tr>
            </a:tbl>
          </a:graphicData>
        </a:graphic>
      </p:graphicFrame>
    </p:spTree>
    <p:extLst>
      <p:ext uri="{BB962C8B-B14F-4D97-AF65-F5344CB8AC3E}">
        <p14:creationId xmlns:p14="http://schemas.microsoft.com/office/powerpoint/2010/main" val="1596558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14</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Para Piyasaları</a:t>
            </a:r>
            <a:endParaRPr lang="tr-TR" sz="2800" b="1" dirty="0">
              <a:latin typeface="Times New Roman" panose="02020603050405020304" pitchFamily="18" charset="0"/>
              <a:cs typeface="Times New Roman" panose="02020603050405020304" pitchFamily="18" charset="0"/>
            </a:endParaRPr>
          </a:p>
        </p:txBody>
      </p:sp>
      <p:sp>
        <p:nvSpPr>
          <p:cNvPr id="11" name="Rectangle 20"/>
          <p:cNvSpPr>
            <a:spLocks noChangeArrowheads="1"/>
          </p:cNvSpPr>
          <p:nvPr/>
        </p:nvSpPr>
        <p:spPr bwMode="auto">
          <a:xfrm>
            <a:off x="395536" y="1140802"/>
            <a:ext cx="8315010" cy="571693"/>
          </a:xfrm>
          <a:prstGeom prst="rect">
            <a:avLst/>
          </a:prstGeom>
          <a:solidFill>
            <a:schemeClr val="accent6">
              <a:lumMod val="60000"/>
              <a:lumOff val="40000"/>
            </a:schemeClr>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800" b="1" dirty="0" smtClean="0">
                <a:latin typeface="Times New Roman" panose="02020603050405020304" pitchFamily="18" charset="0"/>
                <a:sym typeface="Wingdings" panose="05000000000000000000" pitchFamily="2" charset="2"/>
              </a:rPr>
              <a:t>Bankalar (Aktif ve Pasifler)</a:t>
            </a:r>
            <a:endParaRPr lang="tr-TR" altLang="tr-TR" sz="2800" b="1" dirty="0">
              <a:latin typeface="Times New Roman" panose="02020603050405020304" pitchFamily="18" charset="0"/>
              <a:sym typeface="Wingdings" panose="05000000000000000000" pitchFamily="2" charset="2"/>
            </a:endParaRPr>
          </a:p>
        </p:txBody>
      </p:sp>
      <p:graphicFrame>
        <p:nvGraphicFramePr>
          <p:cNvPr id="2" name="Tablo 1"/>
          <p:cNvGraphicFramePr>
            <a:graphicFrameLocks noGrp="1"/>
          </p:cNvGraphicFramePr>
          <p:nvPr>
            <p:extLst>
              <p:ext uri="{D42A27DB-BD31-4B8C-83A1-F6EECF244321}">
                <p14:modId xmlns:p14="http://schemas.microsoft.com/office/powerpoint/2010/main" val="1922255617"/>
              </p:ext>
            </p:extLst>
          </p:nvPr>
        </p:nvGraphicFramePr>
        <p:xfrm>
          <a:off x="598989" y="1815365"/>
          <a:ext cx="7956365" cy="4572000"/>
        </p:xfrm>
        <a:graphic>
          <a:graphicData uri="http://schemas.openxmlformats.org/drawingml/2006/table">
            <a:tbl>
              <a:tblPr firstRow="1" bandRow="1">
                <a:tableStyleId>{5C22544A-7EE6-4342-B048-85BDC9FD1C3A}</a:tableStyleId>
              </a:tblPr>
              <a:tblGrid>
                <a:gridCol w="3903471">
                  <a:extLst>
                    <a:ext uri="{9D8B030D-6E8A-4147-A177-3AD203B41FA5}">
                      <a16:colId xmlns="" xmlns:a16="http://schemas.microsoft.com/office/drawing/2014/main" val="3716406151"/>
                    </a:ext>
                  </a:extLst>
                </a:gridCol>
                <a:gridCol w="4052894">
                  <a:extLst>
                    <a:ext uri="{9D8B030D-6E8A-4147-A177-3AD203B41FA5}">
                      <a16:colId xmlns="" xmlns:a16="http://schemas.microsoft.com/office/drawing/2014/main" val="1149229696"/>
                    </a:ext>
                  </a:extLst>
                </a:gridCol>
              </a:tblGrid>
              <a:tr h="424996">
                <a:tc>
                  <a:txBody>
                    <a:bodyPr/>
                    <a:lstStyle/>
                    <a:p>
                      <a:r>
                        <a:rPr lang="tr-TR" sz="2400" dirty="0" smtClean="0">
                          <a:solidFill>
                            <a:schemeClr val="tx1"/>
                          </a:solidFill>
                          <a:latin typeface="Times New Roman" panose="02020603050405020304" pitchFamily="18" charset="0"/>
                          <a:cs typeface="Times New Roman" panose="02020603050405020304" pitchFamily="18" charset="0"/>
                        </a:rPr>
                        <a:t>Kaynaklar (Milyar TL)</a:t>
                      </a:r>
                      <a:endParaRPr lang="tr-TR" sz="2400" dirty="0">
                        <a:solidFill>
                          <a:schemeClr val="tx1"/>
                        </a:solidFill>
                        <a:latin typeface="Times New Roman" panose="02020603050405020304" pitchFamily="18" charset="0"/>
                        <a:cs typeface="Times New Roman" panose="02020603050405020304" pitchFamily="18" charset="0"/>
                      </a:endParaRPr>
                    </a:p>
                  </a:txBody>
                  <a:tcPr>
                    <a:solidFill>
                      <a:srgbClr val="FFC000">
                        <a:alpha val="83000"/>
                      </a:srgbClr>
                    </a:solidFill>
                  </a:tcPr>
                </a:tc>
                <a:tc>
                  <a:txBody>
                    <a:bodyPr/>
                    <a:lstStyle/>
                    <a:p>
                      <a:r>
                        <a:rPr lang="tr-TR" sz="2400" dirty="0" smtClean="0">
                          <a:solidFill>
                            <a:schemeClr val="tx1"/>
                          </a:solidFill>
                          <a:latin typeface="Times New Roman" panose="02020603050405020304" pitchFamily="18" charset="0"/>
                          <a:cs typeface="Times New Roman" panose="02020603050405020304" pitchFamily="18" charset="0"/>
                        </a:rPr>
                        <a:t>Kullanımlar (Milyar TL)</a:t>
                      </a:r>
                      <a:endParaRPr lang="tr-TR" sz="2400" dirty="0">
                        <a:solidFill>
                          <a:schemeClr val="tx1"/>
                        </a:solidFill>
                        <a:latin typeface="Times New Roman" panose="02020603050405020304" pitchFamily="18" charset="0"/>
                        <a:cs typeface="Times New Roman" panose="02020603050405020304" pitchFamily="18" charset="0"/>
                      </a:endParaRPr>
                    </a:p>
                  </a:txBody>
                  <a:tcPr>
                    <a:solidFill>
                      <a:srgbClr val="FFC000">
                        <a:alpha val="83000"/>
                      </a:srgbClr>
                    </a:solidFill>
                  </a:tcPr>
                </a:tc>
                <a:extLst>
                  <a:ext uri="{0D108BD9-81ED-4DB2-BD59-A6C34878D82A}">
                    <a16:rowId xmlns="" xmlns:a16="http://schemas.microsoft.com/office/drawing/2014/main" val="271674139"/>
                  </a:ext>
                </a:extLst>
              </a:tr>
              <a:tr h="764992">
                <a:tc>
                  <a:txBody>
                    <a:bodyPr/>
                    <a:lstStyle/>
                    <a:p>
                      <a:r>
                        <a:rPr lang="tr-TR" sz="2400" b="1" dirty="0" smtClean="0">
                          <a:solidFill>
                            <a:schemeClr val="tx1"/>
                          </a:solidFill>
                          <a:latin typeface="Times New Roman" panose="02020603050405020304" pitchFamily="18" charset="0"/>
                          <a:cs typeface="Times New Roman" panose="02020603050405020304" pitchFamily="18" charset="0"/>
                        </a:rPr>
                        <a:t>Krediler     </a:t>
                      </a:r>
                      <a:r>
                        <a:rPr lang="tr-TR" sz="2400" b="1" baseline="0" dirty="0" smtClean="0">
                          <a:solidFill>
                            <a:schemeClr val="tx1"/>
                          </a:solidFill>
                          <a:latin typeface="Times New Roman" panose="02020603050405020304" pitchFamily="18" charset="0"/>
                          <a:cs typeface="Times New Roman" panose="02020603050405020304" pitchFamily="18" charset="0"/>
                        </a:rPr>
                        <a:t> </a:t>
                      </a:r>
                      <a:r>
                        <a:rPr lang="tr-TR" sz="2400" b="1" dirty="0" smtClean="0">
                          <a:solidFill>
                            <a:schemeClr val="tx1"/>
                          </a:solidFill>
                          <a:latin typeface="Times New Roman" panose="02020603050405020304" pitchFamily="18" charset="0"/>
                          <a:cs typeface="Times New Roman" panose="02020603050405020304" pitchFamily="18" charset="0"/>
                        </a:rPr>
                        <a:t>                    2.533</a:t>
                      </a:r>
                      <a:endParaRPr lang="tr-TR" sz="2400" b="1" dirty="0">
                        <a:solidFill>
                          <a:schemeClr val="tx1"/>
                        </a:solidFill>
                        <a:latin typeface="Times New Roman" panose="02020603050405020304" pitchFamily="18" charset="0"/>
                        <a:cs typeface="Times New Roman" panose="02020603050405020304" pitchFamily="18" charset="0"/>
                      </a:endParaRPr>
                    </a:p>
                  </a:txBody>
                  <a:tcPr>
                    <a:solidFill>
                      <a:srgbClr val="FFC000">
                        <a:alpha val="83000"/>
                      </a:srgbClr>
                    </a:solidFill>
                  </a:tcPr>
                </a:tc>
                <a:tc>
                  <a:txBody>
                    <a:bodyPr/>
                    <a:lstStyle/>
                    <a:p>
                      <a:pPr algn="l"/>
                      <a:r>
                        <a:rPr lang="tr-TR" sz="2400" b="0" dirty="0" err="1" smtClean="0">
                          <a:solidFill>
                            <a:schemeClr val="tx1"/>
                          </a:solidFill>
                          <a:latin typeface="Times New Roman" panose="02020603050405020304" pitchFamily="18" charset="0"/>
                          <a:cs typeface="Times New Roman" panose="02020603050405020304" pitchFamily="18" charset="0"/>
                        </a:rPr>
                        <a:t>Özkaynaklar</a:t>
                      </a:r>
                      <a:r>
                        <a:rPr lang="tr-TR" sz="2400" b="0" dirty="0" smtClean="0">
                          <a:solidFill>
                            <a:schemeClr val="tx1"/>
                          </a:solidFill>
                          <a:latin typeface="Times New Roman" panose="02020603050405020304" pitchFamily="18" charset="0"/>
                          <a:cs typeface="Times New Roman" panose="02020603050405020304" pitchFamily="18" charset="0"/>
                        </a:rPr>
                        <a:t>                        466</a:t>
                      </a:r>
                      <a:endParaRPr lang="tr-TR" sz="2400" b="0" dirty="0">
                        <a:solidFill>
                          <a:schemeClr val="tx1"/>
                        </a:solidFill>
                        <a:latin typeface="Times New Roman" panose="02020603050405020304" pitchFamily="18" charset="0"/>
                        <a:cs typeface="Times New Roman" panose="02020603050405020304" pitchFamily="18" charset="0"/>
                      </a:endParaRPr>
                    </a:p>
                  </a:txBody>
                  <a:tcPr>
                    <a:solidFill>
                      <a:srgbClr val="FFC000">
                        <a:alpha val="83000"/>
                      </a:srgbClr>
                    </a:solidFill>
                  </a:tcPr>
                </a:tc>
                <a:extLst>
                  <a:ext uri="{0D108BD9-81ED-4DB2-BD59-A6C34878D82A}">
                    <a16:rowId xmlns="" xmlns:a16="http://schemas.microsoft.com/office/drawing/2014/main" val="4101425384"/>
                  </a:ext>
                </a:extLst>
              </a:tr>
              <a:tr h="764992">
                <a:tc>
                  <a:txBody>
                    <a:bodyPr/>
                    <a:lstStyle/>
                    <a:p>
                      <a:r>
                        <a:rPr lang="tr-TR" sz="2400" dirty="0" smtClean="0">
                          <a:solidFill>
                            <a:schemeClr val="tx1"/>
                          </a:solidFill>
                          <a:latin typeface="Times New Roman" panose="02020603050405020304" pitchFamily="18" charset="0"/>
                          <a:cs typeface="Times New Roman" panose="02020603050405020304" pitchFamily="18" charset="0"/>
                        </a:rPr>
                        <a:t>Menkul</a:t>
                      </a:r>
                      <a:r>
                        <a:rPr lang="tr-TR" sz="2400" baseline="0" dirty="0" smtClean="0">
                          <a:solidFill>
                            <a:schemeClr val="tx1"/>
                          </a:solidFill>
                          <a:latin typeface="Times New Roman" panose="02020603050405020304" pitchFamily="18" charset="0"/>
                          <a:cs typeface="Times New Roman" panose="02020603050405020304" pitchFamily="18" charset="0"/>
                        </a:rPr>
                        <a:t> Kıymetler              608</a:t>
                      </a:r>
                      <a:endParaRPr lang="tr-TR" sz="2400" dirty="0">
                        <a:solidFill>
                          <a:schemeClr val="tx1"/>
                        </a:solidFill>
                        <a:latin typeface="Times New Roman" panose="02020603050405020304" pitchFamily="18" charset="0"/>
                        <a:cs typeface="Times New Roman" panose="02020603050405020304" pitchFamily="18" charset="0"/>
                      </a:endParaRPr>
                    </a:p>
                  </a:txBody>
                  <a:tcPr>
                    <a:solidFill>
                      <a:srgbClr val="FFC000">
                        <a:alpha val="83000"/>
                      </a:srgbClr>
                    </a:solidFill>
                  </a:tcPr>
                </a:tc>
                <a:tc>
                  <a:txBody>
                    <a:bodyPr/>
                    <a:lstStyle/>
                    <a:p>
                      <a:pPr algn="l"/>
                      <a:r>
                        <a:rPr lang="tr-TR" sz="2400" b="1" dirty="0" smtClean="0">
                          <a:solidFill>
                            <a:schemeClr val="tx1"/>
                          </a:solidFill>
                          <a:latin typeface="Times New Roman" panose="02020603050405020304" pitchFamily="18" charset="0"/>
                          <a:cs typeface="Times New Roman" panose="02020603050405020304" pitchFamily="18" charset="0"/>
                        </a:rPr>
                        <a:t>Mevduat </a:t>
                      </a:r>
                      <a:r>
                        <a:rPr lang="tr-TR" sz="2400" b="1" baseline="0" dirty="0" smtClean="0">
                          <a:solidFill>
                            <a:schemeClr val="tx1"/>
                          </a:solidFill>
                          <a:latin typeface="Times New Roman" panose="02020603050405020304" pitchFamily="18" charset="0"/>
                          <a:cs typeface="Times New Roman" panose="02020603050405020304" pitchFamily="18" charset="0"/>
                        </a:rPr>
                        <a:t> </a:t>
                      </a:r>
                      <a:r>
                        <a:rPr lang="tr-TR" sz="2400" b="1" dirty="0" smtClean="0">
                          <a:solidFill>
                            <a:schemeClr val="tx1"/>
                          </a:solidFill>
                          <a:latin typeface="Times New Roman" panose="02020603050405020304" pitchFamily="18" charset="0"/>
                          <a:cs typeface="Times New Roman" panose="02020603050405020304" pitchFamily="18" charset="0"/>
                        </a:rPr>
                        <a:t>                          2.362</a:t>
                      </a:r>
                      <a:endParaRPr lang="tr-TR" sz="2400" b="1" dirty="0">
                        <a:solidFill>
                          <a:schemeClr val="tx1"/>
                        </a:solidFill>
                        <a:latin typeface="Times New Roman" panose="02020603050405020304" pitchFamily="18" charset="0"/>
                        <a:cs typeface="Times New Roman" panose="02020603050405020304" pitchFamily="18" charset="0"/>
                      </a:endParaRPr>
                    </a:p>
                  </a:txBody>
                  <a:tcPr>
                    <a:solidFill>
                      <a:srgbClr val="FFC000">
                        <a:alpha val="83000"/>
                      </a:srgbClr>
                    </a:solidFill>
                  </a:tcPr>
                </a:tc>
                <a:extLst>
                  <a:ext uri="{0D108BD9-81ED-4DB2-BD59-A6C34878D82A}">
                    <a16:rowId xmlns="" xmlns:a16="http://schemas.microsoft.com/office/drawing/2014/main" val="4186447908"/>
                  </a:ext>
                </a:extLst>
              </a:tr>
              <a:tr h="764992">
                <a:tc>
                  <a:txBody>
                    <a:bodyPr/>
                    <a:lstStyle/>
                    <a:p>
                      <a:r>
                        <a:rPr lang="tr-TR" sz="2400" dirty="0" smtClean="0">
                          <a:solidFill>
                            <a:schemeClr val="tx1"/>
                          </a:solidFill>
                          <a:latin typeface="Times New Roman" panose="02020603050405020304" pitchFamily="18" charset="0"/>
                          <a:cs typeface="Times New Roman" panose="02020603050405020304" pitchFamily="18" charset="0"/>
                        </a:rPr>
                        <a:t>Likit</a:t>
                      </a:r>
                      <a:r>
                        <a:rPr lang="tr-TR" sz="2400" baseline="0" dirty="0" smtClean="0">
                          <a:solidFill>
                            <a:schemeClr val="tx1"/>
                          </a:solidFill>
                          <a:latin typeface="Times New Roman" panose="02020603050405020304" pitchFamily="18" charset="0"/>
                          <a:cs typeface="Times New Roman" panose="02020603050405020304" pitchFamily="18" charset="0"/>
                        </a:rPr>
                        <a:t> Değerler                     676</a:t>
                      </a:r>
                      <a:endParaRPr lang="tr-TR" sz="2400" dirty="0">
                        <a:solidFill>
                          <a:schemeClr val="tx1"/>
                        </a:solidFill>
                        <a:latin typeface="Times New Roman" panose="02020603050405020304" pitchFamily="18" charset="0"/>
                        <a:cs typeface="Times New Roman" panose="02020603050405020304" pitchFamily="18" charset="0"/>
                      </a:endParaRPr>
                    </a:p>
                  </a:txBody>
                  <a:tcPr>
                    <a:solidFill>
                      <a:srgbClr val="FFC000">
                        <a:alpha val="83000"/>
                      </a:srgbClr>
                    </a:solidFill>
                  </a:tcPr>
                </a:tc>
                <a:tc>
                  <a:txBody>
                    <a:bodyPr/>
                    <a:lstStyle/>
                    <a:p>
                      <a:r>
                        <a:rPr lang="tr-TR" sz="2400" dirty="0" smtClean="0">
                          <a:latin typeface="Times New Roman" panose="02020603050405020304" pitchFamily="18" charset="0"/>
                          <a:cs typeface="Times New Roman" panose="02020603050405020304" pitchFamily="18" charset="0"/>
                        </a:rPr>
                        <a:t>Mevduat Dışı Kaynaklar    1.137</a:t>
                      </a:r>
                      <a:endParaRPr lang="tr-TR" sz="2400" dirty="0">
                        <a:latin typeface="Times New Roman" panose="02020603050405020304" pitchFamily="18" charset="0"/>
                        <a:cs typeface="Times New Roman" panose="02020603050405020304" pitchFamily="18" charset="0"/>
                      </a:endParaRPr>
                    </a:p>
                  </a:txBody>
                  <a:tcPr>
                    <a:solidFill>
                      <a:srgbClr val="FFC000">
                        <a:alpha val="83000"/>
                      </a:srgbClr>
                    </a:solidFill>
                  </a:tcPr>
                </a:tc>
                <a:extLst>
                  <a:ext uri="{0D108BD9-81ED-4DB2-BD59-A6C34878D82A}">
                    <a16:rowId xmlns="" xmlns:a16="http://schemas.microsoft.com/office/drawing/2014/main" val="1982295257"/>
                  </a:ext>
                </a:extLst>
              </a:tr>
              <a:tr h="764992">
                <a:tc>
                  <a:txBody>
                    <a:bodyPr/>
                    <a:lstStyle/>
                    <a:p>
                      <a:r>
                        <a:rPr lang="tr-TR" sz="2400" dirty="0" smtClean="0">
                          <a:solidFill>
                            <a:schemeClr val="tx1"/>
                          </a:solidFill>
                          <a:latin typeface="Times New Roman" panose="02020603050405020304" pitchFamily="18" charset="0"/>
                          <a:cs typeface="Times New Roman" panose="02020603050405020304" pitchFamily="18" charset="0"/>
                        </a:rPr>
                        <a:t>Diğer</a:t>
                      </a:r>
                      <a:r>
                        <a:rPr lang="tr-TR" sz="2400" baseline="0" dirty="0" smtClean="0">
                          <a:solidFill>
                            <a:schemeClr val="tx1"/>
                          </a:solidFill>
                          <a:latin typeface="Times New Roman" panose="02020603050405020304" pitchFamily="18" charset="0"/>
                          <a:cs typeface="Times New Roman" panose="02020603050405020304" pitchFamily="18" charset="0"/>
                        </a:rPr>
                        <a:t> Aktifler                     456</a:t>
                      </a:r>
                      <a:endParaRPr lang="tr-TR" sz="2400" dirty="0">
                        <a:solidFill>
                          <a:schemeClr val="tx1"/>
                        </a:solidFill>
                        <a:latin typeface="Times New Roman" panose="02020603050405020304" pitchFamily="18" charset="0"/>
                        <a:cs typeface="Times New Roman" panose="02020603050405020304" pitchFamily="18" charset="0"/>
                      </a:endParaRPr>
                    </a:p>
                  </a:txBody>
                  <a:tcPr>
                    <a:solidFill>
                      <a:srgbClr val="FFC000">
                        <a:alpha val="83000"/>
                      </a:srgbClr>
                    </a:solidFill>
                  </a:tcPr>
                </a:tc>
                <a:tc>
                  <a:txBody>
                    <a:bodyPr/>
                    <a:lstStyle/>
                    <a:p>
                      <a:r>
                        <a:rPr lang="tr-TR" sz="2400" dirty="0" smtClean="0">
                          <a:latin typeface="Times New Roman" panose="02020603050405020304" pitchFamily="18" charset="0"/>
                          <a:cs typeface="Times New Roman" panose="02020603050405020304" pitchFamily="18" charset="0"/>
                        </a:rPr>
                        <a:t>Diğer Pasifler                        308</a:t>
                      </a:r>
                      <a:endParaRPr lang="tr-TR" sz="2400" dirty="0">
                        <a:latin typeface="Times New Roman" panose="02020603050405020304" pitchFamily="18" charset="0"/>
                        <a:cs typeface="Times New Roman" panose="02020603050405020304" pitchFamily="18" charset="0"/>
                      </a:endParaRPr>
                    </a:p>
                  </a:txBody>
                  <a:tcPr>
                    <a:solidFill>
                      <a:srgbClr val="FFC000">
                        <a:alpha val="83000"/>
                      </a:srgbClr>
                    </a:solidFill>
                  </a:tcPr>
                </a:tc>
                <a:extLst>
                  <a:ext uri="{0D108BD9-81ED-4DB2-BD59-A6C34878D82A}">
                    <a16:rowId xmlns="" xmlns:a16="http://schemas.microsoft.com/office/drawing/2014/main" val="2726115220"/>
                  </a:ext>
                </a:extLst>
              </a:tr>
              <a:tr h="764992">
                <a:tc>
                  <a:txBody>
                    <a:bodyPr/>
                    <a:lstStyle/>
                    <a:p>
                      <a:r>
                        <a:rPr lang="tr-TR" sz="2400" b="1" dirty="0" smtClean="0">
                          <a:solidFill>
                            <a:schemeClr val="tx1"/>
                          </a:solidFill>
                          <a:latin typeface="Times New Roman" panose="02020603050405020304" pitchFamily="18" charset="0"/>
                          <a:cs typeface="Times New Roman" panose="02020603050405020304" pitchFamily="18" charset="0"/>
                        </a:rPr>
                        <a:t>Aktif Toplamı                 4.273</a:t>
                      </a:r>
                      <a:endParaRPr lang="tr-TR" sz="2400" b="1" dirty="0">
                        <a:solidFill>
                          <a:schemeClr val="tx1"/>
                        </a:solidFill>
                        <a:latin typeface="Times New Roman" panose="02020603050405020304" pitchFamily="18" charset="0"/>
                        <a:cs typeface="Times New Roman" panose="02020603050405020304" pitchFamily="18" charset="0"/>
                      </a:endParaRPr>
                    </a:p>
                  </a:txBody>
                  <a:tcPr>
                    <a:solidFill>
                      <a:srgbClr val="FFC000">
                        <a:alpha val="83000"/>
                      </a:srgbClr>
                    </a:solidFill>
                  </a:tcPr>
                </a:tc>
                <a:tc>
                  <a:txBody>
                    <a:bodyPr/>
                    <a:lstStyle/>
                    <a:p>
                      <a:r>
                        <a:rPr lang="tr-TR" sz="2400" b="1" dirty="0" smtClean="0">
                          <a:latin typeface="Times New Roman" panose="02020603050405020304" pitchFamily="18" charset="0"/>
                          <a:cs typeface="Times New Roman" panose="02020603050405020304" pitchFamily="18" charset="0"/>
                        </a:rPr>
                        <a:t>Pasif</a:t>
                      </a:r>
                      <a:r>
                        <a:rPr lang="tr-TR" sz="2400" b="1" baseline="0" dirty="0" smtClean="0">
                          <a:latin typeface="Times New Roman" panose="02020603050405020304" pitchFamily="18" charset="0"/>
                          <a:cs typeface="Times New Roman" panose="02020603050405020304" pitchFamily="18" charset="0"/>
                        </a:rPr>
                        <a:t> Toplamı                    4.273</a:t>
                      </a:r>
                      <a:endParaRPr lang="tr-TR" sz="2400" b="1" dirty="0">
                        <a:latin typeface="Times New Roman" panose="02020603050405020304" pitchFamily="18" charset="0"/>
                        <a:cs typeface="Times New Roman" panose="02020603050405020304" pitchFamily="18" charset="0"/>
                      </a:endParaRPr>
                    </a:p>
                  </a:txBody>
                  <a:tcPr>
                    <a:solidFill>
                      <a:srgbClr val="FFC000">
                        <a:alpha val="83000"/>
                      </a:srgbClr>
                    </a:solidFill>
                  </a:tcPr>
                </a:tc>
                <a:extLst>
                  <a:ext uri="{0D108BD9-81ED-4DB2-BD59-A6C34878D82A}">
                    <a16:rowId xmlns="" xmlns:a16="http://schemas.microsoft.com/office/drawing/2014/main" val="1892477080"/>
                  </a:ext>
                </a:extLst>
              </a:tr>
            </a:tbl>
          </a:graphicData>
        </a:graphic>
      </p:graphicFrame>
      <p:cxnSp>
        <p:nvCxnSpPr>
          <p:cNvPr id="5" name="Düz Bağlayıcı 4"/>
          <p:cNvCxnSpPr/>
          <p:nvPr/>
        </p:nvCxnSpPr>
        <p:spPr>
          <a:xfrm>
            <a:off x="467545" y="2708920"/>
            <a:ext cx="8219255" cy="0"/>
          </a:xfrm>
          <a:prstGeom prst="line">
            <a:avLst/>
          </a:prstGeom>
          <a:ln w="41275"/>
        </p:spPr>
        <p:style>
          <a:lnRef idx="1">
            <a:schemeClr val="dk1"/>
          </a:lnRef>
          <a:fillRef idx="0">
            <a:schemeClr val="dk1"/>
          </a:fillRef>
          <a:effectRef idx="0">
            <a:schemeClr val="dk1"/>
          </a:effectRef>
          <a:fontRef idx="minor">
            <a:schemeClr val="tx1"/>
          </a:fontRef>
        </p:style>
      </p:cxnSp>
      <p:cxnSp>
        <p:nvCxnSpPr>
          <p:cNvPr id="7" name="Düz Bağlayıcı 6"/>
          <p:cNvCxnSpPr/>
          <p:nvPr/>
        </p:nvCxnSpPr>
        <p:spPr>
          <a:xfrm>
            <a:off x="4499992" y="2708920"/>
            <a:ext cx="0" cy="3240437"/>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9835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15</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Para Piyasaları</a:t>
            </a:r>
            <a:endParaRPr lang="tr-TR" sz="2800" b="1" dirty="0">
              <a:latin typeface="Times New Roman" panose="02020603050405020304" pitchFamily="18" charset="0"/>
              <a:cs typeface="Times New Roman" panose="02020603050405020304" pitchFamily="18" charset="0"/>
            </a:endParaRPr>
          </a:p>
        </p:txBody>
      </p:sp>
      <p:pic>
        <p:nvPicPr>
          <p:cNvPr id="12" name="Resim 1" descr="C:\Users\hyurdakul\AppData\Local\Microsoft\Windows\INetCache\Content.MSO\A7D5F704.t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142" y="0"/>
            <a:ext cx="1208858" cy="110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Resim 3" descr="ankara üniversitesi uygulamalı bilimler fakültesi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63584"/>
            <a:ext cx="827584" cy="59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o 5"/>
          <p:cNvGraphicFramePr>
            <a:graphicFrameLocks noGrp="1"/>
          </p:cNvGraphicFramePr>
          <p:nvPr>
            <p:extLst>
              <p:ext uri="{D42A27DB-BD31-4B8C-83A1-F6EECF244321}">
                <p14:modId xmlns:p14="http://schemas.microsoft.com/office/powerpoint/2010/main" val="959031566"/>
              </p:ext>
            </p:extLst>
          </p:nvPr>
        </p:nvGraphicFramePr>
        <p:xfrm>
          <a:off x="4" y="-12"/>
          <a:ext cx="9143993" cy="8718756"/>
        </p:xfrm>
        <a:graphic>
          <a:graphicData uri="http://schemas.openxmlformats.org/drawingml/2006/table">
            <a:tbl>
              <a:tblPr>
                <a:tableStyleId>{5C22544A-7EE6-4342-B048-85BDC9FD1C3A}</a:tableStyleId>
              </a:tblPr>
              <a:tblGrid>
                <a:gridCol w="179508">
                  <a:extLst>
                    <a:ext uri="{9D8B030D-6E8A-4147-A177-3AD203B41FA5}">
                      <a16:colId xmlns="" xmlns:a16="http://schemas.microsoft.com/office/drawing/2014/main" val="3468851043"/>
                    </a:ext>
                  </a:extLst>
                </a:gridCol>
                <a:gridCol w="2592288">
                  <a:extLst>
                    <a:ext uri="{9D8B030D-6E8A-4147-A177-3AD203B41FA5}">
                      <a16:colId xmlns="" xmlns:a16="http://schemas.microsoft.com/office/drawing/2014/main" val="3760712911"/>
                    </a:ext>
                  </a:extLst>
                </a:gridCol>
                <a:gridCol w="648072">
                  <a:extLst>
                    <a:ext uri="{9D8B030D-6E8A-4147-A177-3AD203B41FA5}">
                      <a16:colId xmlns="" xmlns:a16="http://schemas.microsoft.com/office/drawing/2014/main" val="919701483"/>
                    </a:ext>
                  </a:extLst>
                </a:gridCol>
                <a:gridCol w="576064">
                  <a:extLst>
                    <a:ext uri="{9D8B030D-6E8A-4147-A177-3AD203B41FA5}">
                      <a16:colId xmlns="" xmlns:a16="http://schemas.microsoft.com/office/drawing/2014/main" val="2927364404"/>
                    </a:ext>
                  </a:extLst>
                </a:gridCol>
                <a:gridCol w="648072">
                  <a:extLst>
                    <a:ext uri="{9D8B030D-6E8A-4147-A177-3AD203B41FA5}">
                      <a16:colId xmlns="" xmlns:a16="http://schemas.microsoft.com/office/drawing/2014/main" val="1466519198"/>
                    </a:ext>
                  </a:extLst>
                </a:gridCol>
                <a:gridCol w="648072">
                  <a:extLst>
                    <a:ext uri="{9D8B030D-6E8A-4147-A177-3AD203B41FA5}">
                      <a16:colId xmlns="" xmlns:a16="http://schemas.microsoft.com/office/drawing/2014/main" val="2500122325"/>
                    </a:ext>
                  </a:extLst>
                </a:gridCol>
                <a:gridCol w="864096">
                  <a:extLst>
                    <a:ext uri="{9D8B030D-6E8A-4147-A177-3AD203B41FA5}">
                      <a16:colId xmlns="" xmlns:a16="http://schemas.microsoft.com/office/drawing/2014/main" val="3780919066"/>
                    </a:ext>
                  </a:extLst>
                </a:gridCol>
                <a:gridCol w="720080">
                  <a:extLst>
                    <a:ext uri="{9D8B030D-6E8A-4147-A177-3AD203B41FA5}">
                      <a16:colId xmlns="" xmlns:a16="http://schemas.microsoft.com/office/drawing/2014/main" val="1890210160"/>
                    </a:ext>
                  </a:extLst>
                </a:gridCol>
                <a:gridCol w="720080">
                  <a:extLst>
                    <a:ext uri="{9D8B030D-6E8A-4147-A177-3AD203B41FA5}">
                      <a16:colId xmlns="" xmlns:a16="http://schemas.microsoft.com/office/drawing/2014/main" val="1002397283"/>
                    </a:ext>
                  </a:extLst>
                </a:gridCol>
                <a:gridCol w="720080">
                  <a:extLst>
                    <a:ext uri="{9D8B030D-6E8A-4147-A177-3AD203B41FA5}">
                      <a16:colId xmlns="" xmlns:a16="http://schemas.microsoft.com/office/drawing/2014/main" val="691154608"/>
                    </a:ext>
                  </a:extLst>
                </a:gridCol>
                <a:gridCol w="827581">
                  <a:extLst>
                    <a:ext uri="{9D8B030D-6E8A-4147-A177-3AD203B41FA5}">
                      <a16:colId xmlns="" xmlns:a16="http://schemas.microsoft.com/office/drawing/2014/main" val="3796046835"/>
                    </a:ext>
                  </a:extLst>
                </a:gridCol>
              </a:tblGrid>
              <a:tr h="436982">
                <a:tc>
                  <a:txBody>
                    <a:bodyPr/>
                    <a:lstStyle/>
                    <a:p>
                      <a:pPr algn="l" fontAlgn="b"/>
                      <a:r>
                        <a:rPr lang="tr-TR" sz="1100" u="none" strike="noStrike">
                          <a:effectLst/>
                          <a:latin typeface="Times New Roman" panose="02020603050405020304" pitchFamily="18" charset="0"/>
                          <a:cs typeface="Times New Roman" panose="02020603050405020304" pitchFamily="18" charset="0"/>
                        </a:rPr>
                        <a:t> </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ctr" fontAlgn="b"/>
                      <a:r>
                        <a:rPr lang="tr-TR" sz="1100" b="1" u="none" strike="noStrike" dirty="0">
                          <a:effectLst/>
                          <a:latin typeface="Times New Roman" panose="02020603050405020304" pitchFamily="18" charset="0"/>
                          <a:cs typeface="Times New Roman" panose="02020603050405020304" pitchFamily="18" charset="0"/>
                        </a:rPr>
                        <a:t>Banka</a:t>
                      </a:r>
                      <a:endParaRPr lang="tr-TR"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rgbClr val="FFC000"/>
                    </a:solidFill>
                  </a:tcPr>
                </a:tc>
                <a:tc>
                  <a:txBody>
                    <a:bodyPr/>
                    <a:lstStyle/>
                    <a:p>
                      <a:pPr algn="ctr" fontAlgn="b"/>
                      <a:r>
                        <a:rPr lang="tr-TR" sz="1100" b="1" u="none" strike="noStrike" dirty="0">
                          <a:effectLst/>
                          <a:latin typeface="Times New Roman" panose="02020603050405020304" pitchFamily="18" charset="0"/>
                          <a:cs typeface="Times New Roman" panose="02020603050405020304" pitchFamily="18" charset="0"/>
                        </a:rPr>
                        <a:t>Kuruluş  Yılı</a:t>
                      </a:r>
                      <a:endParaRPr lang="tr-TR"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rgbClr val="FFC000"/>
                    </a:solidFill>
                  </a:tcPr>
                </a:tc>
                <a:tc>
                  <a:txBody>
                    <a:bodyPr/>
                    <a:lstStyle/>
                    <a:p>
                      <a:pPr algn="ctr" fontAlgn="b"/>
                      <a:r>
                        <a:rPr lang="tr-TR" sz="1100" b="1" u="none" strike="noStrike">
                          <a:effectLst/>
                          <a:latin typeface="Times New Roman" panose="02020603050405020304" pitchFamily="18" charset="0"/>
                          <a:cs typeface="Times New Roman" panose="02020603050405020304" pitchFamily="18" charset="0"/>
                        </a:rPr>
                        <a:t>Toplam Aktifler</a:t>
                      </a:r>
                      <a:endParaRPr lang="tr-TR" sz="1100" b="1"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rgbClr val="FFC000"/>
                    </a:solidFill>
                  </a:tcPr>
                </a:tc>
                <a:tc>
                  <a:txBody>
                    <a:bodyPr/>
                    <a:lstStyle/>
                    <a:p>
                      <a:pPr algn="ctr" fontAlgn="b"/>
                      <a:r>
                        <a:rPr lang="tr-TR" sz="1100" b="1" u="none" strike="noStrike" dirty="0">
                          <a:effectLst/>
                          <a:latin typeface="Times New Roman" panose="02020603050405020304" pitchFamily="18" charset="0"/>
                          <a:cs typeface="Times New Roman" panose="02020603050405020304" pitchFamily="18" charset="0"/>
                        </a:rPr>
                        <a:t>Toplam </a:t>
                      </a:r>
                      <a:r>
                        <a:rPr lang="tr-TR" sz="1100" b="1" u="none" strike="noStrike" dirty="0" smtClean="0">
                          <a:effectLst/>
                          <a:latin typeface="Times New Roman" panose="02020603050405020304" pitchFamily="18" charset="0"/>
                          <a:cs typeface="Times New Roman" panose="02020603050405020304" pitchFamily="18" charset="0"/>
                        </a:rPr>
                        <a:t>Krediler</a:t>
                      </a:r>
                      <a:endParaRPr lang="tr-TR"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rgbClr val="FFC000"/>
                    </a:solidFill>
                  </a:tcPr>
                </a:tc>
                <a:tc>
                  <a:txBody>
                    <a:bodyPr/>
                    <a:lstStyle/>
                    <a:p>
                      <a:pPr algn="ctr" fontAlgn="b"/>
                      <a:r>
                        <a:rPr lang="tr-TR" sz="1100" b="1" u="none" strike="noStrike" dirty="0">
                          <a:effectLst/>
                          <a:latin typeface="Times New Roman" panose="02020603050405020304" pitchFamily="18" charset="0"/>
                          <a:cs typeface="Times New Roman" panose="02020603050405020304" pitchFamily="18" charset="0"/>
                        </a:rPr>
                        <a:t>Toplam Mevduat    </a:t>
                      </a:r>
                      <a:endParaRPr lang="tr-TR"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rgbClr val="FFC000"/>
                    </a:solidFill>
                  </a:tcPr>
                </a:tc>
                <a:tc>
                  <a:txBody>
                    <a:bodyPr/>
                    <a:lstStyle/>
                    <a:p>
                      <a:pPr algn="ctr" fontAlgn="b"/>
                      <a:r>
                        <a:rPr lang="tr-TR" sz="1100" b="1" u="none" strike="noStrike" dirty="0">
                          <a:effectLst/>
                          <a:latin typeface="Times New Roman" panose="02020603050405020304" pitchFamily="18" charset="0"/>
                          <a:cs typeface="Times New Roman" panose="02020603050405020304" pitchFamily="18" charset="0"/>
                        </a:rPr>
                        <a:t>Toplam </a:t>
                      </a:r>
                      <a:r>
                        <a:rPr lang="tr-TR" sz="1100" b="1" u="none" strike="noStrike" dirty="0" err="1">
                          <a:effectLst/>
                          <a:latin typeface="Times New Roman" panose="02020603050405020304" pitchFamily="18" charset="0"/>
                          <a:cs typeface="Times New Roman" panose="02020603050405020304" pitchFamily="18" charset="0"/>
                        </a:rPr>
                        <a:t>Özkaynaklar</a:t>
                      </a:r>
                      <a:r>
                        <a:rPr lang="tr-TR" sz="1100" b="1" u="none" strike="noStrike" dirty="0">
                          <a:effectLst/>
                          <a:latin typeface="Times New Roman" panose="02020603050405020304" pitchFamily="18" charset="0"/>
                          <a:cs typeface="Times New Roman" panose="02020603050405020304" pitchFamily="18" charset="0"/>
                        </a:rPr>
                        <a:t> </a:t>
                      </a:r>
                      <a:endParaRPr lang="tr-TR"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rgbClr val="FFC000"/>
                    </a:solidFill>
                  </a:tcPr>
                </a:tc>
                <a:tc>
                  <a:txBody>
                    <a:bodyPr/>
                    <a:lstStyle/>
                    <a:p>
                      <a:pPr algn="ctr" fontAlgn="b"/>
                      <a:r>
                        <a:rPr lang="tr-TR" sz="1100" b="1" u="none" strike="noStrike">
                          <a:effectLst/>
                          <a:latin typeface="Times New Roman" panose="02020603050405020304" pitchFamily="18" charset="0"/>
                          <a:cs typeface="Times New Roman" panose="02020603050405020304" pitchFamily="18" charset="0"/>
                        </a:rPr>
                        <a:t>Ödenmiş Sermaye </a:t>
                      </a:r>
                      <a:endParaRPr lang="tr-TR" sz="1100" b="1"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rgbClr val="FFC000"/>
                    </a:solidFill>
                  </a:tcPr>
                </a:tc>
                <a:tc>
                  <a:txBody>
                    <a:bodyPr/>
                    <a:lstStyle/>
                    <a:p>
                      <a:pPr algn="ctr" fontAlgn="b"/>
                      <a:r>
                        <a:rPr lang="tr-TR" sz="1100" b="1" u="none" strike="noStrike">
                          <a:effectLst/>
                          <a:latin typeface="Times New Roman" panose="02020603050405020304" pitchFamily="18" charset="0"/>
                          <a:cs typeface="Times New Roman" panose="02020603050405020304" pitchFamily="18" charset="0"/>
                        </a:rPr>
                        <a:t>Net Dönem Kar/Zararı </a:t>
                      </a:r>
                      <a:endParaRPr lang="tr-TR" sz="1100" b="1"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rgbClr val="FFC000"/>
                    </a:solidFill>
                  </a:tcPr>
                </a:tc>
                <a:tc>
                  <a:txBody>
                    <a:bodyPr/>
                    <a:lstStyle/>
                    <a:p>
                      <a:pPr algn="ctr" fontAlgn="b"/>
                      <a:r>
                        <a:rPr lang="tr-TR" sz="1100" b="1" u="none" strike="noStrike" dirty="0" smtClean="0">
                          <a:effectLst/>
                          <a:latin typeface="Times New Roman" panose="02020603050405020304" pitchFamily="18" charset="0"/>
                          <a:cs typeface="Times New Roman" panose="02020603050405020304" pitchFamily="18" charset="0"/>
                        </a:rPr>
                        <a:t>Şube</a:t>
                      </a:r>
                      <a:r>
                        <a:rPr lang="tr-TR" sz="1100" b="1" u="none" strike="noStrike" dirty="0">
                          <a:effectLst/>
                          <a:latin typeface="Times New Roman" panose="02020603050405020304" pitchFamily="18" charset="0"/>
                          <a:cs typeface="Times New Roman" panose="02020603050405020304" pitchFamily="18" charset="0"/>
                        </a:rPr>
                        <a:t/>
                      </a:r>
                      <a:br>
                        <a:rPr lang="tr-TR" sz="1100" b="1" u="none" strike="noStrike" dirty="0">
                          <a:effectLst/>
                          <a:latin typeface="Times New Roman" panose="02020603050405020304" pitchFamily="18" charset="0"/>
                          <a:cs typeface="Times New Roman" panose="02020603050405020304" pitchFamily="18" charset="0"/>
                        </a:rPr>
                      </a:br>
                      <a:r>
                        <a:rPr lang="tr-TR" sz="1100" b="1" u="none" strike="noStrike" dirty="0">
                          <a:effectLst/>
                          <a:latin typeface="Times New Roman" panose="02020603050405020304" pitchFamily="18" charset="0"/>
                          <a:cs typeface="Times New Roman" panose="02020603050405020304" pitchFamily="18" charset="0"/>
                        </a:rPr>
                        <a:t>(Adet)</a:t>
                      </a:r>
                      <a:endParaRPr lang="tr-TR"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rgbClr val="FFC000"/>
                    </a:solidFill>
                  </a:tcPr>
                </a:tc>
                <a:tc>
                  <a:txBody>
                    <a:bodyPr/>
                    <a:lstStyle/>
                    <a:p>
                      <a:pPr algn="ctr" fontAlgn="b"/>
                      <a:r>
                        <a:rPr lang="tr-TR" sz="1100" b="1" u="none" strike="noStrike" dirty="0" smtClean="0">
                          <a:effectLst/>
                          <a:latin typeface="Times New Roman" panose="02020603050405020304" pitchFamily="18" charset="0"/>
                          <a:cs typeface="Times New Roman" panose="02020603050405020304" pitchFamily="18" charset="0"/>
                        </a:rPr>
                        <a:t>Çalışan</a:t>
                      </a:r>
                      <a:r>
                        <a:rPr lang="tr-TR" sz="1100" b="1" u="none" strike="noStrike" dirty="0">
                          <a:effectLst/>
                          <a:latin typeface="Times New Roman" panose="02020603050405020304" pitchFamily="18" charset="0"/>
                          <a:cs typeface="Times New Roman" panose="02020603050405020304" pitchFamily="18" charset="0"/>
                        </a:rPr>
                        <a:t/>
                      </a:r>
                      <a:br>
                        <a:rPr lang="tr-TR" sz="1100" b="1" u="none" strike="noStrike" dirty="0">
                          <a:effectLst/>
                          <a:latin typeface="Times New Roman" panose="02020603050405020304" pitchFamily="18" charset="0"/>
                          <a:cs typeface="Times New Roman" panose="02020603050405020304" pitchFamily="18" charset="0"/>
                        </a:rPr>
                      </a:br>
                      <a:r>
                        <a:rPr lang="tr-TR" sz="1100" b="1" u="none" strike="noStrike" dirty="0">
                          <a:effectLst/>
                          <a:latin typeface="Times New Roman" panose="02020603050405020304" pitchFamily="18" charset="0"/>
                          <a:cs typeface="Times New Roman" panose="02020603050405020304" pitchFamily="18" charset="0"/>
                        </a:rPr>
                        <a:t>(Adet)</a:t>
                      </a:r>
                      <a:endParaRPr lang="tr-TR"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rgbClr val="FFC000"/>
                    </a:solidFill>
                  </a:tcPr>
                </a:tc>
                <a:extLst>
                  <a:ext uri="{0D108BD9-81ED-4DB2-BD59-A6C34878D82A}">
                    <a16:rowId xmlns="" xmlns:a16="http://schemas.microsoft.com/office/drawing/2014/main" val="3442555740"/>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dirty="0">
                          <a:effectLst/>
                          <a:latin typeface="Times New Roman" panose="02020603050405020304" pitchFamily="18" charset="0"/>
                          <a:cs typeface="Times New Roman" panose="02020603050405020304" pitchFamily="18" charset="0"/>
                        </a:rPr>
                        <a:t>Türkiye Cumhuriyeti Ziraat Bankası A.Ş.</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1863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618.228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432.155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403.507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65.125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6.100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3.844</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1.763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24.380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4071483586"/>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Türkiye Halk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1938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443.499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304.512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284.030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30.203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1.250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924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998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18.651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1084935517"/>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Türkiye İş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1924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434.745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269.076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264.022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54.624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4.500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3.758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1.281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24.133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2451552038"/>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dirty="0">
                          <a:effectLst/>
                          <a:latin typeface="Times New Roman" panose="02020603050405020304" pitchFamily="18" charset="0"/>
                          <a:cs typeface="Times New Roman" panose="02020603050405020304" pitchFamily="18" charset="0"/>
                        </a:rPr>
                        <a:t>Türkiye Vakıflar Bankası T.A.O.</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1954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386.845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274.292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229.647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30.515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2.500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1.522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946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16.865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1784740449"/>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dirty="0">
                          <a:effectLst/>
                          <a:latin typeface="Times New Roman" panose="02020603050405020304" pitchFamily="18" charset="0"/>
                          <a:cs typeface="Times New Roman" panose="02020603050405020304" pitchFamily="18" charset="0"/>
                        </a:rPr>
                        <a:t>Türkiye Garanti Bankası A.Ş.</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1946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374.335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236.724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231.062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51.513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4.200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4.936</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918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18.616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3854900121"/>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da-DK" sz="1100" u="none" strike="noStrike" dirty="0">
                          <a:effectLst/>
                          <a:latin typeface="Times New Roman" panose="02020603050405020304" pitchFamily="18" charset="0"/>
                          <a:cs typeface="Times New Roman" panose="02020603050405020304" pitchFamily="18" charset="0"/>
                        </a:rPr>
                        <a:t>Yapı ve Kredi Bankası A.Ş.</a:t>
                      </a:r>
                      <a:endParaRPr lang="da-DK"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1944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373.283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231.723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210.944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40.207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8.447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3.337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854</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16.950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3803777943"/>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dirty="0">
                          <a:effectLst/>
                          <a:latin typeface="Times New Roman" panose="02020603050405020304" pitchFamily="18" charset="0"/>
                          <a:cs typeface="Times New Roman" panose="02020603050405020304" pitchFamily="18" charset="0"/>
                        </a:rPr>
                        <a:t>Akbank T.A.Ş.</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1948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351.448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192.603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214.848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51.541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5.200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4.088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771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12.831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892438975"/>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QNB Finansbank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174.192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111.425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99.147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15.475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3.350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1.960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542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12.291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1899854018"/>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Türk Eximbank</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157.546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137.034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8.696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7.160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1.044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738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3208579479"/>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10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dirty="0">
                          <a:effectLst/>
                          <a:latin typeface="Times New Roman" panose="02020603050405020304" pitchFamily="18" charset="0"/>
                          <a:cs typeface="Times New Roman" panose="02020603050405020304" pitchFamily="18" charset="0"/>
                        </a:rPr>
                        <a:t>Denizbank A.Ş.</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1997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148.280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100.200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96.804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17.197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3.316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1.017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709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12.443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1517669722"/>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11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Türk Ekonomi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1927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102.451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70.016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66.030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9.473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2.204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791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495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9.025</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1476387534"/>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12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ING 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56.716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32.525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37.249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8.104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3.486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1.292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220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3.941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3864496757"/>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13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Türkiye Sınai Kalkınma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1950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40.273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29.308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4.919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2.800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530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361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1893934298"/>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14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İller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1933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35.087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28.378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19.988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16.460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1.293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2.474</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18751629"/>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15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HSBC 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1990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33.069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17.054</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25.325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3.046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652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456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80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2.075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2171462126"/>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16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Odea 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2011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31.742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19.077</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20.520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3.222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3.289</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48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1.093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1061912700"/>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17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Şekerbank T.A.Ş.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1953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29.745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21.074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23.443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2.153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1.158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-232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252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3.360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3182481432"/>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18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Alternatifbank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1991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28.182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18.277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15.767</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2.348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1.731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165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49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880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3031906742"/>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19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Fibabanka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21.545</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13.495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13.217</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1.602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941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162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66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1.566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1453064201"/>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20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Burgan 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1991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18.697</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13.146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11.393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1.898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1.535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112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35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945</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1952408254"/>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21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Türkiye Kalkınma ve Yatırım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1975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18.469</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14.676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2.259</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850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360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315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2677580104"/>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22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ICBC Turkey 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17.168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7.827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10.180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1.226</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860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41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741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1617937332"/>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23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Anadolubank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1996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16.366</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12.185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12.489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2.658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600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309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111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1.642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2648829019"/>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24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Aktif Yatırım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1998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16.165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7.801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1.893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1.194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305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697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3780606806"/>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25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İstanbul Takas ve Saklama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1995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14.878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30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2.177</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600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506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299</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1551503172"/>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26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MUFG Bank Turkey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2012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13.590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7.559</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4.590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987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528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138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78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3063198599"/>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27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Intesa Sanpaolo S.p.A.</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2013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12.941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9.789</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5.890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1.525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677</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263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26</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617010652"/>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28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Citibank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12.498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4.705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9.661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2.310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34</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579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381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3417322500"/>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29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Arap Türk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1977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4.600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1.059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2.832</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1.017</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440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149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273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896445381"/>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30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Deutsche 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3.779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972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1.208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708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135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117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108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3450309796"/>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31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Turkland 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1991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3.769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2.053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3.210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368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650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-193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361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3562918636"/>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32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Birleşik Fon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1958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3.419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1.870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211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661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461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86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220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3018658398"/>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33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Nurol Yatırım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1998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3.143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1.783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312</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220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61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1758473586"/>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34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en-US" sz="1100" u="none" strike="noStrike">
                          <a:effectLst/>
                          <a:latin typeface="Times New Roman" panose="02020603050405020304" pitchFamily="18" charset="0"/>
                          <a:cs typeface="Times New Roman" panose="02020603050405020304" pitchFamily="18" charset="0"/>
                        </a:rPr>
                        <a:t>Bank of China Turkey A.Ş.</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2017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1.742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533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203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1.405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1.051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153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36</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1200746728"/>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35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Rabobank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2013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1.670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930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954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684</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109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30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1889016307"/>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36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Pasha Yatırım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1.605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1.047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523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500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17</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54</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3595349879"/>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37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Turkish 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1.257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921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914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212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175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12</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191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937176328"/>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38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Bank Mellat</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1.009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63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544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451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200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27</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48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2597482595"/>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39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BankPozitif Kredi ve Kalkınma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1998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893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663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310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337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58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2813235627"/>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40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JPMorgan Chase Bank N.A.</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749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155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567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100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76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55</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1105493213"/>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41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Merrill Lynch Yatırım 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1992</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567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488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87</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41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2753048506"/>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42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GSD Yatırım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1998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302</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261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244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2</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37</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2925656652"/>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43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Habib Bank Limited</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242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51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98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78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23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1667083671"/>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44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Diler Yatırım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1998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175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77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153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60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2883863238"/>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45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Société Générale (SA)</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155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63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135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39</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177289712"/>
                  </a:ext>
                </a:extLst>
              </a:tr>
              <a:tr h="197304">
                <a:tc>
                  <a:txBody>
                    <a:bodyPr/>
                    <a:lstStyle/>
                    <a:p>
                      <a:pPr algn="r" fontAlgn="b"/>
                      <a:r>
                        <a:rPr lang="tr-TR" sz="1100" u="none" strike="noStrike">
                          <a:effectLst/>
                          <a:latin typeface="Times New Roman" panose="02020603050405020304" pitchFamily="18" charset="0"/>
                          <a:cs typeface="Times New Roman" panose="02020603050405020304" pitchFamily="18" charset="0"/>
                        </a:rPr>
                        <a:t>46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dirty="0">
                          <a:effectLst/>
                          <a:latin typeface="Times New Roman" panose="02020603050405020304" pitchFamily="18" charset="0"/>
                          <a:cs typeface="Times New Roman" panose="02020603050405020304" pitchFamily="18" charset="0"/>
                        </a:rPr>
                        <a:t>Standard </a:t>
                      </a:r>
                      <a:r>
                        <a:rPr lang="tr-TR" sz="1100" u="none" strike="noStrike" dirty="0" err="1">
                          <a:effectLst/>
                          <a:latin typeface="Times New Roman" panose="02020603050405020304" pitchFamily="18" charset="0"/>
                          <a:cs typeface="Times New Roman" panose="02020603050405020304" pitchFamily="18" charset="0"/>
                        </a:rPr>
                        <a:t>Chartered</a:t>
                      </a:r>
                      <a:r>
                        <a:rPr lang="tr-TR" sz="1100" u="none" strike="noStrike" dirty="0">
                          <a:effectLst/>
                          <a:latin typeface="Times New Roman" panose="02020603050405020304" pitchFamily="18" charset="0"/>
                          <a:cs typeface="Times New Roman" panose="02020603050405020304" pitchFamily="18" charset="0"/>
                        </a:rPr>
                        <a:t> Yatırım </a:t>
                      </a:r>
                      <a:r>
                        <a:rPr lang="tr-TR" sz="1100" u="none" strike="noStrike" dirty="0" smtClean="0">
                          <a:effectLst/>
                          <a:latin typeface="Times New Roman" panose="02020603050405020304" pitchFamily="18" charset="0"/>
                          <a:cs typeface="Times New Roman" panose="02020603050405020304" pitchFamily="18" charset="0"/>
                        </a:rPr>
                        <a:t>Bank. </a:t>
                      </a:r>
                      <a:r>
                        <a:rPr lang="tr-TR" sz="1100" u="none" strike="noStrike" dirty="0">
                          <a:effectLst/>
                          <a:latin typeface="Times New Roman" panose="02020603050405020304" pitchFamily="18" charset="0"/>
                          <a:cs typeface="Times New Roman" panose="02020603050405020304" pitchFamily="18" charset="0"/>
                        </a:rPr>
                        <a:t>Türk A.Ş.</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1990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103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89</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40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30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2949296784"/>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47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Adabank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60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80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27</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 xmlns:a16="http://schemas.microsoft.com/office/drawing/2014/main" val="553414015"/>
                  </a:ext>
                </a:extLst>
              </a:tr>
              <a:tr h="132420">
                <a:tc>
                  <a:txBody>
                    <a:bodyPr/>
                    <a:lstStyle/>
                    <a:p>
                      <a:pPr algn="l" fontAlgn="b"/>
                      <a:r>
                        <a:rPr lang="tr-TR" sz="1100" u="none" strike="noStrike">
                          <a:effectLst/>
                          <a:latin typeface="Times New Roman" panose="02020603050405020304" pitchFamily="18" charset="0"/>
                          <a:cs typeface="Times New Roman" panose="02020603050405020304" pitchFamily="18" charset="0"/>
                        </a:rPr>
                        <a:t> </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ctr"/>
                      <a:r>
                        <a:rPr lang="tr-TR" sz="1100" u="none" strike="noStrike">
                          <a:effectLst/>
                          <a:latin typeface="Times New Roman" panose="02020603050405020304" pitchFamily="18" charset="0"/>
                          <a:cs typeface="Times New Roman" panose="02020603050405020304" pitchFamily="18" charset="0"/>
                        </a:rPr>
                        <a:t>Toplam</a:t>
                      </a:r>
                      <a:endParaRPr lang="tr-TR" sz="1100" b="1" i="0" u="none" strike="noStrike">
                        <a:effectLst/>
                        <a:latin typeface="Times New Roman" panose="02020603050405020304" pitchFamily="18" charset="0"/>
                        <a:cs typeface="Times New Roman" panose="02020603050405020304" pitchFamily="18" charset="0"/>
                      </a:endParaRPr>
                    </a:p>
                  </a:txBody>
                  <a:tcPr marL="4370" marR="4370" marT="4370" marB="0" anchor="ctr">
                    <a:solidFill>
                      <a:schemeClr val="accent6">
                        <a:lumMod val="20000"/>
                        <a:lumOff val="80000"/>
                      </a:schemeClr>
                    </a:solidFill>
                  </a:tcPr>
                </a:tc>
                <a:tc>
                  <a:txBody>
                    <a:bodyPr/>
                    <a:lstStyle/>
                    <a:p>
                      <a:pPr algn="r" fontAlgn="ctr"/>
                      <a:r>
                        <a:rPr lang="tr-TR" sz="1100" u="none" strike="noStrike">
                          <a:effectLst/>
                          <a:latin typeface="Times New Roman" panose="02020603050405020304" pitchFamily="18" charset="0"/>
                          <a:cs typeface="Times New Roman" panose="02020603050405020304" pitchFamily="18" charset="0"/>
                        </a:rPr>
                        <a:t> </a:t>
                      </a:r>
                      <a:endParaRPr lang="tr-TR" sz="1100" b="1" i="0" u="none" strike="noStrike">
                        <a:effectLst/>
                        <a:latin typeface="Times New Roman" panose="02020603050405020304" pitchFamily="18" charset="0"/>
                        <a:cs typeface="Times New Roman" panose="02020603050405020304" pitchFamily="18" charset="0"/>
                      </a:endParaRPr>
                    </a:p>
                  </a:txBody>
                  <a:tcPr marL="4370" marR="4370" marT="4370" marB="0" anchor="ctr">
                    <a:solidFill>
                      <a:schemeClr val="accent6">
                        <a:lumMod val="20000"/>
                        <a:lumOff val="80000"/>
                      </a:schemeClr>
                    </a:solidFill>
                  </a:tcPr>
                </a:tc>
                <a:tc>
                  <a:txBody>
                    <a:bodyPr/>
                    <a:lstStyle/>
                    <a:p>
                      <a:pPr algn="r" fontAlgn="ctr"/>
                      <a:r>
                        <a:rPr lang="tr-TR" sz="1100" u="none" strike="noStrike">
                          <a:effectLst/>
                          <a:latin typeface="Times New Roman" panose="02020603050405020304" pitchFamily="18" charset="0"/>
                          <a:cs typeface="Times New Roman" panose="02020603050405020304" pitchFamily="18" charset="0"/>
                        </a:rPr>
                        <a:t>4.011.221</a:t>
                      </a:r>
                      <a:endParaRPr lang="tr-TR" sz="1100" b="1" i="0" u="none" strike="noStrike">
                        <a:effectLst/>
                        <a:latin typeface="Times New Roman" panose="02020603050405020304" pitchFamily="18" charset="0"/>
                        <a:cs typeface="Times New Roman" panose="02020603050405020304" pitchFamily="18" charset="0"/>
                      </a:endParaRPr>
                    </a:p>
                  </a:txBody>
                  <a:tcPr marL="4370" marR="4370" marT="4370" marB="0" anchor="ctr">
                    <a:solidFill>
                      <a:schemeClr val="accent6">
                        <a:lumMod val="20000"/>
                        <a:lumOff val="80000"/>
                      </a:schemeClr>
                    </a:solidFill>
                  </a:tcPr>
                </a:tc>
                <a:tc>
                  <a:txBody>
                    <a:bodyPr/>
                    <a:lstStyle/>
                    <a:p>
                      <a:pPr algn="r" fontAlgn="ctr"/>
                      <a:r>
                        <a:rPr lang="tr-TR" sz="1100" u="none" strike="noStrike">
                          <a:effectLst/>
                          <a:latin typeface="Times New Roman" panose="02020603050405020304" pitchFamily="18" charset="0"/>
                          <a:cs typeface="Times New Roman" panose="02020603050405020304" pitchFamily="18" charset="0"/>
                        </a:rPr>
                        <a:t>2.628.974</a:t>
                      </a:r>
                      <a:endParaRPr lang="tr-TR" sz="1100" b="1" i="0" u="none" strike="noStrike">
                        <a:effectLst/>
                        <a:latin typeface="Times New Roman" panose="02020603050405020304" pitchFamily="18" charset="0"/>
                        <a:cs typeface="Times New Roman" panose="02020603050405020304" pitchFamily="18" charset="0"/>
                      </a:endParaRPr>
                    </a:p>
                  </a:txBody>
                  <a:tcPr marL="4370" marR="4370" marT="4370" marB="0" anchor="ctr">
                    <a:solidFill>
                      <a:schemeClr val="accent6">
                        <a:lumMod val="20000"/>
                        <a:lumOff val="80000"/>
                      </a:schemeClr>
                    </a:solidFill>
                  </a:tcPr>
                </a:tc>
                <a:tc>
                  <a:txBody>
                    <a:bodyPr/>
                    <a:lstStyle/>
                    <a:p>
                      <a:pPr algn="r" fontAlgn="ctr"/>
                      <a:r>
                        <a:rPr lang="tr-TR" sz="1100" u="none" strike="noStrike">
                          <a:effectLst/>
                          <a:latin typeface="Times New Roman" panose="02020603050405020304" pitchFamily="18" charset="0"/>
                          <a:cs typeface="Times New Roman" panose="02020603050405020304" pitchFamily="18" charset="0"/>
                        </a:rPr>
                        <a:t>2.299.166</a:t>
                      </a:r>
                      <a:endParaRPr lang="tr-TR" sz="1100" b="1" i="0" u="none" strike="noStrike">
                        <a:effectLst/>
                        <a:latin typeface="Times New Roman" panose="02020603050405020304" pitchFamily="18" charset="0"/>
                        <a:cs typeface="Times New Roman" panose="02020603050405020304" pitchFamily="18" charset="0"/>
                      </a:endParaRPr>
                    </a:p>
                  </a:txBody>
                  <a:tcPr marL="4370" marR="4370" marT="4370" marB="0" anchor="ctr">
                    <a:solidFill>
                      <a:schemeClr val="accent6">
                        <a:lumMod val="20000"/>
                        <a:lumOff val="80000"/>
                      </a:schemeClr>
                    </a:solidFill>
                  </a:tcPr>
                </a:tc>
                <a:tc>
                  <a:txBody>
                    <a:bodyPr/>
                    <a:lstStyle/>
                    <a:p>
                      <a:pPr algn="r" fontAlgn="ctr"/>
                      <a:r>
                        <a:rPr lang="tr-TR" sz="1100" u="none" strike="noStrike">
                          <a:effectLst/>
                          <a:latin typeface="Times New Roman" panose="02020603050405020304" pitchFamily="18" charset="0"/>
                          <a:cs typeface="Times New Roman" panose="02020603050405020304" pitchFamily="18" charset="0"/>
                        </a:rPr>
                        <a:t>445.544</a:t>
                      </a:r>
                      <a:endParaRPr lang="tr-TR" sz="1100" b="1" i="0" u="none" strike="noStrike">
                        <a:effectLst/>
                        <a:latin typeface="Times New Roman" panose="02020603050405020304" pitchFamily="18" charset="0"/>
                        <a:cs typeface="Times New Roman" panose="02020603050405020304" pitchFamily="18" charset="0"/>
                      </a:endParaRPr>
                    </a:p>
                  </a:txBody>
                  <a:tcPr marL="4370" marR="4370" marT="4370" marB="0" anchor="ctr">
                    <a:solidFill>
                      <a:schemeClr val="accent6">
                        <a:lumMod val="20000"/>
                        <a:lumOff val="80000"/>
                      </a:schemeClr>
                    </a:solidFill>
                  </a:tcPr>
                </a:tc>
                <a:tc>
                  <a:txBody>
                    <a:bodyPr/>
                    <a:lstStyle/>
                    <a:p>
                      <a:pPr algn="r" fontAlgn="ctr"/>
                      <a:r>
                        <a:rPr lang="tr-TR" sz="1100" u="none" strike="noStrike" dirty="0">
                          <a:effectLst/>
                          <a:latin typeface="Times New Roman" panose="02020603050405020304" pitchFamily="18" charset="0"/>
                          <a:cs typeface="Times New Roman" panose="02020603050405020304" pitchFamily="18" charset="0"/>
                        </a:rPr>
                        <a:t>91.019</a:t>
                      </a:r>
                      <a:endParaRPr lang="tr-TR" sz="1100" b="1" i="0" u="none" strike="noStrike" dirty="0">
                        <a:effectLst/>
                        <a:latin typeface="Times New Roman" panose="02020603050405020304" pitchFamily="18" charset="0"/>
                        <a:cs typeface="Times New Roman" panose="02020603050405020304" pitchFamily="18" charset="0"/>
                      </a:endParaRPr>
                    </a:p>
                  </a:txBody>
                  <a:tcPr marL="4370" marR="4370" marT="4370" marB="0" anchor="ctr">
                    <a:solidFill>
                      <a:schemeClr val="accent6">
                        <a:lumMod val="20000"/>
                        <a:lumOff val="80000"/>
                      </a:schemeClr>
                    </a:solidFill>
                  </a:tcPr>
                </a:tc>
                <a:tc>
                  <a:txBody>
                    <a:bodyPr/>
                    <a:lstStyle/>
                    <a:p>
                      <a:pPr algn="r" fontAlgn="ctr"/>
                      <a:r>
                        <a:rPr lang="tr-TR" sz="1100" u="none" strike="noStrike" dirty="0">
                          <a:effectLst/>
                          <a:latin typeface="Times New Roman" panose="02020603050405020304" pitchFamily="18" charset="0"/>
                          <a:cs typeface="Times New Roman" panose="02020603050405020304" pitchFamily="18" charset="0"/>
                        </a:rPr>
                        <a:t>34.266</a:t>
                      </a:r>
                      <a:endParaRPr lang="tr-TR" sz="1100" b="1" i="0" u="none" strike="noStrike" dirty="0">
                        <a:effectLst/>
                        <a:latin typeface="Times New Roman" panose="02020603050405020304" pitchFamily="18" charset="0"/>
                        <a:cs typeface="Times New Roman" panose="02020603050405020304" pitchFamily="18" charset="0"/>
                      </a:endParaRPr>
                    </a:p>
                  </a:txBody>
                  <a:tcPr marL="4370" marR="4370" marT="4370" marB="0" anchor="ctr">
                    <a:solidFill>
                      <a:schemeClr val="accent6">
                        <a:lumMod val="20000"/>
                        <a:lumOff val="80000"/>
                      </a:schemeClr>
                    </a:solidFill>
                  </a:tcPr>
                </a:tc>
                <a:tc>
                  <a:txBody>
                    <a:bodyPr/>
                    <a:lstStyle/>
                    <a:p>
                      <a:pPr algn="ctr" fontAlgn="ctr"/>
                      <a:r>
                        <a:rPr lang="tr-TR" sz="1100" u="none" strike="noStrike" dirty="0">
                          <a:effectLst/>
                          <a:latin typeface="Times New Roman" panose="02020603050405020304" pitchFamily="18" charset="0"/>
                          <a:cs typeface="Times New Roman" panose="02020603050405020304" pitchFamily="18" charset="0"/>
                        </a:rPr>
                        <a:t>10.289</a:t>
                      </a:r>
                      <a:endParaRPr lang="tr-TR" sz="1100" b="1" i="0" u="none" strike="noStrike" dirty="0">
                        <a:effectLst/>
                        <a:latin typeface="Times New Roman" panose="02020603050405020304" pitchFamily="18" charset="0"/>
                        <a:cs typeface="Times New Roman" panose="02020603050405020304" pitchFamily="18" charset="0"/>
                      </a:endParaRPr>
                    </a:p>
                  </a:txBody>
                  <a:tcPr marL="4370" marR="4370" marT="4370" marB="0" anchor="ctr">
                    <a:solidFill>
                      <a:schemeClr val="accent6">
                        <a:lumMod val="20000"/>
                        <a:lumOff val="80000"/>
                      </a:schemeClr>
                    </a:solidFill>
                  </a:tcPr>
                </a:tc>
                <a:tc>
                  <a:txBody>
                    <a:bodyPr/>
                    <a:lstStyle/>
                    <a:p>
                      <a:pPr algn="ctr" fontAlgn="ctr"/>
                      <a:r>
                        <a:rPr lang="tr-TR" sz="1100" u="none" strike="noStrike" dirty="0">
                          <a:effectLst/>
                          <a:latin typeface="Times New Roman" panose="02020603050405020304" pitchFamily="18" charset="0"/>
                          <a:cs typeface="Times New Roman" panose="02020603050405020304" pitchFamily="18" charset="0"/>
                        </a:rPr>
                        <a:t>189.507</a:t>
                      </a:r>
                      <a:endParaRPr lang="tr-TR" sz="1100" b="1" i="0" u="none" strike="noStrike" dirty="0">
                        <a:effectLst/>
                        <a:latin typeface="Times New Roman" panose="02020603050405020304" pitchFamily="18" charset="0"/>
                        <a:cs typeface="Times New Roman" panose="02020603050405020304" pitchFamily="18" charset="0"/>
                      </a:endParaRPr>
                    </a:p>
                  </a:txBody>
                  <a:tcPr marL="4370" marR="4370" marT="4370" marB="0" anchor="ctr">
                    <a:solidFill>
                      <a:schemeClr val="accent6">
                        <a:lumMod val="20000"/>
                        <a:lumOff val="80000"/>
                      </a:schemeClr>
                    </a:solidFill>
                  </a:tcPr>
                </a:tc>
                <a:extLst>
                  <a:ext uri="{0D108BD9-81ED-4DB2-BD59-A6C34878D82A}">
                    <a16:rowId xmlns="" xmlns:a16="http://schemas.microsoft.com/office/drawing/2014/main" val="2626284933"/>
                  </a:ext>
                </a:extLst>
              </a:tr>
            </a:tbl>
          </a:graphicData>
        </a:graphic>
      </p:graphicFrame>
    </p:spTree>
    <p:extLst>
      <p:ext uri="{BB962C8B-B14F-4D97-AF65-F5344CB8AC3E}">
        <p14:creationId xmlns:p14="http://schemas.microsoft.com/office/powerpoint/2010/main" val="940037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16</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Para Piyasaları-Tüketici Kredileri-52 Banka</a:t>
            </a:r>
            <a:endParaRPr lang="tr-TR" sz="2800" b="1" dirty="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747312" y="630440"/>
            <a:ext cx="57534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Kullandırılan Kredi Miktarı ve Kişi Sayısı (Bakiye)</a:t>
            </a:r>
            <a:endParaRPr kumimoji="0" lang="tr-TR" altLang="tr-TR" b="0"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graphicFrame>
        <p:nvGraphicFramePr>
          <p:cNvPr id="8" name="Chart 7"/>
          <p:cNvGraphicFramePr/>
          <p:nvPr>
            <p:extLst>
              <p:ext uri="{D42A27DB-BD31-4B8C-83A1-F6EECF244321}">
                <p14:modId xmlns:p14="http://schemas.microsoft.com/office/powerpoint/2010/main" val="2094841462"/>
              </p:ext>
            </p:extLst>
          </p:nvPr>
        </p:nvGraphicFramePr>
        <p:xfrm>
          <a:off x="579367" y="1159967"/>
          <a:ext cx="8107433" cy="5141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6655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17</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Para Piyasaları-Tüketici Kredileri-52 Banka</a:t>
            </a:r>
            <a:endParaRPr lang="tr-TR" sz="2800" b="1" dirty="0">
              <a:latin typeface="Times New Roman" panose="02020603050405020304" pitchFamily="18" charset="0"/>
              <a:cs typeface="Times New Roman" panose="0202060305040502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452273865"/>
              </p:ext>
            </p:extLst>
          </p:nvPr>
        </p:nvGraphicFramePr>
        <p:xfrm>
          <a:off x="992177" y="1085850"/>
          <a:ext cx="6757364" cy="4825365"/>
        </p:xfrm>
        <a:graphic>
          <a:graphicData uri="http://schemas.openxmlformats.org/drawingml/2006/table">
            <a:tbl>
              <a:tblPr>
                <a:tableStyleId>{5C22544A-7EE6-4342-B048-85BDC9FD1C3A}</a:tableStyleId>
              </a:tblPr>
              <a:tblGrid>
                <a:gridCol w="759505">
                  <a:extLst>
                    <a:ext uri="{9D8B030D-6E8A-4147-A177-3AD203B41FA5}">
                      <a16:colId xmlns="" xmlns:a16="http://schemas.microsoft.com/office/drawing/2014/main" val="349459044"/>
                    </a:ext>
                  </a:extLst>
                </a:gridCol>
                <a:gridCol w="787429">
                  <a:extLst>
                    <a:ext uri="{9D8B030D-6E8A-4147-A177-3AD203B41FA5}">
                      <a16:colId xmlns="" xmlns:a16="http://schemas.microsoft.com/office/drawing/2014/main" val="202086834"/>
                    </a:ext>
                  </a:extLst>
                </a:gridCol>
                <a:gridCol w="1027567">
                  <a:extLst>
                    <a:ext uri="{9D8B030D-6E8A-4147-A177-3AD203B41FA5}">
                      <a16:colId xmlns="" xmlns:a16="http://schemas.microsoft.com/office/drawing/2014/main" val="2895121604"/>
                    </a:ext>
                  </a:extLst>
                </a:gridCol>
                <a:gridCol w="1122505">
                  <a:extLst>
                    <a:ext uri="{9D8B030D-6E8A-4147-A177-3AD203B41FA5}">
                      <a16:colId xmlns="" xmlns:a16="http://schemas.microsoft.com/office/drawing/2014/main" val="2486395881"/>
                    </a:ext>
                  </a:extLst>
                </a:gridCol>
                <a:gridCol w="1072242">
                  <a:extLst>
                    <a:ext uri="{9D8B030D-6E8A-4147-A177-3AD203B41FA5}">
                      <a16:colId xmlns="" xmlns:a16="http://schemas.microsoft.com/office/drawing/2014/main" val="1000367968"/>
                    </a:ext>
                  </a:extLst>
                </a:gridCol>
                <a:gridCol w="938212">
                  <a:extLst>
                    <a:ext uri="{9D8B030D-6E8A-4147-A177-3AD203B41FA5}">
                      <a16:colId xmlns="" xmlns:a16="http://schemas.microsoft.com/office/drawing/2014/main" val="654372729"/>
                    </a:ext>
                  </a:extLst>
                </a:gridCol>
                <a:gridCol w="1049904">
                  <a:extLst>
                    <a:ext uri="{9D8B030D-6E8A-4147-A177-3AD203B41FA5}">
                      <a16:colId xmlns="" xmlns:a16="http://schemas.microsoft.com/office/drawing/2014/main" val="2562445376"/>
                    </a:ext>
                  </a:extLst>
                </a:gridCol>
              </a:tblGrid>
              <a:tr h="268381">
                <a:tc>
                  <a:txBody>
                    <a:bodyPr/>
                    <a:lstStyle/>
                    <a:p>
                      <a:pPr algn="l" fontAlgn="b"/>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gridSpan="5">
                  <a:txBody>
                    <a:bodyPr/>
                    <a:lstStyle/>
                    <a:p>
                      <a:pPr algn="ct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Bakiye </a:t>
                      </a:r>
                      <a:r>
                        <a:rPr lang="tr-TR" sz="1800" b="1" u="none" strike="noStrike" dirty="0" smtClean="0">
                          <a:solidFill>
                            <a:schemeClr val="tx1"/>
                          </a:solidFill>
                          <a:effectLst/>
                          <a:latin typeface="Times New Roman" panose="02020603050405020304" pitchFamily="18" charset="0"/>
                          <a:cs typeface="Times New Roman" panose="02020603050405020304" pitchFamily="18" charset="0"/>
                        </a:rPr>
                        <a:t>Miktar</a:t>
                      </a:r>
                      <a:r>
                        <a:rPr lang="tr-TR" sz="1800" b="1" u="none" strike="noStrike" baseline="0" dirty="0" smtClean="0">
                          <a:solidFill>
                            <a:schemeClr val="tx1"/>
                          </a:solidFill>
                          <a:effectLst/>
                          <a:latin typeface="Times New Roman" panose="02020603050405020304" pitchFamily="18" charset="0"/>
                          <a:cs typeface="Times New Roman" panose="02020603050405020304" pitchFamily="18" charset="0"/>
                        </a:rPr>
                        <a:t> (</a:t>
                      </a:r>
                      <a:r>
                        <a:rPr lang="tr-TR" sz="1800" b="1" u="none" strike="noStrike" dirty="0" smtClean="0">
                          <a:solidFill>
                            <a:schemeClr val="tx1"/>
                          </a:solidFill>
                          <a:effectLst/>
                          <a:latin typeface="Times New Roman" panose="02020603050405020304" pitchFamily="18" charset="0"/>
                          <a:cs typeface="Times New Roman" panose="02020603050405020304" pitchFamily="18" charset="0"/>
                        </a:rPr>
                        <a:t>Milyon TL)</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748997880"/>
                  </a:ext>
                </a:extLst>
              </a:tr>
              <a:tr h="268381">
                <a:tc>
                  <a:txBody>
                    <a:bodyPr/>
                    <a:lstStyle/>
                    <a:p>
                      <a:pPr algn="ctr" fontAlgn="b"/>
                      <a:r>
                        <a:rPr lang="tr-TR" sz="1800" b="1" u="none" strike="noStrike" dirty="0" smtClean="0">
                          <a:solidFill>
                            <a:schemeClr val="tx1"/>
                          </a:solidFill>
                          <a:effectLst/>
                          <a:latin typeface="Times New Roman" panose="02020603050405020304" pitchFamily="18" charset="0"/>
                          <a:cs typeface="Times New Roman" panose="02020603050405020304" pitchFamily="18" charset="0"/>
                        </a:rPr>
                        <a:t>Dönem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 </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Taşıt</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800" b="1" u="none" strike="noStrike">
                          <a:solidFill>
                            <a:schemeClr val="tx1"/>
                          </a:solidFill>
                          <a:effectLst/>
                          <a:latin typeface="Times New Roman" panose="02020603050405020304" pitchFamily="18" charset="0"/>
                          <a:cs typeface="Times New Roman" panose="02020603050405020304" pitchFamily="18" charset="0"/>
                        </a:rPr>
                        <a:t>Konut</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800" b="1" u="none" strike="noStrike" dirty="0" smtClean="0">
                          <a:solidFill>
                            <a:schemeClr val="tx1"/>
                          </a:solidFill>
                          <a:effectLst/>
                          <a:latin typeface="Times New Roman" panose="02020603050405020304" pitchFamily="18" charset="0"/>
                          <a:cs typeface="Times New Roman" panose="02020603050405020304" pitchFamily="18" charset="0"/>
                        </a:rPr>
                        <a:t>İhtiyaç</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800" b="1" u="none" strike="noStrike" dirty="0" smtClean="0">
                          <a:solidFill>
                            <a:schemeClr val="tx1"/>
                          </a:solidFill>
                          <a:effectLst/>
                          <a:latin typeface="Times New Roman" panose="02020603050405020304" pitchFamily="18" charset="0"/>
                          <a:cs typeface="Times New Roman" panose="02020603050405020304" pitchFamily="18" charset="0"/>
                        </a:rPr>
                        <a:t>Diğer</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800" b="1" u="none" strike="noStrike">
                          <a:solidFill>
                            <a:schemeClr val="tx1"/>
                          </a:solidFill>
                          <a:effectLst/>
                          <a:latin typeface="Times New Roman" panose="02020603050405020304" pitchFamily="18" charset="0"/>
                          <a:cs typeface="Times New Roman" panose="02020603050405020304" pitchFamily="18" charset="0"/>
                        </a:rPr>
                        <a:t>Toplam</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2839414024"/>
                  </a:ext>
                </a:extLst>
              </a:tr>
              <a:tr h="268381">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2018</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TP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5.884</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187.300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196.401</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19</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389.604</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1909418247"/>
                  </a:ext>
                </a:extLst>
              </a:tr>
              <a:tr h="268381">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Eylül</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YP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31</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85</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85</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201</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3624469505"/>
                  </a:ext>
                </a:extLst>
              </a:tr>
              <a:tr h="268381">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 </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Toplam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5.915</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187.386</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196.486</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19</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389.806</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4204595757"/>
                  </a:ext>
                </a:extLst>
              </a:tr>
              <a:tr h="268381">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2018</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TP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5.713</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179.951</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187.628</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18</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373.309</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2915231729"/>
                  </a:ext>
                </a:extLst>
              </a:tr>
              <a:tr h="268381">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Aralık</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YP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27</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69</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69</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166</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692261743"/>
                  </a:ext>
                </a:extLst>
              </a:tr>
              <a:tr h="268381">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 </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Toplam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5.740</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180.020</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187.697</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18</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373.475</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1117891411"/>
                  </a:ext>
                </a:extLst>
              </a:tr>
              <a:tr h="268381">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2019</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TP</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5.346</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175.961</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195.697</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17</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377.020</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3353799311"/>
                  </a:ext>
                </a:extLst>
              </a:tr>
              <a:tr h="268381">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Mart</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YP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26</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72</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70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168</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358046279"/>
                  </a:ext>
                </a:extLst>
              </a:tr>
              <a:tr h="268381">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 </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Toplam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5.372</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176.033</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195.767</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17</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377.188</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2077987557"/>
                  </a:ext>
                </a:extLst>
              </a:tr>
              <a:tr h="268381">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2019</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TP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4.921</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173.047</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197.986</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16</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375.970</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1719596092"/>
                  </a:ext>
                </a:extLst>
              </a:tr>
              <a:tr h="268381">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Haziran</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YP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27</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72</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70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169</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3431174310"/>
                  </a:ext>
                </a:extLst>
              </a:tr>
              <a:tr h="268381">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 </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Toplam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4.948</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173.119</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198.056</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16</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376.139</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2468627135"/>
                  </a:ext>
                </a:extLst>
              </a:tr>
              <a:tr h="268381">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2019</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TP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4.419</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179.599</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212.142</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14</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396.174</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3918118515"/>
                  </a:ext>
                </a:extLst>
              </a:tr>
              <a:tr h="268381">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Eylül</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YP</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23</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64</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65</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152</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4128142580"/>
                  </a:ext>
                </a:extLst>
              </a:tr>
              <a:tr h="268381">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 </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Toplam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4.442</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179.663</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212.207</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14</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396.325</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163808185"/>
                  </a:ext>
                </a:extLst>
              </a:tr>
            </a:tbl>
          </a:graphicData>
        </a:graphic>
      </p:graphicFrame>
    </p:spTree>
    <p:extLst>
      <p:ext uri="{BB962C8B-B14F-4D97-AF65-F5344CB8AC3E}">
        <p14:creationId xmlns:p14="http://schemas.microsoft.com/office/powerpoint/2010/main" val="4199795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18</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dirty="0" smtClean="0">
                <a:latin typeface="Times New Roman" panose="02020603050405020304" pitchFamily="18" charset="0"/>
                <a:cs typeface="Times New Roman" panose="02020603050405020304" pitchFamily="18" charset="0"/>
              </a:rPr>
              <a:t>Para Piyasaları-Tüketici Kredileri-52 Banka</a:t>
            </a:r>
            <a:endParaRPr lang="tr-TR" sz="2800" dirty="0">
              <a:latin typeface="Times New Roman" panose="02020603050405020304" pitchFamily="18" charset="0"/>
              <a:cs typeface="Times New Roman" panose="02020603050405020304" pitchFamily="18" charset="0"/>
            </a:endParaRPr>
          </a:p>
        </p:txBody>
      </p:sp>
      <p:graphicFrame>
        <p:nvGraphicFramePr>
          <p:cNvPr id="6" name="Tablo 5"/>
          <p:cNvGraphicFramePr>
            <a:graphicFrameLocks noGrp="1"/>
          </p:cNvGraphicFramePr>
          <p:nvPr>
            <p:extLst>
              <p:ext uri="{D42A27DB-BD31-4B8C-83A1-F6EECF244321}">
                <p14:modId xmlns:p14="http://schemas.microsoft.com/office/powerpoint/2010/main" val="2310866775"/>
              </p:ext>
            </p:extLst>
          </p:nvPr>
        </p:nvGraphicFramePr>
        <p:xfrm>
          <a:off x="749866" y="1177290"/>
          <a:ext cx="7525453" cy="4825365"/>
        </p:xfrm>
        <a:graphic>
          <a:graphicData uri="http://schemas.openxmlformats.org/drawingml/2006/table">
            <a:tbl>
              <a:tblPr>
                <a:tableStyleId>{5C22544A-7EE6-4342-B048-85BDC9FD1C3A}</a:tableStyleId>
              </a:tblPr>
              <a:tblGrid>
                <a:gridCol w="830058">
                  <a:extLst>
                    <a:ext uri="{9D8B030D-6E8A-4147-A177-3AD203B41FA5}">
                      <a16:colId xmlns="" xmlns:a16="http://schemas.microsoft.com/office/drawing/2014/main" val="645687090"/>
                    </a:ext>
                  </a:extLst>
                </a:gridCol>
                <a:gridCol w="860575">
                  <a:extLst>
                    <a:ext uri="{9D8B030D-6E8A-4147-A177-3AD203B41FA5}">
                      <a16:colId xmlns="" xmlns:a16="http://schemas.microsoft.com/office/drawing/2014/main" val="1915470691"/>
                    </a:ext>
                  </a:extLst>
                </a:gridCol>
                <a:gridCol w="1171847">
                  <a:extLst>
                    <a:ext uri="{9D8B030D-6E8A-4147-A177-3AD203B41FA5}">
                      <a16:colId xmlns="" xmlns:a16="http://schemas.microsoft.com/office/drawing/2014/main" val="160017750"/>
                    </a:ext>
                  </a:extLst>
                </a:gridCol>
                <a:gridCol w="1245087">
                  <a:extLst>
                    <a:ext uri="{9D8B030D-6E8A-4147-A177-3AD203B41FA5}">
                      <a16:colId xmlns="" xmlns:a16="http://schemas.microsoft.com/office/drawing/2014/main" val="3719963008"/>
                    </a:ext>
                  </a:extLst>
                </a:gridCol>
                <a:gridCol w="1245087">
                  <a:extLst>
                    <a:ext uri="{9D8B030D-6E8A-4147-A177-3AD203B41FA5}">
                      <a16:colId xmlns="" xmlns:a16="http://schemas.microsoft.com/office/drawing/2014/main" val="1374619758"/>
                    </a:ext>
                  </a:extLst>
                </a:gridCol>
                <a:gridCol w="1000952">
                  <a:extLst>
                    <a:ext uri="{9D8B030D-6E8A-4147-A177-3AD203B41FA5}">
                      <a16:colId xmlns="" xmlns:a16="http://schemas.microsoft.com/office/drawing/2014/main" val="1993447946"/>
                    </a:ext>
                  </a:extLst>
                </a:gridCol>
                <a:gridCol w="1171847">
                  <a:extLst>
                    <a:ext uri="{9D8B030D-6E8A-4147-A177-3AD203B41FA5}">
                      <a16:colId xmlns="" xmlns:a16="http://schemas.microsoft.com/office/drawing/2014/main" val="2037894594"/>
                    </a:ext>
                  </a:extLst>
                </a:gridCol>
              </a:tblGrid>
              <a:tr h="266597">
                <a:tc gridSpan="7">
                  <a:txBody>
                    <a:bodyPr/>
                    <a:lstStyle/>
                    <a:p>
                      <a:pPr algn="ct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Bakiye Kişi Sayısı</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l" fontAlgn="b"/>
                      <a:endParaRPr lang="tr-TR"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tr-TR"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2929574046"/>
                  </a:ext>
                </a:extLst>
              </a:tr>
              <a:tr h="266597">
                <a:tc>
                  <a:txBody>
                    <a:bodyPr/>
                    <a:lstStyle/>
                    <a:p>
                      <a:pPr algn="ctr" fontAlgn="b"/>
                      <a:r>
                        <a:rPr lang="tr-TR" sz="1800" b="1" u="none" strike="noStrike" dirty="0" smtClean="0">
                          <a:solidFill>
                            <a:schemeClr val="tx1"/>
                          </a:solidFill>
                          <a:effectLst/>
                          <a:latin typeface="Times New Roman" panose="02020603050405020304" pitchFamily="18" charset="0"/>
                          <a:cs typeface="Times New Roman" panose="02020603050405020304" pitchFamily="18" charset="0"/>
                        </a:rPr>
                        <a:t>Dönem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 </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Taşıt</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800" b="1" u="none" strike="noStrike">
                          <a:solidFill>
                            <a:schemeClr val="tx1"/>
                          </a:solidFill>
                          <a:effectLst/>
                          <a:latin typeface="Times New Roman" panose="02020603050405020304" pitchFamily="18" charset="0"/>
                          <a:cs typeface="Times New Roman" panose="02020603050405020304" pitchFamily="18" charset="0"/>
                        </a:rPr>
                        <a:t>Konut</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800" b="1" u="none" strike="noStrike" dirty="0" smtClean="0">
                          <a:solidFill>
                            <a:schemeClr val="tx1"/>
                          </a:solidFill>
                          <a:effectLst/>
                          <a:latin typeface="Times New Roman" panose="02020603050405020304" pitchFamily="18" charset="0"/>
                          <a:cs typeface="Times New Roman" panose="02020603050405020304" pitchFamily="18" charset="0"/>
                        </a:rPr>
                        <a:t>İhtiyaç</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800" b="1" u="none" strike="noStrike" dirty="0" smtClean="0">
                          <a:solidFill>
                            <a:schemeClr val="tx1"/>
                          </a:solidFill>
                          <a:effectLst/>
                          <a:latin typeface="Times New Roman" panose="02020603050405020304" pitchFamily="18" charset="0"/>
                          <a:cs typeface="Times New Roman" panose="02020603050405020304" pitchFamily="18" charset="0"/>
                        </a:rPr>
                        <a:t>Diğer</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Toplam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2206300739"/>
                  </a:ext>
                </a:extLst>
              </a:tr>
              <a:tr h="266597">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2018</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TP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207.174</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2.319.467</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17.575.999</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426</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20.103.066</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363913549"/>
                  </a:ext>
                </a:extLst>
              </a:tr>
              <a:tr h="266597">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Eylül</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YP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328</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270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377</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975</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2373770355"/>
                  </a:ext>
                </a:extLst>
              </a:tr>
              <a:tr h="266597">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 </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Toplam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207.502</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a:solidFill>
                            <a:schemeClr val="tx1"/>
                          </a:solidFill>
                          <a:effectLst/>
                          <a:latin typeface="Times New Roman" panose="02020603050405020304" pitchFamily="18" charset="0"/>
                          <a:cs typeface="Times New Roman" panose="02020603050405020304" pitchFamily="18" charset="0"/>
                        </a:rPr>
                        <a:t>2.319.737</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17.576.376</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426</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20.104.041</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3428486677"/>
                  </a:ext>
                </a:extLst>
              </a:tr>
              <a:tr h="266597">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2018</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TP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220.726</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2.282.331</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17.557.095</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523</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20.060.675</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3056889074"/>
                  </a:ext>
                </a:extLst>
              </a:tr>
              <a:tr h="266597">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Aralık</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YP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254</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231</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132</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0</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617</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167834272"/>
                  </a:ext>
                </a:extLst>
              </a:tr>
              <a:tr h="266597">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 </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Toplam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a:solidFill>
                            <a:schemeClr val="tx1"/>
                          </a:solidFill>
                          <a:effectLst/>
                          <a:latin typeface="Times New Roman" panose="02020603050405020304" pitchFamily="18" charset="0"/>
                          <a:cs typeface="Times New Roman" panose="02020603050405020304" pitchFamily="18" charset="0"/>
                        </a:rPr>
                        <a:t>220.980</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2.282.562</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17.557.227</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523</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20.061.292</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1688132208"/>
                  </a:ext>
                </a:extLst>
              </a:tr>
              <a:tr h="266597">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2019</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TP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184.285</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2.246.752</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16.940.382</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443</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19.371.862</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2294019249"/>
                  </a:ext>
                </a:extLst>
              </a:tr>
              <a:tr h="266597">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Mart</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YP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275</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246</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309</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830</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1773026676"/>
                  </a:ext>
                </a:extLst>
              </a:tr>
              <a:tr h="266597">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 </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Toplam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184.560</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2.246.998</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16.940.691</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443</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19.372.692</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3167798782"/>
                  </a:ext>
                </a:extLst>
              </a:tr>
              <a:tr h="266597">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2019</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TP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170.290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2.229.962</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16.665.279</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508</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19.066.039</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2211323923"/>
                  </a:ext>
                </a:extLst>
              </a:tr>
              <a:tr h="266597">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Haziran</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YP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258</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253</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300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811</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2280685300"/>
                  </a:ext>
                </a:extLst>
              </a:tr>
              <a:tr h="266597">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 </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Toplam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170.548</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2.230.215</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16.665.579</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508</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19.066.850</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2416851598"/>
                  </a:ext>
                </a:extLst>
              </a:tr>
              <a:tr h="266597">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2019</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TP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154.548</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2.249.995</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15.047.111</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475</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17.452.129</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2772107583"/>
                  </a:ext>
                </a:extLst>
              </a:tr>
              <a:tr h="266597">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Eylül</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YP</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241</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240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278</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759</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2028208883"/>
                  </a:ext>
                </a:extLst>
              </a:tr>
              <a:tr h="266597">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 </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Toplam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154.789</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2.250.235</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15.047.389</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475</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17.452.888</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566462143"/>
                  </a:ext>
                </a:extLst>
              </a:tr>
            </a:tbl>
          </a:graphicData>
        </a:graphic>
      </p:graphicFrame>
    </p:spTree>
    <p:extLst>
      <p:ext uri="{BB962C8B-B14F-4D97-AF65-F5344CB8AC3E}">
        <p14:creationId xmlns:p14="http://schemas.microsoft.com/office/powerpoint/2010/main" val="1529228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19</a:t>
            </a:fld>
            <a:endParaRPr lang="tr-TR" dirty="0"/>
          </a:p>
        </p:txBody>
      </p:sp>
      <p:sp>
        <p:nvSpPr>
          <p:cNvPr id="8" name="İçerik Yer Tutucusu 2"/>
          <p:cNvSpPr>
            <a:spLocks noGrp="1"/>
          </p:cNvSpPr>
          <p:nvPr>
            <p:ph idx="1"/>
          </p:nvPr>
        </p:nvSpPr>
        <p:spPr>
          <a:xfrm>
            <a:off x="755577" y="908720"/>
            <a:ext cx="8089394" cy="4863160"/>
          </a:xfrm>
        </p:spPr>
        <p:txBody>
          <a:bodyPr>
            <a:noAutofit/>
          </a:bodyPr>
          <a:lstStyle/>
          <a:p>
            <a:pPr algn="just" fontAlgn="auto">
              <a:lnSpc>
                <a:spcPct val="150000"/>
              </a:lnSpc>
              <a:spcAft>
                <a:spcPts val="0"/>
              </a:spcAft>
              <a:buFont typeface="Wingdings" panose="05000000000000000000" pitchFamily="2" charset="2"/>
              <a:buChar char="Ø"/>
              <a:defRPr/>
            </a:pPr>
            <a:r>
              <a:rPr lang="tr-TR" altLang="tr-TR" sz="2000" b="1" dirty="0" smtClean="0">
                <a:latin typeface="Times New Roman" panose="02020603050405020304" pitchFamily="18" charset="0"/>
                <a:cs typeface="Times New Roman" panose="02020603050405020304" pitchFamily="18" charset="0"/>
              </a:rPr>
              <a:t>Hazine Bonosu: </a:t>
            </a:r>
            <a:r>
              <a:rPr lang="tr-TR" altLang="tr-TR" sz="2000" dirty="0" smtClean="0">
                <a:latin typeface="Times New Roman" panose="02020603050405020304" pitchFamily="18" charset="0"/>
                <a:cs typeface="Times New Roman" panose="02020603050405020304" pitchFamily="18" charset="0"/>
              </a:rPr>
              <a:t>1 yıl veya daha kısa vadeli iskontolu olarak satılan devlet </a:t>
            </a:r>
            <a:r>
              <a:rPr lang="tr-TR" altLang="tr-TR" sz="2000" dirty="0">
                <a:latin typeface="Times New Roman" panose="02020603050405020304" pitchFamily="18" charset="0"/>
                <a:cs typeface="Times New Roman" panose="02020603050405020304" pitchFamily="18" charset="0"/>
              </a:rPr>
              <a:t>borçlanma </a:t>
            </a:r>
            <a:r>
              <a:rPr lang="tr-TR" altLang="tr-TR" sz="2000" dirty="0" smtClean="0">
                <a:latin typeface="Times New Roman" panose="02020603050405020304" pitchFamily="18" charset="0"/>
                <a:cs typeface="Times New Roman" panose="02020603050405020304" pitchFamily="18" charset="0"/>
              </a:rPr>
              <a:t>aracı</a:t>
            </a:r>
          </a:p>
          <a:p>
            <a:pPr algn="just" fontAlgn="auto">
              <a:spcBef>
                <a:spcPts val="0"/>
              </a:spcBef>
              <a:spcAft>
                <a:spcPts val="0"/>
              </a:spcAft>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İskonto = </a:t>
            </a:r>
            <a:r>
              <a:rPr lang="tr-TR" sz="2000" u="sng" dirty="0" smtClean="0">
                <a:latin typeface="Times New Roman" panose="02020603050405020304" pitchFamily="18" charset="0"/>
                <a:cs typeface="Times New Roman" panose="02020603050405020304" pitchFamily="18" charset="0"/>
              </a:rPr>
              <a:t>F-P</a:t>
            </a:r>
            <a:r>
              <a:rPr lang="tr-TR" sz="2000" dirty="0" smtClean="0">
                <a:latin typeface="Times New Roman" panose="02020603050405020304" pitchFamily="18" charset="0"/>
                <a:cs typeface="Times New Roman" panose="02020603050405020304" pitchFamily="18" charset="0"/>
              </a:rPr>
              <a:t> * </a:t>
            </a:r>
            <a:r>
              <a:rPr lang="tr-TR" sz="2000" u="sng" dirty="0" smtClean="0">
                <a:latin typeface="Times New Roman" panose="02020603050405020304" pitchFamily="18" charset="0"/>
                <a:cs typeface="Times New Roman" panose="02020603050405020304" pitchFamily="18" charset="0"/>
              </a:rPr>
              <a:t>360</a:t>
            </a:r>
          </a:p>
          <a:p>
            <a:pPr marL="0" indent="0" algn="just" fontAlgn="auto">
              <a:spcBef>
                <a:spcPts val="0"/>
              </a:spcBef>
              <a:spcAft>
                <a:spcPts val="0"/>
              </a:spcAft>
              <a:buNone/>
              <a:defRPr/>
            </a:pPr>
            <a:r>
              <a:rPr lang="tr-TR" sz="2000" dirty="0" smtClean="0">
                <a:latin typeface="Times New Roman" panose="02020603050405020304" pitchFamily="18" charset="0"/>
                <a:cs typeface="Times New Roman" panose="02020603050405020304" pitchFamily="18" charset="0"/>
              </a:rPr>
              <a:t>                       P        n</a:t>
            </a:r>
          </a:p>
          <a:p>
            <a:pPr algn="just" fontAlgn="auto">
              <a:lnSpc>
                <a:spcPct val="150000"/>
              </a:lnSpc>
              <a:spcBef>
                <a:spcPts val="0"/>
              </a:spcBef>
              <a:spcAft>
                <a:spcPts val="0"/>
              </a:spcAft>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İskonto: </a:t>
            </a:r>
            <a:r>
              <a:rPr lang="tr-TR" sz="2000" dirty="0">
                <a:latin typeface="Times New Roman" panose="02020603050405020304" pitchFamily="18" charset="0"/>
                <a:cs typeface="Times New Roman" panose="02020603050405020304" pitchFamily="18" charset="0"/>
              </a:rPr>
              <a:t>Yıllık </a:t>
            </a:r>
            <a:r>
              <a:rPr lang="tr-TR" sz="2000" dirty="0" err="1">
                <a:latin typeface="Times New Roman" panose="02020603050405020304" pitchFamily="18" charset="0"/>
                <a:cs typeface="Times New Roman" panose="02020603050405020304" pitchFamily="18" charset="0"/>
              </a:rPr>
              <a:t>iskonto</a:t>
            </a:r>
            <a:r>
              <a:rPr lang="tr-TR" sz="2000" dirty="0">
                <a:latin typeface="Times New Roman" panose="02020603050405020304" pitchFamily="18" charset="0"/>
                <a:cs typeface="Times New Roman" panose="02020603050405020304" pitchFamily="18" charset="0"/>
              </a:rPr>
              <a:t> oranı (%) </a:t>
            </a:r>
            <a:endParaRPr lang="tr-TR" sz="2000" dirty="0" smtClean="0">
              <a:latin typeface="Times New Roman" panose="02020603050405020304" pitchFamily="18" charset="0"/>
              <a:cs typeface="Times New Roman" panose="02020603050405020304" pitchFamily="18" charset="0"/>
            </a:endParaRPr>
          </a:p>
          <a:p>
            <a:pPr algn="just" fontAlgn="auto">
              <a:lnSpc>
                <a:spcPct val="150000"/>
              </a:lnSpc>
              <a:spcBef>
                <a:spcPts val="0"/>
              </a:spcBef>
              <a:spcAft>
                <a:spcPts val="0"/>
              </a:spcAft>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P: Satış fiyatı</a:t>
            </a:r>
          </a:p>
          <a:p>
            <a:pPr algn="just" fontAlgn="auto">
              <a:lnSpc>
                <a:spcPct val="150000"/>
              </a:lnSpc>
              <a:spcBef>
                <a:spcPts val="0"/>
              </a:spcBef>
              <a:spcAft>
                <a:spcPts val="0"/>
              </a:spcAft>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F: Nominal </a:t>
            </a:r>
            <a:r>
              <a:rPr lang="tr-TR" sz="2000" dirty="0">
                <a:latin typeface="Times New Roman" panose="02020603050405020304" pitchFamily="18" charset="0"/>
                <a:cs typeface="Times New Roman" panose="02020603050405020304" pitchFamily="18" charset="0"/>
              </a:rPr>
              <a:t>ya da vade sonundaki fiyat </a:t>
            </a:r>
            <a:endParaRPr lang="tr-TR" sz="2000" dirty="0" smtClean="0">
              <a:latin typeface="Times New Roman" panose="02020603050405020304" pitchFamily="18" charset="0"/>
              <a:cs typeface="Times New Roman" panose="02020603050405020304" pitchFamily="18" charset="0"/>
            </a:endParaRPr>
          </a:p>
          <a:p>
            <a:pPr algn="just" fontAlgn="auto">
              <a:lnSpc>
                <a:spcPct val="150000"/>
              </a:lnSpc>
              <a:spcBef>
                <a:spcPts val="0"/>
              </a:spcBef>
              <a:spcAft>
                <a:spcPts val="0"/>
              </a:spcAft>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N: Vade </a:t>
            </a:r>
            <a:r>
              <a:rPr lang="tr-TR" sz="2000" dirty="0">
                <a:latin typeface="Times New Roman" panose="02020603050405020304" pitchFamily="18" charset="0"/>
                <a:cs typeface="Times New Roman" panose="02020603050405020304" pitchFamily="18" charset="0"/>
              </a:rPr>
              <a:t>kadar gün </a:t>
            </a:r>
            <a:r>
              <a:rPr lang="tr-TR" sz="2000" dirty="0" err="1">
                <a:latin typeface="Times New Roman" panose="02020603050405020304" pitchFamily="18" charset="0"/>
                <a:cs typeface="Times New Roman" panose="02020603050405020304" pitchFamily="18" charset="0"/>
              </a:rPr>
              <a:t>sayıs</a:t>
            </a:r>
            <a:endParaRPr lang="tr-TR" sz="2000" dirty="0">
              <a:latin typeface="Times New Roman" panose="02020603050405020304" pitchFamily="18" charset="0"/>
              <a:cs typeface="Times New Roman" panose="02020603050405020304" pitchFamily="18" charset="0"/>
            </a:endParaRPr>
          </a:p>
          <a:p>
            <a:pPr algn="just" fontAlgn="auto">
              <a:lnSpc>
                <a:spcPct val="150000"/>
              </a:lnSpc>
              <a:spcAft>
                <a:spcPts val="0"/>
              </a:spcAft>
              <a:buFont typeface="Wingdings" panose="05000000000000000000" pitchFamily="2" charset="2"/>
              <a:buChar char="Ø"/>
              <a:defRPr/>
            </a:pPr>
            <a:r>
              <a:rPr lang="tr-TR" altLang="tr-TR" sz="2000" b="1" dirty="0" smtClean="0">
                <a:latin typeface="Times New Roman" panose="02020603050405020304" pitchFamily="18" charset="0"/>
                <a:cs typeface="Times New Roman" panose="02020603050405020304" pitchFamily="18" charset="0"/>
              </a:rPr>
              <a:t>Finansman Bonosu: </a:t>
            </a:r>
            <a:r>
              <a:rPr lang="tr-TR" altLang="tr-TR" sz="2000" dirty="0" smtClean="0">
                <a:latin typeface="Times New Roman" panose="02020603050405020304" pitchFamily="18" charset="0"/>
                <a:cs typeface="Times New Roman" panose="02020603050405020304" pitchFamily="18" charset="0"/>
              </a:rPr>
              <a:t>Şirketlerin 1 yıl veya daha kısa vadeli iskontolu olarak çıkardıkları borçlanma aracı</a:t>
            </a:r>
            <a:endParaRPr lang="tr-TR" altLang="tr-TR" sz="20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Para Piyasaları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8494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a:t>
            </a:fld>
            <a:endParaRPr lang="tr-TR" dirty="0"/>
          </a:p>
        </p:txBody>
      </p:sp>
      <p:sp>
        <p:nvSpPr>
          <p:cNvPr id="8" name="İçerik Yer Tutucusu 2"/>
          <p:cNvSpPr>
            <a:spLocks noGrp="1"/>
          </p:cNvSpPr>
          <p:nvPr>
            <p:ph idx="1"/>
          </p:nvPr>
        </p:nvSpPr>
        <p:spPr>
          <a:xfrm>
            <a:off x="395537" y="908720"/>
            <a:ext cx="8449434" cy="4392488"/>
          </a:xfrm>
        </p:spPr>
        <p:txBody>
          <a:bodyPr>
            <a:noAutofit/>
          </a:bodyPr>
          <a:lstStyle/>
          <a:p>
            <a:pPr algn="just" fontAlgn="auto">
              <a:lnSpc>
                <a:spcPct val="150000"/>
              </a:lnSpc>
              <a:spcAft>
                <a:spcPts val="0"/>
              </a:spcAft>
              <a:buFont typeface="Wingdings" panose="05000000000000000000" pitchFamily="2" charset="2"/>
              <a:buChar char="Ø"/>
              <a:defRPr/>
            </a:pPr>
            <a:r>
              <a:rPr lang="tr-TR" altLang="tr-TR" sz="2400" b="1" dirty="0" smtClean="0">
                <a:latin typeface="Times New Roman" panose="02020603050405020304" pitchFamily="18" charset="0"/>
                <a:cs typeface="Times New Roman" panose="02020603050405020304" pitchFamily="18" charset="0"/>
              </a:rPr>
              <a:t>Gayri Safi Yurtiçi Hasıla (GSYİH)</a:t>
            </a:r>
          </a:p>
          <a:p>
            <a:pPr lvl="1"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Harcama Yöntemi</a:t>
            </a:r>
          </a:p>
          <a:p>
            <a:pPr lvl="2"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Özel Harcamalar + Devletin Harcamaları + Sermaye (Stoklar Dahil)</a:t>
            </a: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  İhracat – İthalat</a:t>
            </a:r>
          </a:p>
          <a:p>
            <a:pPr lvl="1"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Gelir Yöntemi</a:t>
            </a:r>
          </a:p>
          <a:p>
            <a:pPr lvl="2"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Sektörlerin yarattığı katma değer</a:t>
            </a:r>
          </a:p>
          <a:p>
            <a:pPr lvl="1"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Üretim Yöntemi</a:t>
            </a:r>
          </a:p>
          <a:p>
            <a:pPr lvl="2"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Sektörel üretim miktarı</a:t>
            </a:r>
            <a:endParaRPr lang="tr-TR" sz="20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Piyasalar</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5046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20</a:t>
            </a:fld>
            <a:endParaRPr lang="tr-TR" dirty="0"/>
          </a:p>
        </p:txBody>
      </p:sp>
      <p:sp>
        <p:nvSpPr>
          <p:cNvPr id="8" name="İçerik Yer Tutucusu 2"/>
          <p:cNvSpPr>
            <a:spLocks noGrp="1"/>
          </p:cNvSpPr>
          <p:nvPr>
            <p:ph idx="1"/>
          </p:nvPr>
        </p:nvSpPr>
        <p:spPr>
          <a:xfrm>
            <a:off x="1043607" y="908720"/>
            <a:ext cx="7801363" cy="4863160"/>
          </a:xfrm>
        </p:spPr>
        <p:txBody>
          <a:bodyPr>
            <a:noAutofit/>
          </a:bodyPr>
          <a:lstStyle/>
          <a:p>
            <a:pPr algn="just" fontAlgn="auto">
              <a:lnSpc>
                <a:spcPct val="150000"/>
              </a:lnSpc>
              <a:spcAft>
                <a:spcPts val="0"/>
              </a:spcAft>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Doğrudan Fon Transferleri</a:t>
            </a:r>
          </a:p>
          <a:p>
            <a:pPr algn="just" fontAlgn="auto">
              <a:lnSpc>
                <a:spcPct val="150000"/>
              </a:lnSpc>
              <a:spcAft>
                <a:spcPts val="0"/>
              </a:spcAft>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Uzun Vadeli Finansman (1 yıldan fazla)</a:t>
            </a:r>
          </a:p>
          <a:p>
            <a:pPr algn="just" fontAlgn="auto">
              <a:lnSpc>
                <a:spcPct val="150000"/>
              </a:lnSpc>
              <a:spcAft>
                <a:spcPts val="0"/>
              </a:spcAft>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Önemli Aktörler: İhraçcılar</a:t>
            </a:r>
          </a:p>
          <a:p>
            <a:pPr algn="just">
              <a:lnSpc>
                <a:spcPct val="150000"/>
              </a:lnSpc>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Sermaye Piyasası Araçları</a:t>
            </a:r>
            <a:endParaRPr lang="tr-TR" altLang="tr-TR" sz="18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İstanbul Menkul Kıymetler Borsası</a:t>
            </a:r>
          </a:p>
          <a:p>
            <a:pPr algn="just">
              <a:lnSpc>
                <a:spcPct val="150000"/>
              </a:lnSpc>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Sermaye Piyasası Araçları</a:t>
            </a:r>
            <a:r>
              <a:rPr lang="tr-TR" altLang="tr-TR"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Menkul kıymetler ve türev araçlar ile yatırım sözleşmeleri de dâhil olmak üzere Kurulca bu kapsamda olduğu belirlenen diğer sermaye piyasası araçları.</a:t>
            </a:r>
          </a:p>
          <a:p>
            <a:pPr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Menkul Kıymetler: Para, çek, poliçe ve bono hariç olmak </a:t>
            </a:r>
            <a:r>
              <a:rPr lang="tr-TR" sz="1800" dirty="0" smtClean="0">
                <a:latin typeface="Times New Roman" panose="02020603050405020304" pitchFamily="18" charset="0"/>
                <a:cs typeface="Times New Roman" panose="02020603050405020304" pitchFamily="18" charset="0"/>
              </a:rPr>
              <a:t>üzere;</a:t>
            </a:r>
          </a:p>
          <a:p>
            <a:pPr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Paylar</a:t>
            </a:r>
            <a:r>
              <a:rPr lang="tr-TR" sz="1600" dirty="0">
                <a:latin typeface="Times New Roman" panose="02020603050405020304" pitchFamily="18" charset="0"/>
                <a:cs typeface="Times New Roman" panose="02020603050405020304" pitchFamily="18" charset="0"/>
              </a:rPr>
              <a:t>, pay benzeri diğer kıymetler ile söz konusu paylara ilişkin depo </a:t>
            </a:r>
            <a:r>
              <a:rPr lang="tr-TR" sz="1600" dirty="0" smtClean="0">
                <a:latin typeface="Times New Roman" panose="02020603050405020304" pitchFamily="18" charset="0"/>
                <a:cs typeface="Times New Roman" panose="02020603050405020304" pitchFamily="18" charset="0"/>
              </a:rPr>
              <a:t>sertifikalarını,</a:t>
            </a:r>
          </a:p>
          <a:p>
            <a:pPr algn="just">
              <a:lnSpc>
                <a:spcPct val="150000"/>
              </a:lnSpc>
              <a:buFont typeface="Wingdings" panose="05000000000000000000" pitchFamily="2" charset="2"/>
              <a:buChar char="Ø"/>
              <a:defRPr/>
            </a:pPr>
            <a:endParaRPr lang="tr-TR" altLang="tr-TR" sz="20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4081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21</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Piyasaları</a:t>
            </a:r>
            <a:endParaRPr lang="tr-TR" sz="2800" b="1" dirty="0">
              <a:latin typeface="Times New Roman" panose="02020603050405020304" pitchFamily="18" charset="0"/>
              <a:cs typeface="Times New Roman" panose="02020603050405020304" pitchFamily="18" charset="0"/>
            </a:endParaRPr>
          </a:p>
        </p:txBody>
      </p:sp>
      <p:sp>
        <p:nvSpPr>
          <p:cNvPr id="10" name="Rectangle 11"/>
          <p:cNvSpPr>
            <a:spLocks noChangeArrowheads="1"/>
          </p:cNvSpPr>
          <p:nvPr/>
        </p:nvSpPr>
        <p:spPr bwMode="auto">
          <a:xfrm>
            <a:off x="464731" y="1102456"/>
            <a:ext cx="2984308" cy="2542568"/>
          </a:xfrm>
          <a:prstGeom prst="rect">
            <a:avLst/>
          </a:prstGeom>
          <a:solidFill>
            <a:srgbClr val="FFC000"/>
          </a:solidFill>
          <a:ln w="9525" algn="ctr">
            <a:solidFill>
              <a:srgbClr val="000000"/>
            </a:solidFill>
            <a:miter lim="800000"/>
            <a:headEnd/>
            <a:tailEnd/>
          </a:ln>
        </p:spPr>
        <p:txBody>
          <a:bodyPr/>
          <a:lstStyle/>
          <a:p>
            <a:pPr>
              <a:defRPr/>
            </a:pPr>
            <a:r>
              <a:rPr lang="tr-TR" b="1" dirty="0">
                <a:latin typeface="Times New Roman" panose="02020603050405020304" pitchFamily="18" charset="0"/>
                <a:cs typeface="Times New Roman" panose="02020603050405020304" pitchFamily="18" charset="0"/>
              </a:rPr>
              <a:t>FON ARZ EDENLER</a:t>
            </a:r>
          </a:p>
          <a:p>
            <a:pPr>
              <a:defRPr/>
            </a:pPr>
            <a:r>
              <a:rPr lang="tr-TR" b="1" dirty="0">
                <a:latin typeface="Times New Roman" panose="02020603050405020304" pitchFamily="18" charset="0"/>
                <a:cs typeface="Times New Roman" panose="02020603050405020304" pitchFamily="18" charset="0"/>
              </a:rPr>
              <a:t>Yatırımcılar</a:t>
            </a:r>
          </a:p>
          <a:p>
            <a:pPr>
              <a:defRPr/>
            </a:pPr>
            <a:r>
              <a:rPr lang="tr-TR" b="1" dirty="0">
                <a:latin typeface="Times New Roman" panose="02020603050405020304" pitchFamily="18" charset="0"/>
                <a:cs typeface="Times New Roman" panose="02020603050405020304" pitchFamily="18" charset="0"/>
              </a:rPr>
              <a:t>     Bireysel Yatırımcılar (Kişiler)</a:t>
            </a:r>
          </a:p>
          <a:p>
            <a:pPr>
              <a:defRPr/>
            </a:pPr>
            <a:r>
              <a:rPr lang="tr-TR" b="1" dirty="0">
                <a:latin typeface="Times New Roman" panose="02020603050405020304" pitchFamily="18" charset="0"/>
                <a:cs typeface="Times New Roman" panose="02020603050405020304" pitchFamily="18" charset="0"/>
              </a:rPr>
              <a:t>     Kurumsal Yatırımcılar</a:t>
            </a:r>
          </a:p>
          <a:p>
            <a:pPr>
              <a:defRPr/>
            </a:pPr>
            <a:r>
              <a:rPr lang="tr-TR" b="1" dirty="0">
                <a:latin typeface="Times New Roman" panose="02020603050405020304" pitchFamily="18" charset="0"/>
                <a:cs typeface="Times New Roman" panose="02020603050405020304" pitchFamily="18" charset="0"/>
              </a:rPr>
              <a:t>        Yatırım Ortaklıkları</a:t>
            </a:r>
          </a:p>
          <a:p>
            <a:pPr>
              <a:defRPr/>
            </a:pPr>
            <a:r>
              <a:rPr lang="tr-TR" b="1" dirty="0">
                <a:latin typeface="Times New Roman" panose="02020603050405020304" pitchFamily="18" charset="0"/>
                <a:cs typeface="Times New Roman" panose="02020603050405020304" pitchFamily="18" charset="0"/>
              </a:rPr>
              <a:t>        Sigorta Şirketleri</a:t>
            </a:r>
          </a:p>
          <a:p>
            <a:pPr>
              <a:defRPr/>
            </a:pPr>
            <a:r>
              <a:rPr lang="tr-TR" b="1" dirty="0">
                <a:latin typeface="Times New Roman" panose="02020603050405020304" pitchFamily="18" charset="0"/>
                <a:cs typeface="Times New Roman" panose="02020603050405020304" pitchFamily="18" charset="0"/>
              </a:rPr>
              <a:t>        Fonlar</a:t>
            </a:r>
          </a:p>
          <a:p>
            <a:pPr>
              <a:defRPr/>
            </a:pPr>
            <a:r>
              <a:rPr lang="tr-TR" b="1" dirty="0">
                <a:latin typeface="Times New Roman" panose="02020603050405020304" pitchFamily="18" charset="0"/>
                <a:cs typeface="Times New Roman" panose="02020603050405020304" pitchFamily="18" charset="0"/>
              </a:rPr>
              <a:t>        Yatırım </a:t>
            </a:r>
            <a:r>
              <a:rPr lang="tr-TR" b="1" dirty="0" smtClean="0">
                <a:latin typeface="Times New Roman" panose="02020603050405020304" pitchFamily="18" charset="0"/>
                <a:cs typeface="Times New Roman" panose="02020603050405020304" pitchFamily="18" charset="0"/>
              </a:rPr>
              <a:t>Şirketleri</a:t>
            </a:r>
            <a:endParaRPr lang="tr-TR" b="1" dirty="0">
              <a:latin typeface="Times New Roman" panose="02020603050405020304" pitchFamily="18" charset="0"/>
              <a:cs typeface="Times New Roman" panose="02020603050405020304" pitchFamily="18" charset="0"/>
            </a:endParaRPr>
          </a:p>
        </p:txBody>
      </p:sp>
      <p:sp>
        <p:nvSpPr>
          <p:cNvPr id="11" name="AutoShape 16"/>
          <p:cNvSpPr>
            <a:spLocks noChangeArrowheads="1"/>
          </p:cNvSpPr>
          <p:nvPr/>
        </p:nvSpPr>
        <p:spPr bwMode="auto">
          <a:xfrm>
            <a:off x="3449039" y="1068067"/>
            <a:ext cx="2033799" cy="1202265"/>
          </a:xfrm>
          <a:prstGeom prst="leftArrowCallout">
            <a:avLst>
              <a:gd name="adj1" fmla="val 25000"/>
              <a:gd name="adj2" fmla="val 25000"/>
              <a:gd name="adj3" fmla="val 39379"/>
              <a:gd name="adj4" fmla="val 66667"/>
            </a:avLst>
          </a:prstGeom>
          <a:solidFill>
            <a:schemeClr val="accent6">
              <a:lumMod val="20000"/>
              <a:lumOff val="80000"/>
            </a:schemeClr>
          </a:solidFill>
          <a:ln w="9525" algn="ctr">
            <a:solidFill>
              <a:schemeClr val="tx1"/>
            </a:solidFill>
            <a:miter lim="800000"/>
            <a:headEnd/>
            <a:tailEnd/>
          </a:ln>
        </p:spPr>
        <p:txBody>
          <a:bodyPr wrap="none" anchor="ctr"/>
          <a:lstStyle/>
          <a:p>
            <a:pPr indent="97155" algn="ctr">
              <a:lnSpc>
                <a:spcPct val="75000"/>
              </a:lnSpc>
              <a:spcBef>
                <a:spcPts val="204"/>
              </a:spcBef>
              <a:spcAft>
                <a:spcPts val="204"/>
              </a:spcAft>
              <a:defRPr/>
            </a:pPr>
            <a:r>
              <a:rPr lang="tr-TR" sz="1600" b="1" dirty="0" smtClean="0">
                <a:latin typeface="Times New Roman" panose="02020603050405020304" pitchFamily="18" charset="0"/>
                <a:cs typeface="Times New Roman" panose="02020603050405020304" pitchFamily="18" charset="0"/>
              </a:rPr>
              <a:t>Pay</a:t>
            </a:r>
            <a:endParaRPr lang="tr-TR" sz="1600" b="1" dirty="0">
              <a:latin typeface="Times New Roman" panose="02020603050405020304" pitchFamily="18" charset="0"/>
              <a:cs typeface="Times New Roman" panose="02020603050405020304" pitchFamily="18" charset="0"/>
            </a:endParaRPr>
          </a:p>
          <a:p>
            <a:pPr indent="97155" algn="ctr">
              <a:lnSpc>
                <a:spcPct val="75000"/>
              </a:lnSpc>
              <a:spcBef>
                <a:spcPts val="204"/>
              </a:spcBef>
              <a:spcAft>
                <a:spcPts val="204"/>
              </a:spcAft>
              <a:defRPr/>
            </a:pPr>
            <a:r>
              <a:rPr lang="tr-TR" sz="1600" b="1" dirty="0">
                <a:latin typeface="Times New Roman" panose="02020603050405020304" pitchFamily="18" charset="0"/>
                <a:cs typeface="Times New Roman" panose="02020603050405020304" pitchFamily="18" charset="0"/>
              </a:rPr>
              <a:t>Tahvil</a:t>
            </a:r>
          </a:p>
          <a:p>
            <a:pPr indent="97155" algn="ctr">
              <a:lnSpc>
                <a:spcPct val="75000"/>
              </a:lnSpc>
              <a:spcBef>
                <a:spcPts val="204"/>
              </a:spcBef>
              <a:spcAft>
                <a:spcPts val="204"/>
              </a:spcAft>
              <a:defRPr/>
            </a:pPr>
            <a:r>
              <a:rPr lang="tr-TR" sz="1600" b="1" dirty="0">
                <a:latin typeface="Times New Roman" panose="02020603050405020304" pitchFamily="18" charset="0"/>
                <a:cs typeface="Times New Roman" panose="02020603050405020304" pitchFamily="18" charset="0"/>
              </a:rPr>
              <a:t>Temettü</a:t>
            </a:r>
          </a:p>
          <a:p>
            <a:pPr indent="97155" algn="ctr">
              <a:lnSpc>
                <a:spcPct val="75000"/>
              </a:lnSpc>
              <a:spcBef>
                <a:spcPts val="204"/>
              </a:spcBef>
              <a:spcAft>
                <a:spcPts val="204"/>
              </a:spcAft>
              <a:defRPr/>
            </a:pPr>
            <a:r>
              <a:rPr lang="tr-TR" sz="1600" b="1" dirty="0">
                <a:latin typeface="Times New Roman" panose="02020603050405020304" pitchFamily="18" charset="0"/>
                <a:cs typeface="Times New Roman" panose="02020603050405020304" pitchFamily="18" charset="0"/>
              </a:rPr>
              <a:t>Faiz</a:t>
            </a:r>
          </a:p>
        </p:txBody>
      </p:sp>
      <p:sp>
        <p:nvSpPr>
          <p:cNvPr id="13" name="Rectangle 10"/>
          <p:cNvSpPr>
            <a:spLocks noChangeArrowheads="1"/>
          </p:cNvSpPr>
          <p:nvPr/>
        </p:nvSpPr>
        <p:spPr bwMode="auto">
          <a:xfrm>
            <a:off x="5696581" y="1068067"/>
            <a:ext cx="2770565" cy="2576958"/>
          </a:xfrm>
          <a:prstGeom prst="rect">
            <a:avLst/>
          </a:prstGeom>
          <a:solidFill>
            <a:srgbClr val="FFC000"/>
          </a:solidFill>
          <a:ln w="9525" algn="ctr">
            <a:solidFill>
              <a:srgbClr val="000000"/>
            </a:solidFill>
            <a:miter lim="800000"/>
            <a:headEnd/>
            <a:tailEnd/>
          </a:ln>
        </p:spPr>
        <p:txBody>
          <a:bodyPr/>
          <a:lstStyle/>
          <a:p>
            <a:pPr>
              <a:defRPr/>
            </a:pPr>
            <a:r>
              <a:rPr lang="tr-TR" b="1" dirty="0">
                <a:latin typeface="Times New Roman" panose="02020603050405020304" pitchFamily="18" charset="0"/>
                <a:cs typeface="Times New Roman" panose="02020603050405020304" pitchFamily="18" charset="0"/>
              </a:rPr>
              <a:t>FON TALEP EDENLER</a:t>
            </a:r>
          </a:p>
          <a:p>
            <a:pPr>
              <a:defRPr/>
            </a:pPr>
            <a:r>
              <a:rPr lang="tr-TR" b="1" dirty="0" smtClean="0">
                <a:latin typeface="Times New Roman" panose="02020603050405020304" pitchFamily="18" charset="0"/>
                <a:cs typeface="Times New Roman" panose="02020603050405020304" pitchFamily="18" charset="0"/>
              </a:rPr>
              <a:t>İhraçcılar (Şirketler)</a:t>
            </a:r>
            <a:endParaRPr lang="tr-TR" b="1" dirty="0">
              <a:latin typeface="Times New Roman" panose="02020603050405020304" pitchFamily="18" charset="0"/>
              <a:cs typeface="Times New Roman" panose="02020603050405020304" pitchFamily="18" charset="0"/>
            </a:endParaRPr>
          </a:p>
          <a:p>
            <a:pPr>
              <a:defRPr/>
            </a:pPr>
            <a:r>
              <a:rPr lang="tr-TR" b="1" dirty="0">
                <a:solidFill>
                  <a:srgbClr val="0070C0"/>
                </a:solidFill>
                <a:latin typeface="Times New Roman" panose="02020603050405020304" pitchFamily="18" charset="0"/>
                <a:cs typeface="Times New Roman" panose="02020603050405020304" pitchFamily="18" charset="0"/>
              </a:rPr>
              <a:t>    </a:t>
            </a:r>
          </a:p>
        </p:txBody>
      </p:sp>
      <p:sp>
        <p:nvSpPr>
          <p:cNvPr id="14" name="AutoShape 15"/>
          <p:cNvSpPr>
            <a:spLocks noChangeArrowheads="1"/>
          </p:cNvSpPr>
          <p:nvPr/>
        </p:nvSpPr>
        <p:spPr bwMode="auto">
          <a:xfrm>
            <a:off x="3767793" y="2563101"/>
            <a:ext cx="1909116" cy="684949"/>
          </a:xfrm>
          <a:prstGeom prst="rightArrowCallout">
            <a:avLst>
              <a:gd name="adj1" fmla="val 25000"/>
              <a:gd name="adj2" fmla="val 25000"/>
              <a:gd name="adj3" fmla="val 39379"/>
              <a:gd name="adj4" fmla="val 66667"/>
            </a:avLst>
          </a:prstGeom>
          <a:solidFill>
            <a:schemeClr val="accent6">
              <a:lumMod val="20000"/>
              <a:lumOff val="80000"/>
            </a:schemeClr>
          </a:solidFill>
          <a:ln w="9525" algn="ctr">
            <a:solidFill>
              <a:schemeClr val="tx1"/>
            </a:solidFill>
            <a:miter lim="800000"/>
            <a:headEnd/>
            <a:tailEnd/>
          </a:ln>
        </p:spPr>
        <p:txBody>
          <a:bodyPr wrap="none" anchor="ctr"/>
          <a:lstStyle/>
          <a:p>
            <a:pPr indent="97155" algn="ctr">
              <a:defRPr/>
            </a:pPr>
            <a:r>
              <a:rPr lang="tr-TR" b="1" dirty="0">
                <a:latin typeface="Times New Roman" panose="02020603050405020304" pitchFamily="18" charset="0"/>
                <a:cs typeface="Times New Roman" panose="02020603050405020304" pitchFamily="18" charset="0"/>
              </a:rPr>
              <a:t>Nakit</a:t>
            </a:r>
          </a:p>
        </p:txBody>
      </p:sp>
      <p:sp>
        <p:nvSpPr>
          <p:cNvPr id="15" name="Rectangle 9"/>
          <p:cNvSpPr>
            <a:spLocks noChangeArrowheads="1"/>
          </p:cNvSpPr>
          <p:nvPr/>
        </p:nvSpPr>
        <p:spPr bwMode="auto">
          <a:xfrm>
            <a:off x="1979712" y="3785397"/>
            <a:ext cx="6059016" cy="1777162"/>
          </a:xfrm>
          <a:prstGeom prst="rect">
            <a:avLst/>
          </a:prstGeom>
          <a:solidFill>
            <a:srgbClr val="FFC000"/>
          </a:solidFill>
          <a:ln w="9525" algn="ctr">
            <a:solidFill>
              <a:srgbClr val="000000"/>
            </a:solidFill>
            <a:miter lim="800000"/>
            <a:headEnd/>
            <a:tailEnd/>
          </a:ln>
        </p:spPr>
        <p:txBody>
          <a:bodyPr/>
          <a:lstStyle/>
          <a:p>
            <a:pPr>
              <a:defRPr/>
            </a:pPr>
            <a:r>
              <a:rPr lang="tr-TR" sz="1600" b="1" dirty="0" smtClean="0">
                <a:latin typeface="Times New Roman" panose="02020603050405020304" pitchFamily="18" charset="0"/>
                <a:cs typeface="Times New Roman" panose="02020603050405020304" pitchFamily="18" charset="0"/>
              </a:rPr>
              <a:t>Borsa İstanbul</a:t>
            </a:r>
            <a:endParaRPr lang="tr-TR" sz="1600" b="1" dirty="0">
              <a:latin typeface="Times New Roman" panose="02020603050405020304" pitchFamily="18" charset="0"/>
              <a:cs typeface="Times New Roman" panose="02020603050405020304" pitchFamily="18" charset="0"/>
            </a:endParaRPr>
          </a:p>
          <a:p>
            <a:pPr>
              <a:defRPr/>
            </a:pPr>
            <a:r>
              <a:rPr lang="tr-TR" sz="1600" b="1" dirty="0">
                <a:latin typeface="Times New Roman" panose="02020603050405020304" pitchFamily="18" charset="0"/>
                <a:cs typeface="Times New Roman" panose="02020603050405020304" pitchFamily="18" charset="0"/>
              </a:rPr>
              <a:t>Takas Kurumları (</a:t>
            </a:r>
            <a:r>
              <a:rPr lang="tr-TR" sz="1600" b="1" dirty="0" err="1">
                <a:latin typeface="Times New Roman" panose="02020603050405020304" pitchFamily="18" charset="0"/>
                <a:cs typeface="Times New Roman" panose="02020603050405020304" pitchFamily="18" charset="0"/>
              </a:rPr>
              <a:t>Takasbank</a:t>
            </a:r>
            <a:r>
              <a:rPr lang="tr-TR" sz="1600" b="1" dirty="0">
                <a:latin typeface="Times New Roman" panose="02020603050405020304" pitchFamily="18" charset="0"/>
                <a:cs typeface="Times New Roman" panose="02020603050405020304" pitchFamily="18" charset="0"/>
              </a:rPr>
              <a:t>)</a:t>
            </a:r>
          </a:p>
          <a:p>
            <a:pPr>
              <a:defRPr/>
            </a:pPr>
            <a:r>
              <a:rPr lang="tr-TR" sz="1600" b="1" dirty="0">
                <a:latin typeface="Times New Roman" panose="02020603050405020304" pitchFamily="18" charset="0"/>
                <a:cs typeface="Times New Roman" panose="02020603050405020304" pitchFamily="18" charset="0"/>
              </a:rPr>
              <a:t>Saklama Kuruluşları (</a:t>
            </a:r>
            <a:r>
              <a:rPr lang="tr-TR" sz="1600" b="1" dirty="0" err="1">
                <a:latin typeface="Times New Roman" panose="02020603050405020304" pitchFamily="18" charset="0"/>
                <a:cs typeface="Times New Roman" panose="02020603050405020304" pitchFamily="18" charset="0"/>
              </a:rPr>
              <a:t>Takasbank</a:t>
            </a:r>
            <a:r>
              <a:rPr lang="tr-TR" sz="1600" b="1" dirty="0">
                <a:latin typeface="Times New Roman" panose="02020603050405020304" pitchFamily="18" charset="0"/>
                <a:cs typeface="Times New Roman" panose="02020603050405020304" pitchFamily="18" charset="0"/>
              </a:rPr>
              <a:t>, Bankalar)</a:t>
            </a:r>
          </a:p>
          <a:p>
            <a:pPr>
              <a:defRPr/>
            </a:pPr>
            <a:r>
              <a:rPr lang="tr-TR" sz="1600" b="1" dirty="0">
                <a:latin typeface="Times New Roman" panose="02020603050405020304" pitchFamily="18" charset="0"/>
                <a:cs typeface="Times New Roman" panose="02020603050405020304" pitchFamily="18" charset="0"/>
              </a:rPr>
              <a:t>Kayıt Kuruluşları (MKK)</a:t>
            </a:r>
          </a:p>
          <a:p>
            <a:pPr>
              <a:defRPr/>
            </a:pPr>
            <a:r>
              <a:rPr lang="tr-TR" sz="1600" b="1" dirty="0">
                <a:latin typeface="Times New Roman" panose="02020603050405020304" pitchFamily="18" charset="0"/>
                <a:cs typeface="Times New Roman" panose="02020603050405020304" pitchFamily="18" charset="0"/>
              </a:rPr>
              <a:t>Aracı Kurumlar</a:t>
            </a:r>
          </a:p>
          <a:p>
            <a:pPr>
              <a:defRPr/>
            </a:pPr>
            <a:r>
              <a:rPr lang="tr-TR" sz="1600" b="1" dirty="0">
                <a:latin typeface="Times New Roman" panose="02020603050405020304" pitchFamily="18" charset="0"/>
                <a:cs typeface="Times New Roman" panose="02020603050405020304" pitchFamily="18" charset="0"/>
              </a:rPr>
              <a:t>Diğer Sermaye Piyasası Kurumları (Bağımsız Denetim, Derecelendirme ve Değerleme Kuruluşları Dahil</a:t>
            </a:r>
          </a:p>
        </p:txBody>
      </p:sp>
      <p:sp>
        <p:nvSpPr>
          <p:cNvPr id="16" name="Rectangle 17"/>
          <p:cNvSpPr>
            <a:spLocks noChangeArrowheads="1"/>
          </p:cNvSpPr>
          <p:nvPr/>
        </p:nvSpPr>
        <p:spPr bwMode="auto">
          <a:xfrm>
            <a:off x="1512168" y="5826300"/>
            <a:ext cx="7174632" cy="895175"/>
          </a:xfrm>
          <a:prstGeom prst="rect">
            <a:avLst/>
          </a:prstGeom>
          <a:solidFill>
            <a:srgbClr val="FFC000"/>
          </a:solidFill>
          <a:ln w="9525" algn="ctr">
            <a:solidFill>
              <a:srgbClr val="000000"/>
            </a:solidFill>
            <a:miter lim="800000"/>
            <a:headEnd/>
            <a:tailEnd/>
          </a:ln>
        </p:spPr>
        <p:txBody>
          <a:bodyPr/>
          <a:lstStyle/>
          <a:p>
            <a:pPr algn="ctr">
              <a:defRPr/>
            </a:pPr>
            <a:r>
              <a:rPr lang="tr-TR" sz="1600" b="1" dirty="0">
                <a:cs typeface="Times New Roman" pitchFamily="18" charset="0"/>
              </a:rPr>
              <a:t>Düzenleyici ve Denetleyici Otoriteler</a:t>
            </a:r>
          </a:p>
          <a:p>
            <a:pPr algn="ctr">
              <a:defRPr/>
            </a:pPr>
            <a:r>
              <a:rPr lang="tr-TR" sz="1600" b="1" dirty="0">
                <a:cs typeface="Times New Roman" pitchFamily="18" charset="0"/>
              </a:rPr>
              <a:t>Sermaye Piyasası Kurulu, Bankacılık Düzenleme ve Denetleme Kurumu, Maliye Bakanlığı, Birlikler</a:t>
            </a:r>
          </a:p>
        </p:txBody>
      </p:sp>
      <p:sp>
        <p:nvSpPr>
          <p:cNvPr id="17" name="AutoShape 19"/>
          <p:cNvSpPr>
            <a:spLocks noChangeArrowheads="1"/>
          </p:cNvSpPr>
          <p:nvPr/>
        </p:nvSpPr>
        <p:spPr bwMode="auto">
          <a:xfrm>
            <a:off x="8188867" y="3699445"/>
            <a:ext cx="278279" cy="2072435"/>
          </a:xfrm>
          <a:prstGeom prst="upArrow">
            <a:avLst>
              <a:gd name="adj1" fmla="val 50000"/>
              <a:gd name="adj2" fmla="val 125533"/>
            </a:avLst>
          </a:prstGeom>
          <a:solidFill>
            <a:schemeClr val="accent6">
              <a:lumMod val="20000"/>
              <a:lumOff val="80000"/>
            </a:schemeClr>
          </a:solidFill>
          <a:ln w="9525" algn="ctr">
            <a:solidFill>
              <a:schemeClr val="tx1"/>
            </a:solidFill>
            <a:miter lim="800000"/>
            <a:headEnd/>
            <a:tailEnd/>
          </a:ln>
        </p:spPr>
        <p:txBody>
          <a:bodyPr wrap="none" anchor="ctr"/>
          <a:lstStyle>
            <a:lvl1pPr>
              <a:spcBef>
                <a:spcPct val="20000"/>
              </a:spcBef>
              <a:buChar char="•"/>
              <a:defRPr sz="2800">
                <a:solidFill>
                  <a:schemeClr val="accent2"/>
                </a:solidFill>
                <a:latin typeface="Times New Roman" panose="02020603050405020304" pitchFamily="18" charset="0"/>
              </a:defRPr>
            </a:lvl1pPr>
            <a:lvl2pPr marL="742950" indent="-285750">
              <a:spcBef>
                <a:spcPct val="20000"/>
              </a:spcBef>
              <a:buChar char="–"/>
              <a:defRPr sz="2500">
                <a:solidFill>
                  <a:schemeClr val="accent2"/>
                </a:solidFill>
                <a:latin typeface="Times New Roman" panose="02020603050405020304" pitchFamily="18" charset="0"/>
              </a:defRPr>
            </a:lvl2pPr>
            <a:lvl3pPr marL="1143000" indent="-228600">
              <a:spcBef>
                <a:spcPct val="20000"/>
              </a:spcBef>
              <a:buChar char="•"/>
              <a:defRPr sz="2100">
                <a:solidFill>
                  <a:schemeClr val="accent2"/>
                </a:solidFill>
                <a:latin typeface="Times New Roman" panose="02020603050405020304" pitchFamily="18" charset="0"/>
              </a:defRPr>
            </a:lvl3pPr>
            <a:lvl4pPr marL="1600200" indent="-228600">
              <a:spcBef>
                <a:spcPct val="20000"/>
              </a:spcBef>
              <a:buChar char="–"/>
              <a:defRPr>
                <a:solidFill>
                  <a:schemeClr val="accent2"/>
                </a:solidFill>
                <a:latin typeface="Times New Roman" panose="02020603050405020304" pitchFamily="18" charset="0"/>
              </a:defRPr>
            </a:lvl4pPr>
            <a:lvl5pPr marL="2057400" indent="-228600">
              <a:spcBef>
                <a:spcPct val="20000"/>
              </a:spcBef>
              <a:buChar char="»"/>
              <a:defRPr>
                <a:solidFill>
                  <a:schemeClr val="accent2"/>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accent2"/>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accent2"/>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accent2"/>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accent2"/>
                </a:solidFill>
                <a:latin typeface="Times New Roman" panose="02020603050405020304" pitchFamily="18" charset="0"/>
              </a:defRPr>
            </a:lvl9pPr>
          </a:lstStyle>
          <a:p>
            <a:pPr eaLnBrk="1" hangingPunct="1">
              <a:spcBef>
                <a:spcPct val="0"/>
              </a:spcBef>
              <a:buFontTx/>
              <a:buNone/>
            </a:pPr>
            <a:endParaRPr lang="tr-TR" altLang="tr-TR" sz="1632">
              <a:solidFill>
                <a:schemeClr val="tx1"/>
              </a:solidFill>
              <a:latin typeface="Arial" panose="020B0604020202020204" pitchFamily="34" charset="0"/>
            </a:endParaRPr>
          </a:p>
        </p:txBody>
      </p:sp>
      <p:sp>
        <p:nvSpPr>
          <p:cNvPr id="18" name="AutoShape 20"/>
          <p:cNvSpPr>
            <a:spLocks noChangeArrowheads="1"/>
          </p:cNvSpPr>
          <p:nvPr/>
        </p:nvSpPr>
        <p:spPr bwMode="auto">
          <a:xfrm>
            <a:off x="4717171" y="5571365"/>
            <a:ext cx="291468" cy="246129"/>
          </a:xfrm>
          <a:prstGeom prst="upDownArrow">
            <a:avLst>
              <a:gd name="adj1" fmla="val 50000"/>
              <a:gd name="adj2" fmla="val 30185"/>
            </a:avLst>
          </a:prstGeom>
          <a:solidFill>
            <a:srgbClr val="7030A0"/>
          </a:solidFill>
          <a:ln w="9525" algn="ctr">
            <a:solidFill>
              <a:schemeClr val="tx1"/>
            </a:solidFill>
            <a:miter lim="800000"/>
            <a:headEnd/>
            <a:tailEnd/>
          </a:ln>
        </p:spPr>
        <p:txBody>
          <a:bodyPr wrap="none" anchor="ctr"/>
          <a:lstStyle>
            <a:lvl1pPr>
              <a:spcBef>
                <a:spcPct val="20000"/>
              </a:spcBef>
              <a:buChar char="•"/>
              <a:defRPr sz="2800">
                <a:solidFill>
                  <a:schemeClr val="accent2"/>
                </a:solidFill>
                <a:latin typeface="Times New Roman" panose="02020603050405020304" pitchFamily="18" charset="0"/>
              </a:defRPr>
            </a:lvl1pPr>
            <a:lvl2pPr marL="742950" indent="-285750">
              <a:spcBef>
                <a:spcPct val="20000"/>
              </a:spcBef>
              <a:buChar char="–"/>
              <a:defRPr sz="2500">
                <a:solidFill>
                  <a:schemeClr val="accent2"/>
                </a:solidFill>
                <a:latin typeface="Times New Roman" panose="02020603050405020304" pitchFamily="18" charset="0"/>
              </a:defRPr>
            </a:lvl2pPr>
            <a:lvl3pPr marL="1143000" indent="-228600">
              <a:spcBef>
                <a:spcPct val="20000"/>
              </a:spcBef>
              <a:buChar char="•"/>
              <a:defRPr sz="2100">
                <a:solidFill>
                  <a:schemeClr val="accent2"/>
                </a:solidFill>
                <a:latin typeface="Times New Roman" panose="02020603050405020304" pitchFamily="18" charset="0"/>
              </a:defRPr>
            </a:lvl3pPr>
            <a:lvl4pPr marL="1600200" indent="-228600">
              <a:spcBef>
                <a:spcPct val="20000"/>
              </a:spcBef>
              <a:buChar char="–"/>
              <a:defRPr>
                <a:solidFill>
                  <a:schemeClr val="accent2"/>
                </a:solidFill>
                <a:latin typeface="Times New Roman" panose="02020603050405020304" pitchFamily="18" charset="0"/>
              </a:defRPr>
            </a:lvl4pPr>
            <a:lvl5pPr marL="2057400" indent="-228600">
              <a:spcBef>
                <a:spcPct val="20000"/>
              </a:spcBef>
              <a:buChar char="»"/>
              <a:defRPr>
                <a:solidFill>
                  <a:schemeClr val="accent2"/>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accent2"/>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accent2"/>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accent2"/>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accent2"/>
                </a:solidFill>
                <a:latin typeface="Times New Roman" panose="02020603050405020304" pitchFamily="18" charset="0"/>
              </a:defRPr>
            </a:lvl9pPr>
          </a:lstStyle>
          <a:p>
            <a:pPr eaLnBrk="1" hangingPunct="1">
              <a:spcBef>
                <a:spcPct val="0"/>
              </a:spcBef>
              <a:buFontTx/>
              <a:buNone/>
            </a:pPr>
            <a:endParaRPr lang="tr-TR" altLang="tr-TR" sz="1632">
              <a:solidFill>
                <a:schemeClr val="tx1"/>
              </a:solidFill>
              <a:latin typeface="Arial" panose="020B0604020202020204" pitchFamily="34" charset="0"/>
            </a:endParaRPr>
          </a:p>
        </p:txBody>
      </p:sp>
    </p:spTree>
    <p:extLst>
      <p:ext uri="{BB962C8B-B14F-4D97-AF65-F5344CB8AC3E}">
        <p14:creationId xmlns:p14="http://schemas.microsoft.com/office/powerpoint/2010/main" val="2386932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22</a:t>
            </a:fld>
            <a:endParaRPr lang="tr-TR" dirty="0"/>
          </a:p>
        </p:txBody>
      </p:sp>
      <p:sp>
        <p:nvSpPr>
          <p:cNvPr id="8" name="İçerik Yer Tutucusu 2"/>
          <p:cNvSpPr>
            <a:spLocks noGrp="1"/>
          </p:cNvSpPr>
          <p:nvPr>
            <p:ph idx="1"/>
          </p:nvPr>
        </p:nvSpPr>
        <p:spPr>
          <a:xfrm>
            <a:off x="1043607" y="908720"/>
            <a:ext cx="7801363" cy="4863160"/>
          </a:xfrm>
        </p:spPr>
        <p:txBody>
          <a:bodyPr>
            <a:noAutofit/>
          </a:bodyPr>
          <a:lstStyle/>
          <a:p>
            <a:pPr algn="just" fontAlgn="auto">
              <a:lnSpc>
                <a:spcPct val="150000"/>
              </a:lnSpc>
              <a:spcAft>
                <a:spcPts val="0"/>
              </a:spcAft>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Yatırımcı Beklentisi: Minimum risk ile maksimum getiri</a:t>
            </a:r>
          </a:p>
          <a:p>
            <a:pPr algn="just">
              <a:lnSpc>
                <a:spcPct val="150000"/>
              </a:lnSpc>
              <a:buFont typeface="Wingdings" panose="05000000000000000000" pitchFamily="2" charset="2"/>
              <a:buChar char="Ø"/>
              <a:defRPr/>
            </a:pPr>
            <a:r>
              <a:rPr lang="tr-TR" altLang="tr-TR" sz="1800" dirty="0" err="1" smtClean="0">
                <a:latin typeface="Times New Roman" panose="02020603050405020304" pitchFamily="18" charset="0"/>
                <a:cs typeface="Times New Roman" panose="02020603050405020304" pitchFamily="18" charset="0"/>
              </a:rPr>
              <a:t>İhraçcı</a:t>
            </a:r>
            <a:r>
              <a:rPr lang="tr-TR" altLang="tr-TR" sz="1800" dirty="0" smtClean="0">
                <a:latin typeface="Times New Roman" panose="02020603050405020304" pitchFamily="18" charset="0"/>
                <a:cs typeface="Times New Roman" panose="02020603050405020304" pitchFamily="18" charset="0"/>
              </a:rPr>
              <a:t> Beklentisi: </a:t>
            </a:r>
            <a:r>
              <a:rPr lang="tr-TR" altLang="tr-TR" sz="1800" dirty="0">
                <a:latin typeface="Times New Roman" panose="02020603050405020304" pitchFamily="18" charset="0"/>
                <a:cs typeface="Times New Roman" panose="02020603050405020304" pitchFamily="18" charset="0"/>
              </a:rPr>
              <a:t>Minimum risk ile minimum </a:t>
            </a:r>
            <a:r>
              <a:rPr lang="tr-TR" altLang="tr-TR" sz="1800" dirty="0" smtClean="0">
                <a:latin typeface="Times New Roman" panose="02020603050405020304" pitchFamily="18" charset="0"/>
                <a:cs typeface="Times New Roman" panose="02020603050405020304" pitchFamily="18" charset="0"/>
              </a:rPr>
              <a:t>maliyet</a:t>
            </a:r>
            <a:endParaRPr lang="tr-TR" altLang="tr-TR" sz="18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Sermaye </a:t>
            </a:r>
            <a:r>
              <a:rPr lang="tr-TR" sz="1800" dirty="0">
                <a:latin typeface="Times New Roman" panose="02020603050405020304" pitchFamily="18" charset="0"/>
                <a:cs typeface="Times New Roman" panose="02020603050405020304" pitchFamily="18" charset="0"/>
              </a:rPr>
              <a:t>piyasalarının bu fonksiyonlarını yerine getirebilmesi için piyasanın “etkin” bir işleyişe sahip olması gerekir. </a:t>
            </a:r>
            <a:endParaRPr lang="tr-TR" sz="18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Etkinliği, piyasa fiyatlarının “gerçeğe uygun” </a:t>
            </a:r>
            <a:r>
              <a:rPr lang="tr-TR" sz="1800" dirty="0" smtClean="0">
                <a:latin typeface="Times New Roman" panose="02020603050405020304" pitchFamily="18" charset="0"/>
                <a:cs typeface="Times New Roman" panose="02020603050405020304" pitchFamily="18" charset="0"/>
              </a:rPr>
              <a:t>olması. </a:t>
            </a:r>
            <a:endParaRPr lang="tr-TR" sz="18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Sermaye piyasasının oluşması ve gelişmesi için; piyasanın güven verici bir şekilde, açıklık ilkesine uygun olarak çalışması ve tasarruf sahiplerinin (yatırımcıların) haklarının korunması gerekir </a:t>
            </a:r>
            <a:endParaRPr lang="tr-TR" sz="16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Bu </a:t>
            </a:r>
            <a:r>
              <a:rPr lang="tr-TR" sz="1600" dirty="0">
                <a:latin typeface="Times New Roman" panose="02020603050405020304" pitchFamily="18" charset="0"/>
                <a:cs typeface="Times New Roman" panose="02020603050405020304" pitchFamily="18" charset="0"/>
              </a:rPr>
              <a:t>görevlerin başarılı bir şekilde yerine getirilebilmesi için bütün </a:t>
            </a:r>
            <a:r>
              <a:rPr lang="tr-TR" sz="1600" dirty="0" smtClean="0">
                <a:latin typeface="Times New Roman" panose="02020603050405020304" pitchFamily="18" charset="0"/>
                <a:cs typeface="Times New Roman" panose="02020603050405020304" pitchFamily="18" charset="0"/>
              </a:rPr>
              <a:t>sermaye piyasası </a:t>
            </a:r>
            <a:r>
              <a:rPr lang="tr-TR" sz="1600" dirty="0">
                <a:latin typeface="Times New Roman" panose="02020603050405020304" pitchFamily="18" charset="0"/>
                <a:cs typeface="Times New Roman" panose="02020603050405020304" pitchFamily="18" charset="0"/>
              </a:rPr>
              <a:t>çeşitlerinin halka arzını ve satışını düzenlemek ve denetlemek, </a:t>
            </a:r>
            <a:r>
              <a:rPr lang="tr-TR" sz="1600" dirty="0" err="1" smtClean="0">
                <a:latin typeface="Times New Roman" panose="02020603050405020304" pitchFamily="18" charset="0"/>
                <a:cs typeface="Times New Roman" panose="02020603050405020304" pitchFamily="18" charset="0"/>
              </a:rPr>
              <a:t>sp</a:t>
            </a:r>
            <a:r>
              <a:rPr lang="tr-TR" sz="1600" dirty="0" smtClean="0">
                <a:latin typeface="Times New Roman" panose="02020603050405020304" pitchFamily="18" charset="0"/>
                <a:cs typeface="Times New Roman" panose="02020603050405020304" pitchFamily="18" charset="0"/>
              </a:rPr>
              <a:t> araçlarına ilişkin </a:t>
            </a:r>
            <a:r>
              <a:rPr lang="tr-TR" sz="1600" dirty="0">
                <a:latin typeface="Times New Roman" panose="02020603050405020304" pitchFamily="18" charset="0"/>
                <a:cs typeface="Times New Roman" panose="02020603050405020304" pitchFamily="18" charset="0"/>
              </a:rPr>
              <a:t>bilgilerin tam ve gerçeğe uygun olarak açıklanmasını </a:t>
            </a:r>
            <a:r>
              <a:rPr lang="tr-TR" sz="1600" dirty="0" smtClean="0">
                <a:latin typeface="Times New Roman" panose="02020603050405020304" pitchFamily="18" charset="0"/>
                <a:cs typeface="Times New Roman" panose="02020603050405020304" pitchFamily="18" charset="0"/>
              </a:rPr>
              <a:t>sağlamak</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1668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23</a:t>
            </a:fld>
            <a:endParaRPr lang="tr-TR" dirty="0"/>
          </a:p>
        </p:txBody>
      </p:sp>
      <p:sp>
        <p:nvSpPr>
          <p:cNvPr id="8" name="İçerik Yer Tutucusu 2"/>
          <p:cNvSpPr>
            <a:spLocks noGrp="1"/>
          </p:cNvSpPr>
          <p:nvPr>
            <p:ph idx="1"/>
          </p:nvPr>
        </p:nvSpPr>
        <p:spPr>
          <a:xfrm>
            <a:off x="1043607" y="908720"/>
            <a:ext cx="7801363" cy="4863160"/>
          </a:xfrm>
        </p:spPr>
        <p:txBody>
          <a:bodyPr>
            <a:noAutofit/>
          </a:bodyPr>
          <a:lstStyle/>
          <a:p>
            <a:pPr algn="just" fontAlgn="auto">
              <a:lnSpc>
                <a:spcPct val="150000"/>
              </a:lnSpc>
              <a:spcAft>
                <a:spcPts val="0"/>
              </a:spcAft>
              <a:buFont typeface="+mj-lt"/>
              <a:buAutoNum type="arabicParenR"/>
              <a:defRPr/>
            </a:pPr>
            <a:r>
              <a:rPr lang="tr-TR" sz="2400" dirty="0" smtClean="0">
                <a:latin typeface="Times New Roman" panose="02020603050405020304" pitchFamily="18" charset="0"/>
                <a:cs typeface="Times New Roman" panose="02020603050405020304" pitchFamily="18" charset="0"/>
              </a:rPr>
              <a:t>Tasarrufların </a:t>
            </a:r>
            <a:r>
              <a:rPr lang="tr-TR" sz="2400" dirty="0">
                <a:latin typeface="Times New Roman" panose="02020603050405020304" pitchFamily="18" charset="0"/>
                <a:cs typeface="Times New Roman" panose="02020603050405020304" pitchFamily="18" charset="0"/>
              </a:rPr>
              <a:t>rasyonel yatırım alanlarına </a:t>
            </a:r>
            <a:r>
              <a:rPr lang="tr-TR" sz="2400" dirty="0" err="1">
                <a:latin typeface="Times New Roman" panose="02020603050405020304" pitchFamily="18" charset="0"/>
                <a:cs typeface="Times New Roman" panose="02020603050405020304" pitchFamily="18" charset="0"/>
              </a:rPr>
              <a:t>kanalize</a:t>
            </a:r>
            <a:r>
              <a:rPr lang="tr-TR" sz="2400" dirty="0">
                <a:latin typeface="Times New Roman" panose="02020603050405020304" pitchFamily="18" charset="0"/>
                <a:cs typeface="Times New Roman" panose="02020603050405020304" pitchFamily="18" charset="0"/>
              </a:rPr>
              <a:t> edilmesini sağlayarak, ekonomideki kaynak dağılımını </a:t>
            </a:r>
            <a:r>
              <a:rPr lang="tr-TR" sz="2400" dirty="0" err="1" smtClean="0">
                <a:latin typeface="Times New Roman" panose="02020603050405020304" pitchFamily="18" charset="0"/>
                <a:cs typeface="Times New Roman" panose="02020603050405020304" pitchFamily="18" charset="0"/>
              </a:rPr>
              <a:t>optimalleştirmek</a:t>
            </a:r>
            <a:r>
              <a:rPr lang="tr-TR" sz="2400" dirty="0" smtClean="0">
                <a:latin typeface="Times New Roman" panose="02020603050405020304" pitchFamily="18" charset="0"/>
                <a:cs typeface="Times New Roman" panose="02020603050405020304" pitchFamily="18" charset="0"/>
              </a:rPr>
              <a:t>.</a:t>
            </a:r>
          </a:p>
          <a:p>
            <a:pPr algn="just" fontAlgn="auto">
              <a:lnSpc>
                <a:spcPct val="150000"/>
              </a:lnSpc>
              <a:spcAft>
                <a:spcPts val="0"/>
              </a:spcAft>
              <a:buFont typeface="+mj-lt"/>
              <a:buAutoNum type="arabicParenR"/>
              <a:defRPr/>
            </a:pPr>
            <a:r>
              <a:rPr lang="tr-TR" sz="2400" dirty="0" smtClean="0">
                <a:latin typeface="Times New Roman" panose="02020603050405020304" pitchFamily="18" charset="0"/>
                <a:cs typeface="Times New Roman" panose="02020603050405020304" pitchFamily="18" charset="0"/>
              </a:rPr>
              <a:t>Üretim </a:t>
            </a:r>
            <a:r>
              <a:rPr lang="tr-TR" sz="2400" dirty="0">
                <a:latin typeface="Times New Roman" panose="02020603050405020304" pitchFamily="18" charset="0"/>
                <a:cs typeface="Times New Roman" panose="02020603050405020304" pitchFamily="18" charset="0"/>
              </a:rPr>
              <a:t>araçlarının mülkiyetinin tabana yayılmasını sağlamak (şirketlerin, göreli olarak küçük sermaye birikime sahip toplumsal kesimlere küçük hisseler şeklinde satılması) ve böylece dengeli gelir dağılımının oluşumuna yardımcı olmak</a:t>
            </a:r>
            <a:r>
              <a:rPr lang="tr-TR" sz="2400"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Piyasalarının İşlevleri</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8494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1043607" y="908720"/>
            <a:ext cx="7801363" cy="4863160"/>
          </a:xfrm>
        </p:spPr>
        <p:txBody>
          <a:bodyPr>
            <a:noAutofit/>
          </a:bodyPr>
          <a:lstStyle/>
          <a:p>
            <a:pPr algn="just" fontAlgn="auto">
              <a:lnSpc>
                <a:spcPct val="150000"/>
              </a:lnSpc>
              <a:spcAft>
                <a:spcPts val="0"/>
              </a:spcAft>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Piyasa Genişliği: Ürün çeşitliliğini ifade eder. Aynı zamanda alış-satış kotasyonları arasındaki farkı tanımlar.</a:t>
            </a:r>
          </a:p>
          <a:p>
            <a:pPr algn="just" fontAlgn="auto">
              <a:lnSpc>
                <a:spcPct val="150000"/>
              </a:lnSpc>
              <a:spcAft>
                <a:spcPts val="0"/>
              </a:spcAft>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Piyasa Derinliği: İşlem miktar veya tutarını ifade eder.</a:t>
            </a:r>
          </a:p>
          <a:p>
            <a:pPr algn="just" fontAlgn="auto">
              <a:lnSpc>
                <a:spcPct val="150000"/>
              </a:lnSpc>
              <a:spcAft>
                <a:spcPts val="0"/>
              </a:spcAft>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Piyasa genişliği ve derinliği artıkça hem likidite artar hem de daha etkin bir fiyat oluşmasını sağlar.</a:t>
            </a:r>
          </a:p>
          <a:p>
            <a:pPr algn="just" fontAlgn="auto">
              <a:lnSpc>
                <a:spcPct val="150000"/>
              </a:lnSpc>
              <a:spcAft>
                <a:spcPts val="0"/>
              </a:spcAft>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Etkin Piyasalar Hipotezi: Etkinliğin ölçüsü fiyat oluşumunda kullanılan bilginin içeriğidir. Üç çeşittir:</a:t>
            </a:r>
          </a:p>
          <a:p>
            <a:pPr lvl="1" algn="just">
              <a:lnSpc>
                <a:spcPct val="150000"/>
              </a:lnSpc>
              <a:buFont typeface="Wingdings" panose="05000000000000000000" pitchFamily="2" charset="2"/>
              <a:buChar char="Ø"/>
              <a:defRPr/>
            </a:pPr>
            <a:r>
              <a:rPr lang="tr-TR" altLang="tr-TR" sz="1400" dirty="0" smtClean="0">
                <a:latin typeface="Times New Roman" panose="02020603050405020304" pitchFamily="18" charset="0"/>
                <a:cs typeface="Times New Roman" panose="02020603050405020304" pitchFamily="18" charset="0"/>
              </a:rPr>
              <a:t>Zayıf Forma Etkin Piyasa: Fiyatları tarihi bilgiler etkiler.</a:t>
            </a:r>
          </a:p>
          <a:p>
            <a:pPr lvl="1" algn="just">
              <a:lnSpc>
                <a:spcPct val="150000"/>
              </a:lnSpc>
              <a:buFont typeface="Wingdings" panose="05000000000000000000" pitchFamily="2" charset="2"/>
              <a:buChar char="Ø"/>
              <a:defRPr/>
            </a:pPr>
            <a:r>
              <a:rPr lang="tr-TR" altLang="tr-TR" sz="1400" dirty="0" smtClean="0">
                <a:latin typeface="Times New Roman" panose="02020603050405020304" pitchFamily="18" charset="0"/>
                <a:cs typeface="Times New Roman" panose="02020603050405020304" pitchFamily="18" charset="0"/>
              </a:rPr>
              <a:t>Yarı Güçlü Forma Etkin Piyasa: Fiyatları tarihi bilgiler ile güncel bilgiler etkiler.</a:t>
            </a:r>
          </a:p>
          <a:p>
            <a:pPr lvl="1" algn="just">
              <a:lnSpc>
                <a:spcPct val="150000"/>
              </a:lnSpc>
              <a:buFont typeface="Wingdings" panose="05000000000000000000" pitchFamily="2" charset="2"/>
              <a:buChar char="Ø"/>
              <a:defRPr/>
            </a:pPr>
            <a:r>
              <a:rPr lang="tr-TR" altLang="tr-TR" sz="1400" dirty="0" smtClean="0">
                <a:latin typeface="Times New Roman" panose="02020603050405020304" pitchFamily="18" charset="0"/>
                <a:cs typeface="Times New Roman" panose="02020603050405020304" pitchFamily="18" charset="0"/>
              </a:rPr>
              <a:t>Güçlü Forma Etkin Piyasa: Fiyatları, tarihi bilgiler, güncel bilgiler ve geleceğe ait bilgiler etkiler.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848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25</a:t>
            </a:fld>
            <a:endParaRPr lang="tr-TR" dirty="0"/>
          </a:p>
        </p:txBody>
      </p:sp>
      <p:sp>
        <p:nvSpPr>
          <p:cNvPr id="8" name="İçerik Yer Tutucusu 2"/>
          <p:cNvSpPr>
            <a:spLocks noGrp="1"/>
          </p:cNvSpPr>
          <p:nvPr>
            <p:ph idx="1"/>
          </p:nvPr>
        </p:nvSpPr>
        <p:spPr>
          <a:xfrm>
            <a:off x="1043607" y="908720"/>
            <a:ext cx="7801363" cy="4863160"/>
          </a:xfrm>
        </p:spPr>
        <p:txBody>
          <a:bodyPr>
            <a:noAutofit/>
          </a:bodyPr>
          <a:lstStyle/>
          <a:p>
            <a:pPr algn="just" fontAlgn="auto">
              <a:lnSpc>
                <a:spcPct val="150000"/>
              </a:lnSpc>
              <a:spcAft>
                <a:spcPts val="0"/>
              </a:spcAft>
              <a:buFont typeface="Wingdings" panose="05000000000000000000" pitchFamily="2" charset="2"/>
              <a:buChar char="Ø"/>
              <a:defRPr/>
            </a:pPr>
            <a:r>
              <a:rPr lang="tr-TR" altLang="tr-TR" sz="1600" b="1" dirty="0" smtClean="0">
                <a:latin typeface="Times New Roman" panose="02020603050405020304" pitchFamily="18" charset="0"/>
                <a:cs typeface="Times New Roman" panose="02020603050405020304" pitchFamily="18" charset="0"/>
              </a:rPr>
              <a:t>İçerden Öğrenenlerin Ticareti (Bilgi </a:t>
            </a:r>
            <a:r>
              <a:rPr lang="tr-TR" altLang="tr-TR" sz="1600" b="1" dirty="0" err="1" smtClean="0">
                <a:latin typeface="Times New Roman" panose="02020603050405020304" pitchFamily="18" charset="0"/>
                <a:cs typeface="Times New Roman" panose="02020603050405020304" pitchFamily="18" charset="0"/>
              </a:rPr>
              <a:t>Suistimali</a:t>
            </a:r>
            <a:r>
              <a:rPr lang="tr-TR" altLang="tr-TR" sz="1600" b="1" dirty="0" smtClean="0">
                <a:latin typeface="Times New Roman" panose="02020603050405020304" pitchFamily="18" charset="0"/>
                <a:cs typeface="Times New Roman" panose="02020603050405020304" pitchFamily="18" charset="0"/>
              </a:rPr>
              <a:t>)</a:t>
            </a:r>
            <a:r>
              <a:rPr lang="tr-TR" altLang="tr-TR" sz="1600" dirty="0" smtClean="0">
                <a:latin typeface="Times New Roman" panose="02020603050405020304" pitchFamily="18" charset="0"/>
                <a:cs typeface="Times New Roman" panose="02020603050405020304" pitchFamily="18" charset="0"/>
              </a:rPr>
              <a:t>: </a:t>
            </a:r>
            <a:r>
              <a:rPr lang="tr-TR" sz="1600" dirty="0" smtClean="0">
                <a:latin typeface="Times New Roman" panose="02020603050405020304" pitchFamily="18" charset="0"/>
                <a:cs typeface="Times New Roman" panose="02020603050405020304" pitchFamily="18" charset="0"/>
              </a:rPr>
              <a:t>Doğrudan </a:t>
            </a:r>
            <a:r>
              <a:rPr lang="tr-TR" sz="1600" dirty="0">
                <a:latin typeface="Times New Roman" panose="02020603050405020304" pitchFamily="18" charset="0"/>
                <a:cs typeface="Times New Roman" panose="02020603050405020304" pitchFamily="18" charset="0"/>
              </a:rPr>
              <a:t>ya da dolaylı olarak sermaye piyasası araçları ya da ihraççılar hakkında, ilgili sermaye piyasası araçlarının fiyatlarını, değerlerini veya yatırımcıların kararlarını etkileyebilecek nitelikteki ve henüz kamuya duyurulmamış bilgilere dayalı olarak ilgili sermaye piyasası araçları için alım ya da satım emri veren veya verdiği emri değiştiren veya iptal eden ve bu suretle kendisine veya bir başkasına menfaat temin </a:t>
            </a:r>
            <a:r>
              <a:rPr lang="tr-TR" sz="1600" dirty="0" smtClean="0">
                <a:latin typeface="Times New Roman" panose="02020603050405020304" pitchFamily="18" charset="0"/>
                <a:cs typeface="Times New Roman" panose="02020603050405020304" pitchFamily="18" charset="0"/>
              </a:rPr>
              <a:t>eden;</a:t>
            </a:r>
          </a:p>
          <a:p>
            <a:pPr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İhraççıların </a:t>
            </a:r>
            <a:r>
              <a:rPr lang="tr-TR" sz="1400" dirty="0">
                <a:latin typeface="Times New Roman" panose="02020603050405020304" pitchFamily="18" charset="0"/>
                <a:cs typeface="Times New Roman" panose="02020603050405020304" pitchFamily="18" charset="0"/>
              </a:rPr>
              <a:t>veya bunların bağlı veya hâkim ortaklıklarının </a:t>
            </a:r>
            <a:r>
              <a:rPr lang="tr-TR" sz="1400" dirty="0" smtClean="0">
                <a:latin typeface="Times New Roman" panose="02020603050405020304" pitchFamily="18" charset="0"/>
                <a:cs typeface="Times New Roman" panose="02020603050405020304" pitchFamily="18" charset="0"/>
              </a:rPr>
              <a:t>yöneticileri,</a:t>
            </a:r>
          </a:p>
          <a:p>
            <a:pPr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İhraççıların </a:t>
            </a:r>
            <a:r>
              <a:rPr lang="tr-TR" sz="1400" dirty="0">
                <a:latin typeface="Times New Roman" panose="02020603050405020304" pitchFamily="18" charset="0"/>
                <a:cs typeface="Times New Roman" panose="02020603050405020304" pitchFamily="18" charset="0"/>
              </a:rPr>
              <a:t>veya bunların bağlı veya hâkim ortaklıklarında pay sahibi olmaları nedeniyle bu bilgilere sahip olan </a:t>
            </a:r>
            <a:r>
              <a:rPr lang="tr-TR" sz="1400" dirty="0" smtClean="0">
                <a:latin typeface="Times New Roman" panose="02020603050405020304" pitchFamily="18" charset="0"/>
                <a:cs typeface="Times New Roman" panose="02020603050405020304" pitchFamily="18" charset="0"/>
              </a:rPr>
              <a:t>kişiler,</a:t>
            </a:r>
          </a:p>
          <a:p>
            <a:pPr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İş</a:t>
            </a:r>
            <a:r>
              <a:rPr lang="tr-TR" sz="1400" dirty="0">
                <a:latin typeface="Times New Roman" panose="02020603050405020304" pitchFamily="18" charset="0"/>
                <a:cs typeface="Times New Roman" panose="02020603050405020304" pitchFamily="18" charset="0"/>
              </a:rPr>
              <a:t>, meslek ve görevlerinin icrası nedeniyle bu bilgilere sahip olan </a:t>
            </a:r>
            <a:r>
              <a:rPr lang="tr-TR" sz="1400" dirty="0" smtClean="0">
                <a:latin typeface="Times New Roman" panose="02020603050405020304" pitchFamily="18" charset="0"/>
                <a:cs typeface="Times New Roman" panose="02020603050405020304" pitchFamily="18" charset="0"/>
              </a:rPr>
              <a:t>kişiler,</a:t>
            </a:r>
          </a:p>
          <a:p>
            <a:pPr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Bu </a:t>
            </a:r>
            <a:r>
              <a:rPr lang="tr-TR" sz="1400" dirty="0">
                <a:latin typeface="Times New Roman" panose="02020603050405020304" pitchFamily="18" charset="0"/>
                <a:cs typeface="Times New Roman" panose="02020603050405020304" pitchFamily="18" charset="0"/>
              </a:rPr>
              <a:t>bilgileri suç işlemek suretiyle elde eden </a:t>
            </a:r>
            <a:r>
              <a:rPr lang="tr-TR" sz="1400" dirty="0" smtClean="0">
                <a:latin typeface="Times New Roman" panose="02020603050405020304" pitchFamily="18" charset="0"/>
                <a:cs typeface="Times New Roman" panose="02020603050405020304" pitchFamily="18" charset="0"/>
              </a:rPr>
              <a:t>kişiler,</a:t>
            </a:r>
          </a:p>
          <a:p>
            <a:pPr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Sahip </a:t>
            </a:r>
            <a:r>
              <a:rPr lang="tr-TR" sz="1400" dirty="0">
                <a:latin typeface="Times New Roman" panose="02020603050405020304" pitchFamily="18" charset="0"/>
                <a:cs typeface="Times New Roman" panose="02020603050405020304" pitchFamily="18" charset="0"/>
              </a:rPr>
              <a:t>oldukları bilginin bu fıkrada belirtilen nitelikte bulunduğunu bilen veya ispat edilmesi hâlinde bilmesi gereken </a:t>
            </a:r>
            <a:r>
              <a:rPr lang="tr-TR" sz="1400" dirty="0" smtClean="0">
                <a:latin typeface="Times New Roman" panose="02020603050405020304" pitchFamily="18" charset="0"/>
                <a:cs typeface="Times New Roman" panose="02020603050405020304" pitchFamily="18" charset="0"/>
              </a:rPr>
              <a:t>kişiler,</a:t>
            </a:r>
          </a:p>
          <a:p>
            <a:pPr marL="457200" lvl="1" indent="0" algn="just">
              <a:lnSpc>
                <a:spcPct val="150000"/>
              </a:lnSpc>
              <a:buNone/>
              <a:defRPr/>
            </a:pPr>
            <a:r>
              <a:rPr lang="tr-TR" sz="1400" dirty="0" smtClean="0">
                <a:latin typeface="Times New Roman" panose="02020603050405020304" pitchFamily="18" charset="0"/>
                <a:cs typeface="Times New Roman" panose="02020603050405020304" pitchFamily="18" charset="0"/>
              </a:rPr>
              <a:t>iki </a:t>
            </a:r>
            <a:r>
              <a:rPr lang="tr-TR" sz="1400" dirty="0">
                <a:latin typeface="Times New Roman" panose="02020603050405020304" pitchFamily="18" charset="0"/>
                <a:cs typeface="Times New Roman" panose="02020603050405020304" pitchFamily="18" charset="0"/>
              </a:rPr>
              <a:t>yıldan beş yıla kadar hapis veya adli para cezası ile cezalandırılırlar. Ancak, bu suçtan dolayı adli para cezasına hükmedilmesi hâlinde verilecek ceza elde edilen menfaatin iki katından az olamaz</a:t>
            </a:r>
            <a:r>
              <a:rPr lang="tr-TR" sz="1400" dirty="0" smtClean="0">
                <a:latin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3787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26</a:t>
            </a:fld>
            <a:endParaRPr lang="tr-TR" dirty="0"/>
          </a:p>
        </p:txBody>
      </p:sp>
      <p:sp>
        <p:nvSpPr>
          <p:cNvPr id="8" name="İçerik Yer Tutucusu 2"/>
          <p:cNvSpPr>
            <a:spLocks noGrp="1"/>
          </p:cNvSpPr>
          <p:nvPr>
            <p:ph idx="1"/>
          </p:nvPr>
        </p:nvSpPr>
        <p:spPr>
          <a:xfrm>
            <a:off x="1043607" y="908720"/>
            <a:ext cx="7801363" cy="4863160"/>
          </a:xfrm>
        </p:spPr>
        <p:txBody>
          <a:bodyPr>
            <a:noAutofit/>
          </a:bodyPr>
          <a:lstStyle/>
          <a:p>
            <a:pPr algn="just" fontAlgn="auto">
              <a:lnSpc>
                <a:spcPct val="150000"/>
              </a:lnSpc>
              <a:spcAft>
                <a:spcPts val="0"/>
              </a:spcAft>
              <a:buFont typeface="Wingdings" panose="05000000000000000000" pitchFamily="2" charset="2"/>
              <a:buChar char="Ø"/>
              <a:defRPr/>
            </a:pPr>
            <a:r>
              <a:rPr lang="tr-TR" altLang="tr-TR" sz="1800" b="1" dirty="0" smtClean="0">
                <a:latin typeface="Times New Roman" panose="02020603050405020304" pitchFamily="18" charset="0"/>
                <a:cs typeface="Times New Roman" panose="02020603050405020304" pitchFamily="18" charset="0"/>
              </a:rPr>
              <a:t>Manipülasyon (Piyasa Dolandırıcılığı)</a:t>
            </a:r>
            <a:r>
              <a:rPr lang="tr-TR" altLang="tr-TR" sz="1800" dirty="0" smtClean="0">
                <a:latin typeface="Times New Roman" panose="02020603050405020304" pitchFamily="18" charset="0"/>
                <a:cs typeface="Times New Roman" panose="02020603050405020304" pitchFamily="18" charset="0"/>
              </a:rPr>
              <a:t>:</a:t>
            </a:r>
          </a:p>
          <a:p>
            <a:pPr lvl="1" algn="just">
              <a:lnSpc>
                <a:spcPct val="150000"/>
              </a:lnSpc>
              <a:buFont typeface="Wingdings" panose="05000000000000000000" pitchFamily="2" charset="2"/>
              <a:buChar char="Ø"/>
              <a:defRPr/>
            </a:pPr>
            <a:r>
              <a:rPr lang="tr-TR" sz="1600" b="1" dirty="0" smtClean="0">
                <a:latin typeface="Times New Roman" panose="02020603050405020304" pitchFamily="18" charset="0"/>
                <a:cs typeface="Times New Roman" panose="02020603050405020304" pitchFamily="18" charset="0"/>
              </a:rPr>
              <a:t>İşlem Manipülasyonu:</a:t>
            </a:r>
            <a:r>
              <a:rPr lang="tr-TR" sz="1600" dirty="0" smtClean="0">
                <a:latin typeface="Times New Roman" panose="02020603050405020304" pitchFamily="18" charset="0"/>
                <a:cs typeface="Times New Roman" panose="02020603050405020304" pitchFamily="18" charset="0"/>
              </a:rPr>
              <a:t> Sermaye </a:t>
            </a:r>
            <a:r>
              <a:rPr lang="tr-TR" sz="1600" dirty="0">
                <a:latin typeface="Times New Roman" panose="02020603050405020304" pitchFamily="18" charset="0"/>
                <a:cs typeface="Times New Roman" panose="02020603050405020304" pitchFamily="18" charset="0"/>
              </a:rPr>
              <a:t>piyasası araçlarının fiyatlarına, fiyat değişimlerine, arz ve taleplerine ilişkin olarak yanlış veya yanıltıcı izlenim uyandırmak amacıyla alım veya satım yapanlar, emir verenler, emir iptal edenler, emir değiştirenler veya hesap hareketleri gerçekleştirenler iki yıldan beş yıla kadar hapis ve beş bin günden on bin güne kadar adli para cezası ile cezalandırılırlar. Ancak, bu suçtan dolayı verilecek olan adli para cezasının miktarı, suçun işlenmesi ile elde edilen menfaatten az </a:t>
            </a:r>
            <a:r>
              <a:rPr lang="tr-TR" sz="1600" dirty="0" smtClean="0">
                <a:latin typeface="Times New Roman" panose="02020603050405020304" pitchFamily="18" charset="0"/>
                <a:cs typeface="Times New Roman" panose="02020603050405020304" pitchFamily="18" charset="0"/>
              </a:rPr>
              <a:t>olamaz.</a:t>
            </a:r>
          </a:p>
          <a:p>
            <a:pPr lvl="1" algn="just">
              <a:lnSpc>
                <a:spcPct val="150000"/>
              </a:lnSpc>
              <a:buFont typeface="Wingdings" panose="05000000000000000000" pitchFamily="2" charset="2"/>
              <a:buChar char="Ø"/>
              <a:defRPr/>
            </a:pPr>
            <a:r>
              <a:rPr lang="tr-TR" sz="1600" b="1" dirty="0" smtClean="0">
                <a:latin typeface="Times New Roman" panose="02020603050405020304" pitchFamily="18" charset="0"/>
                <a:cs typeface="Times New Roman" panose="02020603050405020304" pitchFamily="18" charset="0"/>
              </a:rPr>
              <a:t>Bilgi Manipülasyonu:</a:t>
            </a:r>
            <a:r>
              <a:rPr lang="tr-TR" sz="1600" dirty="0" smtClean="0">
                <a:latin typeface="Times New Roman" panose="02020603050405020304" pitchFamily="18" charset="0"/>
                <a:cs typeface="Times New Roman" panose="02020603050405020304" pitchFamily="18" charset="0"/>
              </a:rPr>
              <a:t> Sermaye </a:t>
            </a:r>
            <a:r>
              <a:rPr lang="tr-TR" sz="1600" dirty="0">
                <a:latin typeface="Times New Roman" panose="02020603050405020304" pitchFamily="18" charset="0"/>
                <a:cs typeface="Times New Roman" panose="02020603050405020304" pitchFamily="18" charset="0"/>
              </a:rPr>
              <a:t>piyasası araçlarının fiyatlarını, değerlerini veya yatırımcıların kararlarını etkilemek amacıyla yalan, yanlış veya yanıltıcı bilgi veren, söylenti çıkaran, haber veren, yorum yapan veya rapor hazırlayan ya da bunları yayan ve bu suretle menfaat sağlayanlar iki yıldan beş yıla kadar hapis ve beş bin güne kadar adli para cezası ile cezalandırılırlar</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612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27</a:t>
            </a:fld>
            <a:endParaRPr lang="tr-TR" dirty="0"/>
          </a:p>
        </p:txBody>
      </p:sp>
      <p:sp>
        <p:nvSpPr>
          <p:cNvPr id="8" name="İçerik Yer Tutucusu 2"/>
          <p:cNvSpPr>
            <a:spLocks noGrp="1"/>
          </p:cNvSpPr>
          <p:nvPr>
            <p:ph idx="1"/>
          </p:nvPr>
        </p:nvSpPr>
        <p:spPr>
          <a:xfrm>
            <a:off x="1043607" y="908719"/>
            <a:ext cx="7801363" cy="5621709"/>
          </a:xfrm>
        </p:spPr>
        <p:txBody>
          <a:bodyPr>
            <a:noAutofit/>
          </a:bodyPr>
          <a:lstStyle/>
          <a:p>
            <a:pPr algn="just" fontAlgn="auto">
              <a:lnSpc>
                <a:spcPct val="150000"/>
              </a:lnSpc>
              <a:spcAft>
                <a:spcPts val="0"/>
              </a:spcAft>
              <a:buFont typeface="Wingdings" panose="05000000000000000000" pitchFamily="2" charset="2"/>
              <a:buChar char="Ø"/>
              <a:defRPr/>
            </a:pPr>
            <a:r>
              <a:rPr lang="tr-TR" altLang="tr-TR" sz="2200" b="1" dirty="0" smtClean="0">
                <a:latin typeface="Times New Roman" panose="02020603050405020304" pitchFamily="18" charset="0"/>
                <a:cs typeface="Times New Roman" panose="02020603050405020304" pitchFamily="18" charset="0"/>
              </a:rPr>
              <a:t>Birincil Piyasalar (</a:t>
            </a:r>
            <a:r>
              <a:rPr lang="tr-TR" altLang="tr-TR" sz="2200" b="1" dirty="0" err="1" smtClean="0">
                <a:latin typeface="Times New Roman" panose="02020603050405020304" pitchFamily="18" charset="0"/>
                <a:cs typeface="Times New Roman" panose="02020603050405020304" pitchFamily="18" charset="0"/>
              </a:rPr>
              <a:t>Primary</a:t>
            </a:r>
            <a:r>
              <a:rPr lang="tr-TR" altLang="tr-TR" sz="2200" b="1" dirty="0" smtClean="0">
                <a:latin typeface="Times New Roman" panose="02020603050405020304" pitchFamily="18" charset="0"/>
                <a:cs typeface="Times New Roman" panose="02020603050405020304" pitchFamily="18" charset="0"/>
              </a:rPr>
              <a:t> </a:t>
            </a:r>
            <a:r>
              <a:rPr lang="tr-TR" altLang="tr-TR" sz="2200" b="1" dirty="0" err="1" smtClean="0">
                <a:latin typeface="Times New Roman" panose="02020603050405020304" pitchFamily="18" charset="0"/>
                <a:cs typeface="Times New Roman" panose="02020603050405020304" pitchFamily="18" charset="0"/>
              </a:rPr>
              <a:t>Markets</a:t>
            </a:r>
            <a:r>
              <a:rPr lang="tr-TR" altLang="tr-TR" sz="2200" b="1" dirty="0" smtClean="0">
                <a:latin typeface="Times New Roman" panose="02020603050405020304" pitchFamily="18" charset="0"/>
                <a:cs typeface="Times New Roman" panose="02020603050405020304" pitchFamily="18" charset="0"/>
              </a:rPr>
              <a:t>)</a:t>
            </a:r>
            <a:r>
              <a:rPr lang="tr-TR" altLang="tr-TR" sz="2200" dirty="0" smtClean="0">
                <a:latin typeface="Times New Roman" panose="02020603050405020304" pitchFamily="18" charset="0"/>
                <a:cs typeface="Times New Roman" panose="02020603050405020304" pitchFamily="18" charset="0"/>
              </a:rPr>
              <a:t>:</a:t>
            </a:r>
          </a:p>
          <a:p>
            <a:pPr lvl="1" algn="just">
              <a:lnSpc>
                <a:spcPct val="150000"/>
              </a:lnSpc>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F</a:t>
            </a:r>
            <a:r>
              <a:rPr lang="tr-TR" sz="1800" dirty="0" smtClean="0">
                <a:latin typeface="Times New Roman" panose="02020603050405020304" pitchFamily="18" charset="0"/>
                <a:cs typeface="Times New Roman" panose="02020603050405020304" pitchFamily="18" charset="0"/>
              </a:rPr>
              <a:t>inansman </a:t>
            </a:r>
            <a:r>
              <a:rPr lang="tr-TR" sz="1800" dirty="0">
                <a:latin typeface="Times New Roman" panose="02020603050405020304" pitchFamily="18" charset="0"/>
                <a:cs typeface="Times New Roman" panose="02020603050405020304" pitchFamily="18" charset="0"/>
              </a:rPr>
              <a:t>gereksinimlerini karşılamak amacıyla ihraçları planlanan </a:t>
            </a:r>
            <a:r>
              <a:rPr lang="tr-TR" sz="1800" dirty="0" smtClean="0">
                <a:latin typeface="Times New Roman" panose="02020603050405020304" pitchFamily="18" charset="0"/>
                <a:cs typeface="Times New Roman" panose="02020603050405020304" pitchFamily="18" charset="0"/>
              </a:rPr>
              <a:t>sermaye piyasası araçlarının </a:t>
            </a:r>
            <a:r>
              <a:rPr lang="tr-TR" sz="1800" dirty="0">
                <a:latin typeface="Times New Roman" panose="02020603050405020304" pitchFamily="18" charset="0"/>
                <a:cs typeface="Times New Roman" panose="02020603050405020304" pitchFamily="18" charset="0"/>
              </a:rPr>
              <a:t>ilk satışının gerçekleştirildiği piyasalardır. </a:t>
            </a:r>
            <a:endParaRPr lang="tr-TR" sz="1800" dirty="0" smtClean="0">
              <a:latin typeface="Times New Roman" panose="02020603050405020304" pitchFamily="18" charset="0"/>
              <a:cs typeface="Times New Roman" panose="02020603050405020304" pitchFamily="18" charset="0"/>
            </a:endParaRPr>
          </a:p>
          <a:p>
            <a:pPr lvl="1"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Sermaye piyasası aracı </a:t>
            </a:r>
            <a:r>
              <a:rPr lang="tr-TR" sz="1800" dirty="0">
                <a:latin typeface="Times New Roman" panose="02020603050405020304" pitchFamily="18" charset="0"/>
                <a:cs typeface="Times New Roman" panose="02020603050405020304" pitchFamily="18" charset="0"/>
              </a:rPr>
              <a:t>satışının gerçekleştirilmesi, ihracı yapan şirket veya kuruma nakit girişi </a:t>
            </a:r>
            <a:r>
              <a:rPr lang="tr-TR" sz="1800" dirty="0" smtClean="0">
                <a:latin typeface="Times New Roman" panose="02020603050405020304" pitchFamily="18" charset="0"/>
                <a:cs typeface="Times New Roman" panose="02020603050405020304" pitchFamily="18" charset="0"/>
              </a:rPr>
              <a:t>sağlar.</a:t>
            </a:r>
          </a:p>
          <a:p>
            <a:pPr lvl="1"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Birinci </a:t>
            </a:r>
            <a:r>
              <a:rPr lang="tr-TR" sz="1800" dirty="0">
                <a:latin typeface="Times New Roman" panose="02020603050405020304" pitchFamily="18" charset="0"/>
                <a:cs typeface="Times New Roman" panose="02020603050405020304" pitchFamily="18" charset="0"/>
              </a:rPr>
              <a:t>el piyasalara “ilk ihraç piyasaları” da denilmektedir. </a:t>
            </a:r>
          </a:p>
          <a:p>
            <a:pPr algn="just">
              <a:lnSpc>
                <a:spcPct val="150000"/>
              </a:lnSpc>
              <a:buFont typeface="Wingdings" panose="05000000000000000000" pitchFamily="2" charset="2"/>
              <a:buChar char="Ø"/>
              <a:defRPr/>
            </a:pPr>
            <a:r>
              <a:rPr lang="tr-TR" sz="2200" b="1" dirty="0" smtClean="0">
                <a:latin typeface="Times New Roman" panose="02020603050405020304" pitchFamily="18" charset="0"/>
                <a:cs typeface="Times New Roman" panose="02020603050405020304" pitchFamily="18" charset="0"/>
              </a:rPr>
              <a:t>İkincil Piyasalar (</a:t>
            </a:r>
            <a:r>
              <a:rPr lang="tr-TR" sz="2200" b="1" dirty="0" err="1" smtClean="0">
                <a:latin typeface="Times New Roman" panose="02020603050405020304" pitchFamily="18" charset="0"/>
                <a:cs typeface="Times New Roman" panose="02020603050405020304" pitchFamily="18" charset="0"/>
              </a:rPr>
              <a:t>Secondary</a:t>
            </a:r>
            <a:r>
              <a:rPr lang="tr-TR" sz="2200" b="1" dirty="0" smtClean="0">
                <a:latin typeface="Times New Roman" panose="02020603050405020304" pitchFamily="18" charset="0"/>
                <a:cs typeface="Times New Roman" panose="02020603050405020304" pitchFamily="18" charset="0"/>
              </a:rPr>
              <a:t> </a:t>
            </a:r>
            <a:r>
              <a:rPr lang="tr-TR" sz="2200" b="1" dirty="0" err="1" smtClean="0">
                <a:latin typeface="Times New Roman" panose="02020603050405020304" pitchFamily="18" charset="0"/>
                <a:cs typeface="Times New Roman" panose="02020603050405020304" pitchFamily="18" charset="0"/>
              </a:rPr>
              <a:t>Markets</a:t>
            </a:r>
            <a:r>
              <a:rPr lang="tr-TR" sz="2200" b="1" dirty="0" smtClean="0">
                <a:latin typeface="Times New Roman" panose="02020603050405020304" pitchFamily="18" charset="0"/>
                <a:cs typeface="Times New Roman" panose="02020603050405020304" pitchFamily="18" charset="0"/>
              </a:rPr>
              <a:t>):</a:t>
            </a:r>
          </a:p>
          <a:p>
            <a:pPr lvl="1"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Sermaye piyasası araçları birincil piyasada </a:t>
            </a:r>
            <a:r>
              <a:rPr lang="tr-TR" sz="1800" dirty="0">
                <a:latin typeface="Times New Roman" panose="02020603050405020304" pitchFamily="18" charset="0"/>
                <a:cs typeface="Times New Roman" panose="02020603050405020304" pitchFamily="18" charset="0"/>
              </a:rPr>
              <a:t>satıldıktan sonra, yatırımcıların almış oldukları </a:t>
            </a:r>
            <a:r>
              <a:rPr lang="tr-TR" sz="1800" dirty="0" smtClean="0">
                <a:latin typeface="Times New Roman" panose="02020603050405020304" pitchFamily="18" charset="0"/>
                <a:cs typeface="Times New Roman" panose="02020603050405020304" pitchFamily="18" charset="0"/>
              </a:rPr>
              <a:t>kıymetleri </a:t>
            </a:r>
            <a:r>
              <a:rPr lang="tr-TR" sz="1800" dirty="0">
                <a:latin typeface="Times New Roman" panose="02020603050405020304" pitchFamily="18" charset="0"/>
                <a:cs typeface="Times New Roman" panose="02020603050405020304" pitchFamily="18" charset="0"/>
              </a:rPr>
              <a:t>satmaları veya bir başka yatırımcıdan </a:t>
            </a:r>
            <a:r>
              <a:rPr lang="tr-TR" sz="1800" dirty="0" smtClean="0">
                <a:latin typeface="Times New Roman" panose="02020603050405020304" pitchFamily="18" charset="0"/>
                <a:cs typeface="Times New Roman" panose="02020603050405020304" pitchFamily="18" charset="0"/>
              </a:rPr>
              <a:t>kıymet </a:t>
            </a:r>
            <a:r>
              <a:rPr lang="tr-TR" sz="1800" dirty="0">
                <a:latin typeface="Times New Roman" panose="02020603050405020304" pitchFamily="18" charset="0"/>
                <a:cs typeface="Times New Roman" panose="02020603050405020304" pitchFamily="18" charset="0"/>
              </a:rPr>
              <a:t>almaları şeklinde gerçekleştirilen işlemlerin yapıldığı </a:t>
            </a:r>
            <a:r>
              <a:rPr lang="tr-TR" sz="1800" dirty="0" smtClean="0">
                <a:latin typeface="Times New Roman" panose="02020603050405020304" pitchFamily="18" charset="0"/>
                <a:cs typeface="Times New Roman" panose="02020603050405020304" pitchFamily="18" charset="0"/>
              </a:rPr>
              <a:t>piyasalardır.</a:t>
            </a:r>
          </a:p>
          <a:p>
            <a:pPr lvl="1"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Likidite sağlar.</a:t>
            </a:r>
          </a:p>
          <a:p>
            <a:pPr lvl="1"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D</a:t>
            </a:r>
            <a:r>
              <a:rPr lang="tr-TR" sz="1800" dirty="0" smtClean="0">
                <a:latin typeface="Times New Roman" panose="02020603050405020304" pitchFamily="18" charset="0"/>
                <a:cs typeface="Times New Roman" panose="02020603050405020304" pitchFamily="18" charset="0"/>
              </a:rPr>
              <a:t>evamlı </a:t>
            </a:r>
            <a:r>
              <a:rPr lang="tr-TR" sz="1800" dirty="0">
                <a:latin typeface="Times New Roman" panose="02020603050405020304" pitchFamily="18" charset="0"/>
                <a:cs typeface="Times New Roman" panose="02020603050405020304" pitchFamily="18" charset="0"/>
              </a:rPr>
              <a:t>olarak bir piyasa fiyatının oluşması </a:t>
            </a:r>
            <a:r>
              <a:rPr lang="tr-TR" sz="1800" dirty="0" smtClean="0">
                <a:latin typeface="Times New Roman" panose="02020603050405020304" pitchFamily="18" charset="0"/>
                <a:cs typeface="Times New Roman" panose="02020603050405020304" pitchFamily="18" charset="0"/>
              </a:rPr>
              <a:t>sağlanır. </a:t>
            </a:r>
            <a:endParaRPr lang="tr-TR" sz="18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598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28</a:t>
            </a:fld>
            <a:endParaRPr lang="tr-TR" dirty="0"/>
          </a:p>
        </p:txBody>
      </p:sp>
      <p:sp>
        <p:nvSpPr>
          <p:cNvPr id="8" name="İçerik Yer Tutucusu 2"/>
          <p:cNvSpPr>
            <a:spLocks noGrp="1"/>
          </p:cNvSpPr>
          <p:nvPr>
            <p:ph idx="1"/>
          </p:nvPr>
        </p:nvSpPr>
        <p:spPr>
          <a:xfrm>
            <a:off x="1043607" y="908720"/>
            <a:ext cx="7801363" cy="2592288"/>
          </a:xfrm>
        </p:spPr>
        <p:txBody>
          <a:bodyPr>
            <a:noAutofit/>
          </a:bodyPr>
          <a:lstStyle/>
          <a:p>
            <a:pPr algn="just" fontAlgn="auto">
              <a:lnSpc>
                <a:spcPct val="150000"/>
              </a:lnSpc>
              <a:spcAft>
                <a:spcPts val="0"/>
              </a:spcAft>
              <a:buFont typeface="Wingdings" panose="05000000000000000000" pitchFamily="2" charset="2"/>
              <a:buChar char="Ø"/>
              <a:defRPr/>
            </a:pPr>
            <a:r>
              <a:rPr lang="tr-TR" altLang="tr-TR" sz="2200" b="1" dirty="0" smtClean="0">
                <a:latin typeface="Times New Roman" panose="02020603050405020304" pitchFamily="18" charset="0"/>
                <a:cs typeface="Times New Roman" panose="02020603050405020304" pitchFamily="18" charset="0"/>
              </a:rPr>
              <a:t>İkincil Piyasalar Alım Satım Yapılma Özelliklerine Göre</a:t>
            </a:r>
          </a:p>
          <a:p>
            <a:pPr lvl="1" algn="just">
              <a:lnSpc>
                <a:spcPct val="150000"/>
              </a:lnSpc>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Aracı Piyasalar (Dealer </a:t>
            </a:r>
            <a:r>
              <a:rPr lang="tr-TR" altLang="tr-TR" sz="1800" dirty="0" err="1" smtClean="0">
                <a:latin typeface="Times New Roman" panose="02020603050405020304" pitchFamily="18" charset="0"/>
                <a:cs typeface="Times New Roman" panose="02020603050405020304" pitchFamily="18" charset="0"/>
              </a:rPr>
              <a:t>Markets</a:t>
            </a:r>
            <a:r>
              <a:rPr lang="tr-TR" altLang="tr-TR" sz="1800" dirty="0" smtClean="0">
                <a:latin typeface="Times New Roman" panose="02020603050405020304" pitchFamily="18" charset="0"/>
                <a:cs typeface="Times New Roman" panose="02020603050405020304" pitchFamily="18" charset="0"/>
              </a:rPr>
              <a:t>)</a:t>
            </a:r>
          </a:p>
          <a:p>
            <a:pPr lvl="1" algn="just">
              <a:lnSpc>
                <a:spcPct val="150000"/>
              </a:lnSpc>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Mezat Piyasalar (</a:t>
            </a:r>
            <a:r>
              <a:rPr lang="tr-TR" altLang="tr-TR" sz="1800" dirty="0" err="1" smtClean="0">
                <a:latin typeface="Times New Roman" panose="02020603050405020304" pitchFamily="18" charset="0"/>
                <a:cs typeface="Times New Roman" panose="02020603050405020304" pitchFamily="18" charset="0"/>
              </a:rPr>
              <a:t>Auction</a:t>
            </a:r>
            <a:r>
              <a:rPr lang="tr-TR" altLang="tr-TR" sz="1800" dirty="0" smtClean="0">
                <a:latin typeface="Times New Roman" panose="02020603050405020304" pitchFamily="18" charset="0"/>
                <a:cs typeface="Times New Roman" panose="02020603050405020304" pitchFamily="18" charset="0"/>
              </a:rPr>
              <a:t> </a:t>
            </a:r>
            <a:r>
              <a:rPr lang="tr-TR" altLang="tr-TR" sz="1800" dirty="0" err="1" smtClean="0">
                <a:latin typeface="Times New Roman" panose="02020603050405020304" pitchFamily="18" charset="0"/>
                <a:cs typeface="Times New Roman" panose="02020603050405020304" pitchFamily="18" charset="0"/>
              </a:rPr>
              <a:t>Marets</a:t>
            </a:r>
            <a:r>
              <a:rPr lang="tr-TR" altLang="tr-TR" sz="1800" dirty="0" smtClean="0">
                <a:latin typeface="Times New Roman" panose="02020603050405020304" pitchFamily="18" charset="0"/>
                <a:cs typeface="Times New Roman" panose="02020603050405020304" pitchFamily="18" charset="0"/>
              </a:rPr>
              <a:t>)</a:t>
            </a:r>
          </a:p>
          <a:p>
            <a:pPr lvl="1" algn="just">
              <a:lnSpc>
                <a:spcPct val="150000"/>
              </a:lnSpc>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Komisyoncu Piyasalar (</a:t>
            </a:r>
            <a:r>
              <a:rPr lang="tr-TR" altLang="tr-TR" sz="1800" dirty="0" err="1" smtClean="0">
                <a:latin typeface="Times New Roman" panose="02020603050405020304" pitchFamily="18" charset="0"/>
                <a:cs typeface="Times New Roman" panose="02020603050405020304" pitchFamily="18" charset="0"/>
              </a:rPr>
              <a:t>Brokered</a:t>
            </a:r>
            <a:r>
              <a:rPr lang="tr-TR" altLang="tr-TR" sz="1800" dirty="0" smtClean="0">
                <a:latin typeface="Times New Roman" panose="02020603050405020304" pitchFamily="18" charset="0"/>
                <a:cs typeface="Times New Roman" panose="02020603050405020304" pitchFamily="18" charset="0"/>
              </a:rPr>
              <a:t> </a:t>
            </a:r>
            <a:r>
              <a:rPr lang="tr-TR" altLang="tr-TR" sz="1800" dirty="0" err="1" smtClean="0">
                <a:latin typeface="Times New Roman" panose="02020603050405020304" pitchFamily="18" charset="0"/>
                <a:cs typeface="Times New Roman" panose="02020603050405020304" pitchFamily="18" charset="0"/>
              </a:rPr>
              <a:t>Markets</a:t>
            </a:r>
            <a:r>
              <a:rPr lang="tr-TR" altLang="tr-TR" sz="1800" dirty="0" smtClean="0">
                <a:latin typeface="Times New Roman" panose="02020603050405020304" pitchFamily="18" charset="0"/>
                <a:cs typeface="Times New Roman" panose="02020603050405020304" pitchFamily="18" charset="0"/>
              </a:rPr>
              <a:t>)</a:t>
            </a:r>
          </a:p>
          <a:p>
            <a:pPr lvl="1" algn="just">
              <a:lnSpc>
                <a:spcPct val="150000"/>
              </a:lnSpc>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Doğrudan Arama Piyasaları (Direct </a:t>
            </a:r>
            <a:r>
              <a:rPr lang="tr-TR" altLang="tr-TR" sz="1800" dirty="0" err="1" smtClean="0">
                <a:latin typeface="Times New Roman" panose="02020603050405020304" pitchFamily="18" charset="0"/>
                <a:cs typeface="Times New Roman" panose="02020603050405020304" pitchFamily="18" charset="0"/>
              </a:rPr>
              <a:t>Search</a:t>
            </a:r>
            <a:r>
              <a:rPr lang="tr-TR" altLang="tr-TR" sz="1800" dirty="0" smtClean="0">
                <a:latin typeface="Times New Roman" panose="02020603050405020304" pitchFamily="18" charset="0"/>
                <a:cs typeface="Times New Roman" panose="02020603050405020304" pitchFamily="18" charset="0"/>
              </a:rPr>
              <a:t> </a:t>
            </a:r>
            <a:r>
              <a:rPr lang="tr-TR" altLang="tr-TR" sz="1800" dirty="0" err="1" smtClean="0">
                <a:latin typeface="Times New Roman" panose="02020603050405020304" pitchFamily="18" charset="0"/>
                <a:cs typeface="Times New Roman" panose="02020603050405020304" pitchFamily="18" charset="0"/>
              </a:rPr>
              <a:t>Markets</a:t>
            </a:r>
            <a:r>
              <a:rPr lang="tr-TR" altLang="tr-TR" sz="1800" dirty="0" smtClean="0">
                <a:latin typeface="Times New Roman" panose="02020603050405020304" pitchFamily="18" charset="0"/>
                <a:cs typeface="Times New Roman" panose="02020603050405020304" pitchFamily="18" charset="0"/>
              </a:rPr>
              <a:t>)</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94891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29</a:t>
            </a:fld>
            <a:endParaRPr lang="tr-TR" dirty="0"/>
          </a:p>
        </p:txBody>
      </p:sp>
      <p:sp>
        <p:nvSpPr>
          <p:cNvPr id="8" name="İçerik Yer Tutucusu 2"/>
          <p:cNvSpPr>
            <a:spLocks noGrp="1"/>
          </p:cNvSpPr>
          <p:nvPr>
            <p:ph idx="1"/>
          </p:nvPr>
        </p:nvSpPr>
        <p:spPr>
          <a:xfrm>
            <a:off x="837867" y="1143650"/>
            <a:ext cx="7801363" cy="5949280"/>
          </a:xfrm>
        </p:spPr>
        <p:txBody>
          <a:bodyPr>
            <a:noAutofit/>
          </a:bodyPr>
          <a:lstStyle/>
          <a:p>
            <a:pPr algn="just" fontAlgn="auto">
              <a:lnSpc>
                <a:spcPct val="150000"/>
              </a:lnSpc>
              <a:spcAft>
                <a:spcPts val="0"/>
              </a:spcAft>
              <a:buFont typeface="Wingdings" panose="05000000000000000000" pitchFamily="2" charset="2"/>
              <a:buChar char="Ø"/>
              <a:defRPr/>
            </a:pPr>
            <a:r>
              <a:rPr lang="tr-TR" altLang="tr-TR" sz="1350" b="1" dirty="0" smtClean="0">
                <a:latin typeface="Times New Roman" panose="02020603050405020304" pitchFamily="18" charset="0"/>
                <a:cs typeface="Times New Roman" panose="02020603050405020304" pitchFamily="18" charset="0"/>
              </a:rPr>
              <a:t>Spot Piyasalar</a:t>
            </a:r>
            <a:r>
              <a:rPr lang="tr-TR" altLang="tr-TR" sz="1350" dirty="0" smtClean="0">
                <a:latin typeface="Times New Roman" panose="02020603050405020304" pitchFamily="18" charset="0"/>
                <a:cs typeface="Times New Roman" panose="02020603050405020304" pitchFamily="18" charset="0"/>
              </a:rPr>
              <a:t>:</a:t>
            </a:r>
          </a:p>
          <a:p>
            <a:pPr lvl="1"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Alım satıma konu olan “varlığın” teslimin işlem anında yapıldığı, ödemenin ise genellikle teslimle eş zamanlı olarak yapıldığı piyasalardır. </a:t>
            </a:r>
          </a:p>
          <a:p>
            <a:pPr lvl="1"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Ödeme, nakit olabileceği gibi; çek, bono, poliçe gibi bir senet veya herhangi bir ödeme aracı kullanılarak da yapılabilir. </a:t>
            </a:r>
          </a:p>
          <a:p>
            <a:pPr lvl="1"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Spot piyasayı niteleyen en önemli özellik teslimin hemen yapılıyor olmasıdır. </a:t>
            </a:r>
          </a:p>
          <a:p>
            <a:pPr algn="just">
              <a:lnSpc>
                <a:spcPct val="150000"/>
              </a:lnSpc>
              <a:buFont typeface="Wingdings" panose="05000000000000000000" pitchFamily="2" charset="2"/>
              <a:buChar char="Ø"/>
              <a:defRPr/>
            </a:pPr>
            <a:r>
              <a:rPr lang="tr-TR" sz="1350" b="1" dirty="0" smtClean="0">
                <a:latin typeface="Times New Roman" panose="02020603050405020304" pitchFamily="18" charset="0"/>
                <a:cs typeface="Times New Roman" panose="02020603050405020304" pitchFamily="18" charset="0"/>
              </a:rPr>
              <a:t>Vadeli Piyasalar:</a:t>
            </a:r>
          </a:p>
          <a:p>
            <a:pPr lvl="1"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Vadeli piyasalara, vadeli işlem piyasaları veya türev piyasaları da denilmektedir.</a:t>
            </a:r>
          </a:p>
          <a:p>
            <a:pPr lvl="1"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Vadeli piyasaların en belirgin özelliği, teslimin; tarafların anlaştığı gelecek bir tarihte gerçekleştirilecek olmasıdır.</a:t>
            </a:r>
          </a:p>
          <a:p>
            <a:pPr lvl="1"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Vadeli piyasalarda, önceden belirlenen fiyat, miktar ve nitelikteki bir ticari malı, finansal göstergeyi, sermaye piyasası aracını veya dövizi satın alma ya da satma şeklinde işlemler gerçekleştirilmektedir. </a:t>
            </a:r>
          </a:p>
          <a:p>
            <a:pPr lvl="1" algn="just">
              <a:lnSpc>
                <a:spcPct val="150000"/>
              </a:lnSpc>
              <a:buFont typeface="Wingdings" panose="05000000000000000000" pitchFamily="2" charset="2"/>
              <a:buChar char="Ø"/>
              <a:defRPr/>
            </a:pPr>
            <a:r>
              <a:rPr lang="tr-TR" sz="1350" dirty="0" err="1" smtClean="0">
                <a:latin typeface="Times New Roman" panose="02020603050405020304" pitchFamily="18" charset="0"/>
                <a:cs typeface="Times New Roman" panose="02020603050405020304" pitchFamily="18" charset="0"/>
              </a:rPr>
              <a:t>Hedger</a:t>
            </a:r>
            <a:r>
              <a:rPr lang="tr-TR" sz="1350" dirty="0" smtClean="0">
                <a:latin typeface="Times New Roman" panose="02020603050405020304" pitchFamily="18" charset="0"/>
                <a:cs typeface="Times New Roman" panose="02020603050405020304" pitchFamily="18" charset="0"/>
              </a:rPr>
              <a:t>, spekülatör ve </a:t>
            </a:r>
            <a:r>
              <a:rPr lang="tr-TR" sz="1350" dirty="0" err="1" smtClean="0">
                <a:latin typeface="Times New Roman" panose="02020603050405020304" pitchFamily="18" charset="0"/>
                <a:cs typeface="Times New Roman" panose="02020603050405020304" pitchFamily="18" charset="0"/>
              </a:rPr>
              <a:t>arbitrajcılar</a:t>
            </a:r>
            <a:endParaRPr lang="tr-TR" sz="135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999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3</a:t>
            </a:fld>
            <a:endParaRPr lang="tr-TR" dirty="0"/>
          </a:p>
        </p:txBody>
      </p:sp>
      <p:sp>
        <p:nvSpPr>
          <p:cNvPr id="8" name="İçerik Yer Tutucusu 2"/>
          <p:cNvSpPr>
            <a:spLocks noGrp="1"/>
          </p:cNvSpPr>
          <p:nvPr>
            <p:ph idx="1"/>
          </p:nvPr>
        </p:nvSpPr>
        <p:spPr>
          <a:xfrm>
            <a:off x="781286" y="902870"/>
            <a:ext cx="7801363" cy="494398"/>
          </a:xfrm>
        </p:spPr>
        <p:txBody>
          <a:bodyPr>
            <a:noAutofit/>
          </a:bodyPr>
          <a:lstStyle/>
          <a:p>
            <a:pPr marL="0" indent="0" algn="just" fontAlgn="auto">
              <a:lnSpc>
                <a:spcPct val="150000"/>
              </a:lnSpc>
              <a:spcAft>
                <a:spcPts val="0"/>
              </a:spcAft>
              <a:buNone/>
              <a:defRPr/>
            </a:pPr>
            <a:r>
              <a:rPr lang="tr-TR" altLang="tr-TR" sz="2400" b="1" dirty="0" smtClean="0">
                <a:latin typeface="Times New Roman" panose="02020603050405020304" pitchFamily="18" charset="0"/>
                <a:cs typeface="Times New Roman" panose="02020603050405020304" pitchFamily="18" charset="0"/>
              </a:rPr>
              <a:t>Türkiye’nin Ekonomik Verileri</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Piyasalar</a:t>
            </a:r>
            <a:endParaRPr lang="tr-TR" sz="2800" b="1" dirty="0">
              <a:latin typeface="Times New Roman" panose="02020603050405020304" pitchFamily="18" charset="0"/>
              <a:cs typeface="Times New Roman" panose="0202060305040502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4274124631"/>
              </p:ext>
            </p:extLst>
          </p:nvPr>
        </p:nvGraphicFramePr>
        <p:xfrm>
          <a:off x="336107" y="1440179"/>
          <a:ext cx="8316405" cy="4364740"/>
        </p:xfrm>
        <a:graphic>
          <a:graphicData uri="http://schemas.openxmlformats.org/drawingml/2006/table">
            <a:tbl>
              <a:tblPr>
                <a:tableStyleId>{5C22544A-7EE6-4342-B048-85BDC9FD1C3A}</a:tableStyleId>
              </a:tblPr>
              <a:tblGrid>
                <a:gridCol w="1341358">
                  <a:extLst>
                    <a:ext uri="{9D8B030D-6E8A-4147-A177-3AD203B41FA5}">
                      <a16:colId xmlns="" xmlns:a16="http://schemas.microsoft.com/office/drawing/2014/main" val="122962300"/>
                    </a:ext>
                  </a:extLst>
                </a:gridCol>
                <a:gridCol w="737745">
                  <a:extLst>
                    <a:ext uri="{9D8B030D-6E8A-4147-A177-3AD203B41FA5}">
                      <a16:colId xmlns="" xmlns:a16="http://schemas.microsoft.com/office/drawing/2014/main" val="1417787824"/>
                    </a:ext>
                  </a:extLst>
                </a:gridCol>
                <a:gridCol w="737745">
                  <a:extLst>
                    <a:ext uri="{9D8B030D-6E8A-4147-A177-3AD203B41FA5}">
                      <a16:colId xmlns="" xmlns:a16="http://schemas.microsoft.com/office/drawing/2014/main" val="2204420329"/>
                    </a:ext>
                  </a:extLst>
                </a:gridCol>
                <a:gridCol w="737745">
                  <a:extLst>
                    <a:ext uri="{9D8B030D-6E8A-4147-A177-3AD203B41FA5}">
                      <a16:colId xmlns="" xmlns:a16="http://schemas.microsoft.com/office/drawing/2014/main" val="3168605567"/>
                    </a:ext>
                  </a:extLst>
                </a:gridCol>
                <a:gridCol w="737745">
                  <a:extLst>
                    <a:ext uri="{9D8B030D-6E8A-4147-A177-3AD203B41FA5}">
                      <a16:colId xmlns="" xmlns:a16="http://schemas.microsoft.com/office/drawing/2014/main" val="4255722782"/>
                    </a:ext>
                  </a:extLst>
                </a:gridCol>
                <a:gridCol w="737745">
                  <a:extLst>
                    <a:ext uri="{9D8B030D-6E8A-4147-A177-3AD203B41FA5}">
                      <a16:colId xmlns="" xmlns:a16="http://schemas.microsoft.com/office/drawing/2014/main" val="1973302170"/>
                    </a:ext>
                  </a:extLst>
                </a:gridCol>
                <a:gridCol w="737745">
                  <a:extLst>
                    <a:ext uri="{9D8B030D-6E8A-4147-A177-3AD203B41FA5}">
                      <a16:colId xmlns="" xmlns:a16="http://schemas.microsoft.com/office/drawing/2014/main" val="3336171146"/>
                    </a:ext>
                  </a:extLst>
                </a:gridCol>
                <a:gridCol w="737745">
                  <a:extLst>
                    <a:ext uri="{9D8B030D-6E8A-4147-A177-3AD203B41FA5}">
                      <a16:colId xmlns="" xmlns:a16="http://schemas.microsoft.com/office/drawing/2014/main" val="52864808"/>
                    </a:ext>
                  </a:extLst>
                </a:gridCol>
                <a:gridCol w="737745">
                  <a:extLst>
                    <a:ext uri="{9D8B030D-6E8A-4147-A177-3AD203B41FA5}">
                      <a16:colId xmlns="" xmlns:a16="http://schemas.microsoft.com/office/drawing/2014/main" val="37345715"/>
                    </a:ext>
                  </a:extLst>
                </a:gridCol>
                <a:gridCol w="737745">
                  <a:extLst>
                    <a:ext uri="{9D8B030D-6E8A-4147-A177-3AD203B41FA5}">
                      <a16:colId xmlns="" xmlns:a16="http://schemas.microsoft.com/office/drawing/2014/main" val="1080870892"/>
                    </a:ext>
                  </a:extLst>
                </a:gridCol>
                <a:gridCol w="335342">
                  <a:extLst>
                    <a:ext uri="{9D8B030D-6E8A-4147-A177-3AD203B41FA5}">
                      <a16:colId xmlns="" xmlns:a16="http://schemas.microsoft.com/office/drawing/2014/main" val="2028154976"/>
                    </a:ext>
                  </a:extLst>
                </a:gridCol>
              </a:tblGrid>
              <a:tr h="434671">
                <a:tc>
                  <a:txBody>
                    <a:bodyPr/>
                    <a:lstStyle/>
                    <a:p>
                      <a:pPr algn="l" fontAlgn="b"/>
                      <a:r>
                        <a:rPr lang="tr-TR" sz="1000" b="1" u="none" strike="noStrike" dirty="0">
                          <a:effectLst/>
                          <a:latin typeface="Times New Roman" panose="02020603050405020304" pitchFamily="18" charset="0"/>
                          <a:cs typeface="Times New Roman" panose="02020603050405020304" pitchFamily="18" charset="0"/>
                        </a:rPr>
                        <a:t>Kalem/Dönem</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2010</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2011</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2012</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2013</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2014</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2015</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2016</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2017</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2018</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2019</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extLst>
                  <a:ext uri="{0D108BD9-81ED-4DB2-BD59-A6C34878D82A}">
                    <a16:rowId xmlns="" xmlns:a16="http://schemas.microsoft.com/office/drawing/2014/main" val="3273025675"/>
                  </a:ext>
                </a:extLst>
              </a:tr>
              <a:tr h="455478">
                <a:tc>
                  <a:txBody>
                    <a:bodyPr/>
                    <a:lstStyle/>
                    <a:p>
                      <a:pPr algn="l" fontAlgn="b"/>
                      <a:r>
                        <a:rPr lang="tr-TR" sz="1000" b="1" u="none" strike="noStrike" dirty="0">
                          <a:effectLst/>
                          <a:latin typeface="Times New Roman" panose="02020603050405020304" pitchFamily="18" charset="0"/>
                          <a:cs typeface="Times New Roman" panose="02020603050405020304" pitchFamily="18" charset="0"/>
                        </a:rPr>
                        <a:t>Gayri Safi Yurtiçi Hasıla </a:t>
                      </a:r>
                      <a:endParaRPr lang="tr-TR" sz="1000" b="1" u="none" strike="noStrike" dirty="0" smtClean="0">
                        <a:effectLst/>
                        <a:latin typeface="Times New Roman" panose="02020603050405020304" pitchFamily="18" charset="0"/>
                        <a:cs typeface="Times New Roman" panose="02020603050405020304" pitchFamily="18" charset="0"/>
                      </a:endParaRPr>
                    </a:p>
                    <a:p>
                      <a:pPr algn="l" fontAlgn="b"/>
                      <a:r>
                        <a:rPr lang="tr-TR" sz="1000" b="1" u="none" strike="noStrike" dirty="0" smtClean="0">
                          <a:effectLst/>
                          <a:latin typeface="Times New Roman" panose="02020603050405020304" pitchFamily="18" charset="0"/>
                          <a:cs typeface="Times New Roman" panose="02020603050405020304" pitchFamily="18" charset="0"/>
                        </a:rPr>
                        <a:t>(</a:t>
                      </a:r>
                      <a:r>
                        <a:rPr lang="tr-TR" sz="1000" b="1" u="none" strike="noStrike" dirty="0">
                          <a:effectLst/>
                          <a:latin typeface="Times New Roman" panose="02020603050405020304" pitchFamily="18" charset="0"/>
                          <a:cs typeface="Times New Roman" panose="02020603050405020304" pitchFamily="18" charset="0"/>
                        </a:rPr>
                        <a:t>Bin TL)</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1.160.013.978</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1.394.477.166</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1.569.672.115</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1.809.713.087</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2.044.465.876</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2.338.647.494</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2.608.525.749</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3.110.650.155</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3.724.387.936</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 </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extLst>
                  <a:ext uri="{0D108BD9-81ED-4DB2-BD59-A6C34878D82A}">
                    <a16:rowId xmlns="" xmlns:a16="http://schemas.microsoft.com/office/drawing/2014/main" val="4103725765"/>
                  </a:ext>
                </a:extLst>
              </a:tr>
              <a:tr h="255576">
                <a:tc>
                  <a:txBody>
                    <a:bodyPr/>
                    <a:lstStyle/>
                    <a:p>
                      <a:pPr algn="l" fontAlgn="b"/>
                      <a:r>
                        <a:rPr lang="tr-TR" sz="1000" b="1" u="none" strike="noStrike" dirty="0">
                          <a:effectLst/>
                          <a:latin typeface="Times New Roman" panose="02020603050405020304" pitchFamily="18" charset="0"/>
                          <a:cs typeface="Times New Roman" panose="02020603050405020304" pitchFamily="18" charset="0"/>
                        </a:rPr>
                        <a:t>Enflasyon (%)</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6,40</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10,45</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6,16</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7,40</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8,17</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8,81</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8,53</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11,92</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20,30</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11,84</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extLst>
                  <a:ext uri="{0D108BD9-81ED-4DB2-BD59-A6C34878D82A}">
                    <a16:rowId xmlns="" xmlns:a16="http://schemas.microsoft.com/office/drawing/2014/main" val="968268415"/>
                  </a:ext>
                </a:extLst>
              </a:tr>
              <a:tr h="224982">
                <a:tc>
                  <a:txBody>
                    <a:bodyPr/>
                    <a:lstStyle/>
                    <a:p>
                      <a:pPr algn="l" fontAlgn="b"/>
                      <a:r>
                        <a:rPr lang="tr-TR" sz="1000" b="1" u="none" strike="noStrike">
                          <a:effectLst/>
                          <a:latin typeface="Times New Roman" panose="02020603050405020304" pitchFamily="18" charset="0"/>
                          <a:cs typeface="Times New Roman" panose="02020603050405020304" pitchFamily="18" charset="0"/>
                        </a:rPr>
                        <a:t>Büyüme (%)</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8,49</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11,11</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4,79</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8,49</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5,17</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6,09</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3,18</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7,47</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2,83</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 </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extLst>
                  <a:ext uri="{0D108BD9-81ED-4DB2-BD59-A6C34878D82A}">
                    <a16:rowId xmlns="" xmlns:a16="http://schemas.microsoft.com/office/drawing/2014/main" val="1863916526"/>
                  </a:ext>
                </a:extLst>
              </a:tr>
              <a:tr h="305444">
                <a:tc>
                  <a:txBody>
                    <a:bodyPr/>
                    <a:lstStyle/>
                    <a:p>
                      <a:pPr algn="l" fontAlgn="b"/>
                      <a:r>
                        <a:rPr lang="tr-TR" sz="1000" b="1" u="none" strike="noStrike">
                          <a:effectLst/>
                          <a:latin typeface="Times New Roman" panose="02020603050405020304" pitchFamily="18" charset="0"/>
                          <a:cs typeface="Times New Roman" panose="02020603050405020304" pitchFamily="18" charset="0"/>
                        </a:rPr>
                        <a:t>GSYİH (İnşaat) (Bin TL)</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70.701.311</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100.016.363</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117.433.142</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145.908.413</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165.654.620</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190.619.215</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223.362.831</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266.065.607</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267.099.487</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 </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extLst>
                  <a:ext uri="{0D108BD9-81ED-4DB2-BD59-A6C34878D82A}">
                    <a16:rowId xmlns="" xmlns:a16="http://schemas.microsoft.com/office/drawing/2014/main" val="3594304867"/>
                  </a:ext>
                </a:extLst>
              </a:tr>
              <a:tr h="305444">
                <a:tc>
                  <a:txBody>
                    <a:bodyPr/>
                    <a:lstStyle/>
                    <a:p>
                      <a:pPr algn="l" fontAlgn="b"/>
                      <a:r>
                        <a:rPr lang="tr-TR" sz="1000" b="1" u="none" strike="noStrike" dirty="0">
                          <a:effectLst/>
                          <a:latin typeface="Times New Roman" panose="02020603050405020304" pitchFamily="18" charset="0"/>
                          <a:cs typeface="Times New Roman" panose="02020603050405020304" pitchFamily="18" charset="0"/>
                        </a:rPr>
                        <a:t>Ortalama Nüfus (Bin Kişi)</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73.142</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74.224</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75.176</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76.148</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77.182</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78.218</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79.278</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80.313</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81.407</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83.155</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extLst>
                  <a:ext uri="{0D108BD9-81ED-4DB2-BD59-A6C34878D82A}">
                    <a16:rowId xmlns="" xmlns:a16="http://schemas.microsoft.com/office/drawing/2014/main" val="3657944788"/>
                  </a:ext>
                </a:extLst>
              </a:tr>
              <a:tr h="434671">
                <a:tc>
                  <a:txBody>
                    <a:bodyPr/>
                    <a:lstStyle/>
                    <a:p>
                      <a:pPr algn="l" fontAlgn="b"/>
                      <a:r>
                        <a:rPr lang="tr-TR" sz="1000" b="1" u="none" strike="noStrike" dirty="0">
                          <a:effectLst/>
                          <a:latin typeface="Times New Roman" panose="02020603050405020304" pitchFamily="18" charset="0"/>
                          <a:cs typeface="Times New Roman" panose="02020603050405020304" pitchFamily="18" charset="0"/>
                        </a:rPr>
                        <a:t>Kişi Başı Gelir (TL)</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a:effectLst/>
                          <a:latin typeface="Times New Roman" panose="02020603050405020304" pitchFamily="18" charset="0"/>
                          <a:cs typeface="Times New Roman" panose="02020603050405020304" pitchFamily="18" charset="0"/>
                        </a:rPr>
                        <a:t>15.860</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a:effectLst/>
                          <a:latin typeface="Times New Roman" panose="02020603050405020304" pitchFamily="18" charset="0"/>
                          <a:cs typeface="Times New Roman" panose="02020603050405020304" pitchFamily="18" charset="0"/>
                        </a:rPr>
                        <a:t>18.787</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20.880</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a:effectLst/>
                          <a:latin typeface="Times New Roman" panose="02020603050405020304" pitchFamily="18" charset="0"/>
                          <a:cs typeface="Times New Roman" panose="02020603050405020304" pitchFamily="18" charset="0"/>
                        </a:rPr>
                        <a:t>23.766</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a:effectLst/>
                          <a:latin typeface="Times New Roman" panose="02020603050405020304" pitchFamily="18" charset="0"/>
                          <a:cs typeface="Times New Roman" panose="02020603050405020304" pitchFamily="18" charset="0"/>
                        </a:rPr>
                        <a:t>26.489</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29.899</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32.904</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a:effectLst/>
                          <a:latin typeface="Times New Roman" panose="02020603050405020304" pitchFamily="18" charset="0"/>
                          <a:cs typeface="Times New Roman" panose="02020603050405020304" pitchFamily="18" charset="0"/>
                        </a:rPr>
                        <a:t>38.732</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45.750</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 </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extLst>
                  <a:ext uri="{0D108BD9-81ED-4DB2-BD59-A6C34878D82A}">
                    <a16:rowId xmlns="" xmlns:a16="http://schemas.microsoft.com/office/drawing/2014/main" val="730916520"/>
                  </a:ext>
                </a:extLst>
              </a:tr>
              <a:tr h="434671">
                <a:tc>
                  <a:txBody>
                    <a:bodyPr/>
                    <a:lstStyle/>
                    <a:p>
                      <a:pPr algn="l" fontAlgn="b"/>
                      <a:r>
                        <a:rPr lang="tr-TR" sz="1000" b="1" u="none" strike="noStrike" dirty="0">
                          <a:effectLst/>
                          <a:latin typeface="Times New Roman" panose="02020603050405020304" pitchFamily="18" charset="0"/>
                          <a:cs typeface="Times New Roman" panose="02020603050405020304" pitchFamily="18" charset="0"/>
                        </a:rPr>
                        <a:t>Gayri Safi Yurtiçi Hasıla (Bin $)</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772.365.031</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831.695.611</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871.125.003</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950.355.295</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934.856.836</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861.879.256</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862.745.646</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852.617.951</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789.042.806</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 </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extLst>
                  <a:ext uri="{0D108BD9-81ED-4DB2-BD59-A6C34878D82A}">
                    <a16:rowId xmlns="" xmlns:a16="http://schemas.microsoft.com/office/drawing/2014/main" val="2676159200"/>
                  </a:ext>
                </a:extLst>
              </a:tr>
              <a:tr h="304841">
                <a:tc>
                  <a:txBody>
                    <a:bodyPr/>
                    <a:lstStyle/>
                    <a:p>
                      <a:pPr algn="l" fontAlgn="b"/>
                      <a:r>
                        <a:rPr lang="tr-TR" sz="1000" b="1" u="none" strike="noStrike" dirty="0">
                          <a:effectLst/>
                          <a:latin typeface="Times New Roman" panose="02020603050405020304" pitchFamily="18" charset="0"/>
                          <a:cs typeface="Times New Roman" panose="02020603050405020304" pitchFamily="18" charset="0"/>
                        </a:rPr>
                        <a:t>Kişi Başı Gelir ($)</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10.560</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11.205</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11.588</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12.480</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12.112</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11.019</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10.883</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10.616</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9.693</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 </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extLst>
                  <a:ext uri="{0D108BD9-81ED-4DB2-BD59-A6C34878D82A}">
                    <a16:rowId xmlns="" xmlns:a16="http://schemas.microsoft.com/office/drawing/2014/main" val="3789258539"/>
                  </a:ext>
                </a:extLst>
              </a:tr>
              <a:tr h="374970">
                <a:tc>
                  <a:txBody>
                    <a:bodyPr/>
                    <a:lstStyle/>
                    <a:p>
                      <a:pPr algn="l" fontAlgn="b"/>
                      <a:r>
                        <a:rPr lang="tr-TR" sz="1000" b="1" u="none" strike="noStrike" dirty="0">
                          <a:effectLst/>
                          <a:latin typeface="Times New Roman" panose="02020603050405020304" pitchFamily="18" charset="0"/>
                          <a:cs typeface="Times New Roman" panose="02020603050405020304" pitchFamily="18" charset="0"/>
                        </a:rPr>
                        <a:t>GSYİH (Satın Alma Gücü) (Bin $)</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1.261.304</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1.443.296</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1.539.111</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1.690.856</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1.851.026</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2.012.362</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2.101.655</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2.265.513</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2.316.406</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 </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extLst>
                  <a:ext uri="{0D108BD9-81ED-4DB2-BD59-A6C34878D82A}">
                    <a16:rowId xmlns="" xmlns:a16="http://schemas.microsoft.com/office/drawing/2014/main" val="1413768738"/>
                  </a:ext>
                </a:extLst>
              </a:tr>
              <a:tr h="449964">
                <a:tc>
                  <a:txBody>
                    <a:bodyPr/>
                    <a:lstStyle/>
                    <a:p>
                      <a:pPr algn="l" fontAlgn="b"/>
                      <a:r>
                        <a:rPr lang="tr-TR" sz="1000" b="1" u="none" strike="noStrike" dirty="0">
                          <a:effectLst/>
                          <a:latin typeface="Times New Roman" panose="02020603050405020304" pitchFamily="18" charset="0"/>
                          <a:cs typeface="Times New Roman" panose="02020603050405020304" pitchFamily="18" charset="0"/>
                        </a:rPr>
                        <a:t>Kişi Başı Gelir (Satın Alma Gücü) ($)</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17.245</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19.445</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20.473</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22.205</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23.983</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25.728</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26.510</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28.209</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28.455</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 </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extLst>
                  <a:ext uri="{0D108BD9-81ED-4DB2-BD59-A6C34878D82A}">
                    <a16:rowId xmlns="" xmlns:a16="http://schemas.microsoft.com/office/drawing/2014/main" val="1584347547"/>
                  </a:ext>
                </a:extLst>
              </a:tr>
              <a:tr h="367208">
                <a:tc>
                  <a:txBody>
                    <a:bodyPr/>
                    <a:lstStyle/>
                    <a:p>
                      <a:pPr algn="l" fontAlgn="b"/>
                      <a:r>
                        <a:rPr lang="tr-TR" sz="1000" b="1" u="none" strike="noStrike" dirty="0">
                          <a:effectLst/>
                          <a:latin typeface="Times New Roman" panose="02020603050405020304" pitchFamily="18" charset="0"/>
                          <a:cs typeface="Times New Roman" panose="02020603050405020304" pitchFamily="18" charset="0"/>
                        </a:rPr>
                        <a:t>İşsizlik</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11,13</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9,10</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8,43</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9,04</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9,90</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10,30</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10,90</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10,92</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10,96</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13,40</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extLst>
                  <a:ext uri="{0D108BD9-81ED-4DB2-BD59-A6C34878D82A}">
                    <a16:rowId xmlns="" xmlns:a16="http://schemas.microsoft.com/office/drawing/2014/main" val="718892932"/>
                  </a:ext>
                </a:extLst>
              </a:tr>
            </a:tbl>
          </a:graphicData>
        </a:graphic>
      </p:graphicFrame>
    </p:spTree>
    <p:extLst>
      <p:ext uri="{BB962C8B-B14F-4D97-AF65-F5344CB8AC3E}">
        <p14:creationId xmlns:p14="http://schemas.microsoft.com/office/powerpoint/2010/main" val="1301332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997887" y="1097360"/>
            <a:ext cx="7801363" cy="5760640"/>
          </a:xfrm>
        </p:spPr>
        <p:txBody>
          <a:bodyPr>
            <a:noAutofit/>
          </a:bodyPr>
          <a:lstStyle/>
          <a:p>
            <a:pPr algn="just" fontAlgn="auto">
              <a:lnSpc>
                <a:spcPct val="150000"/>
              </a:lnSpc>
              <a:spcAft>
                <a:spcPts val="0"/>
              </a:spcAft>
              <a:buFont typeface="Wingdings" panose="05000000000000000000" pitchFamily="2" charset="2"/>
              <a:buChar char="Ø"/>
              <a:defRPr/>
            </a:pPr>
            <a:r>
              <a:rPr lang="tr-TR" altLang="tr-TR" sz="1400" b="1" dirty="0" smtClean="0">
                <a:latin typeface="Times New Roman" panose="02020603050405020304" pitchFamily="18" charset="0"/>
                <a:cs typeface="Times New Roman" panose="02020603050405020304" pitchFamily="18" charset="0"/>
              </a:rPr>
              <a:t>Organize Piyasalar</a:t>
            </a:r>
            <a:r>
              <a:rPr lang="tr-TR" altLang="tr-TR" sz="1400" dirty="0" smtClean="0">
                <a:latin typeface="Times New Roman" panose="02020603050405020304" pitchFamily="18" charset="0"/>
                <a:cs typeface="Times New Roman" panose="02020603050405020304" pitchFamily="18" charset="0"/>
              </a:rPr>
              <a:t>:</a:t>
            </a:r>
          </a:p>
          <a:p>
            <a:pPr lvl="1"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İ</a:t>
            </a:r>
            <a:r>
              <a:rPr lang="tr-TR" sz="1400" dirty="0" smtClean="0">
                <a:latin typeface="Times New Roman" panose="02020603050405020304" pitchFamily="18" charset="0"/>
                <a:cs typeface="Times New Roman" panose="02020603050405020304" pitchFamily="18" charset="0"/>
              </a:rPr>
              <a:t>şlem </a:t>
            </a:r>
            <a:r>
              <a:rPr lang="tr-TR" sz="1400" dirty="0">
                <a:latin typeface="Times New Roman" panose="02020603050405020304" pitchFamily="18" charset="0"/>
                <a:cs typeface="Times New Roman" panose="02020603050405020304" pitchFamily="18" charset="0"/>
              </a:rPr>
              <a:t>yapan alıcı ve satıcılar, borsa tarafından belirlenmiş olan kurallara uymak </a:t>
            </a:r>
            <a:r>
              <a:rPr lang="tr-TR" sz="1400" dirty="0" smtClean="0">
                <a:latin typeface="Times New Roman" panose="02020603050405020304" pitchFamily="18" charset="0"/>
                <a:cs typeface="Times New Roman" panose="02020603050405020304" pitchFamily="18" charset="0"/>
              </a:rPr>
              <a:t>zorundadır.</a:t>
            </a:r>
          </a:p>
          <a:p>
            <a:pPr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İki </a:t>
            </a:r>
            <a:r>
              <a:rPr lang="tr-TR" sz="1400" dirty="0">
                <a:latin typeface="Times New Roman" panose="02020603050405020304" pitchFamily="18" charset="0"/>
                <a:cs typeface="Times New Roman" panose="02020603050405020304" pitchFamily="18" charset="0"/>
              </a:rPr>
              <a:t>taraf kendi arasında anlaşarak borsa tarafından belirlenmemiş bir işlemi bu borsa çatısı altında gerçekleştiremezler</a:t>
            </a:r>
          </a:p>
          <a:p>
            <a:pPr lvl="1"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Bir </a:t>
            </a:r>
            <a:r>
              <a:rPr lang="tr-TR" sz="1400" dirty="0" smtClean="0">
                <a:latin typeface="Times New Roman" panose="02020603050405020304" pitchFamily="18" charset="0"/>
                <a:cs typeface="Times New Roman" panose="02020603050405020304" pitchFamily="18" charset="0"/>
              </a:rPr>
              <a:t>borsada </a:t>
            </a:r>
            <a:r>
              <a:rPr lang="tr-TR" sz="1400" dirty="0">
                <a:latin typeface="Times New Roman" panose="02020603050405020304" pitchFamily="18" charset="0"/>
                <a:cs typeface="Times New Roman" panose="02020603050405020304" pitchFamily="18" charset="0"/>
              </a:rPr>
              <a:t>eş zamanlı olarak hem spot menkul kıymet alım satımı hem de vadeli menkul kıymet alım satımına olanak veren işlemler yapılabilir. </a:t>
            </a:r>
          </a:p>
          <a:p>
            <a:pPr algn="just">
              <a:lnSpc>
                <a:spcPct val="150000"/>
              </a:lnSpc>
              <a:buFont typeface="Wingdings" panose="05000000000000000000" pitchFamily="2" charset="2"/>
              <a:buChar char="Ø"/>
              <a:defRPr/>
            </a:pPr>
            <a:r>
              <a:rPr lang="tr-TR" sz="1400" b="1" dirty="0" err="1" smtClean="0">
                <a:latin typeface="Times New Roman" panose="02020603050405020304" pitchFamily="18" charset="0"/>
                <a:cs typeface="Times New Roman" panose="02020603050405020304" pitchFamily="18" charset="0"/>
              </a:rPr>
              <a:t>Tezgahüstü</a:t>
            </a:r>
            <a:r>
              <a:rPr lang="tr-TR" sz="1400" b="1" dirty="0" smtClean="0">
                <a:latin typeface="Times New Roman" panose="02020603050405020304" pitchFamily="18" charset="0"/>
                <a:cs typeface="Times New Roman" panose="02020603050405020304" pitchFamily="18" charset="0"/>
              </a:rPr>
              <a:t> Piyasalar:</a:t>
            </a:r>
          </a:p>
          <a:p>
            <a:pPr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Organize </a:t>
            </a:r>
            <a:r>
              <a:rPr lang="tr-TR" sz="1400" dirty="0">
                <a:latin typeface="Times New Roman" panose="02020603050405020304" pitchFamily="18" charset="0"/>
                <a:cs typeface="Times New Roman" panose="02020603050405020304" pitchFamily="18" charset="0"/>
              </a:rPr>
              <a:t>borsalara göre sınırlamaları çok daha az olan, esnek özellikteki piyasalardır. Bu piyasalarda fiziksel bir mekân </a:t>
            </a:r>
            <a:r>
              <a:rPr lang="tr-TR" sz="1400" dirty="0" smtClean="0">
                <a:latin typeface="Times New Roman" panose="02020603050405020304" pitchFamily="18" charset="0"/>
                <a:cs typeface="Times New Roman" panose="02020603050405020304" pitchFamily="18" charset="0"/>
              </a:rPr>
              <a:t>yoktur.</a:t>
            </a:r>
          </a:p>
          <a:p>
            <a:pPr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Ayrıca</a:t>
            </a:r>
            <a:r>
              <a:rPr lang="tr-TR" sz="1400" dirty="0">
                <a:latin typeface="Times New Roman" panose="02020603050405020304" pitchFamily="18" charset="0"/>
                <a:cs typeface="Times New Roman" panose="02020603050405020304" pitchFamily="18" charset="0"/>
              </a:rPr>
              <a:t>, herhangi bir alıcı ve satıcının herhangi bir şekilde bir araya gelerek kendilerinin belirlediği koşullara göre alım satım yapmaları halinde yaptıkları işlemler de organize olmayan veya tezgâh üstü piyasası işlemi olarak kabul edilmektedir. Bu durumda ne bir borsa ne de bir özel sistem vardır</a:t>
            </a:r>
            <a:r>
              <a:rPr lang="tr-TR" sz="1400" dirty="0" smtClean="0">
                <a:latin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7635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1043607" y="1070868"/>
            <a:ext cx="7801363" cy="5949280"/>
          </a:xfrm>
        </p:spPr>
        <p:txBody>
          <a:bodyPr>
            <a:noAutofit/>
          </a:bodyPr>
          <a:lstStyle/>
          <a:p>
            <a:pPr algn="just" fontAlgn="auto">
              <a:lnSpc>
                <a:spcPts val="2300"/>
              </a:lnSpc>
              <a:spcBef>
                <a:spcPts val="0"/>
              </a:spcBef>
              <a:spcAft>
                <a:spcPts val="0"/>
              </a:spcAft>
              <a:buFont typeface="Wingdings" panose="05000000000000000000" pitchFamily="2" charset="2"/>
              <a:buChar char="Ø"/>
              <a:defRPr/>
            </a:pPr>
            <a:r>
              <a:rPr lang="tr-TR" altLang="tr-TR" sz="1250" b="1" dirty="0" smtClean="0">
                <a:latin typeface="Times New Roman" panose="02020603050405020304" pitchFamily="18" charset="0"/>
                <a:cs typeface="Times New Roman" panose="02020603050405020304" pitchFamily="18" charset="0"/>
              </a:rPr>
              <a:t>Sermaye Piyasası Aracı</a:t>
            </a:r>
            <a:r>
              <a:rPr lang="tr-TR" altLang="tr-TR" sz="1250" dirty="0" smtClean="0">
                <a:latin typeface="Times New Roman" panose="02020603050405020304" pitchFamily="18" charset="0"/>
                <a:cs typeface="Times New Roman" panose="02020603050405020304" pitchFamily="18" charset="0"/>
              </a:rPr>
              <a:t>: </a:t>
            </a:r>
            <a:r>
              <a:rPr lang="tr-TR" sz="1250" dirty="0" smtClean="0">
                <a:latin typeface="Times New Roman" panose="02020603050405020304" pitchFamily="18" charset="0"/>
                <a:cs typeface="Times New Roman" panose="02020603050405020304" pitchFamily="18" charset="0"/>
              </a:rPr>
              <a:t>Menkul </a:t>
            </a:r>
            <a:r>
              <a:rPr lang="tr-TR" sz="1250" dirty="0">
                <a:latin typeface="Times New Roman" panose="02020603050405020304" pitchFamily="18" charset="0"/>
                <a:cs typeface="Times New Roman" panose="02020603050405020304" pitchFamily="18" charset="0"/>
              </a:rPr>
              <a:t>kıymetler ve türev araçlar ile yatırım sözleşmeleri de dâhil olmak üzere Kurulca bu kapsamda olduğu belirlenen diğer sermaye piyasası araçlarını,</a:t>
            </a:r>
          </a:p>
          <a:p>
            <a:pPr algn="just">
              <a:lnSpc>
                <a:spcPts val="2300"/>
              </a:lnSpc>
              <a:spcBef>
                <a:spcPts val="0"/>
              </a:spcBef>
              <a:buFont typeface="Wingdings" panose="05000000000000000000" pitchFamily="2" charset="2"/>
              <a:buChar char="Ø"/>
              <a:defRPr/>
            </a:pPr>
            <a:r>
              <a:rPr lang="tr-TR" sz="1250" b="1" dirty="0">
                <a:latin typeface="Times New Roman" panose="02020603050405020304" pitchFamily="18" charset="0"/>
                <a:cs typeface="Times New Roman" panose="02020603050405020304" pitchFamily="18" charset="0"/>
              </a:rPr>
              <a:t>Menkul </a:t>
            </a:r>
            <a:r>
              <a:rPr lang="tr-TR" sz="1250" b="1" dirty="0" smtClean="0">
                <a:latin typeface="Times New Roman" panose="02020603050405020304" pitchFamily="18" charset="0"/>
                <a:cs typeface="Times New Roman" panose="02020603050405020304" pitchFamily="18" charset="0"/>
              </a:rPr>
              <a:t>Kıymetler: </a:t>
            </a:r>
            <a:r>
              <a:rPr lang="tr-TR" sz="1250" dirty="0" smtClean="0">
                <a:latin typeface="Times New Roman" panose="02020603050405020304" pitchFamily="18" charset="0"/>
                <a:cs typeface="Times New Roman" panose="02020603050405020304" pitchFamily="18" charset="0"/>
              </a:rPr>
              <a:t>Para</a:t>
            </a:r>
            <a:r>
              <a:rPr lang="tr-TR" sz="1250" dirty="0">
                <a:latin typeface="Times New Roman" panose="02020603050405020304" pitchFamily="18" charset="0"/>
                <a:cs typeface="Times New Roman" panose="02020603050405020304" pitchFamily="18" charset="0"/>
              </a:rPr>
              <a:t>, çek, poliçe ve bono hariç olmak </a:t>
            </a:r>
            <a:r>
              <a:rPr lang="tr-TR" sz="1250" dirty="0" smtClean="0">
                <a:latin typeface="Times New Roman" panose="02020603050405020304" pitchFamily="18" charset="0"/>
                <a:cs typeface="Times New Roman" panose="02020603050405020304" pitchFamily="18" charset="0"/>
              </a:rPr>
              <a:t>üzere;</a:t>
            </a:r>
          </a:p>
          <a:p>
            <a:pPr lvl="2" algn="just">
              <a:lnSpc>
                <a:spcPts val="2300"/>
              </a:lnSpc>
              <a:spcBef>
                <a:spcPts val="0"/>
              </a:spcBef>
              <a:buFont typeface="Wingdings" panose="05000000000000000000" pitchFamily="2" charset="2"/>
              <a:buChar char="Ø"/>
              <a:defRPr/>
            </a:pPr>
            <a:r>
              <a:rPr lang="tr-TR" sz="1250" dirty="0" smtClean="0">
                <a:latin typeface="Times New Roman" panose="02020603050405020304" pitchFamily="18" charset="0"/>
                <a:cs typeface="Times New Roman" panose="02020603050405020304" pitchFamily="18" charset="0"/>
              </a:rPr>
              <a:t>Paylar</a:t>
            </a:r>
            <a:r>
              <a:rPr lang="tr-TR" sz="1250" dirty="0">
                <a:latin typeface="Times New Roman" panose="02020603050405020304" pitchFamily="18" charset="0"/>
                <a:cs typeface="Times New Roman" panose="02020603050405020304" pitchFamily="18" charset="0"/>
              </a:rPr>
              <a:t>, pay benzeri diğer kıymetler ile söz konusu paylara ilişkin depo </a:t>
            </a:r>
            <a:r>
              <a:rPr lang="tr-TR" sz="1250" dirty="0" smtClean="0">
                <a:latin typeface="Times New Roman" panose="02020603050405020304" pitchFamily="18" charset="0"/>
                <a:cs typeface="Times New Roman" panose="02020603050405020304" pitchFamily="18" charset="0"/>
              </a:rPr>
              <a:t>sertifikalarını,</a:t>
            </a:r>
          </a:p>
          <a:p>
            <a:pPr lvl="2" algn="just">
              <a:lnSpc>
                <a:spcPts val="2300"/>
              </a:lnSpc>
              <a:spcBef>
                <a:spcPts val="0"/>
              </a:spcBef>
              <a:buFont typeface="Wingdings" panose="05000000000000000000" pitchFamily="2" charset="2"/>
              <a:buChar char="Ø"/>
              <a:defRPr/>
            </a:pPr>
            <a:r>
              <a:rPr lang="tr-TR" sz="1250" dirty="0" smtClean="0">
                <a:latin typeface="Times New Roman" panose="02020603050405020304" pitchFamily="18" charset="0"/>
                <a:cs typeface="Times New Roman" panose="02020603050405020304" pitchFamily="18" charset="0"/>
              </a:rPr>
              <a:t>Borçlanma </a:t>
            </a:r>
            <a:r>
              <a:rPr lang="tr-TR" sz="1250" dirty="0">
                <a:latin typeface="Times New Roman" panose="02020603050405020304" pitchFamily="18" charset="0"/>
                <a:cs typeface="Times New Roman" panose="02020603050405020304" pitchFamily="18" charset="0"/>
              </a:rPr>
              <a:t>araçları veya menkul kıymetleştirilmiş varlık ve gelirlere dayalı borçlanma araçları ile söz konusu kıymetlere ilişkin depo sertifikalarını,</a:t>
            </a:r>
          </a:p>
          <a:p>
            <a:pPr algn="just">
              <a:lnSpc>
                <a:spcPts val="2300"/>
              </a:lnSpc>
              <a:spcBef>
                <a:spcPts val="0"/>
              </a:spcBef>
              <a:buFont typeface="Wingdings" panose="05000000000000000000" pitchFamily="2" charset="2"/>
              <a:buChar char="Ø"/>
              <a:defRPr/>
            </a:pPr>
            <a:r>
              <a:rPr lang="tr-TR" sz="1250" b="1" dirty="0" smtClean="0">
                <a:latin typeface="Times New Roman" panose="02020603050405020304" pitchFamily="18" charset="0"/>
                <a:cs typeface="Times New Roman" panose="02020603050405020304" pitchFamily="18" charset="0"/>
              </a:rPr>
              <a:t>Türev Araçlar</a:t>
            </a:r>
            <a:r>
              <a:rPr lang="tr-TR" sz="1250" dirty="0" smtClean="0">
                <a:latin typeface="Times New Roman" panose="02020603050405020304" pitchFamily="18" charset="0"/>
                <a:cs typeface="Times New Roman" panose="02020603050405020304" pitchFamily="18" charset="0"/>
              </a:rPr>
              <a:t>:</a:t>
            </a:r>
          </a:p>
          <a:p>
            <a:pPr lvl="1" algn="just">
              <a:lnSpc>
                <a:spcPts val="2300"/>
              </a:lnSpc>
              <a:spcBef>
                <a:spcPts val="0"/>
              </a:spcBef>
              <a:buFont typeface="Wingdings" panose="05000000000000000000" pitchFamily="2" charset="2"/>
              <a:buChar char="Ø"/>
              <a:defRPr/>
            </a:pPr>
            <a:r>
              <a:rPr lang="tr-TR" sz="1250" dirty="0" smtClean="0">
                <a:latin typeface="Times New Roman" panose="02020603050405020304" pitchFamily="18" charset="0"/>
                <a:cs typeface="Times New Roman" panose="02020603050405020304" pitchFamily="18" charset="0"/>
              </a:rPr>
              <a:t>Menkul </a:t>
            </a:r>
            <a:r>
              <a:rPr lang="tr-TR" sz="1250" dirty="0">
                <a:latin typeface="Times New Roman" panose="02020603050405020304" pitchFamily="18" charset="0"/>
                <a:cs typeface="Times New Roman" panose="02020603050405020304" pitchFamily="18" charset="0"/>
              </a:rPr>
              <a:t>kıymetleri satın alma veya satma veya birbirleri ile değiştirme hakkı veren türev </a:t>
            </a:r>
            <a:r>
              <a:rPr lang="tr-TR" sz="1250" dirty="0" smtClean="0">
                <a:latin typeface="Times New Roman" panose="02020603050405020304" pitchFamily="18" charset="0"/>
                <a:cs typeface="Times New Roman" panose="02020603050405020304" pitchFamily="18" charset="0"/>
              </a:rPr>
              <a:t>araçları,</a:t>
            </a:r>
          </a:p>
          <a:p>
            <a:pPr lvl="1" algn="just">
              <a:lnSpc>
                <a:spcPts val="2300"/>
              </a:lnSpc>
              <a:spcBef>
                <a:spcPts val="0"/>
              </a:spcBef>
              <a:buFont typeface="Wingdings" panose="05000000000000000000" pitchFamily="2" charset="2"/>
              <a:buChar char="Ø"/>
              <a:defRPr/>
            </a:pPr>
            <a:r>
              <a:rPr lang="tr-TR" sz="1250" dirty="0" smtClean="0">
                <a:latin typeface="Times New Roman" panose="02020603050405020304" pitchFamily="18" charset="0"/>
                <a:cs typeface="Times New Roman" panose="02020603050405020304" pitchFamily="18" charset="0"/>
              </a:rPr>
              <a:t>Değeri</a:t>
            </a:r>
            <a:r>
              <a:rPr lang="tr-TR" sz="1250" dirty="0">
                <a:latin typeface="Times New Roman" panose="02020603050405020304" pitchFamily="18" charset="0"/>
                <a:cs typeface="Times New Roman" panose="02020603050405020304" pitchFamily="18" charset="0"/>
              </a:rPr>
              <a:t>, bir menkul kıymet fiyatına veya getirisine; bir döviz fiyatına veya fiyat değişikliğine; faiz oranına veya orandaki değişikliğe; bir kıymetli maden veya kıymetli taş fiyatına veya fiyat değişikliğine; bir mal fiyatına veya fiyat değişikliğine; Kurulca uygun görülen kurumlarca yayınlanan istatistiklere veya bunlardaki değişikliğe; kredi riski transferi sağlayan, enerji fiyatları ve iklim değişkenleri gibi ölçüm değerleri olan ve bu sayılanlardan oluşturulan bir endeks seviyesine veya seviyedeki değişikliğe bağlı olan türev araçları, bu araçların türevlerini ve sayılan dayanak varlıkları birbirleri ile değiştirme hakkı veren </a:t>
            </a:r>
            <a:r>
              <a:rPr lang="tr-TR" sz="1250" dirty="0" smtClean="0">
                <a:latin typeface="Times New Roman" panose="02020603050405020304" pitchFamily="18" charset="0"/>
                <a:cs typeface="Times New Roman" panose="02020603050405020304" pitchFamily="18" charset="0"/>
              </a:rPr>
              <a:t>türevleri,</a:t>
            </a:r>
          </a:p>
          <a:p>
            <a:pPr lvl="1" algn="just">
              <a:lnSpc>
                <a:spcPts val="2300"/>
              </a:lnSpc>
              <a:spcBef>
                <a:spcPts val="0"/>
              </a:spcBef>
              <a:buFont typeface="Wingdings" panose="05000000000000000000" pitchFamily="2" charset="2"/>
              <a:buChar char="Ø"/>
              <a:defRPr/>
            </a:pPr>
            <a:r>
              <a:rPr lang="tr-TR" sz="1250" dirty="0" smtClean="0">
                <a:latin typeface="Times New Roman" panose="02020603050405020304" pitchFamily="18" charset="0"/>
                <a:cs typeface="Times New Roman" panose="02020603050405020304" pitchFamily="18" charset="0"/>
              </a:rPr>
              <a:t>Döviz </a:t>
            </a:r>
            <a:r>
              <a:rPr lang="tr-TR" sz="1250" dirty="0">
                <a:latin typeface="Times New Roman" panose="02020603050405020304" pitchFamily="18" charset="0"/>
                <a:cs typeface="Times New Roman" panose="02020603050405020304" pitchFamily="18" charset="0"/>
              </a:rPr>
              <a:t>ve kıymetli madenler ile Kurulca belirlenecek diğer varlıklar üzerine yapılacak kaldıraçlı </a:t>
            </a:r>
            <a:r>
              <a:rPr lang="tr-TR" sz="1250" dirty="0" smtClean="0">
                <a:latin typeface="Times New Roman" panose="02020603050405020304" pitchFamily="18" charset="0"/>
                <a:cs typeface="Times New Roman" panose="02020603050405020304" pitchFamily="18" charset="0"/>
              </a:rPr>
              <a:t>işlemleri</a:t>
            </a:r>
            <a:endParaRPr lang="tr-TR" sz="125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Piyasası Araçları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8293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32</a:t>
            </a:fld>
            <a:endParaRPr lang="tr-TR" dirty="0"/>
          </a:p>
        </p:txBody>
      </p:sp>
      <p:sp>
        <p:nvSpPr>
          <p:cNvPr id="8" name="İçerik Yer Tutucusu 2"/>
          <p:cNvSpPr>
            <a:spLocks noGrp="1"/>
          </p:cNvSpPr>
          <p:nvPr>
            <p:ph idx="1"/>
          </p:nvPr>
        </p:nvSpPr>
        <p:spPr>
          <a:xfrm>
            <a:off x="922994" y="1114460"/>
            <a:ext cx="7801363" cy="4863160"/>
          </a:xfrm>
        </p:spPr>
        <p:txBody>
          <a:bodyPr>
            <a:noAutofit/>
          </a:bodyPr>
          <a:lstStyle/>
          <a:p>
            <a:pPr lvl="1" algn="just" fontAlgn="auto">
              <a:lnSpc>
                <a:spcPts val="2500"/>
              </a:lnSpc>
              <a:spcAft>
                <a:spcPts val="0"/>
              </a:spcAft>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Niteliklerine </a:t>
            </a:r>
            <a:r>
              <a:rPr lang="tr-TR" sz="1800" dirty="0">
                <a:latin typeface="Times New Roman" panose="02020603050405020304" pitchFamily="18" charset="0"/>
                <a:cs typeface="Times New Roman" panose="02020603050405020304" pitchFamily="18" charset="0"/>
              </a:rPr>
              <a:t>bağlı olarak ortaklık veya alacaklılık </a:t>
            </a:r>
            <a:r>
              <a:rPr lang="tr-TR" sz="1800" dirty="0" smtClean="0">
                <a:latin typeface="Times New Roman" panose="02020603050405020304" pitchFamily="18" charset="0"/>
                <a:cs typeface="Times New Roman" panose="02020603050405020304" pitchFamily="18" charset="0"/>
              </a:rPr>
              <a:t>sağlarlar.</a:t>
            </a:r>
          </a:p>
          <a:p>
            <a:pPr lvl="1" algn="just" fontAlgn="auto">
              <a:lnSpc>
                <a:spcPts val="2500"/>
              </a:lnSpc>
              <a:spcAft>
                <a:spcPts val="0"/>
              </a:spcAft>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Belli </a:t>
            </a:r>
            <a:r>
              <a:rPr lang="tr-TR" sz="1800" dirty="0">
                <a:latin typeface="Times New Roman" panose="02020603050405020304" pitchFamily="18" charset="0"/>
                <a:cs typeface="Times New Roman" panose="02020603050405020304" pitchFamily="18" charset="0"/>
              </a:rPr>
              <a:t>bir nominal değer ile ihraç </a:t>
            </a:r>
            <a:r>
              <a:rPr lang="tr-TR" sz="1800" dirty="0" smtClean="0">
                <a:latin typeface="Times New Roman" panose="02020603050405020304" pitchFamily="18" charset="0"/>
                <a:cs typeface="Times New Roman" panose="02020603050405020304" pitchFamily="18" charset="0"/>
              </a:rPr>
              <a:t>edilirler.</a:t>
            </a:r>
          </a:p>
          <a:p>
            <a:pPr lvl="1" algn="just" fontAlgn="auto">
              <a:lnSpc>
                <a:spcPts val="2500"/>
              </a:lnSpc>
              <a:spcAft>
                <a:spcPts val="0"/>
              </a:spcAft>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Üzerinde </a:t>
            </a:r>
            <a:r>
              <a:rPr lang="tr-TR" sz="1800" dirty="0">
                <a:latin typeface="Times New Roman" panose="02020603050405020304" pitchFamily="18" charset="0"/>
                <a:cs typeface="Times New Roman" panose="02020603050405020304" pitchFamily="18" charset="0"/>
              </a:rPr>
              <a:t>yazılı olan nominal değerleri ile ilgili </a:t>
            </a:r>
            <a:r>
              <a:rPr lang="tr-TR" sz="1800" dirty="0" smtClean="0">
                <a:latin typeface="Times New Roman" panose="02020603050405020304" pitchFamily="18" charset="0"/>
                <a:cs typeface="Times New Roman" panose="02020603050405020304" pitchFamily="18" charset="0"/>
              </a:rPr>
              <a:t>sermaye piyasası aracının arz </a:t>
            </a:r>
            <a:r>
              <a:rPr lang="tr-TR" sz="1800" dirty="0">
                <a:latin typeface="Times New Roman" panose="02020603050405020304" pitchFamily="18" charset="0"/>
                <a:cs typeface="Times New Roman" panose="02020603050405020304" pitchFamily="18" charset="0"/>
              </a:rPr>
              <a:t>ve talebine göre belirlenen alım satım fiyatları (piyasa değeri) birbirlerinden farklı olabilir. </a:t>
            </a:r>
          </a:p>
          <a:p>
            <a:pPr lvl="1" algn="just">
              <a:lnSpc>
                <a:spcPts val="25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İhraç </a:t>
            </a:r>
            <a:r>
              <a:rPr lang="tr-TR" sz="1800" dirty="0">
                <a:latin typeface="Times New Roman" panose="02020603050405020304" pitchFamily="18" charset="0"/>
                <a:cs typeface="Times New Roman" panose="02020603050405020304" pitchFamily="18" charset="0"/>
              </a:rPr>
              <a:t>eden işletmeler için finansman, satın alan yatırımcılar açısından bir yatırım aracıdırlar.</a:t>
            </a:r>
          </a:p>
          <a:p>
            <a:pPr lvl="1" algn="just">
              <a:lnSpc>
                <a:spcPts val="25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Sermaye piyasası araçları, genellikle poliçe ve bonoda olduğu gibi bir ticari ilişkiye bağlı olarak sınırlı sayıda ihraç edilmezler. Çok sayıda ihraç </a:t>
            </a:r>
            <a:r>
              <a:rPr lang="tr-TR" sz="1800" dirty="0" smtClean="0">
                <a:latin typeface="Times New Roman" panose="02020603050405020304" pitchFamily="18" charset="0"/>
                <a:cs typeface="Times New Roman" panose="02020603050405020304" pitchFamily="18" charset="0"/>
              </a:rPr>
              <a:t>edilirler.</a:t>
            </a:r>
          </a:p>
          <a:p>
            <a:pPr lvl="1" algn="just">
              <a:lnSpc>
                <a:spcPts val="25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Menkul </a:t>
            </a:r>
            <a:r>
              <a:rPr lang="tr-TR" sz="1800" dirty="0">
                <a:latin typeface="Times New Roman" panose="02020603050405020304" pitchFamily="18" charset="0"/>
                <a:cs typeface="Times New Roman" panose="02020603050405020304" pitchFamily="18" charset="0"/>
              </a:rPr>
              <a:t>kıymetin sayısının çok olması, ikinci piyasasının etkin bir şekilde işlemesine veya menkul kıymetin daha likit bir özellik kazanmasına olumlu etki </a:t>
            </a:r>
            <a:r>
              <a:rPr lang="tr-TR" sz="1800" dirty="0" smtClean="0">
                <a:latin typeface="Times New Roman" panose="02020603050405020304" pitchFamily="18" charset="0"/>
                <a:cs typeface="Times New Roman" panose="02020603050405020304" pitchFamily="18" charset="0"/>
              </a:rPr>
              <a:t>yapar.</a:t>
            </a:r>
          </a:p>
          <a:p>
            <a:pPr lvl="1" algn="just">
              <a:lnSpc>
                <a:spcPts val="25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Nama </a:t>
            </a:r>
            <a:r>
              <a:rPr lang="tr-TR" sz="1800" dirty="0">
                <a:latin typeface="Times New Roman" panose="02020603050405020304" pitchFamily="18" charset="0"/>
                <a:cs typeface="Times New Roman" panose="02020603050405020304" pitchFamily="18" charset="0"/>
              </a:rPr>
              <a:t>(</a:t>
            </a:r>
            <a:r>
              <a:rPr lang="tr-TR" sz="1800" dirty="0" err="1">
                <a:latin typeface="Times New Roman" panose="02020603050405020304" pitchFamily="18" charset="0"/>
                <a:cs typeface="Times New Roman" panose="02020603050405020304" pitchFamily="18" charset="0"/>
              </a:rPr>
              <a:t>registered</a:t>
            </a:r>
            <a:r>
              <a:rPr lang="tr-TR" sz="1800" dirty="0">
                <a:latin typeface="Times New Roman" panose="02020603050405020304" pitchFamily="18" charset="0"/>
                <a:cs typeface="Times New Roman" panose="02020603050405020304" pitchFamily="18" charset="0"/>
              </a:rPr>
              <a:t>) ve hamiline (</a:t>
            </a:r>
            <a:r>
              <a:rPr lang="tr-TR" sz="1800" dirty="0" err="1">
                <a:latin typeface="Times New Roman" panose="02020603050405020304" pitchFamily="18" charset="0"/>
                <a:cs typeface="Times New Roman" panose="02020603050405020304" pitchFamily="18" charset="0"/>
              </a:rPr>
              <a:t>bearer</a:t>
            </a:r>
            <a:r>
              <a:rPr lang="tr-TR" sz="1800" dirty="0">
                <a:latin typeface="Times New Roman" panose="02020603050405020304" pitchFamily="18" charset="0"/>
                <a:cs typeface="Times New Roman" panose="02020603050405020304" pitchFamily="18" charset="0"/>
              </a:rPr>
              <a:t>) yazılı olabilirler</a:t>
            </a:r>
            <a:r>
              <a:rPr lang="tr-TR" sz="18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 Araçlarının Özellikleri</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4479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33</a:t>
            </a:fld>
            <a:endParaRPr lang="tr-TR" dirty="0"/>
          </a:p>
        </p:txBody>
      </p:sp>
      <p:sp>
        <p:nvSpPr>
          <p:cNvPr id="8" name="İçerik Yer Tutucusu 2"/>
          <p:cNvSpPr>
            <a:spLocks noGrp="1"/>
          </p:cNvSpPr>
          <p:nvPr>
            <p:ph idx="1"/>
          </p:nvPr>
        </p:nvSpPr>
        <p:spPr>
          <a:xfrm>
            <a:off x="1043607" y="908720"/>
            <a:ext cx="7801363" cy="3312368"/>
          </a:xfrm>
        </p:spPr>
        <p:txBody>
          <a:bodyPr>
            <a:noAutofit/>
          </a:bodyPr>
          <a:lstStyle/>
          <a:p>
            <a:pPr algn="just" fontAlgn="auto">
              <a:lnSpc>
                <a:spcPct val="150000"/>
              </a:lnSpc>
              <a:spcAft>
                <a:spcPts val="0"/>
              </a:spcAft>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Sermaye </a:t>
            </a:r>
            <a:r>
              <a:rPr lang="tr-TR" sz="2400" dirty="0">
                <a:latin typeface="Times New Roman" panose="02020603050405020304" pitchFamily="18" charset="0"/>
                <a:cs typeface="Times New Roman" panose="02020603050405020304" pitchFamily="18" charset="0"/>
              </a:rPr>
              <a:t>piyasası </a:t>
            </a:r>
            <a:r>
              <a:rPr lang="tr-TR" sz="2400" dirty="0" smtClean="0">
                <a:latin typeface="Times New Roman" panose="02020603050405020304" pitchFamily="18" charset="0"/>
                <a:cs typeface="Times New Roman" panose="02020603050405020304" pitchFamily="18" charset="0"/>
              </a:rPr>
              <a:t>araçları aşağıdaki şekilde üç </a:t>
            </a:r>
            <a:r>
              <a:rPr lang="tr-TR" sz="2400" dirty="0">
                <a:latin typeface="Times New Roman" panose="02020603050405020304" pitchFamily="18" charset="0"/>
                <a:cs typeface="Times New Roman" panose="02020603050405020304" pitchFamily="18" charset="0"/>
              </a:rPr>
              <a:t>temel gruba </a:t>
            </a:r>
            <a:r>
              <a:rPr lang="tr-TR" sz="2400" dirty="0" smtClean="0">
                <a:latin typeface="Times New Roman" panose="02020603050405020304" pitchFamily="18" charset="0"/>
                <a:cs typeface="Times New Roman" panose="02020603050405020304" pitchFamily="18" charset="0"/>
              </a:rPr>
              <a:t>ayrılırlar.</a:t>
            </a:r>
          </a:p>
          <a:p>
            <a:pPr lvl="1"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Ortaklık </a:t>
            </a:r>
            <a:r>
              <a:rPr lang="tr-TR" sz="2400" dirty="0">
                <a:latin typeface="Times New Roman" panose="02020603050405020304" pitchFamily="18" charset="0"/>
                <a:cs typeface="Times New Roman" panose="02020603050405020304" pitchFamily="18" charset="0"/>
              </a:rPr>
              <a:t>hakkı sağlayan sermaye piyasası araçları </a:t>
            </a:r>
            <a:endParaRPr lang="tr-TR" sz="2400" dirty="0" smtClean="0">
              <a:latin typeface="Times New Roman" panose="02020603050405020304" pitchFamily="18" charset="0"/>
              <a:cs typeface="Times New Roman" panose="02020603050405020304" pitchFamily="18" charset="0"/>
            </a:endParaRPr>
          </a:p>
          <a:p>
            <a:pPr lvl="1"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Alacak </a:t>
            </a:r>
            <a:r>
              <a:rPr lang="tr-TR" sz="2400" dirty="0">
                <a:latin typeface="Times New Roman" panose="02020603050405020304" pitchFamily="18" charset="0"/>
                <a:cs typeface="Times New Roman" panose="02020603050405020304" pitchFamily="18" charset="0"/>
              </a:rPr>
              <a:t>hakkı sağlayan sermaye piyasası araçları </a:t>
            </a:r>
            <a:endParaRPr lang="tr-TR" sz="2400" dirty="0" smtClean="0">
              <a:latin typeface="Times New Roman" panose="02020603050405020304" pitchFamily="18" charset="0"/>
              <a:cs typeface="Times New Roman" panose="02020603050405020304" pitchFamily="18" charset="0"/>
            </a:endParaRPr>
          </a:p>
          <a:p>
            <a:pPr lvl="1"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Karma </a:t>
            </a:r>
            <a:r>
              <a:rPr lang="tr-TR" sz="2400" dirty="0">
                <a:latin typeface="Times New Roman" panose="02020603050405020304" pitchFamily="18" charset="0"/>
                <a:cs typeface="Times New Roman" panose="02020603050405020304" pitchFamily="18" charset="0"/>
              </a:rPr>
              <a:t>nitelikteki sermaye piyasası araçları </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Piyasası Araçları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19259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34</a:t>
            </a:fld>
            <a:endParaRPr lang="tr-TR" dirty="0"/>
          </a:p>
        </p:txBody>
      </p:sp>
      <p:sp>
        <p:nvSpPr>
          <p:cNvPr id="8" name="İçerik Yer Tutucusu 2"/>
          <p:cNvSpPr>
            <a:spLocks noGrp="1"/>
          </p:cNvSpPr>
          <p:nvPr>
            <p:ph idx="1"/>
          </p:nvPr>
        </p:nvSpPr>
        <p:spPr>
          <a:xfrm>
            <a:off x="1043607" y="908720"/>
            <a:ext cx="7801363" cy="1800200"/>
          </a:xfrm>
        </p:spPr>
        <p:txBody>
          <a:bodyPr>
            <a:noAutofit/>
          </a:bodyPr>
          <a:lstStyle/>
          <a:p>
            <a:pPr algn="just" fontAlgn="auto">
              <a:lnSpc>
                <a:spcPct val="150000"/>
              </a:lnSpc>
              <a:spcAft>
                <a:spcPts val="0"/>
              </a:spcAft>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Paylar.</a:t>
            </a:r>
          </a:p>
          <a:p>
            <a:pPr lvl="1"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Adi Paylar</a:t>
            </a:r>
          </a:p>
          <a:p>
            <a:pPr lvl="1"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İmtiyazlı Paylar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Ortaklık Hakkı Sağlayan Sermaye Piyasası Araçları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6586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35</a:t>
            </a:fld>
            <a:endParaRPr lang="tr-TR" dirty="0"/>
          </a:p>
        </p:txBody>
      </p:sp>
      <p:sp>
        <p:nvSpPr>
          <p:cNvPr id="8" name="İçerik Yer Tutucusu 2"/>
          <p:cNvSpPr>
            <a:spLocks noGrp="1"/>
          </p:cNvSpPr>
          <p:nvPr>
            <p:ph idx="1"/>
          </p:nvPr>
        </p:nvSpPr>
        <p:spPr>
          <a:xfrm>
            <a:off x="1043607" y="908720"/>
            <a:ext cx="7801363" cy="4248472"/>
          </a:xfrm>
        </p:spPr>
        <p:txBody>
          <a:bodyPr>
            <a:noAutofit/>
          </a:bodyPr>
          <a:lstStyle/>
          <a:p>
            <a:pPr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Özel </a:t>
            </a:r>
            <a:r>
              <a:rPr lang="tr-TR" sz="2400" dirty="0">
                <a:latin typeface="Times New Roman" panose="02020603050405020304" pitchFamily="18" charset="0"/>
                <a:cs typeface="Times New Roman" panose="02020603050405020304" pitchFamily="18" charset="0"/>
              </a:rPr>
              <a:t>Sektör Tahvili </a:t>
            </a:r>
          </a:p>
          <a:p>
            <a:pPr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Kar </a:t>
            </a:r>
            <a:r>
              <a:rPr lang="tr-TR" sz="2400" dirty="0">
                <a:latin typeface="Times New Roman" panose="02020603050405020304" pitchFamily="18" charset="0"/>
                <a:cs typeface="Times New Roman" panose="02020603050405020304" pitchFamily="18" charset="0"/>
              </a:rPr>
              <a:t>ve Zarar Ortaklığı Belgeleri </a:t>
            </a:r>
            <a:endParaRPr lang="tr-TR" sz="24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Finansman </a:t>
            </a:r>
            <a:r>
              <a:rPr lang="tr-TR" sz="2400" dirty="0">
                <a:latin typeface="Times New Roman" panose="02020603050405020304" pitchFamily="18" charset="0"/>
                <a:cs typeface="Times New Roman" panose="02020603050405020304" pitchFamily="18" charset="0"/>
              </a:rPr>
              <a:t>Bonoları </a:t>
            </a:r>
            <a:endParaRPr lang="tr-TR" sz="24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sv-SE" sz="2400" dirty="0" smtClean="0">
                <a:latin typeface="Times New Roman" panose="02020603050405020304" pitchFamily="18" charset="0"/>
                <a:cs typeface="Times New Roman" panose="02020603050405020304" pitchFamily="18" charset="0"/>
              </a:rPr>
              <a:t>Banka </a:t>
            </a:r>
            <a:r>
              <a:rPr lang="sv-SE" sz="2400" dirty="0">
                <a:latin typeface="Times New Roman" panose="02020603050405020304" pitchFamily="18" charset="0"/>
                <a:cs typeface="Times New Roman" panose="02020603050405020304" pitchFamily="18" charset="0"/>
              </a:rPr>
              <a:t>Bonoları ve Banka Garantili Bonolar </a:t>
            </a:r>
            <a:endParaRPr lang="tr-TR" sz="24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Devlet </a:t>
            </a:r>
            <a:r>
              <a:rPr lang="tr-TR" sz="2400" dirty="0">
                <a:latin typeface="Times New Roman" panose="02020603050405020304" pitchFamily="18" charset="0"/>
                <a:cs typeface="Times New Roman" panose="02020603050405020304" pitchFamily="18" charset="0"/>
              </a:rPr>
              <a:t>Tahvili </a:t>
            </a:r>
            <a:endParaRPr lang="tr-TR" sz="24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Hazine </a:t>
            </a:r>
            <a:r>
              <a:rPr lang="tr-TR" sz="2400" dirty="0">
                <a:latin typeface="Times New Roman" panose="02020603050405020304" pitchFamily="18" charset="0"/>
                <a:cs typeface="Times New Roman" panose="02020603050405020304" pitchFamily="18" charset="0"/>
              </a:rPr>
              <a:t>Bonosu </a:t>
            </a:r>
            <a:endParaRPr lang="tr-TR" sz="24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Gelir </a:t>
            </a:r>
            <a:r>
              <a:rPr lang="tr-TR" sz="2400" dirty="0">
                <a:latin typeface="Times New Roman" panose="02020603050405020304" pitchFamily="18" charset="0"/>
                <a:cs typeface="Times New Roman" panose="02020603050405020304" pitchFamily="18" charset="0"/>
              </a:rPr>
              <a:t>Ortaklığı </a:t>
            </a:r>
            <a:r>
              <a:rPr lang="tr-TR" sz="2400" dirty="0" smtClean="0">
                <a:latin typeface="Times New Roman" panose="02020603050405020304" pitchFamily="18" charset="0"/>
                <a:cs typeface="Times New Roman" panose="02020603050405020304" pitchFamily="18" charset="0"/>
              </a:rPr>
              <a:t>Senedi</a:t>
            </a:r>
            <a:endParaRPr lang="tr-TR" sz="2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Alacak Hakkı Sağlayan Sermaye Piyasası Araçları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168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36</a:t>
            </a:fld>
            <a:endParaRPr lang="tr-TR" dirty="0"/>
          </a:p>
        </p:txBody>
      </p:sp>
      <p:sp>
        <p:nvSpPr>
          <p:cNvPr id="8" name="İçerik Yer Tutucusu 2"/>
          <p:cNvSpPr>
            <a:spLocks noGrp="1"/>
          </p:cNvSpPr>
          <p:nvPr>
            <p:ph idx="1"/>
          </p:nvPr>
        </p:nvSpPr>
        <p:spPr>
          <a:xfrm>
            <a:off x="1043607" y="908720"/>
            <a:ext cx="7801363" cy="2016224"/>
          </a:xfrm>
        </p:spPr>
        <p:txBody>
          <a:bodyPr>
            <a:noAutofit/>
          </a:bodyPr>
          <a:lstStyle/>
          <a:p>
            <a:pPr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Hisse </a:t>
            </a:r>
            <a:r>
              <a:rPr lang="tr-TR" sz="2400" dirty="0">
                <a:latin typeface="Times New Roman" panose="02020603050405020304" pitchFamily="18" charset="0"/>
                <a:cs typeface="Times New Roman" panose="02020603050405020304" pitchFamily="18" charset="0"/>
              </a:rPr>
              <a:t>Senedi ile Değiştirilebilir </a:t>
            </a:r>
            <a:r>
              <a:rPr lang="tr-TR" sz="2400" dirty="0" smtClean="0">
                <a:latin typeface="Times New Roman" panose="02020603050405020304" pitchFamily="18" charset="0"/>
                <a:cs typeface="Times New Roman" panose="02020603050405020304" pitchFamily="18" charset="0"/>
              </a:rPr>
              <a:t>Tahvil</a:t>
            </a:r>
          </a:p>
          <a:p>
            <a:pPr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Kara </a:t>
            </a:r>
            <a:r>
              <a:rPr lang="tr-TR" sz="2400" dirty="0" err="1">
                <a:latin typeface="Times New Roman" panose="02020603050405020304" pitchFamily="18" charset="0"/>
                <a:cs typeface="Times New Roman" panose="02020603050405020304" pitchFamily="18" charset="0"/>
              </a:rPr>
              <a:t>İştirakli</a:t>
            </a:r>
            <a:r>
              <a:rPr lang="tr-TR" sz="2400" dirty="0">
                <a:latin typeface="Times New Roman" panose="02020603050405020304" pitchFamily="18" charset="0"/>
                <a:cs typeface="Times New Roman" panose="02020603050405020304" pitchFamily="18" charset="0"/>
              </a:rPr>
              <a:t> Tahvil </a:t>
            </a:r>
            <a:endParaRPr lang="tr-TR" sz="24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Katılma </a:t>
            </a:r>
            <a:r>
              <a:rPr lang="tr-TR" sz="2400" dirty="0">
                <a:latin typeface="Times New Roman" panose="02020603050405020304" pitchFamily="18" charset="0"/>
                <a:cs typeface="Times New Roman" panose="02020603050405020304" pitchFamily="18" charset="0"/>
              </a:rPr>
              <a:t>İntifa Senedi </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Karma Nitelikteki Sermaye Piyasası Araçları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796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37</a:t>
            </a:fld>
            <a:endParaRPr lang="tr-TR" dirty="0"/>
          </a:p>
        </p:txBody>
      </p:sp>
      <p:sp>
        <p:nvSpPr>
          <p:cNvPr id="8" name="İçerik Yer Tutucusu 2"/>
          <p:cNvSpPr>
            <a:spLocks noGrp="1"/>
          </p:cNvSpPr>
          <p:nvPr>
            <p:ph idx="1"/>
          </p:nvPr>
        </p:nvSpPr>
        <p:spPr>
          <a:xfrm>
            <a:off x="917030" y="539532"/>
            <a:ext cx="7441322" cy="5949280"/>
          </a:xfrm>
        </p:spPr>
        <p:txBody>
          <a:bodyPr>
            <a:noAutofit/>
          </a:bodyPr>
          <a:lstStyle/>
          <a:p>
            <a:pPr algn="just" fontAlgn="auto">
              <a:lnSpc>
                <a:spcPct val="150000"/>
              </a:lnSpc>
              <a:spcAft>
                <a:spcPts val="0"/>
              </a:spcAft>
              <a:buFont typeface="Wingdings" panose="05000000000000000000" pitchFamily="2" charset="2"/>
              <a:buChar char="Ø"/>
              <a:defRPr/>
            </a:pPr>
            <a:endParaRPr lang="tr-TR" sz="1800" dirty="0" smtClean="0">
              <a:latin typeface="Times New Roman" panose="02020603050405020304" pitchFamily="18" charset="0"/>
              <a:cs typeface="Times New Roman" panose="02020603050405020304" pitchFamily="18" charset="0"/>
            </a:endParaRPr>
          </a:p>
          <a:p>
            <a:pPr algn="just" fontAlgn="auto">
              <a:lnSpc>
                <a:spcPct val="150000"/>
              </a:lnSpc>
              <a:spcAft>
                <a:spcPts val="0"/>
              </a:spcAft>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Yatırım kuruluşları (bankalar ve aracı kurumlar)</a:t>
            </a:r>
          </a:p>
          <a:p>
            <a:pPr algn="just" fontAlgn="auto">
              <a:lnSpc>
                <a:spcPct val="150000"/>
              </a:lnSpc>
              <a:spcAft>
                <a:spcPts val="0"/>
              </a:spcAft>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Kolektif yatırım kuruluşları (Yatırım fonları ve ortaklıkları)</a:t>
            </a:r>
          </a:p>
          <a:p>
            <a:pPr algn="just" fontAlgn="auto">
              <a:lnSpc>
                <a:spcPct val="150000"/>
              </a:lnSpc>
              <a:spcAft>
                <a:spcPts val="0"/>
              </a:spcAft>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Sermaye piyasasında faaliyette bulunacak bağımsız denetim, değerleme ve derecelendirme kuruluşları</a:t>
            </a:r>
          </a:p>
          <a:p>
            <a:pPr algn="just" fontAlgn="auto">
              <a:lnSpc>
                <a:spcPct val="150000"/>
              </a:lnSpc>
              <a:spcAft>
                <a:spcPts val="0"/>
              </a:spcAft>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Portföy yönetim şirketleri</a:t>
            </a:r>
          </a:p>
          <a:p>
            <a:pPr algn="just" fontAlgn="auto">
              <a:lnSpc>
                <a:spcPct val="150000"/>
              </a:lnSpc>
              <a:spcAft>
                <a:spcPts val="0"/>
              </a:spcAft>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İpotek finansmanı kuruluşları</a:t>
            </a:r>
          </a:p>
          <a:p>
            <a:pPr algn="just" fontAlgn="auto">
              <a:lnSpc>
                <a:spcPct val="150000"/>
              </a:lnSpc>
              <a:spcAft>
                <a:spcPts val="0"/>
              </a:spcAft>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Konut finansmanı ve varlık finansmanı fonları</a:t>
            </a:r>
          </a:p>
          <a:p>
            <a:pPr algn="just" fontAlgn="auto">
              <a:lnSpc>
                <a:spcPct val="150000"/>
              </a:lnSpc>
              <a:spcAft>
                <a:spcPts val="0"/>
              </a:spcAft>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Varlık kiralama şirketleri</a:t>
            </a:r>
          </a:p>
          <a:p>
            <a:pPr algn="just" fontAlgn="auto">
              <a:lnSpc>
                <a:spcPct val="150000"/>
              </a:lnSpc>
              <a:spcAft>
                <a:spcPts val="0"/>
              </a:spcAft>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Merkezî takas kuruluşları (</a:t>
            </a:r>
            <a:r>
              <a:rPr lang="tr-TR" sz="1400" dirty="0" err="1" smtClean="0">
                <a:latin typeface="Times New Roman" panose="02020603050405020304" pitchFamily="18" charset="0"/>
                <a:cs typeface="Times New Roman" panose="02020603050405020304" pitchFamily="18" charset="0"/>
              </a:rPr>
              <a:t>Takasbank</a:t>
            </a:r>
            <a:r>
              <a:rPr lang="tr-TR" sz="1400" dirty="0" smtClean="0">
                <a:latin typeface="Times New Roman" panose="02020603050405020304" pitchFamily="18" charset="0"/>
                <a:cs typeface="Times New Roman" panose="02020603050405020304" pitchFamily="18" charset="0"/>
              </a:rPr>
              <a:t>)</a:t>
            </a:r>
          </a:p>
          <a:p>
            <a:pPr algn="just" fontAlgn="auto">
              <a:lnSpc>
                <a:spcPct val="150000"/>
              </a:lnSpc>
              <a:spcAft>
                <a:spcPts val="0"/>
              </a:spcAft>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Merkezî saklama kuruluşları (MKK)</a:t>
            </a:r>
          </a:p>
          <a:p>
            <a:pPr algn="just" fontAlgn="auto">
              <a:lnSpc>
                <a:spcPct val="150000"/>
              </a:lnSpc>
              <a:spcAft>
                <a:spcPts val="0"/>
              </a:spcAft>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Veri depolama kuruluşları</a:t>
            </a:r>
          </a:p>
          <a:p>
            <a:pPr algn="just" fontAlgn="auto">
              <a:lnSpc>
                <a:spcPct val="150000"/>
              </a:lnSpc>
              <a:spcAft>
                <a:spcPts val="0"/>
              </a:spcAft>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Diğer sermaye piyasası kurumları</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Piyasası Kurumları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39495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38</a:t>
            </a:fld>
            <a:endParaRPr lang="tr-TR" dirty="0"/>
          </a:p>
        </p:txBody>
      </p:sp>
      <p:sp>
        <p:nvSpPr>
          <p:cNvPr id="8" name="İçerik Yer Tutucusu 2"/>
          <p:cNvSpPr>
            <a:spLocks noGrp="1"/>
          </p:cNvSpPr>
          <p:nvPr>
            <p:ph idx="1"/>
          </p:nvPr>
        </p:nvSpPr>
        <p:spPr>
          <a:xfrm>
            <a:off x="983949" y="1244754"/>
            <a:ext cx="7441322" cy="2504910"/>
          </a:xfrm>
        </p:spPr>
        <p:txBody>
          <a:bodyPr>
            <a:noAutofit/>
          </a:bodyPr>
          <a:lstStyle/>
          <a:p>
            <a:pPr algn="just" fontAlgn="auto">
              <a:lnSpc>
                <a:spcPct val="150000"/>
              </a:lnSpc>
              <a:spcAft>
                <a:spcPts val="0"/>
              </a:spcAft>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1985 yılında İMKB kurulmuştur.</a:t>
            </a:r>
          </a:p>
          <a:p>
            <a:pPr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2013 yılında Borsa İstanbul </a:t>
            </a:r>
            <a:r>
              <a:rPr lang="tr-TR" sz="1800" dirty="0" err="1">
                <a:latin typeface="Times New Roman" panose="02020603050405020304" pitchFamily="18" charset="0"/>
                <a:cs typeface="Times New Roman" panose="02020603050405020304" pitchFamily="18" charset="0"/>
              </a:rPr>
              <a:t>A.Ş.’ye</a:t>
            </a:r>
            <a:r>
              <a:rPr lang="tr-TR" sz="1800" dirty="0">
                <a:latin typeface="Times New Roman" panose="02020603050405020304" pitchFamily="18" charset="0"/>
                <a:cs typeface="Times New Roman" panose="02020603050405020304" pitchFamily="18" charset="0"/>
              </a:rPr>
              <a:t> dönüşmüştür.</a:t>
            </a:r>
          </a:p>
          <a:p>
            <a:pPr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İlk alım </a:t>
            </a:r>
            <a:r>
              <a:rPr lang="tr-TR" sz="1800" dirty="0" smtClean="0">
                <a:latin typeface="Times New Roman" panose="02020603050405020304" pitchFamily="18" charset="0"/>
                <a:cs typeface="Times New Roman" panose="02020603050405020304" pitchFamily="18" charset="0"/>
              </a:rPr>
              <a:t>satım 26.12.1985 tarihinde yapılmıştır.</a:t>
            </a:r>
            <a:endParaRPr lang="tr-TR" sz="18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İlk işlemler 3 Ocak 1986 tarihinde 19 hisse senedi ile başladı.</a:t>
            </a:r>
          </a:p>
          <a:p>
            <a:pPr algn="just">
              <a:lnSpc>
                <a:spcPct val="150000"/>
              </a:lnSpc>
              <a:buFont typeface="Wingdings" panose="05000000000000000000" pitchFamily="2" charset="2"/>
              <a:buChar char="Ø"/>
              <a:defRPr/>
            </a:pPr>
            <a:endParaRPr lang="tr-TR" sz="18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Borsa İstanbul</a:t>
            </a:r>
            <a:endParaRPr lang="tr-TR" sz="2800" b="1" dirty="0">
              <a:latin typeface="Times New Roman" panose="02020603050405020304" pitchFamily="18" charset="0"/>
              <a:cs typeface="Times New Roman" panose="02020603050405020304" pitchFamily="18" charset="0"/>
            </a:endParaRPr>
          </a:p>
        </p:txBody>
      </p:sp>
      <p:graphicFrame>
        <p:nvGraphicFramePr>
          <p:cNvPr id="7" name="Tablo 6"/>
          <p:cNvGraphicFramePr>
            <a:graphicFrameLocks noGrp="1"/>
          </p:cNvGraphicFramePr>
          <p:nvPr>
            <p:extLst>
              <p:ext uri="{D42A27DB-BD31-4B8C-83A1-F6EECF244321}">
                <p14:modId xmlns:p14="http://schemas.microsoft.com/office/powerpoint/2010/main" val="2386297035"/>
              </p:ext>
            </p:extLst>
          </p:nvPr>
        </p:nvGraphicFramePr>
        <p:xfrm>
          <a:off x="827585" y="3303271"/>
          <a:ext cx="7722056" cy="2445965"/>
        </p:xfrm>
        <a:graphic>
          <a:graphicData uri="http://schemas.openxmlformats.org/drawingml/2006/table">
            <a:tbl>
              <a:tblPr>
                <a:tableStyleId>{5C22544A-7EE6-4342-B048-85BDC9FD1C3A}</a:tableStyleId>
              </a:tblPr>
              <a:tblGrid>
                <a:gridCol w="3310958">
                  <a:extLst>
                    <a:ext uri="{9D8B030D-6E8A-4147-A177-3AD203B41FA5}">
                      <a16:colId xmlns="" xmlns:a16="http://schemas.microsoft.com/office/drawing/2014/main" val="39187977"/>
                    </a:ext>
                  </a:extLst>
                </a:gridCol>
                <a:gridCol w="806770">
                  <a:extLst>
                    <a:ext uri="{9D8B030D-6E8A-4147-A177-3AD203B41FA5}">
                      <a16:colId xmlns="" xmlns:a16="http://schemas.microsoft.com/office/drawing/2014/main" val="1620036062"/>
                    </a:ext>
                  </a:extLst>
                </a:gridCol>
                <a:gridCol w="880113">
                  <a:extLst>
                    <a:ext uri="{9D8B030D-6E8A-4147-A177-3AD203B41FA5}">
                      <a16:colId xmlns="" xmlns:a16="http://schemas.microsoft.com/office/drawing/2014/main" val="3332406920"/>
                    </a:ext>
                  </a:extLst>
                </a:gridCol>
                <a:gridCol w="1026798">
                  <a:extLst>
                    <a:ext uri="{9D8B030D-6E8A-4147-A177-3AD203B41FA5}">
                      <a16:colId xmlns="" xmlns:a16="http://schemas.microsoft.com/office/drawing/2014/main" val="604172433"/>
                    </a:ext>
                  </a:extLst>
                </a:gridCol>
                <a:gridCol w="806770">
                  <a:extLst>
                    <a:ext uri="{9D8B030D-6E8A-4147-A177-3AD203B41FA5}">
                      <a16:colId xmlns="" xmlns:a16="http://schemas.microsoft.com/office/drawing/2014/main" val="3186907038"/>
                    </a:ext>
                  </a:extLst>
                </a:gridCol>
                <a:gridCol w="890647">
                  <a:extLst>
                    <a:ext uri="{9D8B030D-6E8A-4147-A177-3AD203B41FA5}">
                      <a16:colId xmlns="" xmlns:a16="http://schemas.microsoft.com/office/drawing/2014/main" val="915409684"/>
                    </a:ext>
                  </a:extLst>
                </a:gridCol>
              </a:tblGrid>
              <a:tr h="489193">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BIST-100 Endeksi ve Pay Piyasası</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2015/12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2016/12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2017/12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2018/12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2019/12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extLst>
                  <a:ext uri="{0D108BD9-81ED-4DB2-BD59-A6C34878D82A}">
                    <a16:rowId xmlns="" xmlns:a16="http://schemas.microsoft.com/office/drawing/2014/main" val="1262318733"/>
                  </a:ext>
                </a:extLst>
              </a:tr>
              <a:tr h="489193">
                <a:tc>
                  <a:txBody>
                    <a:bodyPr/>
                    <a:lstStyle/>
                    <a:p>
                      <a:pPr algn="l" fontAlgn="b"/>
                      <a:r>
                        <a:rPr lang="tr-TR" sz="1400" b="0" u="none" strike="noStrike" dirty="0">
                          <a:effectLst/>
                          <a:latin typeface="Times New Roman" panose="02020603050405020304" pitchFamily="18" charset="0"/>
                          <a:cs typeface="Times New Roman" panose="02020603050405020304" pitchFamily="18" charset="0"/>
                        </a:rPr>
                        <a:t>BIST-100</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71.727</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78.139</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115.333</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91.270</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114.425</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3989423044"/>
                  </a:ext>
                </a:extLst>
              </a:tr>
              <a:tr h="489193">
                <a:tc>
                  <a:txBody>
                    <a:bodyPr/>
                    <a:lstStyle/>
                    <a:p>
                      <a:pPr algn="l" fontAlgn="b"/>
                      <a:r>
                        <a:rPr lang="tr-TR" sz="1400" b="0" u="none" strike="noStrike" dirty="0">
                          <a:effectLst/>
                          <a:latin typeface="Times New Roman" panose="02020603050405020304" pitchFamily="18" charset="0"/>
                          <a:cs typeface="Times New Roman" panose="02020603050405020304" pitchFamily="18" charset="0"/>
                        </a:rPr>
                        <a:t>BIST-100 (En Yüksek)</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91.260</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86.344</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115.333</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120.845</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114.754</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16012661"/>
                  </a:ext>
                </a:extLst>
              </a:tr>
              <a:tr h="489193">
                <a:tc>
                  <a:txBody>
                    <a:bodyPr/>
                    <a:lstStyle/>
                    <a:p>
                      <a:pPr algn="l" fontAlgn="b"/>
                      <a:r>
                        <a:rPr lang="tr-TR" sz="1400" b="0" u="none" strike="noStrike" dirty="0">
                          <a:effectLst/>
                          <a:latin typeface="Times New Roman" panose="02020603050405020304" pitchFamily="18" charset="0"/>
                          <a:cs typeface="Times New Roman" panose="02020603050405020304" pitchFamily="18" charset="0"/>
                        </a:rPr>
                        <a:t>BIST-100 (En Düşük)</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a:effectLst/>
                          <a:latin typeface="Times New Roman" panose="02020603050405020304" pitchFamily="18" charset="0"/>
                          <a:cs typeface="Times New Roman" panose="02020603050405020304" pitchFamily="18" charset="0"/>
                        </a:rPr>
                        <a:t>69.309</a:t>
                      </a:r>
                      <a:endParaRPr lang="tr-TR" sz="14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0" u="none" strike="noStrike" dirty="0">
                          <a:effectLst/>
                          <a:latin typeface="Times New Roman" panose="02020603050405020304" pitchFamily="18" charset="0"/>
                          <a:cs typeface="Times New Roman" panose="02020603050405020304" pitchFamily="18" charset="0"/>
                        </a:rPr>
                        <a:t>68.568</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0" u="none" strike="noStrike" dirty="0">
                          <a:effectLst/>
                          <a:latin typeface="Times New Roman" panose="02020603050405020304" pitchFamily="18" charset="0"/>
                          <a:cs typeface="Times New Roman" panose="02020603050405020304" pitchFamily="18" charset="0"/>
                        </a:rPr>
                        <a:t>76.144</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0" u="none" strike="noStrike" dirty="0">
                          <a:effectLst/>
                          <a:latin typeface="Times New Roman" panose="02020603050405020304" pitchFamily="18" charset="0"/>
                          <a:cs typeface="Times New Roman" panose="02020603050405020304" pitchFamily="18" charset="0"/>
                        </a:rPr>
                        <a:t>87.143</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83.675</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238149777"/>
                  </a:ext>
                </a:extLst>
              </a:tr>
              <a:tr h="489193">
                <a:tc>
                  <a:txBody>
                    <a:bodyPr/>
                    <a:lstStyle/>
                    <a:p>
                      <a:pPr algn="l" fontAlgn="b"/>
                      <a:r>
                        <a:rPr lang="tr-TR" sz="1400" b="0" u="none" strike="noStrike">
                          <a:effectLst/>
                          <a:latin typeface="Times New Roman" panose="02020603050405020304" pitchFamily="18" charset="0"/>
                          <a:cs typeface="Times New Roman" panose="02020603050405020304" pitchFamily="18" charset="0"/>
                        </a:rPr>
                        <a:t>Günlük Ortalama İşlem Hacmi (Milyon TL)</a:t>
                      </a:r>
                      <a:endParaRPr lang="tr-TR" sz="14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0" u="none" strike="noStrike" dirty="0">
                          <a:effectLst/>
                          <a:latin typeface="Times New Roman" panose="02020603050405020304" pitchFamily="18" charset="0"/>
                          <a:cs typeface="Times New Roman" panose="02020603050405020304" pitchFamily="18" charset="0"/>
                        </a:rPr>
                        <a:t>4.129</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a:effectLst/>
                          <a:latin typeface="Times New Roman" panose="02020603050405020304" pitchFamily="18" charset="0"/>
                          <a:cs typeface="Times New Roman" panose="02020603050405020304" pitchFamily="18" charset="0"/>
                        </a:rPr>
                        <a:t>4.038</a:t>
                      </a:r>
                      <a:endParaRPr lang="tr-TR" sz="14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a:effectLst/>
                          <a:latin typeface="Times New Roman" panose="02020603050405020304" pitchFamily="18" charset="0"/>
                          <a:cs typeface="Times New Roman" panose="02020603050405020304" pitchFamily="18" charset="0"/>
                        </a:rPr>
                        <a:t>5.802</a:t>
                      </a:r>
                      <a:endParaRPr lang="tr-TR" sz="14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7.974</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8.554</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275879393"/>
                  </a:ext>
                </a:extLst>
              </a:tr>
            </a:tbl>
          </a:graphicData>
        </a:graphic>
      </p:graphicFrame>
    </p:spTree>
    <p:extLst>
      <p:ext uri="{BB962C8B-B14F-4D97-AF65-F5344CB8AC3E}">
        <p14:creationId xmlns:p14="http://schemas.microsoft.com/office/powerpoint/2010/main" val="21479699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39</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smtClean="0">
                <a:latin typeface="Times New Roman" panose="02020603050405020304" pitchFamily="18" charset="0"/>
                <a:cs typeface="Times New Roman" panose="02020603050405020304" pitchFamily="18" charset="0"/>
              </a:rPr>
              <a:t>Sermaye Piyasası Verileri</a:t>
            </a:r>
            <a:endParaRPr lang="tr-TR" sz="2800" b="1" dirty="0">
              <a:latin typeface="Times New Roman" panose="02020603050405020304" pitchFamily="18" charset="0"/>
              <a:cs typeface="Times New Roman" panose="020206030504050203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3603397450"/>
              </p:ext>
            </p:extLst>
          </p:nvPr>
        </p:nvGraphicFramePr>
        <p:xfrm>
          <a:off x="880110" y="1142999"/>
          <a:ext cx="7509510" cy="5533200"/>
        </p:xfrm>
        <a:graphic>
          <a:graphicData uri="http://schemas.openxmlformats.org/drawingml/2006/table">
            <a:tbl>
              <a:tblPr>
                <a:tableStyleId>{5C22544A-7EE6-4342-B048-85BDC9FD1C3A}</a:tableStyleId>
              </a:tblPr>
              <a:tblGrid>
                <a:gridCol w="4561851">
                  <a:extLst>
                    <a:ext uri="{9D8B030D-6E8A-4147-A177-3AD203B41FA5}">
                      <a16:colId xmlns="" xmlns:a16="http://schemas.microsoft.com/office/drawing/2014/main" val="3904672041"/>
                    </a:ext>
                  </a:extLst>
                </a:gridCol>
                <a:gridCol w="2947659">
                  <a:extLst>
                    <a:ext uri="{9D8B030D-6E8A-4147-A177-3AD203B41FA5}">
                      <a16:colId xmlns="" xmlns:a16="http://schemas.microsoft.com/office/drawing/2014/main" val="2217823042"/>
                    </a:ext>
                  </a:extLst>
                </a:gridCol>
              </a:tblGrid>
              <a:tr h="198425">
                <a:tc>
                  <a:txBody>
                    <a:bodyPr/>
                    <a:lstStyle/>
                    <a:p>
                      <a:pPr algn="l" fontAlgn="ctr"/>
                      <a:r>
                        <a:rPr lang="tr-TR" sz="1400" b="1" u="none" strike="noStrike" dirty="0">
                          <a:solidFill>
                            <a:schemeClr val="tx1"/>
                          </a:solidFill>
                          <a:effectLst/>
                          <a:latin typeface="Times New Roman" panose="02020603050405020304" pitchFamily="18" charset="0"/>
                          <a:cs typeface="Times New Roman" panose="02020603050405020304" pitchFamily="18" charset="0"/>
                        </a:rPr>
                        <a:t>Kurum/Kuruluşlar</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rgbClr val="FFC000"/>
                    </a:solidFill>
                  </a:tcPr>
                </a:tc>
                <a:tc>
                  <a:txBody>
                    <a:bodyPr/>
                    <a:lstStyle/>
                    <a:p>
                      <a:pPr algn="l" fontAlgn="ctr"/>
                      <a:r>
                        <a:rPr lang="tr-TR" sz="1400" b="1" u="none" strike="noStrike" dirty="0">
                          <a:solidFill>
                            <a:schemeClr val="tx1"/>
                          </a:solidFill>
                          <a:effectLst/>
                          <a:latin typeface="Times New Roman" panose="02020603050405020304" pitchFamily="18" charset="0"/>
                          <a:cs typeface="Times New Roman" panose="02020603050405020304" pitchFamily="18" charset="0"/>
                        </a:rPr>
                        <a:t>Toplam Sayı</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rgbClr val="FFC000"/>
                    </a:solidFill>
                  </a:tcPr>
                </a:tc>
                <a:extLst>
                  <a:ext uri="{0D108BD9-81ED-4DB2-BD59-A6C34878D82A}">
                    <a16:rowId xmlns="" xmlns:a16="http://schemas.microsoft.com/office/drawing/2014/main" val="4216452573"/>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Aracı Kuruluşlar</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108</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 xmlns:a16="http://schemas.microsoft.com/office/drawing/2014/main" val="2724810988"/>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Aracı Kurumlar</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u="none" strike="noStrike">
                          <a:solidFill>
                            <a:schemeClr val="tx1"/>
                          </a:solidFill>
                          <a:effectLst/>
                          <a:latin typeface="Times New Roman" panose="02020603050405020304" pitchFamily="18" charset="0"/>
                          <a:cs typeface="Times New Roman" panose="02020603050405020304" pitchFamily="18" charset="0"/>
                        </a:rPr>
                        <a:t>67</a:t>
                      </a:r>
                      <a:endParaRPr lang="tr-TR" sz="1400" b="1" i="0" u="none" strike="noStrike">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 xmlns:a16="http://schemas.microsoft.com/office/drawing/2014/main" val="50535903"/>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Faaliyette Olanlar</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62</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 xmlns:a16="http://schemas.microsoft.com/office/drawing/2014/main" val="1833822714"/>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Faaliyeti Geçici Olarak Durdurulanlar</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5</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 xmlns:a16="http://schemas.microsoft.com/office/drawing/2014/main" val="3011701877"/>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Bankalar</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41</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 xmlns:a16="http://schemas.microsoft.com/office/drawing/2014/main" val="2866362882"/>
                  </a:ext>
                </a:extLst>
              </a:tr>
              <a:tr h="198425">
                <a:tc>
                  <a:txBody>
                    <a:bodyPr/>
                    <a:lstStyle/>
                    <a:p>
                      <a:pPr algn="l" fontAlgn="ctr"/>
                      <a:r>
                        <a:rPr lang="tr-TR" sz="1400" b="1" u="none" strike="noStrike" dirty="0">
                          <a:solidFill>
                            <a:schemeClr val="tx1"/>
                          </a:solidFill>
                          <a:effectLst/>
                          <a:latin typeface="Times New Roman" panose="02020603050405020304" pitchFamily="18" charset="0"/>
                          <a:cs typeface="Times New Roman" panose="02020603050405020304" pitchFamily="18" charset="0"/>
                        </a:rPr>
                        <a:t>Halka Açık Şirketler</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accent6">
                        <a:lumMod val="20000"/>
                        <a:lumOff val="80000"/>
                      </a:schemeClr>
                    </a:solidFill>
                  </a:tcPr>
                </a:tc>
                <a:tc>
                  <a:txBody>
                    <a:bodyPr/>
                    <a:lstStyle/>
                    <a:p>
                      <a:pPr algn="ctr" fontAlgn="ctr"/>
                      <a:r>
                        <a:rPr lang="tr-TR" sz="1400" b="1" u="none" strike="noStrike" dirty="0">
                          <a:solidFill>
                            <a:schemeClr val="tx1"/>
                          </a:solidFill>
                          <a:effectLst/>
                          <a:latin typeface="Times New Roman" panose="02020603050405020304" pitchFamily="18" charset="0"/>
                          <a:cs typeface="Times New Roman" panose="02020603050405020304" pitchFamily="18" charset="0"/>
                        </a:rPr>
                        <a:t>508</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 xmlns:a16="http://schemas.microsoft.com/office/drawing/2014/main" val="1636387989"/>
                  </a:ext>
                </a:extLst>
              </a:tr>
              <a:tr h="198425">
                <a:tc>
                  <a:txBody>
                    <a:bodyPr/>
                    <a:lstStyle/>
                    <a:p>
                      <a:pPr algn="l" fontAlgn="ctr"/>
                      <a:r>
                        <a:rPr lang="tr-TR" sz="1400" b="1" u="none" strike="noStrike" dirty="0">
                          <a:solidFill>
                            <a:schemeClr val="tx1"/>
                          </a:solidFill>
                          <a:effectLst/>
                          <a:latin typeface="Times New Roman" panose="02020603050405020304" pitchFamily="18" charset="0"/>
                          <a:cs typeface="Times New Roman" panose="02020603050405020304" pitchFamily="18" charset="0"/>
                        </a:rPr>
                        <a:t>Payları Borsada İşlem Gören Şirketler</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b="1" u="none" strike="noStrike" dirty="0">
                          <a:solidFill>
                            <a:schemeClr val="tx1"/>
                          </a:solidFill>
                          <a:effectLst/>
                          <a:latin typeface="Times New Roman" panose="02020603050405020304" pitchFamily="18" charset="0"/>
                          <a:cs typeface="Times New Roman" panose="02020603050405020304" pitchFamily="18" charset="0"/>
                        </a:rPr>
                        <a:t>403</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 xmlns:a16="http://schemas.microsoft.com/office/drawing/2014/main" val="2101636633"/>
                  </a:ext>
                </a:extLst>
              </a:tr>
              <a:tr h="198425">
                <a:tc>
                  <a:txBody>
                    <a:bodyPr/>
                    <a:lstStyle/>
                    <a:p>
                      <a:pPr algn="l" fontAlgn="ctr"/>
                      <a:r>
                        <a:rPr lang="tr-TR" sz="1400" b="1" u="none" strike="noStrike" dirty="0">
                          <a:solidFill>
                            <a:schemeClr val="tx1"/>
                          </a:solidFill>
                          <a:effectLst/>
                          <a:latin typeface="Times New Roman" panose="02020603050405020304" pitchFamily="18" charset="0"/>
                          <a:cs typeface="Times New Roman" panose="02020603050405020304" pitchFamily="18" charset="0"/>
                        </a:rPr>
                        <a:t>Payları Borsada İşlem Görmeyen Şirketler</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b="1" u="none" strike="noStrike" dirty="0">
                          <a:solidFill>
                            <a:schemeClr val="tx1"/>
                          </a:solidFill>
                          <a:effectLst/>
                          <a:latin typeface="Times New Roman" panose="02020603050405020304" pitchFamily="18" charset="0"/>
                          <a:cs typeface="Times New Roman" panose="02020603050405020304" pitchFamily="18" charset="0"/>
                        </a:rPr>
                        <a:t>105</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 xmlns:a16="http://schemas.microsoft.com/office/drawing/2014/main" val="2951270012"/>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Yatırım Fonları</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766</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 xmlns:a16="http://schemas.microsoft.com/office/drawing/2014/main" val="3468136022"/>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Menkul Kıymet Yatırım Fonları</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8</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 xmlns:a16="http://schemas.microsoft.com/office/drawing/2014/main" val="619115419"/>
                  </a:ext>
                </a:extLst>
              </a:tr>
              <a:tr h="198425">
                <a:tc>
                  <a:txBody>
                    <a:bodyPr/>
                    <a:lstStyle/>
                    <a:p>
                      <a:pPr algn="l" fontAlgn="ctr"/>
                      <a:r>
                        <a:rPr lang="tr-TR" sz="1400" b="1" u="none" strike="noStrike" dirty="0">
                          <a:solidFill>
                            <a:schemeClr val="tx1"/>
                          </a:solidFill>
                          <a:effectLst/>
                          <a:latin typeface="Times New Roman" panose="02020603050405020304" pitchFamily="18" charset="0"/>
                          <a:cs typeface="Times New Roman" panose="02020603050405020304" pitchFamily="18" charset="0"/>
                        </a:rPr>
                        <a:t>Emeklilik Yatırım Fonları</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b="1" u="none" strike="noStrike" dirty="0">
                          <a:solidFill>
                            <a:schemeClr val="tx1"/>
                          </a:solidFill>
                          <a:effectLst/>
                          <a:latin typeface="Times New Roman" panose="02020603050405020304" pitchFamily="18" charset="0"/>
                          <a:cs typeface="Times New Roman" panose="02020603050405020304" pitchFamily="18" charset="0"/>
                        </a:rPr>
                        <a:t>445</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 xmlns:a16="http://schemas.microsoft.com/office/drawing/2014/main" val="1887559100"/>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Borsa Yatırım Fonları</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10</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 xmlns:a16="http://schemas.microsoft.com/office/drawing/2014/main" val="1218355351"/>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Yabancı Yatırım Fonları</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84</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 xmlns:a16="http://schemas.microsoft.com/office/drawing/2014/main" val="720345874"/>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Koruma Amaçlı Şemsiye Fonlar</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218</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 xmlns:a16="http://schemas.microsoft.com/office/drawing/2014/main" val="278202059"/>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Garantili Şemsiye Fonlar</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u="none" strike="noStrike">
                          <a:solidFill>
                            <a:schemeClr val="tx1"/>
                          </a:solidFill>
                          <a:effectLst/>
                          <a:latin typeface="Times New Roman" panose="02020603050405020304" pitchFamily="18" charset="0"/>
                          <a:cs typeface="Times New Roman" panose="02020603050405020304" pitchFamily="18" charset="0"/>
                        </a:rPr>
                        <a:t>1</a:t>
                      </a:r>
                      <a:endParaRPr lang="tr-TR" sz="1400" b="1" i="0" u="none" strike="noStrike">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 xmlns:a16="http://schemas.microsoft.com/office/drawing/2014/main" val="2741960516"/>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Yatırım Ortaklıkları</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55</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 xmlns:a16="http://schemas.microsoft.com/office/drawing/2014/main" val="735810782"/>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Menkul Kıymet Yatırım Ortaklıkları</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9</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 xmlns:a16="http://schemas.microsoft.com/office/drawing/2014/main" val="3552099867"/>
                  </a:ext>
                </a:extLst>
              </a:tr>
              <a:tr h="198425">
                <a:tc>
                  <a:txBody>
                    <a:bodyPr/>
                    <a:lstStyle/>
                    <a:p>
                      <a:pPr algn="l" fontAlgn="ctr"/>
                      <a:r>
                        <a:rPr lang="tr-TR" sz="1400" b="1" u="none" strike="noStrike" dirty="0">
                          <a:solidFill>
                            <a:schemeClr val="tx1"/>
                          </a:solidFill>
                          <a:effectLst/>
                          <a:latin typeface="Times New Roman" panose="02020603050405020304" pitchFamily="18" charset="0"/>
                          <a:cs typeface="Times New Roman" panose="02020603050405020304" pitchFamily="18" charset="0"/>
                        </a:rPr>
                        <a:t>Gayrimenkul Yatırım Ortaklıkları</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b="1" u="none" strike="noStrike" dirty="0">
                          <a:solidFill>
                            <a:schemeClr val="tx1"/>
                          </a:solidFill>
                          <a:effectLst/>
                          <a:latin typeface="Times New Roman" panose="02020603050405020304" pitchFamily="18" charset="0"/>
                          <a:cs typeface="Times New Roman" panose="02020603050405020304" pitchFamily="18" charset="0"/>
                        </a:rPr>
                        <a:t>35</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 xmlns:a16="http://schemas.microsoft.com/office/drawing/2014/main" val="1499278670"/>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Girişim Sermayesi Yatırım Ortaklıkları</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11</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 xmlns:a16="http://schemas.microsoft.com/office/drawing/2014/main" val="2067457044"/>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Bireysel Emeklilik Şirketleri</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19</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 xmlns:a16="http://schemas.microsoft.com/office/drawing/2014/main" val="3779947125"/>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Bağımsız Denetim Kuruluşları</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103</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 xmlns:a16="http://schemas.microsoft.com/office/drawing/2014/main" val="4176449348"/>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Gayrimenkul Değerleme Şirketleri</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135</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 xmlns:a16="http://schemas.microsoft.com/office/drawing/2014/main" val="3624607252"/>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Portföy Yönetim Şirketleri</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51</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 xmlns:a16="http://schemas.microsoft.com/office/drawing/2014/main" val="232608675"/>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Derecelendirme Kuruluşları</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9</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 xmlns:a16="http://schemas.microsoft.com/office/drawing/2014/main" val="3502204421"/>
                  </a:ext>
                </a:extLst>
              </a:tr>
            </a:tbl>
          </a:graphicData>
        </a:graphic>
      </p:graphicFrame>
    </p:spTree>
    <p:extLst>
      <p:ext uri="{BB962C8B-B14F-4D97-AF65-F5344CB8AC3E}">
        <p14:creationId xmlns:p14="http://schemas.microsoft.com/office/powerpoint/2010/main" val="40071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4</a:t>
            </a:fld>
            <a:endParaRPr lang="tr-TR" dirty="0"/>
          </a:p>
        </p:txBody>
      </p:sp>
      <p:sp>
        <p:nvSpPr>
          <p:cNvPr id="9" name="Başlık 1"/>
          <p:cNvSpPr>
            <a:spLocks noGrp="1"/>
          </p:cNvSpPr>
          <p:nvPr>
            <p:ph type="title"/>
          </p:nvPr>
        </p:nvSpPr>
        <p:spPr>
          <a:xfrm>
            <a:off x="395536" y="111932"/>
            <a:ext cx="7643192" cy="330640"/>
          </a:xfrm>
        </p:spPr>
        <p:txBody>
          <a:bodyPr>
            <a:normAutofit fontScale="90000"/>
          </a:bodyPr>
          <a:lstStyle/>
          <a:p>
            <a:r>
              <a:rPr lang="tr-TR" sz="2800" b="1" dirty="0" smtClean="0">
                <a:latin typeface="Times New Roman" panose="02020603050405020304" pitchFamily="18" charset="0"/>
                <a:cs typeface="Times New Roman" panose="02020603050405020304" pitchFamily="18" charset="0"/>
              </a:rPr>
              <a:t>Piyasalar</a:t>
            </a:r>
            <a:endParaRPr lang="tr-TR" sz="2800" b="1" dirty="0">
              <a:latin typeface="Times New Roman" panose="02020603050405020304" pitchFamily="18" charset="0"/>
              <a:cs typeface="Times New Roman" panose="020206030504050203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1833582582"/>
              </p:ext>
            </p:extLst>
          </p:nvPr>
        </p:nvGraphicFramePr>
        <p:xfrm>
          <a:off x="1" y="925829"/>
          <a:ext cx="9144000" cy="6039487"/>
        </p:xfrm>
        <a:graphic>
          <a:graphicData uri="http://schemas.openxmlformats.org/drawingml/2006/table">
            <a:tbl>
              <a:tblPr>
                <a:tableStyleId>{5C22544A-7EE6-4342-B048-85BDC9FD1C3A}</a:tableStyleId>
              </a:tblPr>
              <a:tblGrid>
                <a:gridCol w="2944677">
                  <a:extLst>
                    <a:ext uri="{9D8B030D-6E8A-4147-A177-3AD203B41FA5}">
                      <a16:colId xmlns="" xmlns:a16="http://schemas.microsoft.com/office/drawing/2014/main" val="3925444715"/>
                    </a:ext>
                  </a:extLst>
                </a:gridCol>
                <a:gridCol w="1007389">
                  <a:extLst>
                    <a:ext uri="{9D8B030D-6E8A-4147-A177-3AD203B41FA5}">
                      <a16:colId xmlns="" xmlns:a16="http://schemas.microsoft.com/office/drawing/2014/main" val="3044663491"/>
                    </a:ext>
                  </a:extLst>
                </a:gridCol>
                <a:gridCol w="929899">
                  <a:extLst>
                    <a:ext uri="{9D8B030D-6E8A-4147-A177-3AD203B41FA5}">
                      <a16:colId xmlns="" xmlns:a16="http://schemas.microsoft.com/office/drawing/2014/main" val="686532534"/>
                    </a:ext>
                  </a:extLst>
                </a:gridCol>
                <a:gridCol w="1317358">
                  <a:extLst>
                    <a:ext uri="{9D8B030D-6E8A-4147-A177-3AD203B41FA5}">
                      <a16:colId xmlns="" xmlns:a16="http://schemas.microsoft.com/office/drawing/2014/main" val="2516035108"/>
                    </a:ext>
                  </a:extLst>
                </a:gridCol>
                <a:gridCol w="1007389">
                  <a:extLst>
                    <a:ext uri="{9D8B030D-6E8A-4147-A177-3AD203B41FA5}">
                      <a16:colId xmlns="" xmlns:a16="http://schemas.microsoft.com/office/drawing/2014/main" val="1997576896"/>
                    </a:ext>
                  </a:extLst>
                </a:gridCol>
                <a:gridCol w="1007389">
                  <a:extLst>
                    <a:ext uri="{9D8B030D-6E8A-4147-A177-3AD203B41FA5}">
                      <a16:colId xmlns="" xmlns:a16="http://schemas.microsoft.com/office/drawing/2014/main" val="2574009892"/>
                    </a:ext>
                  </a:extLst>
                </a:gridCol>
                <a:gridCol w="929899">
                  <a:extLst>
                    <a:ext uri="{9D8B030D-6E8A-4147-A177-3AD203B41FA5}">
                      <a16:colId xmlns="" xmlns:a16="http://schemas.microsoft.com/office/drawing/2014/main" val="673680471"/>
                    </a:ext>
                  </a:extLst>
                </a:gridCol>
              </a:tblGrid>
              <a:tr h="192772">
                <a:tc gridSpan="7">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 </a:t>
                      </a:r>
                      <a:r>
                        <a:rPr lang="tr-TR" sz="1400" b="1" u="none" strike="noStrike" dirty="0" smtClean="0">
                          <a:effectLst/>
                          <a:latin typeface="Times New Roman" panose="02020603050405020304" pitchFamily="18" charset="0"/>
                          <a:cs typeface="Times New Roman" panose="02020603050405020304" pitchFamily="18" charset="0"/>
                        </a:rPr>
                        <a:t>Reel </a:t>
                      </a:r>
                      <a:r>
                        <a:rPr lang="tr-TR" sz="1400" b="1" u="none" strike="noStrike" dirty="0">
                          <a:effectLst/>
                          <a:latin typeface="Times New Roman" panose="02020603050405020304" pitchFamily="18" charset="0"/>
                          <a:cs typeface="Times New Roman" panose="02020603050405020304" pitchFamily="18" charset="0"/>
                        </a:rPr>
                        <a:t>Büyüme Hızları</a:t>
                      </a:r>
                      <a:r>
                        <a:rPr lang="tr-TR" sz="1200" u="none" strike="noStrike" dirty="0">
                          <a:effectLst/>
                          <a:latin typeface="Times New Roman" panose="02020603050405020304" pitchFamily="18" charset="0"/>
                          <a:cs typeface="Times New Roman" panose="02020603050405020304" pitchFamily="18" charset="0"/>
                        </a:rPr>
                        <a:t>  </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ctr">
                    <a:solidFill>
                      <a:schemeClr val="accent6">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379710073"/>
                  </a:ext>
                </a:extLst>
              </a:tr>
              <a:tr h="192772">
                <a:tc>
                  <a:txBody>
                    <a:bodyPr/>
                    <a:lstStyle/>
                    <a:p>
                      <a:pPr algn="l" fontAlgn="ctr"/>
                      <a:r>
                        <a:rPr lang="tr-TR" sz="1200" u="none" strike="noStrike">
                          <a:effectLst/>
                          <a:latin typeface="Times New Roman" panose="02020603050405020304" pitchFamily="18" charset="0"/>
                          <a:cs typeface="Times New Roman" panose="02020603050405020304" pitchFamily="18" charset="0"/>
                        </a:rPr>
                        <a:t>Sektörler</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2013</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2014</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2015</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2016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2017</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2018</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 xmlns:a16="http://schemas.microsoft.com/office/drawing/2014/main" val="614108093"/>
                  </a:ext>
                </a:extLst>
              </a:tr>
              <a:tr h="192772">
                <a:tc>
                  <a:txBody>
                    <a:bodyPr/>
                    <a:lstStyle/>
                    <a:p>
                      <a:pPr algn="l" fontAlgn="b"/>
                      <a:r>
                        <a:rPr lang="tr-TR" sz="1200" u="none" strike="noStrike">
                          <a:effectLst/>
                          <a:latin typeface="Times New Roman" panose="02020603050405020304" pitchFamily="18" charset="0"/>
                          <a:cs typeface="Times New Roman" panose="02020603050405020304" pitchFamily="18" charset="0"/>
                        </a:rPr>
                        <a:t>1. Tarım</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-1,6</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4,8</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14,5</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-7,3</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4,9</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 xmlns:a16="http://schemas.microsoft.com/office/drawing/2014/main" val="2485257047"/>
                  </a:ext>
                </a:extLst>
              </a:tr>
              <a:tr h="19277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1.1</a:t>
                      </a:r>
                      <a:r>
                        <a:rPr lang="tr-TR" sz="1200" u="none" strike="noStrike" dirty="0">
                          <a:effectLst/>
                          <a:latin typeface="Times New Roman" panose="02020603050405020304" pitchFamily="18" charset="0"/>
                          <a:cs typeface="Times New Roman" panose="02020603050405020304" pitchFamily="18" charset="0"/>
                        </a:rPr>
                        <a:t>. Bitkisel</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-13,4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2,6</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30,3</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-16,1</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-3,9</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11,9</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 xmlns:a16="http://schemas.microsoft.com/office/drawing/2014/main" val="14623097"/>
                  </a:ext>
                </a:extLst>
              </a:tr>
              <a:tr h="19277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1.2</a:t>
                      </a:r>
                      <a:r>
                        <a:rPr lang="tr-TR" sz="1200" u="none" strike="noStrike" dirty="0">
                          <a:effectLst/>
                          <a:latin typeface="Times New Roman" panose="02020603050405020304" pitchFamily="18" charset="0"/>
                          <a:cs typeface="Times New Roman" panose="02020603050405020304" pitchFamily="18" charset="0"/>
                        </a:rPr>
                        <a:t>. Hayvancılık</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12,4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8,1</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-1,6</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9,6</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-2,3</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 xmlns:a16="http://schemas.microsoft.com/office/drawing/2014/main" val="3841959950"/>
                  </a:ext>
                </a:extLst>
              </a:tr>
              <a:tr h="19277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1.3</a:t>
                      </a:r>
                      <a:r>
                        <a:rPr lang="tr-TR" sz="1200" u="none" strike="noStrike" dirty="0">
                          <a:effectLst/>
                          <a:latin typeface="Times New Roman" panose="02020603050405020304" pitchFamily="18" charset="0"/>
                          <a:cs typeface="Times New Roman" panose="02020603050405020304" pitchFamily="18" charset="0"/>
                        </a:rPr>
                        <a:t>. Ormancılık</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-0,3</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-29,0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53,4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70,0</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17,3</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 xmlns:a16="http://schemas.microsoft.com/office/drawing/2014/main" val="2965115505"/>
                  </a:ext>
                </a:extLst>
              </a:tr>
              <a:tr h="19277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1.4</a:t>
                      </a:r>
                      <a:r>
                        <a:rPr lang="tr-TR" sz="1200" u="none" strike="noStrike" dirty="0">
                          <a:effectLst/>
                          <a:latin typeface="Times New Roman" panose="02020603050405020304" pitchFamily="18" charset="0"/>
                          <a:cs typeface="Times New Roman" panose="02020603050405020304" pitchFamily="18" charset="0"/>
                        </a:rPr>
                        <a:t>. Balıkçılık</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-4,3</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10,2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31,0</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-15,5</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 xmlns:a16="http://schemas.microsoft.com/office/drawing/2014/main" val="912861634"/>
                  </a:ext>
                </a:extLst>
              </a:tr>
              <a:tr h="19277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2. Sanayi</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1,7</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8,5</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19,5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7,3</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4,4</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-12,4</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 xmlns:a16="http://schemas.microsoft.com/office/drawing/2014/main" val="4181819660"/>
                  </a:ext>
                </a:extLst>
              </a:tr>
              <a:tr h="19277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2.1</a:t>
                      </a:r>
                      <a:r>
                        <a:rPr lang="tr-TR" sz="1200" u="none" strike="noStrike" dirty="0">
                          <a:effectLst/>
                          <a:latin typeface="Times New Roman" panose="02020603050405020304" pitchFamily="18" charset="0"/>
                          <a:cs typeface="Times New Roman" panose="02020603050405020304" pitchFamily="18" charset="0"/>
                        </a:rPr>
                        <a:t>. </a:t>
                      </a:r>
                      <a:r>
                        <a:rPr lang="tr-TR" sz="1200" u="none" strike="noStrike" dirty="0" err="1">
                          <a:effectLst/>
                          <a:latin typeface="Times New Roman" panose="02020603050405020304" pitchFamily="18" charset="0"/>
                          <a:cs typeface="Times New Roman" panose="02020603050405020304" pitchFamily="18" charset="0"/>
                        </a:rPr>
                        <a:t>Taşocakçılığı</a:t>
                      </a:r>
                      <a:r>
                        <a:rPr lang="tr-TR" sz="1200" u="none" strike="noStrike" dirty="0">
                          <a:effectLst/>
                          <a:latin typeface="Times New Roman" panose="02020603050405020304" pitchFamily="18" charset="0"/>
                          <a:cs typeface="Times New Roman" panose="02020603050405020304" pitchFamily="18" charset="0"/>
                        </a:rPr>
                        <a:t> </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1,6</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14,2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7,5</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8,3</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-3,0</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 xmlns:a16="http://schemas.microsoft.com/office/drawing/2014/main" val="1700567291"/>
                  </a:ext>
                </a:extLst>
              </a:tr>
              <a:tr h="19277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2.2</a:t>
                      </a:r>
                      <a:r>
                        <a:rPr lang="tr-TR" sz="1200" u="none" strike="noStrike" dirty="0">
                          <a:effectLst/>
                          <a:latin typeface="Times New Roman" panose="02020603050405020304" pitchFamily="18" charset="0"/>
                          <a:cs typeface="Times New Roman" panose="02020603050405020304" pitchFamily="18" charset="0"/>
                        </a:rPr>
                        <a:t>. İmalat Sanayii</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10,8</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23,9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7,7</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4,2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-16,2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 xmlns:a16="http://schemas.microsoft.com/office/drawing/2014/main" val="1485310745"/>
                  </a:ext>
                </a:extLst>
              </a:tr>
              <a:tr h="19277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2.3</a:t>
                      </a:r>
                      <a:r>
                        <a:rPr lang="tr-TR" sz="1200" u="none" strike="noStrike" dirty="0">
                          <a:effectLst/>
                          <a:latin typeface="Times New Roman" panose="02020603050405020304" pitchFamily="18" charset="0"/>
                          <a:cs typeface="Times New Roman" panose="02020603050405020304" pitchFamily="18" charset="0"/>
                        </a:rPr>
                        <a:t>. Elektrik-Su</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0,2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2,1</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5,7</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4,4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 xmlns:a16="http://schemas.microsoft.com/office/drawing/2014/main" val="1247276564"/>
                  </a:ext>
                </a:extLst>
              </a:tr>
              <a:tr h="219262">
                <a:tc>
                  <a:txBody>
                    <a:bodyPr/>
                    <a:lstStyle/>
                    <a:p>
                      <a:pPr algn="l" fontAlgn="b"/>
                      <a:r>
                        <a:rPr lang="tr-TR" sz="1600" b="1" u="none" strike="noStrike" dirty="0">
                          <a:effectLst/>
                          <a:latin typeface="Times New Roman" panose="02020603050405020304" pitchFamily="18" charset="0"/>
                          <a:cs typeface="Times New Roman" panose="02020603050405020304" pitchFamily="18" charset="0"/>
                        </a:rPr>
                        <a:t>3. İnşaat</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-0,3</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-4,5</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6,5</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5,7</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10,6</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7,6</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 xmlns:a16="http://schemas.microsoft.com/office/drawing/2014/main" val="510623419"/>
                  </a:ext>
                </a:extLst>
              </a:tr>
              <a:tr h="19277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4. Ticaret-Turizm</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1,4</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8,5</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-0,8</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4,8</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9,0</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0,4</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 xmlns:a16="http://schemas.microsoft.com/office/drawing/2014/main" val="167114034"/>
                  </a:ext>
                </a:extLst>
              </a:tr>
              <a:tr h="242103">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a:t>
                      </a:r>
                      <a:r>
                        <a:rPr lang="es-ES" sz="1200" u="none" strike="noStrike" dirty="0" smtClean="0">
                          <a:effectLst/>
                          <a:latin typeface="Times New Roman" panose="02020603050405020304" pitchFamily="18" charset="0"/>
                          <a:cs typeface="Times New Roman" panose="02020603050405020304" pitchFamily="18" charset="0"/>
                        </a:rPr>
                        <a:t>4.1</a:t>
                      </a:r>
                      <a:r>
                        <a:rPr lang="es-ES" sz="1200" u="none" strike="noStrike" dirty="0">
                          <a:effectLst/>
                          <a:latin typeface="Times New Roman" panose="02020603050405020304" pitchFamily="18" charset="0"/>
                          <a:cs typeface="Times New Roman" panose="02020603050405020304" pitchFamily="18" charset="0"/>
                        </a:rPr>
                        <a:t>. </a:t>
                      </a:r>
                      <a:r>
                        <a:rPr lang="es-ES" sz="1200" u="none" strike="noStrike" dirty="0" err="1">
                          <a:effectLst/>
                          <a:latin typeface="Times New Roman" panose="02020603050405020304" pitchFamily="18" charset="0"/>
                          <a:cs typeface="Times New Roman" panose="02020603050405020304" pitchFamily="18" charset="0"/>
                        </a:rPr>
                        <a:t>Toptan</a:t>
                      </a:r>
                      <a:r>
                        <a:rPr lang="es-ES" sz="1200" u="none" strike="noStrike" dirty="0">
                          <a:effectLst/>
                          <a:latin typeface="Times New Roman" panose="02020603050405020304" pitchFamily="18" charset="0"/>
                          <a:cs typeface="Times New Roman" panose="02020603050405020304" pitchFamily="18" charset="0"/>
                        </a:rPr>
                        <a:t> ve </a:t>
                      </a:r>
                      <a:r>
                        <a:rPr lang="es-ES" sz="1200" u="none" strike="noStrike" dirty="0" err="1">
                          <a:effectLst/>
                          <a:latin typeface="Times New Roman" panose="02020603050405020304" pitchFamily="18" charset="0"/>
                          <a:cs typeface="Times New Roman" panose="02020603050405020304" pitchFamily="18" charset="0"/>
                        </a:rPr>
                        <a:t>Perakende</a:t>
                      </a:r>
                      <a:r>
                        <a:rPr lang="es-ES" sz="1200" u="none" strike="noStrike" dirty="0">
                          <a:effectLst/>
                          <a:latin typeface="Times New Roman" panose="02020603050405020304" pitchFamily="18" charset="0"/>
                          <a:cs typeface="Times New Roman" panose="02020603050405020304" pitchFamily="18" charset="0"/>
                        </a:rPr>
                        <a:t> </a:t>
                      </a:r>
                      <a:r>
                        <a:rPr lang="es-ES" sz="1200" u="none" strike="noStrike" dirty="0" err="1">
                          <a:effectLst/>
                          <a:latin typeface="Times New Roman" panose="02020603050405020304" pitchFamily="18" charset="0"/>
                          <a:cs typeface="Times New Roman" panose="02020603050405020304" pitchFamily="18" charset="0"/>
                        </a:rPr>
                        <a:t>Ticaret</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-0,4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10,1</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5,2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0,0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 xmlns:a16="http://schemas.microsoft.com/office/drawing/2014/main" val="92485165"/>
                  </a:ext>
                </a:extLst>
              </a:tr>
              <a:tr h="19277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4.2</a:t>
                      </a:r>
                      <a:r>
                        <a:rPr lang="tr-TR" sz="1200" u="none" strike="noStrike" dirty="0">
                          <a:effectLst/>
                          <a:latin typeface="Times New Roman" panose="02020603050405020304" pitchFamily="18" charset="0"/>
                          <a:cs typeface="Times New Roman" panose="02020603050405020304" pitchFamily="18" charset="0"/>
                        </a:rPr>
                        <a:t>. Otelcilik ve Lokantacılık</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8,7</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2,6</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4,2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6,5</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22,4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1,6</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 xmlns:a16="http://schemas.microsoft.com/office/drawing/2014/main" val="2736923393"/>
                  </a:ext>
                </a:extLst>
              </a:tr>
              <a:tr h="19277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5. Ulaştırma-Haberleşme</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2,0</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3,2</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5,7</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5,3</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6,9</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3,5</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 xmlns:a16="http://schemas.microsoft.com/office/drawing/2014/main" val="1622826796"/>
                  </a:ext>
                </a:extLst>
              </a:tr>
              <a:tr h="192772">
                <a:tc>
                  <a:txBody>
                    <a:bodyPr/>
                    <a:lstStyle/>
                    <a:p>
                      <a:pPr algn="l"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6. Mali Müesseseler</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7,5</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0,8</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1,7</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2,0</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3,1</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2,7</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 xmlns:a16="http://schemas.microsoft.com/office/drawing/2014/main" val="2720795855"/>
                  </a:ext>
                </a:extLst>
              </a:tr>
              <a:tr h="192772">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7. Konut Sahipliği</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3,2</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2,6</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3,0</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3,8</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4,6</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 xmlns:a16="http://schemas.microsoft.com/office/drawing/2014/main" val="172358155"/>
                  </a:ext>
                </a:extLst>
              </a:tr>
              <a:tr h="19277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8. Serbest Meslek ve Hizmetler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2,3</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8,8</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9,5</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7,7</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5,3</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 xmlns:a16="http://schemas.microsoft.com/office/drawing/2014/main" val="831713996"/>
                  </a:ext>
                </a:extLst>
              </a:tr>
              <a:tr h="19277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8.1</a:t>
                      </a:r>
                      <a:r>
                        <a:rPr lang="tr-TR" sz="1200" u="none" strike="noStrike" dirty="0">
                          <a:effectLst/>
                          <a:latin typeface="Times New Roman" panose="02020603050405020304" pitchFamily="18" charset="0"/>
                          <a:cs typeface="Times New Roman" panose="02020603050405020304" pitchFamily="18" charset="0"/>
                        </a:rPr>
                        <a:t>. Serbest Meslekler</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5,1</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6,8</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3,5</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7,1</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 xmlns:a16="http://schemas.microsoft.com/office/drawing/2014/main" val="2422260272"/>
                  </a:ext>
                </a:extLst>
              </a:tr>
              <a:tr h="19277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8.2</a:t>
                      </a:r>
                      <a:r>
                        <a:rPr lang="tr-TR" sz="1200" u="none" strike="noStrike" dirty="0">
                          <a:effectLst/>
                          <a:latin typeface="Times New Roman" panose="02020603050405020304" pitchFamily="18" charset="0"/>
                          <a:cs typeface="Times New Roman" panose="02020603050405020304" pitchFamily="18" charset="0"/>
                        </a:rPr>
                        <a:t>. Yükseköğretim</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2,7</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11,1</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11,0</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3,6</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8,0</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7,5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 xmlns:a16="http://schemas.microsoft.com/office/drawing/2014/main" val="4117091432"/>
                  </a:ext>
                </a:extLst>
              </a:tr>
              <a:tr h="19277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9. Kamu Hizmetleri</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1,4</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-0,1</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0,1</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-0,2</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-0,8</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1,3</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 xmlns:a16="http://schemas.microsoft.com/office/drawing/2014/main" val="1741742044"/>
                  </a:ext>
                </a:extLst>
              </a:tr>
              <a:tr h="19277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10. İthalat Vergileri</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-2,1</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7,9</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-9,6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9,0</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0,5</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2,4</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 xmlns:a16="http://schemas.microsoft.com/office/drawing/2014/main" val="789716616"/>
                  </a:ext>
                </a:extLst>
              </a:tr>
              <a:tr h="192772">
                <a:tc>
                  <a:txBody>
                    <a:bodyPr/>
                    <a:lstStyle/>
                    <a:p>
                      <a:pPr algn="just" fontAlgn="b"/>
                      <a:r>
                        <a:rPr lang="tr-TR" sz="1200" u="none" strike="noStrike" dirty="0">
                          <a:effectLst/>
                          <a:latin typeface="Times New Roman" panose="02020603050405020304" pitchFamily="18" charset="0"/>
                          <a:cs typeface="Times New Roman" panose="02020603050405020304" pitchFamily="18" charset="0"/>
                        </a:rPr>
                        <a:t>11. GSYİH</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1,1</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4,8</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4,0</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5,4</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1,3</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 xmlns:a16="http://schemas.microsoft.com/office/drawing/2014/main" val="3327584675"/>
                  </a:ext>
                </a:extLst>
              </a:tr>
              <a:tr h="19277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12. Net Dış Alem Faktör Gelirleri</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35,3</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40,5</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41,9</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133,0</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37,9</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23,3</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 xmlns:a16="http://schemas.microsoft.com/office/drawing/2014/main" val="1358634991"/>
                  </a:ext>
                </a:extLst>
              </a:tr>
              <a:tr h="219262">
                <a:tc>
                  <a:txBody>
                    <a:bodyPr/>
                    <a:lstStyle/>
                    <a:p>
                      <a:pPr algn="l" fontAlgn="ctr"/>
                      <a:r>
                        <a:rPr lang="tr-TR" sz="1600" b="1" u="none" strike="noStrike" dirty="0">
                          <a:effectLst/>
                          <a:latin typeface="Times New Roman" panose="02020603050405020304" pitchFamily="18" charset="0"/>
                          <a:cs typeface="Times New Roman" panose="02020603050405020304" pitchFamily="18" charset="0"/>
                        </a:rPr>
                        <a:t>GSMH</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ctr">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1,3</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4,9</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4,1</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3,8</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5,5</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1,3</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 xmlns:a16="http://schemas.microsoft.com/office/drawing/2014/main" val="579178606"/>
                  </a:ext>
                </a:extLst>
              </a:tr>
              <a:tr h="166281">
                <a:tc gridSpan="7">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Kaynak: İstatistik </a:t>
                      </a:r>
                      <a:r>
                        <a:rPr lang="tr-TR" sz="1200" u="none" strike="noStrike" dirty="0" smtClean="0">
                          <a:effectLst/>
                          <a:latin typeface="Times New Roman" panose="02020603050405020304" pitchFamily="18" charset="0"/>
                          <a:cs typeface="Times New Roman" panose="02020603050405020304" pitchFamily="18" charset="0"/>
                        </a:rPr>
                        <a:t>Kurumu</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hMerge="1">
                  <a:txBody>
                    <a:bodyPr/>
                    <a:lstStyle/>
                    <a:p>
                      <a:endParaRPr lang="tr-TR"/>
                    </a:p>
                  </a:txBody>
                  <a:tcPr/>
                </a:tc>
                <a:tc hMerge="1">
                  <a:txBody>
                    <a:bodyPr/>
                    <a:lstStyle/>
                    <a:p>
                      <a:pPr algn="just" fontAlgn="b"/>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tc>
                <a:tc hMerge="1">
                  <a:txBody>
                    <a:bodyPr/>
                    <a:lstStyle/>
                    <a:p>
                      <a:pPr algn="just" fontAlgn="b"/>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tc>
                <a:tc hMerge="1">
                  <a:txBody>
                    <a:bodyPr/>
                    <a:lstStyle/>
                    <a:p>
                      <a:pPr algn="just" fontAlgn="b"/>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tc>
                <a:tc hMerge="1">
                  <a:txBody>
                    <a:bodyPr/>
                    <a:lstStyle/>
                    <a:p>
                      <a:pPr algn="just" fontAlgn="b"/>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tc>
                <a:tc hMerge="1">
                  <a:txBody>
                    <a:bodyPr/>
                    <a:lstStyle/>
                    <a:p>
                      <a:pPr algn="just" fontAlgn="b"/>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tc>
                <a:extLst>
                  <a:ext uri="{0D108BD9-81ED-4DB2-BD59-A6C34878D82A}">
                    <a16:rowId xmlns="" xmlns:a16="http://schemas.microsoft.com/office/drawing/2014/main" val="3094115876"/>
                  </a:ext>
                </a:extLst>
              </a:tr>
            </a:tbl>
          </a:graphicData>
        </a:graphic>
      </p:graphicFrame>
    </p:spTree>
    <p:extLst>
      <p:ext uri="{BB962C8B-B14F-4D97-AF65-F5344CB8AC3E}">
        <p14:creationId xmlns:p14="http://schemas.microsoft.com/office/powerpoint/2010/main" val="40564709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40</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smtClean="0">
                <a:latin typeface="Times New Roman" panose="02020603050405020304" pitchFamily="18" charset="0"/>
                <a:cs typeface="Times New Roman" panose="02020603050405020304" pitchFamily="18" charset="0"/>
              </a:rPr>
              <a:t>Sermaye Piyasası Verileri</a:t>
            </a:r>
            <a:endParaRPr lang="tr-TR" sz="2800" b="1" dirty="0">
              <a:latin typeface="Times New Roman" panose="02020603050405020304" pitchFamily="18" charset="0"/>
              <a:cs typeface="Times New Roman" panose="020206030504050203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4111077317"/>
              </p:ext>
            </p:extLst>
          </p:nvPr>
        </p:nvGraphicFramePr>
        <p:xfrm>
          <a:off x="732716" y="1093860"/>
          <a:ext cx="8089395" cy="4819066"/>
        </p:xfrm>
        <a:graphic>
          <a:graphicData uri="http://schemas.openxmlformats.org/drawingml/2006/table">
            <a:tbl>
              <a:tblPr>
                <a:tableStyleId>{5C22544A-7EE6-4342-B048-85BDC9FD1C3A}</a:tableStyleId>
              </a:tblPr>
              <a:tblGrid>
                <a:gridCol w="3412486">
                  <a:extLst>
                    <a:ext uri="{9D8B030D-6E8A-4147-A177-3AD203B41FA5}">
                      <a16:colId xmlns="" xmlns:a16="http://schemas.microsoft.com/office/drawing/2014/main" val="835526131"/>
                    </a:ext>
                  </a:extLst>
                </a:gridCol>
                <a:gridCol w="919209">
                  <a:extLst>
                    <a:ext uri="{9D8B030D-6E8A-4147-A177-3AD203B41FA5}">
                      <a16:colId xmlns="" xmlns:a16="http://schemas.microsoft.com/office/drawing/2014/main" val="2332336894"/>
                    </a:ext>
                  </a:extLst>
                </a:gridCol>
                <a:gridCol w="919209">
                  <a:extLst>
                    <a:ext uri="{9D8B030D-6E8A-4147-A177-3AD203B41FA5}">
                      <a16:colId xmlns="" xmlns:a16="http://schemas.microsoft.com/office/drawing/2014/main" val="1671732646"/>
                    </a:ext>
                  </a:extLst>
                </a:gridCol>
                <a:gridCol w="989917">
                  <a:extLst>
                    <a:ext uri="{9D8B030D-6E8A-4147-A177-3AD203B41FA5}">
                      <a16:colId xmlns="" xmlns:a16="http://schemas.microsoft.com/office/drawing/2014/main" val="2808459938"/>
                    </a:ext>
                  </a:extLst>
                </a:gridCol>
                <a:gridCol w="919209">
                  <a:extLst>
                    <a:ext uri="{9D8B030D-6E8A-4147-A177-3AD203B41FA5}">
                      <a16:colId xmlns="" xmlns:a16="http://schemas.microsoft.com/office/drawing/2014/main" val="1747379209"/>
                    </a:ext>
                  </a:extLst>
                </a:gridCol>
                <a:gridCol w="929365">
                  <a:extLst>
                    <a:ext uri="{9D8B030D-6E8A-4147-A177-3AD203B41FA5}">
                      <a16:colId xmlns="" xmlns:a16="http://schemas.microsoft.com/office/drawing/2014/main" val="1856273750"/>
                    </a:ext>
                  </a:extLst>
                </a:gridCol>
              </a:tblGrid>
              <a:tr h="172413">
                <a:tc>
                  <a:txBody>
                    <a:bodyPr/>
                    <a:lstStyle/>
                    <a:p>
                      <a:pPr algn="l" fontAlgn="b"/>
                      <a:r>
                        <a:rPr lang="tr-TR" sz="1200" b="1" u="none" strike="noStrike" dirty="0">
                          <a:effectLst/>
                          <a:latin typeface="Times New Roman" panose="02020603050405020304" pitchFamily="18" charset="0"/>
                          <a:cs typeface="Times New Roman" panose="02020603050405020304" pitchFamily="18" charset="0"/>
                        </a:rPr>
                        <a:t>Finansal Varlıklar (Milyon TL)</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rgbClr val="FFC000"/>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2015/12</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rgbClr val="FFC000"/>
                    </a:solidFill>
                  </a:tcPr>
                </a:tc>
                <a:tc>
                  <a:txBody>
                    <a:bodyPr/>
                    <a:lstStyle/>
                    <a:p>
                      <a:pPr algn="ctr" fontAlgn="b"/>
                      <a:r>
                        <a:rPr lang="tr-TR" sz="1200" b="1" u="none" strike="noStrike">
                          <a:effectLst/>
                          <a:latin typeface="Times New Roman" panose="02020603050405020304" pitchFamily="18" charset="0"/>
                          <a:cs typeface="Times New Roman" panose="02020603050405020304" pitchFamily="18" charset="0"/>
                        </a:rPr>
                        <a:t>2016/12</a:t>
                      </a:r>
                      <a:endParaRPr lang="tr-TR" sz="1200" b="1" i="0" u="none" strike="noStrike">
                        <a:effectLst/>
                        <a:latin typeface="Times New Roman" panose="02020603050405020304" pitchFamily="18" charset="0"/>
                        <a:cs typeface="Times New Roman" panose="02020603050405020304" pitchFamily="18" charset="0"/>
                      </a:endParaRPr>
                    </a:p>
                  </a:txBody>
                  <a:tcPr marL="5626" marR="5626" marT="5626" marB="0" anchor="b">
                    <a:solidFill>
                      <a:srgbClr val="FFC000"/>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2017/12</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rgbClr val="FFC000"/>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2018/12</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rgbClr val="FFC000"/>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2019/12</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rgbClr val="FFC000"/>
                    </a:solidFill>
                  </a:tcPr>
                </a:tc>
                <a:extLst>
                  <a:ext uri="{0D108BD9-81ED-4DB2-BD59-A6C34878D82A}">
                    <a16:rowId xmlns="" xmlns:a16="http://schemas.microsoft.com/office/drawing/2014/main" val="2626990489"/>
                  </a:ext>
                </a:extLst>
              </a:tr>
              <a:tr h="172413">
                <a:tc>
                  <a:txBody>
                    <a:bodyPr/>
                    <a:lstStyle/>
                    <a:p>
                      <a:pPr algn="l" fontAlgn="b"/>
                      <a:r>
                        <a:rPr lang="tr-TR" sz="1200" b="1" u="none" strike="noStrike" dirty="0">
                          <a:effectLst/>
                          <a:latin typeface="Times New Roman" panose="02020603050405020304" pitchFamily="18" charset="0"/>
                          <a:cs typeface="Times New Roman" panose="02020603050405020304" pitchFamily="18" charset="0"/>
                        </a:rPr>
                        <a:t>Yurtiçi Yerleşikler</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1.723.583</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1.976.695</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2.313.343</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2.723.213</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3.625.212</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extLst>
                  <a:ext uri="{0D108BD9-81ED-4DB2-BD59-A6C34878D82A}">
                    <a16:rowId xmlns="" xmlns:a16="http://schemas.microsoft.com/office/drawing/2014/main" val="4275978907"/>
                  </a:ext>
                </a:extLst>
              </a:tr>
              <a:tr h="172413">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TL </a:t>
                      </a:r>
                      <a:r>
                        <a:rPr lang="tr-TR" sz="1200" u="none" strike="noStrike" dirty="0" smtClean="0">
                          <a:effectLst/>
                          <a:latin typeface="Times New Roman" panose="02020603050405020304" pitchFamily="18" charset="0"/>
                          <a:cs typeface="Times New Roman" panose="02020603050405020304" pitchFamily="18" charset="0"/>
                        </a:rPr>
                        <a:t>Mevduat</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701.862</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829.293</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932.582</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1.015.857</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1.225.312</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535933683"/>
                  </a:ext>
                </a:extLst>
              </a:tr>
              <a:tr h="172413">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Döviz Tevdiat </a:t>
                      </a:r>
                      <a:r>
                        <a:rPr lang="tr-TR" sz="1200" u="none" strike="noStrike" dirty="0" smtClean="0">
                          <a:effectLst/>
                          <a:latin typeface="Times New Roman" panose="02020603050405020304" pitchFamily="18" charset="0"/>
                          <a:cs typeface="Times New Roman" panose="02020603050405020304" pitchFamily="18" charset="0"/>
                        </a:rPr>
                        <a:t>Hesabı</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448.370</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512.487</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623.558</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826.251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1.082.188</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1373580091"/>
                  </a:ext>
                </a:extLst>
              </a:tr>
              <a:tr h="172413">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Kıymetli Madenler Depo </a:t>
                      </a:r>
                      <a:r>
                        <a:rPr lang="tr-TR" sz="1200" u="none" strike="noStrike" dirty="0" smtClean="0">
                          <a:effectLst/>
                          <a:latin typeface="Times New Roman" panose="02020603050405020304" pitchFamily="18" charset="0"/>
                          <a:cs typeface="Times New Roman" panose="02020603050405020304" pitchFamily="18" charset="0"/>
                        </a:rPr>
                        <a:t>Hesapları</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10.624</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16.964</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23.474</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40.446</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80.970</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extLst>
                  <a:ext uri="{0D108BD9-81ED-4DB2-BD59-A6C34878D82A}">
                    <a16:rowId xmlns="" xmlns:a16="http://schemas.microsoft.com/office/drawing/2014/main" val="746456222"/>
                  </a:ext>
                </a:extLst>
              </a:tr>
              <a:tr h="172413">
                <a:tc>
                  <a:txBody>
                    <a:bodyPr/>
                    <a:lstStyle/>
                    <a:p>
                      <a:pPr algn="l" fontAlgn="b"/>
                      <a:r>
                        <a:rPr lang="tr-TR" sz="1200" u="none" strike="noStrike">
                          <a:effectLst/>
                          <a:latin typeface="Times New Roman" panose="02020603050405020304" pitchFamily="18" charset="0"/>
                          <a:cs typeface="Times New Roman" panose="02020603050405020304" pitchFamily="18" charset="0"/>
                        </a:rPr>
                        <a:t>Devlet İç Borçlanma Senedi</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364.455</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402.518</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456.311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536.580</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781.780</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3740460101"/>
                  </a:ext>
                </a:extLst>
              </a:tr>
              <a:tr h="172413">
                <a:tc>
                  <a:txBody>
                    <a:bodyPr/>
                    <a:lstStyle/>
                    <a:p>
                      <a:pPr algn="l" fontAlgn="b"/>
                      <a:r>
                        <a:rPr lang="tr-TR" sz="1200" u="none" strike="noStrike">
                          <a:effectLst/>
                          <a:latin typeface="Times New Roman" panose="02020603050405020304" pitchFamily="18" charset="0"/>
                          <a:cs typeface="Times New Roman" panose="02020603050405020304" pitchFamily="18" charset="0"/>
                        </a:rPr>
                        <a:t>Eurobond</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65.625</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75.166</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84.638</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105.924</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158.147</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2880001653"/>
                  </a:ext>
                </a:extLst>
              </a:tr>
              <a:tr h="172413">
                <a:tc>
                  <a:txBody>
                    <a:bodyPr/>
                    <a:lstStyle/>
                    <a:p>
                      <a:pPr algn="l" fontAlgn="b"/>
                      <a:r>
                        <a:rPr lang="tr-TR" sz="1200" u="none" strike="noStrike">
                          <a:effectLst/>
                          <a:latin typeface="Times New Roman" panose="02020603050405020304" pitchFamily="18" charset="0"/>
                          <a:cs typeface="Times New Roman" panose="02020603050405020304" pitchFamily="18" charset="0"/>
                        </a:rPr>
                        <a:t>Pay Senedi</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85.114</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90.321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122.614</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111.117</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185.780</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extLst>
                  <a:ext uri="{0D108BD9-81ED-4DB2-BD59-A6C34878D82A}">
                    <a16:rowId xmlns="" xmlns:a16="http://schemas.microsoft.com/office/drawing/2014/main" val="1612333222"/>
                  </a:ext>
                </a:extLst>
              </a:tr>
              <a:tr h="172413">
                <a:tc>
                  <a:txBody>
                    <a:bodyPr/>
                    <a:lstStyle/>
                    <a:p>
                      <a:pPr algn="l" fontAlgn="b"/>
                      <a:r>
                        <a:rPr lang="tr-TR" sz="1200" u="none" strike="noStrike">
                          <a:effectLst/>
                          <a:latin typeface="Times New Roman" panose="02020603050405020304" pitchFamily="18" charset="0"/>
                          <a:cs typeface="Times New Roman" panose="02020603050405020304" pitchFamily="18" charset="0"/>
                        </a:rPr>
                        <a:t>Özel Sektör Borçlanma Aracı</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45.845</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47.862</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64.461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69.684</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90.981</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3026127489"/>
                  </a:ext>
                </a:extLst>
              </a:tr>
              <a:tr h="339680">
                <a:tc>
                  <a:txBody>
                    <a:bodyPr/>
                    <a:lstStyle/>
                    <a:p>
                      <a:pPr algn="l" fontAlgn="b"/>
                      <a:r>
                        <a:rPr lang="tr-TR" sz="1200" u="none" strike="noStrike">
                          <a:effectLst/>
                          <a:latin typeface="Times New Roman" panose="02020603050405020304" pitchFamily="18" charset="0"/>
                          <a:cs typeface="Times New Roman" panose="02020603050405020304" pitchFamily="18" charset="0"/>
                        </a:rPr>
                        <a:t>Varlığa Dayalı Menkul Kıymet + Varlık Teminatlı Menkul Kıymet</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1.655</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2.047</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5.569</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17.313</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19.988</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4190848843"/>
                  </a:ext>
                </a:extLst>
              </a:tr>
              <a:tr h="494680">
                <a:tc>
                  <a:txBody>
                    <a:bodyPr/>
                    <a:lstStyle/>
                    <a:p>
                      <a:pPr algn="l" fontAlgn="b"/>
                      <a:r>
                        <a:rPr lang="tr-TR" sz="1200" u="none" strike="noStrike">
                          <a:effectLst/>
                          <a:latin typeface="Times New Roman" panose="02020603050405020304" pitchFamily="18" charset="0"/>
                          <a:cs typeface="Times New Roman" panose="02020603050405020304" pitchFamily="18" charset="0"/>
                        </a:rPr>
                        <a:t>Varant + Sertifika</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35</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36</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136</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41</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66</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4194018058"/>
                  </a:ext>
                </a:extLst>
              </a:tr>
              <a:tr h="172413">
                <a:tc>
                  <a:txBody>
                    <a:bodyPr/>
                    <a:lstStyle/>
                    <a:p>
                      <a:pPr algn="l" fontAlgn="b"/>
                      <a:r>
                        <a:rPr lang="tr-TR" sz="1200" b="1" u="none" strike="noStrike" dirty="0">
                          <a:effectLst/>
                          <a:latin typeface="Times New Roman" panose="02020603050405020304" pitchFamily="18" charset="0"/>
                          <a:cs typeface="Times New Roman" panose="02020603050405020304" pitchFamily="18" charset="0"/>
                        </a:rPr>
                        <a:t>Yurtdışı Yerleşikler</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321.740</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350.536</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486.853</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457.783</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562.923</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extLst>
                  <a:ext uri="{0D108BD9-81ED-4DB2-BD59-A6C34878D82A}">
                    <a16:rowId xmlns="" xmlns:a16="http://schemas.microsoft.com/office/drawing/2014/main" val="648590260"/>
                  </a:ext>
                </a:extLst>
              </a:tr>
              <a:tr h="172413">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TL </a:t>
                      </a:r>
                      <a:r>
                        <a:rPr lang="tr-TR" sz="1200" u="none" strike="noStrike" dirty="0" smtClean="0">
                          <a:effectLst/>
                          <a:latin typeface="Times New Roman" panose="02020603050405020304" pitchFamily="18" charset="0"/>
                          <a:cs typeface="Times New Roman" panose="02020603050405020304" pitchFamily="18" charset="0"/>
                        </a:rPr>
                        <a:t>Mevduat</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13.041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15.408</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21.856</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25.878</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33.618</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4259850518"/>
                  </a:ext>
                </a:extLst>
              </a:tr>
              <a:tr h="172413">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Döviz Tevdiat </a:t>
                      </a:r>
                      <a:r>
                        <a:rPr lang="tr-TR" sz="1200" u="none" strike="noStrike" dirty="0" smtClean="0">
                          <a:effectLst/>
                          <a:latin typeface="Times New Roman" panose="02020603050405020304" pitchFamily="18" charset="0"/>
                          <a:cs typeface="Times New Roman" panose="02020603050405020304" pitchFamily="18" charset="0"/>
                        </a:rPr>
                        <a:t>Hesabı</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70.588</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78.587</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108.731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126.499</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143.211</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4028121369"/>
                  </a:ext>
                </a:extLst>
              </a:tr>
              <a:tr h="172413">
                <a:tc>
                  <a:txBody>
                    <a:bodyPr/>
                    <a:lstStyle/>
                    <a:p>
                      <a:pPr algn="l" fontAlgn="b"/>
                      <a:r>
                        <a:rPr lang="tr-TR" sz="1200" u="none" strike="noStrike">
                          <a:effectLst/>
                          <a:latin typeface="Times New Roman" panose="02020603050405020304" pitchFamily="18" charset="0"/>
                          <a:cs typeface="Times New Roman" panose="02020603050405020304" pitchFamily="18" charset="0"/>
                        </a:rPr>
                        <a:t>Kıymetli Madenler Depo Hesapları*</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381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481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629</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944</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1.442</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2234740683"/>
                  </a:ext>
                </a:extLst>
              </a:tr>
              <a:tr h="172413">
                <a:tc>
                  <a:txBody>
                    <a:bodyPr/>
                    <a:lstStyle/>
                    <a:p>
                      <a:pPr algn="l" fontAlgn="b"/>
                      <a:r>
                        <a:rPr lang="tr-TR" sz="1200" u="none" strike="noStrike">
                          <a:effectLst/>
                          <a:latin typeface="Times New Roman" panose="02020603050405020304" pitchFamily="18" charset="0"/>
                          <a:cs typeface="Times New Roman" panose="02020603050405020304" pitchFamily="18" charset="0"/>
                        </a:rPr>
                        <a:t>Devlet İç Borçlanma Senedi</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92.652</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94.438</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117.976</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96.917</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91.610</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extLst>
                  <a:ext uri="{0D108BD9-81ED-4DB2-BD59-A6C34878D82A}">
                    <a16:rowId xmlns="" xmlns:a16="http://schemas.microsoft.com/office/drawing/2014/main" val="3992212003"/>
                  </a:ext>
                </a:extLst>
              </a:tr>
              <a:tr h="172413">
                <a:tc>
                  <a:txBody>
                    <a:bodyPr/>
                    <a:lstStyle/>
                    <a:p>
                      <a:pPr algn="l" fontAlgn="b"/>
                      <a:r>
                        <a:rPr lang="tr-TR" sz="1200" u="none" strike="noStrike">
                          <a:effectLst/>
                          <a:latin typeface="Times New Roman" panose="02020603050405020304" pitchFamily="18" charset="0"/>
                          <a:cs typeface="Times New Roman" panose="02020603050405020304" pitchFamily="18" charset="0"/>
                        </a:rPr>
                        <a:t>Eurobond</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1.221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1.906</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1.797</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extLst>
                  <a:ext uri="{0D108BD9-81ED-4DB2-BD59-A6C34878D82A}">
                    <a16:rowId xmlns="" xmlns:a16="http://schemas.microsoft.com/office/drawing/2014/main" val="3671189089"/>
                  </a:ext>
                </a:extLst>
              </a:tr>
              <a:tr h="172413">
                <a:tc>
                  <a:txBody>
                    <a:bodyPr/>
                    <a:lstStyle/>
                    <a:p>
                      <a:pPr algn="l" fontAlgn="b"/>
                      <a:r>
                        <a:rPr lang="tr-TR" sz="1200" u="none" strike="noStrike">
                          <a:effectLst/>
                          <a:latin typeface="Times New Roman" panose="02020603050405020304" pitchFamily="18" charset="0"/>
                          <a:cs typeface="Times New Roman" panose="02020603050405020304" pitchFamily="18" charset="0"/>
                        </a:rPr>
                        <a:t>Pay Senedi</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141.206</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156.511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232.261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204.225</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290.400</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extLst>
                  <a:ext uri="{0D108BD9-81ED-4DB2-BD59-A6C34878D82A}">
                    <a16:rowId xmlns="" xmlns:a16="http://schemas.microsoft.com/office/drawing/2014/main" val="3104275106"/>
                  </a:ext>
                </a:extLst>
              </a:tr>
              <a:tr h="172413">
                <a:tc>
                  <a:txBody>
                    <a:bodyPr/>
                    <a:lstStyle/>
                    <a:p>
                      <a:pPr algn="l" fontAlgn="b"/>
                      <a:r>
                        <a:rPr lang="tr-TR" sz="1200" u="none" strike="noStrike">
                          <a:effectLst/>
                          <a:latin typeface="Times New Roman" panose="02020603050405020304" pitchFamily="18" charset="0"/>
                          <a:cs typeface="Times New Roman" panose="02020603050405020304" pitchFamily="18" charset="0"/>
                        </a:rPr>
                        <a:t>Özel Sektör Borçlanma Aracı</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962</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1.491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2.473</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1.846</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1.573</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extLst>
                  <a:ext uri="{0D108BD9-81ED-4DB2-BD59-A6C34878D82A}">
                    <a16:rowId xmlns="" xmlns:a16="http://schemas.microsoft.com/office/drawing/2014/main" val="4259103163"/>
                  </a:ext>
                </a:extLst>
              </a:tr>
              <a:tr h="339680">
                <a:tc>
                  <a:txBody>
                    <a:bodyPr/>
                    <a:lstStyle/>
                    <a:p>
                      <a:pPr algn="l" fontAlgn="b"/>
                      <a:r>
                        <a:rPr lang="tr-TR" sz="1200" u="none" strike="noStrike">
                          <a:effectLst/>
                          <a:latin typeface="Times New Roman" panose="02020603050405020304" pitchFamily="18" charset="0"/>
                          <a:cs typeface="Times New Roman" panose="02020603050405020304" pitchFamily="18" charset="0"/>
                        </a:rPr>
                        <a:t>Varlığa Dayalı Menkul Kıymet + Varlık Teminatlı Menkul Kıymet</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1.689</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1.715</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1.129</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1.473</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1.069</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extLst>
                  <a:ext uri="{0D108BD9-81ED-4DB2-BD59-A6C34878D82A}">
                    <a16:rowId xmlns="" xmlns:a16="http://schemas.microsoft.com/office/drawing/2014/main" val="448246569"/>
                  </a:ext>
                </a:extLst>
              </a:tr>
              <a:tr h="172413">
                <a:tc>
                  <a:txBody>
                    <a:bodyPr/>
                    <a:lstStyle/>
                    <a:p>
                      <a:pPr algn="l" fontAlgn="b"/>
                      <a:r>
                        <a:rPr lang="tr-TR" sz="1200" u="none" strike="noStrike" dirty="0" err="1">
                          <a:effectLst/>
                          <a:latin typeface="Times New Roman" panose="02020603050405020304" pitchFamily="18" charset="0"/>
                          <a:cs typeface="Times New Roman" panose="02020603050405020304" pitchFamily="18" charset="0"/>
                        </a:rPr>
                        <a:t>Varant</a:t>
                      </a:r>
                      <a:r>
                        <a:rPr lang="tr-TR" sz="1200" u="none" strike="noStrike" dirty="0">
                          <a:effectLst/>
                          <a:latin typeface="Times New Roman" panose="02020603050405020304" pitchFamily="18" charset="0"/>
                          <a:cs typeface="Times New Roman" panose="02020603050405020304" pitchFamily="18" charset="0"/>
                        </a:rPr>
                        <a:t> + Sertifika</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0,1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0,0</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0,1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0,0</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0,5</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563672608"/>
                  </a:ext>
                </a:extLst>
              </a:tr>
              <a:tr h="172413">
                <a:tc>
                  <a:txBody>
                    <a:bodyPr/>
                    <a:lstStyle/>
                    <a:p>
                      <a:pPr algn="l" fontAlgn="b"/>
                      <a:r>
                        <a:rPr lang="tr-TR" sz="1200" b="1" u="none" strike="noStrike" dirty="0">
                          <a:effectLst/>
                          <a:latin typeface="Times New Roman" panose="02020603050405020304" pitchFamily="18" charset="0"/>
                          <a:cs typeface="Times New Roman" panose="02020603050405020304" pitchFamily="18" charset="0"/>
                        </a:rPr>
                        <a:t>Toplam</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2.045.323</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2.327.230</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2.800.196</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3.180.996</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4.188.134</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2778847109"/>
                  </a:ext>
                </a:extLst>
              </a:tr>
            </a:tbl>
          </a:graphicData>
        </a:graphic>
      </p:graphicFrame>
    </p:spTree>
    <p:extLst>
      <p:ext uri="{BB962C8B-B14F-4D97-AF65-F5344CB8AC3E}">
        <p14:creationId xmlns:p14="http://schemas.microsoft.com/office/powerpoint/2010/main" val="9183784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41</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smtClean="0">
                <a:latin typeface="Times New Roman" panose="02020603050405020304" pitchFamily="18" charset="0"/>
                <a:cs typeface="Times New Roman" panose="02020603050405020304" pitchFamily="18" charset="0"/>
              </a:rPr>
              <a:t>Sermaye Piyasası Verileri</a:t>
            </a:r>
            <a:endParaRPr lang="tr-TR" sz="2800" b="1" dirty="0">
              <a:latin typeface="Times New Roman" panose="02020603050405020304" pitchFamily="18" charset="0"/>
              <a:cs typeface="Times New Roman" panose="020206030504050203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3272823263"/>
              </p:ext>
            </p:extLst>
          </p:nvPr>
        </p:nvGraphicFramePr>
        <p:xfrm>
          <a:off x="662990" y="1194259"/>
          <a:ext cx="7873371" cy="4429300"/>
        </p:xfrm>
        <a:graphic>
          <a:graphicData uri="http://schemas.openxmlformats.org/drawingml/2006/table">
            <a:tbl>
              <a:tblPr>
                <a:tableStyleId>{5C22544A-7EE6-4342-B048-85BDC9FD1C3A}</a:tableStyleId>
              </a:tblPr>
              <a:tblGrid>
                <a:gridCol w="3486298">
                  <a:extLst>
                    <a:ext uri="{9D8B030D-6E8A-4147-A177-3AD203B41FA5}">
                      <a16:colId xmlns="" xmlns:a16="http://schemas.microsoft.com/office/drawing/2014/main" val="168924149"/>
                    </a:ext>
                  </a:extLst>
                </a:gridCol>
                <a:gridCol w="964295">
                  <a:extLst>
                    <a:ext uri="{9D8B030D-6E8A-4147-A177-3AD203B41FA5}">
                      <a16:colId xmlns="" xmlns:a16="http://schemas.microsoft.com/office/drawing/2014/main" val="4144033407"/>
                    </a:ext>
                  </a:extLst>
                </a:gridCol>
                <a:gridCol w="890119">
                  <a:extLst>
                    <a:ext uri="{9D8B030D-6E8A-4147-A177-3AD203B41FA5}">
                      <a16:colId xmlns="" xmlns:a16="http://schemas.microsoft.com/office/drawing/2014/main" val="3305423186"/>
                    </a:ext>
                  </a:extLst>
                </a:gridCol>
                <a:gridCol w="815942">
                  <a:extLst>
                    <a:ext uri="{9D8B030D-6E8A-4147-A177-3AD203B41FA5}">
                      <a16:colId xmlns="" xmlns:a16="http://schemas.microsoft.com/office/drawing/2014/main" val="3795235290"/>
                    </a:ext>
                  </a:extLst>
                </a:gridCol>
                <a:gridCol w="890119">
                  <a:extLst>
                    <a:ext uri="{9D8B030D-6E8A-4147-A177-3AD203B41FA5}">
                      <a16:colId xmlns="" xmlns:a16="http://schemas.microsoft.com/office/drawing/2014/main" val="3153522705"/>
                    </a:ext>
                  </a:extLst>
                </a:gridCol>
                <a:gridCol w="826598">
                  <a:extLst>
                    <a:ext uri="{9D8B030D-6E8A-4147-A177-3AD203B41FA5}">
                      <a16:colId xmlns="" xmlns:a16="http://schemas.microsoft.com/office/drawing/2014/main" val="3584900122"/>
                    </a:ext>
                  </a:extLst>
                </a:gridCol>
              </a:tblGrid>
              <a:tr h="442930">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Piyasa Değeri (Milyon TL)</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2015/12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2016/12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2017/12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2018/12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2019/12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extLst>
                  <a:ext uri="{0D108BD9-81ED-4DB2-BD59-A6C34878D82A}">
                    <a16:rowId xmlns="" xmlns:a16="http://schemas.microsoft.com/office/drawing/2014/main" val="2693244952"/>
                  </a:ext>
                </a:extLst>
              </a:tr>
              <a:tr h="442930">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 Halka Açık Şirketlerin Toplam Piyasa Değeri</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554.884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614.069</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873.246</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794.823</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1.108.773</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847299592"/>
                  </a:ext>
                </a:extLst>
              </a:tr>
              <a:tr h="442930">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Özel Sektör Borçlanma Araçları </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46.807</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49.352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66.934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71.530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92.554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816158644"/>
                  </a:ext>
                </a:extLst>
              </a:tr>
              <a:tr h="442930">
                <a:tc gridSpan="6">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 Menkul Kıymet </a:t>
                      </a:r>
                      <a:r>
                        <a:rPr lang="tr-TR" sz="1400" b="1" u="none" strike="noStrike" dirty="0" smtClean="0">
                          <a:effectLst/>
                          <a:latin typeface="Times New Roman" panose="02020603050405020304" pitchFamily="18" charset="0"/>
                          <a:cs typeface="Times New Roman" panose="02020603050405020304" pitchFamily="18" charset="0"/>
                        </a:rPr>
                        <a:t>Sayısı</a:t>
                      </a:r>
                      <a:endParaRPr lang="tr-TR" sz="1400" b="1" i="0" u="none" strike="noStrike" dirty="0">
                        <a:effectLst/>
                        <a:latin typeface="Times New Roman" panose="02020603050405020304" pitchFamily="18" charset="0"/>
                        <a:cs typeface="Times New Roman" panose="02020603050405020304" pitchFamily="18" charset="0"/>
                      </a:endParaRPr>
                    </a:p>
                    <a:p>
                      <a:pPr algn="ctr" fontAlgn="b"/>
                      <a:r>
                        <a:rPr lang="tr-TR" sz="1400" b="1" u="none" strike="noStrike" dirty="0">
                          <a:effectLst/>
                          <a:latin typeface="Times New Roman" panose="02020603050405020304" pitchFamily="18" charset="0"/>
                          <a:cs typeface="Times New Roman" panose="02020603050405020304" pitchFamily="18" charset="0"/>
                        </a:rPr>
                        <a:t> </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hMerge="1">
                  <a:txBody>
                    <a:bodyPr/>
                    <a:lstStyle/>
                    <a:p>
                      <a:pPr algn="ctr" fontAlgn="b"/>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2">
                        <a:lumMod val="20000"/>
                        <a:lumOff val="80000"/>
                      </a:schemeClr>
                    </a:solidFill>
                  </a:tcPr>
                </a:tc>
                <a:tc hMerge="1">
                  <a:txBody>
                    <a:bodyPr/>
                    <a:lstStyle/>
                    <a:p>
                      <a:pPr algn="ctr" fontAlgn="b"/>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2">
                        <a:lumMod val="20000"/>
                        <a:lumOff val="80000"/>
                      </a:schemeClr>
                    </a:solidFill>
                  </a:tcPr>
                </a:tc>
                <a:tc hMerge="1">
                  <a:txBody>
                    <a:bodyPr/>
                    <a:lstStyle/>
                    <a:p>
                      <a:pPr algn="ctr" fontAlgn="b"/>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2">
                        <a:lumMod val="20000"/>
                        <a:lumOff val="80000"/>
                      </a:schemeClr>
                    </a:solidFill>
                  </a:tcPr>
                </a:tc>
                <a:tc hMerge="1">
                  <a:txBody>
                    <a:bodyPr/>
                    <a:lstStyle/>
                    <a:p>
                      <a:pPr algn="ctr" fontAlgn="b"/>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2">
                        <a:lumMod val="20000"/>
                        <a:lumOff val="80000"/>
                      </a:schemeClr>
                    </a:solidFill>
                  </a:tcPr>
                </a:tc>
                <a:tc hMerge="1">
                  <a:txBody>
                    <a:bodyPr/>
                    <a:lstStyle/>
                    <a:p>
                      <a:pPr algn="ctr" fontAlgn="b"/>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2">
                        <a:lumMod val="20000"/>
                        <a:lumOff val="80000"/>
                      </a:schemeClr>
                    </a:solidFill>
                  </a:tcPr>
                </a:tc>
                <a:extLst>
                  <a:ext uri="{0D108BD9-81ED-4DB2-BD59-A6C34878D82A}">
                    <a16:rowId xmlns="" xmlns:a16="http://schemas.microsoft.com/office/drawing/2014/main" val="4133263249"/>
                  </a:ext>
                </a:extLst>
              </a:tr>
              <a:tr h="442930">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Yıldız </a:t>
                      </a:r>
                      <a:r>
                        <a:rPr lang="tr-TR" sz="1400" b="1" u="none" strike="noStrike" dirty="0" smtClean="0">
                          <a:effectLst/>
                          <a:latin typeface="Times New Roman" panose="02020603050405020304" pitchFamily="18" charset="0"/>
                          <a:cs typeface="Times New Roman" panose="02020603050405020304" pitchFamily="18" charset="0"/>
                        </a:rPr>
                        <a:t>Pazar</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117</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120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130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150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94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969434089"/>
                  </a:ext>
                </a:extLst>
              </a:tr>
              <a:tr h="442930">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Ana </a:t>
                      </a:r>
                      <a:r>
                        <a:rPr lang="tr-TR" sz="1400" b="1" u="none" strike="noStrike" dirty="0" smtClean="0">
                          <a:effectLst/>
                          <a:latin typeface="Times New Roman" panose="02020603050405020304" pitchFamily="18" charset="0"/>
                          <a:cs typeface="Times New Roman" panose="02020603050405020304" pitchFamily="18" charset="0"/>
                        </a:rPr>
                        <a:t>Pazar</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184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a:effectLst/>
                          <a:latin typeface="Times New Roman" panose="02020603050405020304" pitchFamily="18" charset="0"/>
                          <a:cs typeface="Times New Roman" panose="02020603050405020304" pitchFamily="18" charset="0"/>
                        </a:rPr>
                        <a:t>169</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159</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145</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250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105718648"/>
                  </a:ext>
                </a:extLst>
              </a:tr>
              <a:tr h="442930">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Gayrimenkul/Girişim Sermayesi Yatırım </a:t>
                      </a:r>
                      <a:r>
                        <a:rPr lang="tr-TR" sz="1400" b="1" u="none" strike="noStrike" dirty="0" smtClean="0">
                          <a:effectLst/>
                          <a:latin typeface="Times New Roman" panose="02020603050405020304" pitchFamily="18" charset="0"/>
                          <a:cs typeface="Times New Roman" panose="02020603050405020304" pitchFamily="18" charset="0"/>
                        </a:rPr>
                        <a:t>Ortaklığı/Fon</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39</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38</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41</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43</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6</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229992279"/>
                  </a:ext>
                </a:extLst>
              </a:tr>
              <a:tr h="442930">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Diğer </a:t>
                      </a:r>
                      <a:r>
                        <a:rPr lang="tr-TR" sz="1400" b="1" u="none" strike="noStrike" dirty="0" smtClean="0">
                          <a:effectLst/>
                          <a:latin typeface="Times New Roman" panose="02020603050405020304" pitchFamily="18" charset="0"/>
                          <a:cs typeface="Times New Roman" panose="02020603050405020304" pitchFamily="18" charset="0"/>
                        </a:rPr>
                        <a:t>Şirket</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68</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a:effectLst/>
                          <a:latin typeface="Times New Roman" panose="02020603050405020304" pitchFamily="18" charset="0"/>
                          <a:cs typeface="Times New Roman" panose="02020603050405020304" pitchFamily="18" charset="0"/>
                        </a:rPr>
                        <a:t>69</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a:effectLst/>
                          <a:latin typeface="Times New Roman" panose="02020603050405020304" pitchFamily="18" charset="0"/>
                          <a:cs typeface="Times New Roman" panose="02020603050405020304" pitchFamily="18" charset="0"/>
                        </a:rPr>
                        <a:t>63</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58</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58</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1488692849"/>
                  </a:ext>
                </a:extLst>
              </a:tr>
              <a:tr h="442930">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Borsa Yatırım Fonu + Menkul Kıymet Yatırım </a:t>
                      </a:r>
                      <a:r>
                        <a:rPr lang="tr-TR" sz="1400" b="1" u="none" strike="noStrike" dirty="0" smtClean="0">
                          <a:effectLst/>
                          <a:latin typeface="Times New Roman" panose="02020603050405020304" pitchFamily="18" charset="0"/>
                          <a:cs typeface="Times New Roman" panose="02020603050405020304" pitchFamily="18" charset="0"/>
                        </a:rPr>
                        <a:t>Ortaklığı</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22</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18</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a:effectLst/>
                          <a:latin typeface="Times New Roman" panose="02020603050405020304" pitchFamily="18" charset="0"/>
                          <a:cs typeface="Times New Roman" panose="02020603050405020304" pitchFamily="18" charset="0"/>
                        </a:rPr>
                        <a:t>18</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18</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4290155179"/>
                  </a:ext>
                </a:extLst>
              </a:tr>
              <a:tr h="442930">
                <a:tc>
                  <a:txBody>
                    <a:bodyPr/>
                    <a:lstStyle/>
                    <a:p>
                      <a:pPr algn="l" fontAlgn="b"/>
                      <a:r>
                        <a:rPr lang="tr-TR" sz="1400" b="1" u="none" strike="noStrike">
                          <a:effectLst/>
                          <a:latin typeface="Times New Roman" panose="02020603050405020304" pitchFamily="18" charset="0"/>
                          <a:cs typeface="Times New Roman" panose="02020603050405020304" pitchFamily="18" charset="0"/>
                        </a:rPr>
                        <a:t>Varant ve Sertifika</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400" b="1" u="none" strike="noStrike">
                          <a:effectLst/>
                          <a:latin typeface="Times New Roman" panose="02020603050405020304" pitchFamily="18" charset="0"/>
                          <a:cs typeface="Times New Roman" panose="02020603050405020304" pitchFamily="18" charset="0"/>
                        </a:rPr>
                        <a:t>846</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a:effectLst/>
                          <a:latin typeface="Times New Roman" panose="02020603050405020304" pitchFamily="18" charset="0"/>
                          <a:cs typeface="Times New Roman" panose="02020603050405020304" pitchFamily="18" charset="0"/>
                        </a:rPr>
                        <a:t>1.071</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a:effectLst/>
                          <a:latin typeface="Times New Roman" panose="02020603050405020304" pitchFamily="18" charset="0"/>
                          <a:cs typeface="Times New Roman" panose="02020603050405020304" pitchFamily="18" charset="0"/>
                        </a:rPr>
                        <a:t>1.596</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1.542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1.976</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2271463066"/>
                  </a:ext>
                </a:extLst>
              </a:tr>
            </a:tbl>
          </a:graphicData>
        </a:graphic>
      </p:graphicFrame>
    </p:spTree>
    <p:extLst>
      <p:ext uri="{BB962C8B-B14F-4D97-AF65-F5344CB8AC3E}">
        <p14:creationId xmlns:p14="http://schemas.microsoft.com/office/powerpoint/2010/main" val="39068681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42</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Piyasası Verileri</a:t>
            </a:r>
            <a:endParaRPr lang="tr-TR" sz="2800" b="1" dirty="0">
              <a:latin typeface="Times New Roman" panose="02020603050405020304" pitchFamily="18" charset="0"/>
              <a:cs typeface="Times New Roman" panose="0202060305040502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68971397"/>
              </p:ext>
            </p:extLst>
          </p:nvPr>
        </p:nvGraphicFramePr>
        <p:xfrm>
          <a:off x="594410" y="1205683"/>
          <a:ext cx="7992888" cy="4429307"/>
        </p:xfrm>
        <a:graphic>
          <a:graphicData uri="http://schemas.openxmlformats.org/drawingml/2006/table">
            <a:tbl>
              <a:tblPr>
                <a:tableStyleId>{5C22544A-7EE6-4342-B048-85BDC9FD1C3A}</a:tableStyleId>
              </a:tblPr>
              <a:tblGrid>
                <a:gridCol w="3960440">
                  <a:extLst>
                    <a:ext uri="{9D8B030D-6E8A-4147-A177-3AD203B41FA5}">
                      <a16:colId xmlns="" xmlns:a16="http://schemas.microsoft.com/office/drawing/2014/main" val="835265960"/>
                    </a:ext>
                  </a:extLst>
                </a:gridCol>
                <a:gridCol w="864096">
                  <a:extLst>
                    <a:ext uri="{9D8B030D-6E8A-4147-A177-3AD203B41FA5}">
                      <a16:colId xmlns="" xmlns:a16="http://schemas.microsoft.com/office/drawing/2014/main" val="1493142396"/>
                    </a:ext>
                  </a:extLst>
                </a:gridCol>
                <a:gridCol w="792088">
                  <a:extLst>
                    <a:ext uri="{9D8B030D-6E8A-4147-A177-3AD203B41FA5}">
                      <a16:colId xmlns="" xmlns:a16="http://schemas.microsoft.com/office/drawing/2014/main" val="1956901459"/>
                    </a:ext>
                  </a:extLst>
                </a:gridCol>
                <a:gridCol w="720080">
                  <a:extLst>
                    <a:ext uri="{9D8B030D-6E8A-4147-A177-3AD203B41FA5}">
                      <a16:colId xmlns="" xmlns:a16="http://schemas.microsoft.com/office/drawing/2014/main" val="36181450"/>
                    </a:ext>
                  </a:extLst>
                </a:gridCol>
                <a:gridCol w="864096">
                  <a:extLst>
                    <a:ext uri="{9D8B030D-6E8A-4147-A177-3AD203B41FA5}">
                      <a16:colId xmlns="" xmlns:a16="http://schemas.microsoft.com/office/drawing/2014/main" val="1030214656"/>
                    </a:ext>
                  </a:extLst>
                </a:gridCol>
                <a:gridCol w="792088">
                  <a:extLst>
                    <a:ext uri="{9D8B030D-6E8A-4147-A177-3AD203B41FA5}">
                      <a16:colId xmlns="" xmlns:a16="http://schemas.microsoft.com/office/drawing/2014/main" val="1831608705"/>
                    </a:ext>
                  </a:extLst>
                </a:gridCol>
              </a:tblGrid>
              <a:tr h="441018">
                <a:tc>
                  <a:txBody>
                    <a:bodyPr/>
                    <a:lstStyle/>
                    <a:p>
                      <a:pPr algn="l" fontAlgn="b"/>
                      <a:r>
                        <a:rPr lang="tr-TR" sz="1400" b="1" u="none" strike="noStrike" dirty="0" err="1">
                          <a:effectLst/>
                          <a:latin typeface="Times New Roman" panose="02020603050405020304" pitchFamily="18" charset="0"/>
                          <a:cs typeface="Times New Roman" panose="02020603050405020304" pitchFamily="18" charset="0"/>
                        </a:rPr>
                        <a:t>Özkaynak</a:t>
                      </a:r>
                      <a:r>
                        <a:rPr lang="tr-TR" sz="1400" b="1" u="none" strike="noStrike" dirty="0">
                          <a:effectLst/>
                          <a:latin typeface="Times New Roman" panose="02020603050405020304" pitchFamily="18" charset="0"/>
                          <a:cs typeface="Times New Roman" panose="02020603050405020304" pitchFamily="18" charset="0"/>
                        </a:rPr>
                        <a:t> Finansmanı (Birikimli)</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2015/12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2016/12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2017/12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2018/12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2019/12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extLst>
                  <a:ext uri="{0D108BD9-81ED-4DB2-BD59-A6C34878D82A}">
                    <a16:rowId xmlns="" xmlns:a16="http://schemas.microsoft.com/office/drawing/2014/main" val="1602202477"/>
                  </a:ext>
                </a:extLst>
              </a:tr>
              <a:tr h="441018">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Şirket Sayısı (GİP dahil)</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7</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2862205367"/>
                  </a:ext>
                </a:extLst>
              </a:tr>
              <a:tr h="441018">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Şirket Halka Arz Tutarı (Mn. TL)</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44</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37</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1.254</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5.355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263</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2379152880"/>
                  </a:ext>
                </a:extLst>
              </a:tr>
              <a:tr h="441018">
                <a:tc>
                  <a:txBody>
                    <a:bodyPr/>
                    <a:lstStyle/>
                    <a:p>
                      <a:pPr algn="l" fontAlgn="b"/>
                      <a:r>
                        <a:rPr lang="tr-TR" sz="1400" b="1" u="none" strike="noStrike">
                          <a:effectLst/>
                          <a:latin typeface="Times New Roman" panose="02020603050405020304" pitchFamily="18" charset="0"/>
                          <a:cs typeface="Times New Roman" panose="02020603050405020304" pitchFamily="18" charset="0"/>
                        </a:rPr>
                        <a:t>Yatırım Ortaklığı Sayısı (GYO ve Girişim Ser. dahil)</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0</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0</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3134886040"/>
                  </a:ext>
                </a:extLst>
              </a:tr>
              <a:tr h="441018">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Yatırım Ortaklığı Halka Arz Tutarı (Mn. TL)</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75</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306</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0</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64</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0</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4309685"/>
                  </a:ext>
                </a:extLst>
              </a:tr>
              <a:tr h="441018">
                <a:tc>
                  <a:txBody>
                    <a:bodyPr/>
                    <a:lstStyle/>
                    <a:p>
                      <a:pPr algn="l" fontAlgn="b"/>
                      <a:r>
                        <a:rPr lang="tr-TR" sz="1400" b="1" u="none" strike="noStrike">
                          <a:effectLst/>
                          <a:latin typeface="Times New Roman" panose="02020603050405020304" pitchFamily="18" charset="0"/>
                          <a:cs typeface="Times New Roman" panose="02020603050405020304" pitchFamily="18" charset="0"/>
                        </a:rPr>
                        <a:t>Sermaye Artırımları+İkincil Halka Arz (Mn. TL)</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 </a:t>
                      </a:r>
                      <a:r>
                        <a:rPr lang="tr-TR" sz="1400" b="1" u="none" strike="noStrike" dirty="0" smtClean="0">
                          <a:effectLst/>
                          <a:latin typeface="Times New Roman" panose="02020603050405020304" pitchFamily="18" charset="0"/>
                          <a:cs typeface="Times New Roman" panose="02020603050405020304" pitchFamily="18" charset="0"/>
                        </a:rPr>
                        <a:t>-</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9.561</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6.076</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902730836"/>
                  </a:ext>
                </a:extLst>
              </a:tr>
              <a:tr h="460145">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Toplam</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a:t>
                      </a:r>
                      <a:r>
                        <a:rPr lang="tr-TR" sz="1400" b="1" u="none" strike="noStrike" dirty="0">
                          <a:effectLst/>
                          <a:latin typeface="Times New Roman" panose="02020603050405020304" pitchFamily="18" charset="0"/>
                          <a:cs typeface="Times New Roman" panose="02020603050405020304" pitchFamily="18" charset="0"/>
                        </a:rPr>
                        <a:t> </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14.980</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6.339</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3437984290"/>
                  </a:ext>
                </a:extLst>
              </a:tr>
              <a:tr h="441018">
                <a:tc gridSpan="6">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Özel Sektör Borçlanma Aracı İhracı (Birikimli</a:t>
                      </a:r>
                      <a:r>
                        <a:rPr lang="tr-TR" sz="1400" b="1" u="none" strike="noStrike" dirty="0" smtClean="0">
                          <a:effectLst/>
                          <a:latin typeface="Times New Roman" panose="02020603050405020304" pitchFamily="18" charset="0"/>
                          <a:cs typeface="Times New Roman" panose="02020603050405020304" pitchFamily="18" charset="0"/>
                        </a:rPr>
                        <a:t>)</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hMerge="1">
                  <a:txBody>
                    <a:bodyPr/>
                    <a:lstStyle/>
                    <a:p>
                      <a:pPr algn="l" fontAlgn="b"/>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tc>
                <a:tc hMerge="1">
                  <a:txBody>
                    <a:bodyPr/>
                    <a:lstStyle/>
                    <a:p>
                      <a:pPr algn="l" fontAlgn="b"/>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tc>
                <a:tc hMerge="1">
                  <a:txBody>
                    <a:bodyPr/>
                    <a:lstStyle/>
                    <a:p>
                      <a:pPr algn="l" fontAlgn="b"/>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b"/>
                </a:tc>
                <a:tc hMerge="1">
                  <a:txBody>
                    <a:bodyPr/>
                    <a:lstStyle/>
                    <a:p>
                      <a:pPr algn="l" fontAlgn="b"/>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tc>
                <a:tc hMerge="1">
                  <a:txBody>
                    <a:bodyPr/>
                    <a:lstStyle/>
                    <a:p>
                      <a:pPr algn="l" fontAlgn="b"/>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tc>
                <a:extLst>
                  <a:ext uri="{0D108BD9-81ED-4DB2-BD59-A6C34878D82A}">
                    <a16:rowId xmlns="" xmlns:a16="http://schemas.microsoft.com/office/drawing/2014/main" val="2724360010"/>
                  </a:ext>
                </a:extLst>
              </a:tr>
              <a:tr h="441018">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İhraç Sayısı</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621</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760</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1.217</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1.385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1.330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1062474600"/>
                  </a:ext>
                </a:extLst>
              </a:tr>
              <a:tr h="441018">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 İhraç Tutarı (Mn. TL)</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79.610</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90.148</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130.330</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179.121</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210.322</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2374197476"/>
                  </a:ext>
                </a:extLst>
              </a:tr>
            </a:tbl>
          </a:graphicData>
        </a:graphic>
      </p:graphicFrame>
    </p:spTree>
    <p:extLst>
      <p:ext uri="{BB962C8B-B14F-4D97-AF65-F5344CB8AC3E}">
        <p14:creationId xmlns:p14="http://schemas.microsoft.com/office/powerpoint/2010/main" val="5818240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43</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smtClean="0">
                <a:latin typeface="Times New Roman" panose="02020603050405020304" pitchFamily="18" charset="0"/>
                <a:cs typeface="Times New Roman" panose="02020603050405020304" pitchFamily="18" charset="0"/>
              </a:rPr>
              <a:t>Sermaye Piyasası Verileri</a:t>
            </a:r>
            <a:endParaRPr lang="tr-TR" sz="2800" b="1" dirty="0">
              <a:latin typeface="Times New Roman" panose="02020603050405020304" pitchFamily="18" charset="0"/>
              <a:cs typeface="Times New Roman" panose="0202060305040502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557222773"/>
              </p:ext>
            </p:extLst>
          </p:nvPr>
        </p:nvGraphicFramePr>
        <p:xfrm>
          <a:off x="720140" y="1233324"/>
          <a:ext cx="7873370" cy="4435956"/>
        </p:xfrm>
        <a:graphic>
          <a:graphicData uri="http://schemas.openxmlformats.org/drawingml/2006/table">
            <a:tbl>
              <a:tblPr>
                <a:tableStyleId>{5C22544A-7EE6-4342-B048-85BDC9FD1C3A}</a:tableStyleId>
              </a:tblPr>
              <a:tblGrid>
                <a:gridCol w="4104456">
                  <a:extLst>
                    <a:ext uri="{9D8B030D-6E8A-4147-A177-3AD203B41FA5}">
                      <a16:colId xmlns="" xmlns:a16="http://schemas.microsoft.com/office/drawing/2014/main" val="2216741556"/>
                    </a:ext>
                  </a:extLst>
                </a:gridCol>
                <a:gridCol w="1008112">
                  <a:extLst>
                    <a:ext uri="{9D8B030D-6E8A-4147-A177-3AD203B41FA5}">
                      <a16:colId xmlns="" xmlns:a16="http://schemas.microsoft.com/office/drawing/2014/main" val="2610282689"/>
                    </a:ext>
                  </a:extLst>
                </a:gridCol>
                <a:gridCol w="936104">
                  <a:extLst>
                    <a:ext uri="{9D8B030D-6E8A-4147-A177-3AD203B41FA5}">
                      <a16:colId xmlns="" xmlns:a16="http://schemas.microsoft.com/office/drawing/2014/main" val="3817016688"/>
                    </a:ext>
                  </a:extLst>
                </a:gridCol>
                <a:gridCol w="864096">
                  <a:extLst>
                    <a:ext uri="{9D8B030D-6E8A-4147-A177-3AD203B41FA5}">
                      <a16:colId xmlns="" xmlns:a16="http://schemas.microsoft.com/office/drawing/2014/main" val="36120832"/>
                    </a:ext>
                  </a:extLst>
                </a:gridCol>
                <a:gridCol w="960602">
                  <a:extLst>
                    <a:ext uri="{9D8B030D-6E8A-4147-A177-3AD203B41FA5}">
                      <a16:colId xmlns="" xmlns:a16="http://schemas.microsoft.com/office/drawing/2014/main" val="4072863764"/>
                    </a:ext>
                  </a:extLst>
                </a:gridCol>
              </a:tblGrid>
              <a:tr h="633708">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Kurumsal Yatırımcı Portföy Büyüklüğü (Milyon TL)</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2015/12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2016/12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2017/12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2018/12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extLst>
                  <a:ext uri="{0D108BD9-81ED-4DB2-BD59-A6C34878D82A}">
                    <a16:rowId xmlns="" xmlns:a16="http://schemas.microsoft.com/office/drawing/2014/main" val="2668893697"/>
                  </a:ext>
                </a:extLst>
              </a:tr>
              <a:tr h="633708">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Yatırım Fonları</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37.186</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43.755</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59.283</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56.920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1675176370"/>
                  </a:ext>
                </a:extLst>
              </a:tr>
              <a:tr h="633708">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Emeklilik Yatırım Fonları</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47.918</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58.439</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79.543</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93.206</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3305472823"/>
                  </a:ext>
                </a:extLst>
              </a:tr>
              <a:tr h="633708">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Menkul Kıymet Yatırım Ortaklıkları</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269</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341</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360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326</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4002558321"/>
                  </a:ext>
                </a:extLst>
              </a:tr>
              <a:tr h="633708">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Gayrimenkul Yatırım Ortaklıkları</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21.465</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25.878</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26.924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18.384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644594091"/>
                  </a:ext>
                </a:extLst>
              </a:tr>
              <a:tr h="633708">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 Girişim Sermayesi Yatırım Ortaklıkları</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1.331</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1.222</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2.595</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1.494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3499895386"/>
                  </a:ext>
                </a:extLst>
              </a:tr>
              <a:tr h="633708">
                <a:tc>
                  <a:txBody>
                    <a:bodyPr/>
                    <a:lstStyle/>
                    <a:p>
                      <a:pPr algn="l" fontAlgn="b"/>
                      <a:r>
                        <a:rPr lang="tr-TR" sz="1600" b="1" u="none" strike="noStrike" dirty="0">
                          <a:effectLst/>
                          <a:latin typeface="Times New Roman" panose="02020603050405020304" pitchFamily="18" charset="0"/>
                          <a:cs typeface="Times New Roman" panose="02020603050405020304" pitchFamily="18" charset="0"/>
                        </a:rPr>
                        <a:t>Toplam</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108.170</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129.635</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168.706</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600" b="1" u="none" strike="noStrike" dirty="0" smtClean="0">
                          <a:effectLst/>
                          <a:latin typeface="Times New Roman" panose="02020603050405020304" pitchFamily="18" charset="0"/>
                          <a:cs typeface="Times New Roman" panose="02020603050405020304" pitchFamily="18" charset="0"/>
                        </a:rPr>
                        <a:t>170.330</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2000864304"/>
                  </a:ext>
                </a:extLst>
              </a:tr>
            </a:tbl>
          </a:graphicData>
        </a:graphic>
      </p:graphicFrame>
    </p:spTree>
    <p:extLst>
      <p:ext uri="{BB962C8B-B14F-4D97-AF65-F5344CB8AC3E}">
        <p14:creationId xmlns:p14="http://schemas.microsoft.com/office/powerpoint/2010/main" val="33471855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44</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smtClean="0">
                <a:latin typeface="Times New Roman" panose="02020603050405020304" pitchFamily="18" charset="0"/>
                <a:cs typeface="Times New Roman" panose="02020603050405020304" pitchFamily="18" charset="0"/>
              </a:rPr>
              <a:t>Sermaye Piyasası Verileri</a:t>
            </a:r>
            <a:endParaRPr lang="tr-TR" sz="2800" b="1" dirty="0">
              <a:latin typeface="Times New Roman" panose="02020603050405020304" pitchFamily="18" charset="0"/>
              <a:cs typeface="Times New Roman" panose="02020603050405020304"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2890411288"/>
              </p:ext>
            </p:extLst>
          </p:nvPr>
        </p:nvGraphicFramePr>
        <p:xfrm>
          <a:off x="698427" y="1171038"/>
          <a:ext cx="8089393" cy="4623975"/>
        </p:xfrm>
        <a:graphic>
          <a:graphicData uri="http://schemas.openxmlformats.org/drawingml/2006/table">
            <a:tbl>
              <a:tblPr>
                <a:tableStyleId>{5C22544A-7EE6-4342-B048-85BDC9FD1C3A}</a:tableStyleId>
              </a:tblPr>
              <a:tblGrid>
                <a:gridCol w="3329267">
                  <a:extLst>
                    <a:ext uri="{9D8B030D-6E8A-4147-A177-3AD203B41FA5}">
                      <a16:colId xmlns="" xmlns:a16="http://schemas.microsoft.com/office/drawing/2014/main" val="1727935315"/>
                    </a:ext>
                  </a:extLst>
                </a:gridCol>
                <a:gridCol w="961788">
                  <a:extLst>
                    <a:ext uri="{9D8B030D-6E8A-4147-A177-3AD203B41FA5}">
                      <a16:colId xmlns="" xmlns:a16="http://schemas.microsoft.com/office/drawing/2014/main" val="2296495686"/>
                    </a:ext>
                  </a:extLst>
                </a:gridCol>
                <a:gridCol w="887804">
                  <a:extLst>
                    <a:ext uri="{9D8B030D-6E8A-4147-A177-3AD203B41FA5}">
                      <a16:colId xmlns="" xmlns:a16="http://schemas.microsoft.com/office/drawing/2014/main" val="2289769153"/>
                    </a:ext>
                  </a:extLst>
                </a:gridCol>
                <a:gridCol w="961788">
                  <a:extLst>
                    <a:ext uri="{9D8B030D-6E8A-4147-A177-3AD203B41FA5}">
                      <a16:colId xmlns="" xmlns:a16="http://schemas.microsoft.com/office/drawing/2014/main" val="67207404"/>
                    </a:ext>
                  </a:extLst>
                </a:gridCol>
                <a:gridCol w="961788">
                  <a:extLst>
                    <a:ext uri="{9D8B030D-6E8A-4147-A177-3AD203B41FA5}">
                      <a16:colId xmlns="" xmlns:a16="http://schemas.microsoft.com/office/drawing/2014/main" val="2334854972"/>
                    </a:ext>
                  </a:extLst>
                </a:gridCol>
                <a:gridCol w="986958">
                  <a:extLst>
                    <a:ext uri="{9D8B030D-6E8A-4147-A177-3AD203B41FA5}">
                      <a16:colId xmlns="" xmlns:a16="http://schemas.microsoft.com/office/drawing/2014/main" val="2439082218"/>
                    </a:ext>
                  </a:extLst>
                </a:gridCol>
              </a:tblGrid>
              <a:tr h="513775">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Yatırımcı ve Mudi Sayısı</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2015/12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2016/12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2017/12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2018/12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2019/12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extLst>
                  <a:ext uri="{0D108BD9-81ED-4DB2-BD59-A6C34878D82A}">
                    <a16:rowId xmlns="" xmlns:a16="http://schemas.microsoft.com/office/drawing/2014/main" val="2719569101"/>
                  </a:ext>
                </a:extLst>
              </a:tr>
              <a:tr h="513775">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Pay Senedi</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1.059.313</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1.040.794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1.090.903</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1.178.919</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1.203.438</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2508876739"/>
                  </a:ext>
                </a:extLst>
              </a:tr>
              <a:tr h="513775">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Yatırım Fonu</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2.917.780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2.918.622</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3.004.035</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2.873.442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2.996.871</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155710835"/>
                  </a:ext>
                </a:extLst>
              </a:tr>
              <a:tr h="513775">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Özel Sektör Borçlanma Aracı</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136.756</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97.476</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82.487</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78.333</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66.451</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1332023587"/>
                  </a:ext>
                </a:extLst>
              </a:tr>
              <a:tr h="513775">
                <a:tc>
                  <a:txBody>
                    <a:bodyPr/>
                    <a:lstStyle/>
                    <a:p>
                      <a:pPr algn="l" fontAlgn="b"/>
                      <a:r>
                        <a:rPr lang="tr-TR" sz="1400" b="1" u="none" strike="noStrike">
                          <a:effectLst/>
                          <a:latin typeface="Times New Roman" panose="02020603050405020304" pitchFamily="18" charset="0"/>
                          <a:cs typeface="Times New Roman" panose="02020603050405020304" pitchFamily="18" charset="0"/>
                        </a:rPr>
                        <a:t>Varant + Sertifika</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2.898</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2.571</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4.842</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5.191</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5.664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415770145"/>
                  </a:ext>
                </a:extLst>
              </a:tr>
              <a:tr h="513775">
                <a:tc>
                  <a:txBody>
                    <a:bodyPr/>
                    <a:lstStyle/>
                    <a:p>
                      <a:pPr algn="l" fontAlgn="b"/>
                      <a:r>
                        <a:rPr lang="tr-TR" sz="1400" b="1" u="none" strike="noStrike">
                          <a:effectLst/>
                          <a:latin typeface="Times New Roman" panose="02020603050405020304" pitchFamily="18" charset="0"/>
                          <a:cs typeface="Times New Roman" panose="02020603050405020304" pitchFamily="18" charset="0"/>
                        </a:rPr>
                        <a:t>Varlığa Dayalı Menkul Kıymet + Varlık Teminatlı Menkul Kıymet</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1.579</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481</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5.024</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11.008</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7.283</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739837327"/>
                  </a:ext>
                </a:extLst>
              </a:tr>
              <a:tr h="513775">
                <a:tc>
                  <a:txBody>
                    <a:bodyPr/>
                    <a:lstStyle/>
                    <a:p>
                      <a:pPr algn="l" fontAlgn="b"/>
                      <a:r>
                        <a:rPr lang="tr-TR" sz="1400" b="1" u="none" strike="noStrike">
                          <a:effectLst/>
                          <a:latin typeface="Times New Roman" panose="02020603050405020304" pitchFamily="18" charset="0"/>
                          <a:cs typeface="Times New Roman" panose="02020603050405020304" pitchFamily="18" charset="0"/>
                        </a:rPr>
                        <a:t>Emeklilik Yatırım Fonları - Gönüllü</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6.039.300</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6.625.759</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6.922.615</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6.875.886</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6.871.132</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3207125286"/>
                  </a:ext>
                </a:extLst>
              </a:tr>
              <a:tr h="513775">
                <a:tc>
                  <a:txBody>
                    <a:bodyPr/>
                    <a:lstStyle/>
                    <a:p>
                      <a:pPr algn="l" fontAlgn="b"/>
                      <a:r>
                        <a:rPr lang="tr-TR" sz="1400" b="1" u="none" strike="noStrike">
                          <a:effectLst/>
                          <a:latin typeface="Times New Roman" panose="02020603050405020304" pitchFamily="18" charset="0"/>
                          <a:cs typeface="Times New Roman" panose="02020603050405020304" pitchFamily="18" charset="0"/>
                        </a:rPr>
                        <a:t>Emeklilik Yatırım Fonu - Otomatik Katılım </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a:t>
                      </a:r>
                      <a:r>
                        <a:rPr lang="tr-TR" sz="1400" b="1" u="none" strike="noStrike" dirty="0">
                          <a:effectLst/>
                          <a:latin typeface="Times New Roman" panose="02020603050405020304" pitchFamily="18" charset="0"/>
                          <a:cs typeface="Times New Roman" panose="02020603050405020304" pitchFamily="18" charset="0"/>
                        </a:rPr>
                        <a:t> </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3.417.003</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4.990.786</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5.354.242</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1264155181"/>
                  </a:ext>
                </a:extLst>
              </a:tr>
              <a:tr h="513775">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Mudi Sayısı</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65.285.562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76.443.969</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86.991.367</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96.588.995</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107.459.625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1310988380"/>
                  </a:ext>
                </a:extLst>
              </a:tr>
            </a:tbl>
          </a:graphicData>
        </a:graphic>
      </p:graphicFrame>
    </p:spTree>
    <p:extLst>
      <p:ext uri="{BB962C8B-B14F-4D97-AF65-F5344CB8AC3E}">
        <p14:creationId xmlns:p14="http://schemas.microsoft.com/office/powerpoint/2010/main" val="13114986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45</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smtClean="0">
                <a:latin typeface="Times New Roman" panose="02020603050405020304" pitchFamily="18" charset="0"/>
                <a:cs typeface="Times New Roman" panose="02020603050405020304" pitchFamily="18" charset="0"/>
              </a:rPr>
              <a:t>Sermaye Piyasası Verileri</a:t>
            </a:r>
            <a:endParaRPr lang="tr-TR" sz="2800" b="1" dirty="0">
              <a:latin typeface="Times New Roman" panose="02020603050405020304" pitchFamily="18" charset="0"/>
              <a:cs typeface="Times New Roman" panose="0202060305040502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4136576611"/>
              </p:ext>
            </p:extLst>
          </p:nvPr>
        </p:nvGraphicFramePr>
        <p:xfrm>
          <a:off x="834440" y="1234439"/>
          <a:ext cx="7715200" cy="4617720"/>
        </p:xfrm>
        <a:graphic>
          <a:graphicData uri="http://schemas.openxmlformats.org/drawingml/2006/table">
            <a:tbl>
              <a:tblPr>
                <a:tableStyleId>{5C22544A-7EE6-4342-B048-85BDC9FD1C3A}</a:tableStyleId>
              </a:tblPr>
              <a:tblGrid>
                <a:gridCol w="2016224">
                  <a:extLst>
                    <a:ext uri="{9D8B030D-6E8A-4147-A177-3AD203B41FA5}">
                      <a16:colId xmlns="" xmlns:a16="http://schemas.microsoft.com/office/drawing/2014/main" val="4111047168"/>
                    </a:ext>
                  </a:extLst>
                </a:gridCol>
                <a:gridCol w="1080120">
                  <a:extLst>
                    <a:ext uri="{9D8B030D-6E8A-4147-A177-3AD203B41FA5}">
                      <a16:colId xmlns="" xmlns:a16="http://schemas.microsoft.com/office/drawing/2014/main" val="1066403738"/>
                    </a:ext>
                  </a:extLst>
                </a:gridCol>
                <a:gridCol w="1224136">
                  <a:extLst>
                    <a:ext uri="{9D8B030D-6E8A-4147-A177-3AD203B41FA5}">
                      <a16:colId xmlns="" xmlns:a16="http://schemas.microsoft.com/office/drawing/2014/main" val="371463704"/>
                    </a:ext>
                  </a:extLst>
                </a:gridCol>
                <a:gridCol w="1080120">
                  <a:extLst>
                    <a:ext uri="{9D8B030D-6E8A-4147-A177-3AD203B41FA5}">
                      <a16:colId xmlns="" xmlns:a16="http://schemas.microsoft.com/office/drawing/2014/main" val="814433157"/>
                    </a:ext>
                  </a:extLst>
                </a:gridCol>
                <a:gridCol w="1152128">
                  <a:extLst>
                    <a:ext uri="{9D8B030D-6E8A-4147-A177-3AD203B41FA5}">
                      <a16:colId xmlns="" xmlns:a16="http://schemas.microsoft.com/office/drawing/2014/main" val="3801246276"/>
                    </a:ext>
                  </a:extLst>
                </a:gridCol>
                <a:gridCol w="1162472">
                  <a:extLst>
                    <a:ext uri="{9D8B030D-6E8A-4147-A177-3AD203B41FA5}">
                      <a16:colId xmlns="" xmlns:a16="http://schemas.microsoft.com/office/drawing/2014/main" val="3970882297"/>
                    </a:ext>
                  </a:extLst>
                </a:gridCol>
              </a:tblGrid>
              <a:tr h="461772">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Pay Senedi Portföy Değerleri (Milyon TL)</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2015/12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2016/12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2017/12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2018/12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2019/12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extLst>
                  <a:ext uri="{0D108BD9-81ED-4DB2-BD59-A6C34878D82A}">
                    <a16:rowId xmlns="" xmlns:a16="http://schemas.microsoft.com/office/drawing/2014/main" val="2366665743"/>
                  </a:ext>
                </a:extLst>
              </a:tr>
              <a:tr h="461772">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Yerli Yatırımcılar</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85.114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90.321</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122.614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111.117</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185.780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897395343"/>
                  </a:ext>
                </a:extLst>
              </a:tr>
              <a:tr h="461772">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Bireysel</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43.668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47.289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65.029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61.146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92.189</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655577503"/>
                  </a:ext>
                </a:extLst>
              </a:tr>
              <a:tr h="461772">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Tüzel</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28.198</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29.046</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39.076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32.048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63.546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594997216"/>
                  </a:ext>
                </a:extLst>
              </a:tr>
              <a:tr h="461772">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Diğer</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13.248</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13.986</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18.509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17.923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30.045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3365858524"/>
                  </a:ext>
                </a:extLst>
              </a:tr>
              <a:tr h="461772">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Yabancı Yatırımcılar</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141.206</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156.511</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232.261</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204.225</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290.400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308904183"/>
                  </a:ext>
                </a:extLst>
              </a:tr>
              <a:tr h="461772">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Bireysel</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703</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695</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971</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1.164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1.467</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3318716064"/>
                  </a:ext>
                </a:extLst>
              </a:tr>
              <a:tr h="461772">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Tüzel</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51.993</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60.204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86.339</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96.574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154.384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2780256554"/>
                  </a:ext>
                </a:extLst>
              </a:tr>
              <a:tr h="461772">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Diğer</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88.511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95.611</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144.951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106.487</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134.549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1193542867"/>
                  </a:ext>
                </a:extLst>
              </a:tr>
              <a:tr h="461772">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Toplam</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226.320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246.832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354.874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315.342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476.180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3953577234"/>
                  </a:ext>
                </a:extLst>
              </a:tr>
            </a:tbl>
          </a:graphicData>
        </a:graphic>
      </p:graphicFrame>
    </p:spTree>
    <p:extLst>
      <p:ext uri="{BB962C8B-B14F-4D97-AF65-F5344CB8AC3E}">
        <p14:creationId xmlns:p14="http://schemas.microsoft.com/office/powerpoint/2010/main" val="37450426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46</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smtClean="0">
                <a:latin typeface="Times New Roman" panose="02020603050405020304" pitchFamily="18" charset="0"/>
                <a:cs typeface="Times New Roman" panose="02020603050405020304" pitchFamily="18" charset="0"/>
              </a:rPr>
              <a:t>Sermaye Piyasası Verileri</a:t>
            </a:r>
            <a:endParaRPr lang="tr-TR" sz="2800" b="1" dirty="0">
              <a:latin typeface="Times New Roman" panose="02020603050405020304" pitchFamily="18" charset="0"/>
              <a:cs typeface="Times New Roman" panose="020206030504050203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1416261543"/>
              </p:ext>
            </p:extLst>
          </p:nvPr>
        </p:nvGraphicFramePr>
        <p:xfrm>
          <a:off x="971600" y="1214391"/>
          <a:ext cx="7715200" cy="4420600"/>
        </p:xfrm>
        <a:graphic>
          <a:graphicData uri="http://schemas.openxmlformats.org/drawingml/2006/table">
            <a:tbl>
              <a:tblPr>
                <a:tableStyleId>{5C22544A-7EE6-4342-B048-85BDC9FD1C3A}</a:tableStyleId>
              </a:tblPr>
              <a:tblGrid>
                <a:gridCol w="2376264">
                  <a:extLst>
                    <a:ext uri="{9D8B030D-6E8A-4147-A177-3AD203B41FA5}">
                      <a16:colId xmlns="" xmlns:a16="http://schemas.microsoft.com/office/drawing/2014/main" val="1764269399"/>
                    </a:ext>
                  </a:extLst>
                </a:gridCol>
                <a:gridCol w="1224136">
                  <a:extLst>
                    <a:ext uri="{9D8B030D-6E8A-4147-A177-3AD203B41FA5}">
                      <a16:colId xmlns="" xmlns:a16="http://schemas.microsoft.com/office/drawing/2014/main" val="2318090353"/>
                    </a:ext>
                  </a:extLst>
                </a:gridCol>
                <a:gridCol w="1008112">
                  <a:extLst>
                    <a:ext uri="{9D8B030D-6E8A-4147-A177-3AD203B41FA5}">
                      <a16:colId xmlns="" xmlns:a16="http://schemas.microsoft.com/office/drawing/2014/main" val="3067328051"/>
                    </a:ext>
                  </a:extLst>
                </a:gridCol>
                <a:gridCol w="1080120">
                  <a:extLst>
                    <a:ext uri="{9D8B030D-6E8A-4147-A177-3AD203B41FA5}">
                      <a16:colId xmlns="" xmlns:a16="http://schemas.microsoft.com/office/drawing/2014/main" val="1768777009"/>
                    </a:ext>
                  </a:extLst>
                </a:gridCol>
                <a:gridCol w="1008112">
                  <a:extLst>
                    <a:ext uri="{9D8B030D-6E8A-4147-A177-3AD203B41FA5}">
                      <a16:colId xmlns="" xmlns:a16="http://schemas.microsoft.com/office/drawing/2014/main" val="920552281"/>
                    </a:ext>
                  </a:extLst>
                </a:gridCol>
                <a:gridCol w="1018456">
                  <a:extLst>
                    <a:ext uri="{9D8B030D-6E8A-4147-A177-3AD203B41FA5}">
                      <a16:colId xmlns="" xmlns:a16="http://schemas.microsoft.com/office/drawing/2014/main" val="533610610"/>
                    </a:ext>
                  </a:extLst>
                </a:gridCol>
              </a:tblGrid>
              <a:tr h="442060">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Özel Sektör Borçlanma Aracı Portföy Değerleri (Milyon TL)</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2015/12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2016/12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2017/12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2018/12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2019/12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extLst>
                  <a:ext uri="{0D108BD9-81ED-4DB2-BD59-A6C34878D82A}">
                    <a16:rowId xmlns="" xmlns:a16="http://schemas.microsoft.com/office/drawing/2014/main" val="3934084733"/>
                  </a:ext>
                </a:extLst>
              </a:tr>
              <a:tr h="442060">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Yerli Yatırımcılar</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45.845</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47.862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64.461</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69.684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90.981</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3350623835"/>
                  </a:ext>
                </a:extLst>
              </a:tr>
              <a:tr h="442060">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Bireysel </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13.792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11.205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17.248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16.807</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24.886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3344169470"/>
                  </a:ext>
                </a:extLst>
              </a:tr>
              <a:tr h="442060">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Tüzel</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7.232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7.182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9.689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6.838</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10.717</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972315959"/>
                  </a:ext>
                </a:extLst>
              </a:tr>
              <a:tr h="442060">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Diğer</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24.821</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29.475</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37.524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46.039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55.377</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2208713303"/>
                  </a:ext>
                </a:extLst>
              </a:tr>
              <a:tr h="442060">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Yabancı Yatırımcılar</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962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1.491</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2.473</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1.846</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1.573</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3293967586"/>
                  </a:ext>
                </a:extLst>
              </a:tr>
              <a:tr h="442060">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Bireysel </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132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81</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106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115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95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169214830"/>
                  </a:ext>
                </a:extLst>
              </a:tr>
              <a:tr h="442060">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Tüzel</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657</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1.228</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1.765</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1.420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1.273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3221214150"/>
                  </a:ext>
                </a:extLst>
              </a:tr>
              <a:tr h="442060">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Diğer</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173</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182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602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311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205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235508753"/>
                  </a:ext>
                </a:extLst>
              </a:tr>
              <a:tr h="442060">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Toplam</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46.807</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49.352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66.934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71.530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92.554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3947895191"/>
                  </a:ext>
                </a:extLst>
              </a:tr>
            </a:tbl>
          </a:graphicData>
        </a:graphic>
      </p:graphicFrame>
    </p:spTree>
    <p:extLst>
      <p:ext uri="{BB962C8B-B14F-4D97-AF65-F5344CB8AC3E}">
        <p14:creationId xmlns:p14="http://schemas.microsoft.com/office/powerpoint/2010/main" val="34769051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47</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smtClean="0">
                <a:latin typeface="Times New Roman" panose="02020603050405020304" pitchFamily="18" charset="0"/>
                <a:cs typeface="Times New Roman" panose="02020603050405020304" pitchFamily="18" charset="0"/>
              </a:rPr>
              <a:t>Sermaye Piyasası Verileri</a:t>
            </a:r>
            <a:endParaRPr lang="tr-TR" sz="2800" b="1" dirty="0">
              <a:latin typeface="Times New Roman" panose="02020603050405020304" pitchFamily="18" charset="0"/>
              <a:cs typeface="Times New Roman" panose="020206030504050203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59110138"/>
              </p:ext>
            </p:extLst>
          </p:nvPr>
        </p:nvGraphicFramePr>
        <p:xfrm>
          <a:off x="689112" y="1171036"/>
          <a:ext cx="7873369" cy="4555397"/>
        </p:xfrm>
        <a:graphic>
          <a:graphicData uri="http://schemas.openxmlformats.org/drawingml/2006/table">
            <a:tbl>
              <a:tblPr>
                <a:tableStyleId>{5C22544A-7EE6-4342-B048-85BDC9FD1C3A}</a:tableStyleId>
              </a:tblPr>
              <a:tblGrid>
                <a:gridCol w="2571948">
                  <a:extLst>
                    <a:ext uri="{9D8B030D-6E8A-4147-A177-3AD203B41FA5}">
                      <a16:colId xmlns="" xmlns:a16="http://schemas.microsoft.com/office/drawing/2014/main" val="1714457333"/>
                    </a:ext>
                  </a:extLst>
                </a:gridCol>
                <a:gridCol w="1102264">
                  <a:extLst>
                    <a:ext uri="{9D8B030D-6E8A-4147-A177-3AD203B41FA5}">
                      <a16:colId xmlns="" xmlns:a16="http://schemas.microsoft.com/office/drawing/2014/main" val="3252700149"/>
                    </a:ext>
                  </a:extLst>
                </a:gridCol>
                <a:gridCol w="1078316">
                  <a:extLst>
                    <a:ext uri="{9D8B030D-6E8A-4147-A177-3AD203B41FA5}">
                      <a16:colId xmlns="" xmlns:a16="http://schemas.microsoft.com/office/drawing/2014/main" val="27907035"/>
                    </a:ext>
                  </a:extLst>
                </a:gridCol>
                <a:gridCol w="1080120">
                  <a:extLst>
                    <a:ext uri="{9D8B030D-6E8A-4147-A177-3AD203B41FA5}">
                      <a16:colId xmlns="" xmlns:a16="http://schemas.microsoft.com/office/drawing/2014/main" val="3294833868"/>
                    </a:ext>
                  </a:extLst>
                </a:gridCol>
                <a:gridCol w="1074870">
                  <a:extLst>
                    <a:ext uri="{9D8B030D-6E8A-4147-A177-3AD203B41FA5}">
                      <a16:colId xmlns="" xmlns:a16="http://schemas.microsoft.com/office/drawing/2014/main" val="1614158838"/>
                    </a:ext>
                  </a:extLst>
                </a:gridCol>
                <a:gridCol w="965851">
                  <a:extLst>
                    <a:ext uri="{9D8B030D-6E8A-4147-A177-3AD203B41FA5}">
                      <a16:colId xmlns="" xmlns:a16="http://schemas.microsoft.com/office/drawing/2014/main" val="3373609004"/>
                    </a:ext>
                  </a:extLst>
                </a:gridCol>
              </a:tblGrid>
              <a:tr h="487407">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Devlet İç Borçlanma Senedi Portföy Değerleri  (Milyon TL)</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2015/12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2016/12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2017/12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2018/12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2019/12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extLst>
                  <a:ext uri="{0D108BD9-81ED-4DB2-BD59-A6C34878D82A}">
                    <a16:rowId xmlns="" xmlns:a16="http://schemas.microsoft.com/office/drawing/2014/main" val="4259051379"/>
                  </a:ext>
                </a:extLst>
              </a:tr>
              <a:tr h="393969">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Yerli Yatırımcılar</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364.455</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402.518</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456.311</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536.580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781.780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2457350463"/>
                  </a:ext>
                </a:extLst>
              </a:tr>
              <a:tr h="299735">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Bireysel</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1.504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898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1.300</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3.498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3.655</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2080757323"/>
                  </a:ext>
                </a:extLst>
              </a:tr>
              <a:tr h="299735">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Finans </a:t>
                      </a:r>
                      <a:r>
                        <a:rPr lang="tr-TR" sz="1400" u="none" strike="noStrike" dirty="0">
                          <a:effectLst/>
                          <a:latin typeface="Times New Roman" panose="02020603050405020304" pitchFamily="18" charset="0"/>
                          <a:cs typeface="Times New Roman" panose="02020603050405020304" pitchFamily="18" charset="0"/>
                        </a:rPr>
                        <a:t>Dışı Kurumlar</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u="none" strike="noStrike" dirty="0" smtClean="0">
                          <a:effectLst/>
                          <a:latin typeface="Times New Roman" panose="02020603050405020304" pitchFamily="18" charset="0"/>
                          <a:cs typeface="Times New Roman" panose="02020603050405020304" pitchFamily="18" charset="0"/>
                        </a:rPr>
                        <a:t>1.268</a:t>
                      </a:r>
                      <a:endParaRPr lang="tr-TR" sz="14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1.184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1.191</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2.469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3.366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2017732932"/>
                  </a:ext>
                </a:extLst>
              </a:tr>
              <a:tr h="393969">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Bankalar</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u="none" strike="noStrike" dirty="0" smtClean="0">
                          <a:effectLst/>
                          <a:latin typeface="Times New Roman" panose="02020603050405020304" pitchFamily="18" charset="0"/>
                          <a:cs typeface="Times New Roman" panose="02020603050405020304" pitchFamily="18" charset="0"/>
                        </a:rPr>
                        <a:t>210.432</a:t>
                      </a:r>
                      <a:endParaRPr lang="tr-TR" sz="14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228.047</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263.677</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330.828</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503.064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2524390809"/>
                  </a:ext>
                </a:extLst>
              </a:tr>
              <a:tr h="393969">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Diğer </a:t>
                      </a:r>
                      <a:r>
                        <a:rPr lang="tr-TR" sz="1400" u="none" strike="noStrike" dirty="0">
                          <a:effectLst/>
                          <a:latin typeface="Times New Roman" panose="02020603050405020304" pitchFamily="18" charset="0"/>
                          <a:cs typeface="Times New Roman" panose="02020603050405020304" pitchFamily="18" charset="0"/>
                        </a:rPr>
                        <a:t>Finansal Kurumlar</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smtClean="0">
                          <a:effectLst/>
                          <a:latin typeface="Times New Roman" panose="02020603050405020304" pitchFamily="18" charset="0"/>
                          <a:cs typeface="Times New Roman" panose="02020603050405020304" pitchFamily="18" charset="0"/>
                        </a:rPr>
                        <a:t>151.252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158.510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175.662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186.182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252.822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539357152"/>
                  </a:ext>
                </a:extLst>
              </a:tr>
              <a:tr h="299735">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TCMB</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smtClean="0">
                          <a:effectLst/>
                          <a:latin typeface="Times New Roman" panose="02020603050405020304" pitchFamily="18" charset="0"/>
                          <a:cs typeface="Times New Roman" panose="02020603050405020304" pitchFamily="18" charset="0"/>
                        </a:rPr>
                        <a:t>-</a:t>
                      </a:r>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13.879</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14.481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13.603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18.873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1913602307"/>
                  </a:ext>
                </a:extLst>
              </a:tr>
              <a:tr h="393969">
                <a:tc>
                  <a:txBody>
                    <a:bodyPr/>
                    <a:lstStyle/>
                    <a:p>
                      <a:pPr algn="l"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Yabancı Yatırımcılar</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100.171</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94.438</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117.900</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96.917</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91.610</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436761207"/>
                  </a:ext>
                </a:extLst>
              </a:tr>
              <a:tr h="299735">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Bireysel</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75</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57</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84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216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213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2066533855"/>
                  </a:ext>
                </a:extLst>
              </a:tr>
              <a:tr h="299735">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Finans </a:t>
                      </a:r>
                      <a:r>
                        <a:rPr lang="tr-TR" sz="1400" u="none" strike="noStrike" dirty="0">
                          <a:effectLst/>
                          <a:latin typeface="Times New Roman" panose="02020603050405020304" pitchFamily="18" charset="0"/>
                          <a:cs typeface="Times New Roman" panose="02020603050405020304" pitchFamily="18" charset="0"/>
                        </a:rPr>
                        <a:t>Dışı Kurumlar</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0" i="0" u="none" strike="noStrike" dirty="0" smtClean="0">
                          <a:solidFill>
                            <a:srgbClr val="000000"/>
                          </a:solidFill>
                          <a:effectLst/>
                          <a:latin typeface="Times New Roman" panose="02020603050405020304" pitchFamily="18" charset="0"/>
                          <a:cs typeface="Times New Roman" panose="02020603050405020304" pitchFamily="18" charset="0"/>
                        </a:rPr>
                        <a:t>87,1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28</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39</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1.695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2.077</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2772917549"/>
                  </a:ext>
                </a:extLst>
              </a:tr>
              <a:tr h="299735">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Bankalar</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u="none" strike="noStrike" dirty="0" smtClean="0">
                          <a:effectLst/>
                          <a:latin typeface="Times New Roman" panose="02020603050405020304" pitchFamily="18" charset="0"/>
                          <a:cs typeface="Times New Roman" panose="02020603050405020304" pitchFamily="18" charset="0"/>
                        </a:rPr>
                        <a:t>58.123</a:t>
                      </a: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50.255</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68.006</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55.601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50.304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1955142844"/>
                  </a:ext>
                </a:extLst>
              </a:tr>
              <a:tr h="299735">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Diğer </a:t>
                      </a:r>
                      <a:r>
                        <a:rPr lang="tr-TR" sz="1400" u="none" strike="noStrike" dirty="0">
                          <a:effectLst/>
                          <a:latin typeface="Times New Roman" panose="02020603050405020304" pitchFamily="18" charset="0"/>
                          <a:cs typeface="Times New Roman" panose="02020603050405020304" pitchFamily="18" charset="0"/>
                        </a:rPr>
                        <a:t>Finansal Kurumlar</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smtClean="0">
                          <a:effectLst/>
                          <a:latin typeface="Times New Roman" panose="02020603050405020304" pitchFamily="18" charset="0"/>
                          <a:cs typeface="Times New Roman" panose="02020603050405020304" pitchFamily="18" charset="0"/>
                        </a:rPr>
                        <a:t>41.885</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44.098</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49.772</a:t>
                      </a:r>
                      <a:endParaRPr lang="tr-TR" sz="14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39.406</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39.016</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2351888969"/>
                  </a:ext>
                </a:extLst>
              </a:tr>
              <a:tr h="393969">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Toplam</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464.626</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496.956</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574.212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633.497</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873.390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3558882787"/>
                  </a:ext>
                </a:extLst>
              </a:tr>
            </a:tbl>
          </a:graphicData>
        </a:graphic>
      </p:graphicFrame>
    </p:spTree>
    <p:extLst>
      <p:ext uri="{BB962C8B-B14F-4D97-AF65-F5344CB8AC3E}">
        <p14:creationId xmlns:p14="http://schemas.microsoft.com/office/powerpoint/2010/main" val="17052287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48</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smtClean="0">
                <a:latin typeface="Times New Roman" panose="02020603050405020304" pitchFamily="18" charset="0"/>
                <a:cs typeface="Times New Roman" panose="02020603050405020304" pitchFamily="18" charset="0"/>
              </a:rPr>
              <a:t>Sermaye Piyasası Verileri</a:t>
            </a:r>
            <a:endParaRPr lang="tr-TR" sz="2800" b="1" dirty="0">
              <a:latin typeface="Times New Roman" panose="02020603050405020304" pitchFamily="18" charset="0"/>
              <a:cs typeface="Times New Roman" panose="02020603050405020304"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264604534"/>
              </p:ext>
            </p:extLst>
          </p:nvPr>
        </p:nvGraphicFramePr>
        <p:xfrm>
          <a:off x="754430" y="1194259"/>
          <a:ext cx="7873370" cy="4486452"/>
        </p:xfrm>
        <a:graphic>
          <a:graphicData uri="http://schemas.openxmlformats.org/drawingml/2006/table">
            <a:tbl>
              <a:tblPr>
                <a:tableStyleId>{5C22544A-7EE6-4342-B048-85BDC9FD1C3A}</a:tableStyleId>
              </a:tblPr>
              <a:tblGrid>
                <a:gridCol w="3096344">
                  <a:extLst>
                    <a:ext uri="{9D8B030D-6E8A-4147-A177-3AD203B41FA5}">
                      <a16:colId xmlns="" xmlns:a16="http://schemas.microsoft.com/office/drawing/2014/main" val="3727265627"/>
                    </a:ext>
                  </a:extLst>
                </a:gridCol>
                <a:gridCol w="1008112">
                  <a:extLst>
                    <a:ext uri="{9D8B030D-6E8A-4147-A177-3AD203B41FA5}">
                      <a16:colId xmlns="" xmlns:a16="http://schemas.microsoft.com/office/drawing/2014/main" val="1809976441"/>
                    </a:ext>
                  </a:extLst>
                </a:gridCol>
                <a:gridCol w="936104">
                  <a:extLst>
                    <a:ext uri="{9D8B030D-6E8A-4147-A177-3AD203B41FA5}">
                      <a16:colId xmlns="" xmlns:a16="http://schemas.microsoft.com/office/drawing/2014/main" val="2108911316"/>
                    </a:ext>
                  </a:extLst>
                </a:gridCol>
                <a:gridCol w="936104">
                  <a:extLst>
                    <a:ext uri="{9D8B030D-6E8A-4147-A177-3AD203B41FA5}">
                      <a16:colId xmlns="" xmlns:a16="http://schemas.microsoft.com/office/drawing/2014/main" val="4156949742"/>
                    </a:ext>
                  </a:extLst>
                </a:gridCol>
                <a:gridCol w="936104">
                  <a:extLst>
                    <a:ext uri="{9D8B030D-6E8A-4147-A177-3AD203B41FA5}">
                      <a16:colId xmlns="" xmlns:a16="http://schemas.microsoft.com/office/drawing/2014/main" val="719751343"/>
                    </a:ext>
                  </a:extLst>
                </a:gridCol>
                <a:gridCol w="960602">
                  <a:extLst>
                    <a:ext uri="{9D8B030D-6E8A-4147-A177-3AD203B41FA5}">
                      <a16:colId xmlns="" xmlns:a16="http://schemas.microsoft.com/office/drawing/2014/main" val="164748945"/>
                    </a:ext>
                  </a:extLst>
                </a:gridCol>
              </a:tblGrid>
              <a:tr h="1121613">
                <a:tc>
                  <a:txBody>
                    <a:bodyPr/>
                    <a:lstStyle/>
                    <a:p>
                      <a:pPr algn="l" fontAlgn="b"/>
                      <a:r>
                        <a:rPr lang="tr-TR" sz="1600" b="1" u="none" strike="noStrike" dirty="0">
                          <a:effectLst/>
                          <a:latin typeface="Times New Roman" panose="02020603050405020304" pitchFamily="18" charset="0"/>
                          <a:cs typeface="Times New Roman" panose="02020603050405020304" pitchFamily="18" charset="0"/>
                        </a:rPr>
                        <a:t>Yabancı Yatırımcıların Pay Senedi İşlemleri (Milyon $)</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2015/12</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2016/12</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2017/12</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2018/12</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2019/12</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extLst>
                  <a:ext uri="{0D108BD9-81ED-4DB2-BD59-A6C34878D82A}">
                    <a16:rowId xmlns="" xmlns:a16="http://schemas.microsoft.com/office/drawing/2014/main" val="822180097"/>
                  </a:ext>
                </a:extLst>
              </a:tr>
              <a:tr h="1121613">
                <a:tc>
                  <a:txBody>
                    <a:bodyPr/>
                    <a:lstStyle/>
                    <a:p>
                      <a:pPr algn="l" fontAlgn="b"/>
                      <a:r>
                        <a:rPr lang="tr-TR" sz="1600" b="1" u="none" strike="noStrike" dirty="0">
                          <a:effectLst/>
                          <a:latin typeface="Times New Roman" panose="02020603050405020304" pitchFamily="18" charset="0"/>
                          <a:cs typeface="Times New Roman" panose="02020603050405020304" pitchFamily="18" charset="0"/>
                        </a:rPr>
                        <a:t>Pay Senedi İşlem Hacmi (Birikimli)</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dirty="0">
                          <a:effectLst/>
                          <a:latin typeface="Times New Roman" panose="02020603050405020304" pitchFamily="18" charset="0"/>
                          <a:cs typeface="Times New Roman" panose="02020603050405020304" pitchFamily="18" charset="0"/>
                        </a:rPr>
                        <a:t>167.426</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dirty="0">
                          <a:effectLst/>
                          <a:latin typeface="Times New Roman" panose="02020603050405020304" pitchFamily="18" charset="0"/>
                          <a:cs typeface="Times New Roman" panose="02020603050405020304" pitchFamily="18" charset="0"/>
                        </a:rPr>
                        <a:t>169.346</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dirty="0">
                          <a:effectLst/>
                          <a:latin typeface="Times New Roman" panose="02020603050405020304" pitchFamily="18" charset="0"/>
                          <a:cs typeface="Times New Roman" panose="02020603050405020304" pitchFamily="18" charset="0"/>
                        </a:rPr>
                        <a:t>198.737</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dirty="0">
                          <a:effectLst/>
                          <a:latin typeface="Times New Roman" panose="02020603050405020304" pitchFamily="18" charset="0"/>
                          <a:cs typeface="Times New Roman" panose="02020603050405020304" pitchFamily="18" charset="0"/>
                        </a:rPr>
                        <a:t>246.214</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dirty="0">
                          <a:effectLst/>
                          <a:latin typeface="Times New Roman" panose="02020603050405020304" pitchFamily="18" charset="0"/>
                          <a:cs typeface="Times New Roman" panose="02020603050405020304" pitchFamily="18" charset="0"/>
                        </a:rPr>
                        <a:t>210.107</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3290489974"/>
                  </a:ext>
                </a:extLst>
              </a:tr>
              <a:tr h="1121613">
                <a:tc>
                  <a:txBody>
                    <a:bodyPr/>
                    <a:lstStyle/>
                    <a:p>
                      <a:pPr algn="l" fontAlgn="b"/>
                      <a:r>
                        <a:rPr lang="tr-TR" sz="1600" b="1" u="none" strike="noStrike" dirty="0">
                          <a:effectLst/>
                          <a:latin typeface="Times New Roman" panose="02020603050405020304" pitchFamily="18" charset="0"/>
                          <a:cs typeface="Times New Roman" panose="02020603050405020304" pitchFamily="18" charset="0"/>
                        </a:rPr>
                        <a:t>İşlem Hacmi Payı</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a:effectLst/>
                          <a:latin typeface="Times New Roman" panose="02020603050405020304" pitchFamily="18" charset="0"/>
                          <a:cs typeface="Times New Roman" panose="02020603050405020304" pitchFamily="18" charset="0"/>
                        </a:rPr>
                        <a:t>22%</a:t>
                      </a:r>
                      <a:endParaRPr lang="tr-TR" sz="16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dirty="0">
                          <a:effectLst/>
                          <a:latin typeface="Times New Roman" panose="02020603050405020304" pitchFamily="18" charset="0"/>
                          <a:cs typeface="Times New Roman" panose="02020603050405020304" pitchFamily="18" charset="0"/>
                        </a:rPr>
                        <a:t>25,1%</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dirty="0">
                          <a:effectLst/>
                          <a:latin typeface="Times New Roman" panose="02020603050405020304" pitchFamily="18" charset="0"/>
                          <a:cs typeface="Times New Roman" panose="02020603050405020304" pitchFamily="18" charset="0"/>
                        </a:rPr>
                        <a:t>24,7%</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dirty="0">
                          <a:effectLst/>
                          <a:latin typeface="Times New Roman" panose="02020603050405020304" pitchFamily="18" charset="0"/>
                          <a:cs typeface="Times New Roman" panose="02020603050405020304" pitchFamily="18" charset="0"/>
                        </a:rPr>
                        <a:t>28,9%</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dirty="0">
                          <a:effectLst/>
                          <a:latin typeface="Times New Roman" panose="02020603050405020304" pitchFamily="18" charset="0"/>
                          <a:cs typeface="Times New Roman" panose="02020603050405020304" pitchFamily="18" charset="0"/>
                        </a:rPr>
                        <a:t>28,8%</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2396851129"/>
                  </a:ext>
                </a:extLst>
              </a:tr>
              <a:tr h="1121613">
                <a:tc>
                  <a:txBody>
                    <a:bodyPr/>
                    <a:lstStyle/>
                    <a:p>
                      <a:pPr algn="l" fontAlgn="b"/>
                      <a:r>
                        <a:rPr lang="tr-TR" sz="1600" b="1" u="none" strike="noStrike" dirty="0">
                          <a:effectLst/>
                          <a:latin typeface="Times New Roman" panose="02020603050405020304" pitchFamily="18" charset="0"/>
                          <a:cs typeface="Times New Roman" panose="02020603050405020304" pitchFamily="18" charset="0"/>
                        </a:rPr>
                        <a:t>Net Pay Senedi Yatırımı (Birikimli)</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a:effectLst/>
                          <a:latin typeface="Times New Roman" panose="02020603050405020304" pitchFamily="18" charset="0"/>
                          <a:cs typeface="Times New Roman" panose="02020603050405020304" pitchFamily="18" charset="0"/>
                        </a:rPr>
                        <a:t>-2.545</a:t>
                      </a:r>
                      <a:endParaRPr lang="tr-TR" sz="16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a:effectLst/>
                          <a:latin typeface="Times New Roman" panose="02020603050405020304" pitchFamily="18" charset="0"/>
                          <a:cs typeface="Times New Roman" panose="02020603050405020304" pitchFamily="18" charset="0"/>
                        </a:rPr>
                        <a:t>547</a:t>
                      </a:r>
                      <a:endParaRPr lang="tr-TR" sz="16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dirty="0">
                          <a:effectLst/>
                          <a:latin typeface="Times New Roman" panose="02020603050405020304" pitchFamily="18" charset="0"/>
                          <a:cs typeface="Times New Roman" panose="02020603050405020304" pitchFamily="18" charset="0"/>
                        </a:rPr>
                        <a:t>1.781</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dirty="0">
                          <a:effectLst/>
                          <a:latin typeface="Times New Roman" panose="02020603050405020304" pitchFamily="18" charset="0"/>
                          <a:cs typeface="Times New Roman" panose="02020603050405020304" pitchFamily="18" charset="0"/>
                        </a:rPr>
                        <a:t>-2.012</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dirty="0">
                          <a:effectLst/>
                          <a:latin typeface="Times New Roman" panose="02020603050405020304" pitchFamily="18" charset="0"/>
                          <a:cs typeface="Times New Roman" panose="02020603050405020304" pitchFamily="18" charset="0"/>
                        </a:rPr>
                        <a:t>-601</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 xmlns:a16="http://schemas.microsoft.com/office/drawing/2014/main" val="618752200"/>
                  </a:ext>
                </a:extLst>
              </a:tr>
            </a:tbl>
          </a:graphicData>
        </a:graphic>
      </p:graphicFrame>
    </p:spTree>
    <p:extLst>
      <p:ext uri="{BB962C8B-B14F-4D97-AF65-F5344CB8AC3E}">
        <p14:creationId xmlns:p14="http://schemas.microsoft.com/office/powerpoint/2010/main" val="19558491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49</a:t>
            </a:fld>
            <a:endParaRPr lang="tr-TR" dirty="0"/>
          </a:p>
        </p:txBody>
      </p:sp>
      <p:sp>
        <p:nvSpPr>
          <p:cNvPr id="8" name="İçerik Yer Tutucusu 2"/>
          <p:cNvSpPr>
            <a:spLocks noGrp="1"/>
          </p:cNvSpPr>
          <p:nvPr>
            <p:ph idx="1"/>
          </p:nvPr>
        </p:nvSpPr>
        <p:spPr>
          <a:xfrm>
            <a:off x="734143" y="2420888"/>
            <a:ext cx="7801363" cy="1008112"/>
          </a:xfrm>
        </p:spPr>
        <p:txBody>
          <a:bodyPr>
            <a:noAutofit/>
          </a:bodyPr>
          <a:lstStyle/>
          <a:p>
            <a:pPr marL="0" indent="0" algn="ctr" fontAlgn="auto">
              <a:lnSpc>
                <a:spcPct val="150000"/>
              </a:lnSpc>
              <a:spcAft>
                <a:spcPts val="0"/>
              </a:spcAft>
              <a:buNone/>
              <a:defRPr/>
            </a:pPr>
            <a:r>
              <a:rPr lang="tr-TR" sz="4000" dirty="0" smtClean="0">
                <a:latin typeface="Times New Roman" panose="02020603050405020304" pitchFamily="18" charset="0"/>
                <a:ea typeface="Times New Roman" panose="02020603050405020304" pitchFamily="18" charset="0"/>
                <a:cs typeface="Times New Roman" panose="02020603050405020304" pitchFamily="18" charset="0"/>
              </a:rPr>
              <a:t>TEŞEKKÜRLER</a:t>
            </a:r>
            <a:endParaRPr lang="tr-TR" sz="4000" dirty="0"/>
          </a:p>
          <a:p>
            <a:pPr lvl="1" algn="just">
              <a:lnSpc>
                <a:spcPct val="150000"/>
              </a:lnSpc>
              <a:buFont typeface="Wingdings" panose="05000000000000000000" pitchFamily="2" charset="2"/>
              <a:buChar char="Ø"/>
              <a:defRPr/>
            </a:pPr>
            <a:endParaRPr lang="tr-TR" sz="1600" dirty="0">
              <a:solidFill>
                <a:schemeClr val="accent1">
                  <a:lumMod val="75000"/>
                </a:schemeClr>
              </a:solidFill>
            </a:endParaRPr>
          </a:p>
        </p:txBody>
      </p:sp>
    </p:spTree>
    <p:extLst>
      <p:ext uri="{BB962C8B-B14F-4D97-AF65-F5344CB8AC3E}">
        <p14:creationId xmlns:p14="http://schemas.microsoft.com/office/powerpoint/2010/main" val="3157967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title"/>
          </p:nvPr>
        </p:nvSpPr>
        <p:spPr>
          <a:xfrm>
            <a:off x="395536" y="111932"/>
            <a:ext cx="7643192" cy="330640"/>
          </a:xfrm>
        </p:spPr>
        <p:txBody>
          <a:bodyPr>
            <a:normAutofit fontScale="90000"/>
          </a:bodyPr>
          <a:lstStyle/>
          <a:p>
            <a:r>
              <a:rPr lang="tr-TR" sz="2800" b="1" dirty="0" smtClean="0">
                <a:latin typeface="Times New Roman" panose="02020603050405020304" pitchFamily="18" charset="0"/>
                <a:cs typeface="Times New Roman" panose="02020603050405020304" pitchFamily="18" charset="0"/>
              </a:rPr>
              <a:t>Piyasalar</a:t>
            </a:r>
            <a:endParaRPr lang="tr-TR" sz="2800" b="1" dirty="0">
              <a:latin typeface="Times New Roman" panose="02020603050405020304" pitchFamily="18" charset="0"/>
              <a:cs typeface="Times New Roman" panose="02020603050405020304" pitchFamily="18" charset="0"/>
            </a:endParaRPr>
          </a:p>
        </p:txBody>
      </p:sp>
      <p:graphicFrame>
        <p:nvGraphicFramePr>
          <p:cNvPr id="6" name="Tablo 5"/>
          <p:cNvGraphicFramePr>
            <a:graphicFrameLocks noGrp="1"/>
          </p:cNvGraphicFramePr>
          <p:nvPr>
            <p:extLst>
              <p:ext uri="{D42A27DB-BD31-4B8C-83A1-F6EECF244321}">
                <p14:modId xmlns:p14="http://schemas.microsoft.com/office/powerpoint/2010/main" val="116725194"/>
              </p:ext>
            </p:extLst>
          </p:nvPr>
        </p:nvGraphicFramePr>
        <p:xfrm>
          <a:off x="592128" y="1319625"/>
          <a:ext cx="7704855" cy="3190640"/>
        </p:xfrm>
        <a:graphic>
          <a:graphicData uri="http://schemas.openxmlformats.org/drawingml/2006/table">
            <a:tbl>
              <a:tblPr firstRow="1" bandRow="1">
                <a:tableStyleId>{5C22544A-7EE6-4342-B048-85BDC9FD1C3A}</a:tableStyleId>
              </a:tblPr>
              <a:tblGrid>
                <a:gridCol w="2568285">
                  <a:extLst>
                    <a:ext uri="{9D8B030D-6E8A-4147-A177-3AD203B41FA5}">
                      <a16:colId xmlns="" xmlns:a16="http://schemas.microsoft.com/office/drawing/2014/main" val="759380442"/>
                    </a:ext>
                  </a:extLst>
                </a:gridCol>
                <a:gridCol w="2568285">
                  <a:extLst>
                    <a:ext uri="{9D8B030D-6E8A-4147-A177-3AD203B41FA5}">
                      <a16:colId xmlns="" xmlns:a16="http://schemas.microsoft.com/office/drawing/2014/main" val="3795743495"/>
                    </a:ext>
                  </a:extLst>
                </a:gridCol>
                <a:gridCol w="2568285">
                  <a:extLst>
                    <a:ext uri="{9D8B030D-6E8A-4147-A177-3AD203B41FA5}">
                      <a16:colId xmlns="" xmlns:a16="http://schemas.microsoft.com/office/drawing/2014/main" val="1626270893"/>
                    </a:ext>
                  </a:extLst>
                </a:gridCol>
              </a:tblGrid>
              <a:tr h="638128">
                <a:tc>
                  <a:txBody>
                    <a:bodyPr/>
                    <a:lstStyle/>
                    <a:p>
                      <a:r>
                        <a:rPr lang="tr-TR" sz="2000" dirty="0" smtClean="0">
                          <a:solidFill>
                            <a:schemeClr val="tx1"/>
                          </a:solidFill>
                          <a:latin typeface="Times New Roman" panose="02020603050405020304" pitchFamily="18" charset="0"/>
                          <a:cs typeface="Times New Roman" panose="02020603050405020304" pitchFamily="18" charset="0"/>
                        </a:rPr>
                        <a:t>Dönem</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Beklenti (%)</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Gerçekleşen (%)</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rgbClr val="FFC000"/>
                    </a:solidFill>
                  </a:tcPr>
                </a:tc>
                <a:extLst>
                  <a:ext uri="{0D108BD9-81ED-4DB2-BD59-A6C34878D82A}">
                    <a16:rowId xmlns="" xmlns:a16="http://schemas.microsoft.com/office/drawing/2014/main" val="3851327817"/>
                  </a:ext>
                </a:extLst>
              </a:tr>
              <a:tr h="638128">
                <a:tc>
                  <a:txBody>
                    <a:bodyPr/>
                    <a:lstStyle/>
                    <a:p>
                      <a:r>
                        <a:rPr lang="tr-TR" sz="2000" dirty="0" smtClean="0">
                          <a:solidFill>
                            <a:schemeClr val="tx1"/>
                          </a:solidFill>
                          <a:latin typeface="Times New Roman" panose="02020603050405020304" pitchFamily="18" charset="0"/>
                          <a:cs typeface="Times New Roman" panose="02020603050405020304" pitchFamily="18" charset="0"/>
                        </a:rPr>
                        <a:t>2019-1. Çeyrek</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-2,5</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-2,6</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 xmlns:a16="http://schemas.microsoft.com/office/drawing/2014/main" val="970063373"/>
                  </a:ext>
                </a:extLst>
              </a:tr>
              <a:tr h="6381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tx1"/>
                          </a:solidFill>
                          <a:latin typeface="Times New Roman" panose="02020603050405020304" pitchFamily="18" charset="0"/>
                          <a:cs typeface="Times New Roman" panose="02020603050405020304" pitchFamily="18" charset="0"/>
                        </a:rPr>
                        <a:t>2019-2. Çeyrek</a:t>
                      </a:r>
                    </a:p>
                  </a:txBody>
                  <a:tcPr>
                    <a:solidFill>
                      <a:schemeClr val="accent6">
                        <a:lumMod val="20000"/>
                        <a:lumOff val="80000"/>
                      </a:schemeClr>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-2,0</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-1,5</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 xmlns:a16="http://schemas.microsoft.com/office/drawing/2014/main" val="37353887"/>
                  </a:ext>
                </a:extLst>
              </a:tr>
              <a:tr h="6381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tx1"/>
                          </a:solidFill>
                          <a:latin typeface="Times New Roman" panose="02020603050405020304" pitchFamily="18" charset="0"/>
                          <a:cs typeface="Times New Roman" panose="02020603050405020304" pitchFamily="18" charset="0"/>
                        </a:rPr>
                        <a:t>2019-3. Çeyrek</a:t>
                      </a:r>
                    </a:p>
                  </a:txBody>
                  <a:tcPr>
                    <a:solidFill>
                      <a:schemeClr val="accent6">
                        <a:lumMod val="20000"/>
                        <a:lumOff val="80000"/>
                      </a:schemeClr>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1,0</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0,9</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 xmlns:a16="http://schemas.microsoft.com/office/drawing/2014/main" val="669001409"/>
                  </a:ext>
                </a:extLst>
              </a:tr>
              <a:tr h="6381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tx1"/>
                          </a:solidFill>
                          <a:latin typeface="Times New Roman" panose="02020603050405020304" pitchFamily="18" charset="0"/>
                          <a:cs typeface="Times New Roman" panose="02020603050405020304" pitchFamily="18" charset="0"/>
                        </a:rPr>
                        <a:t>2019-4. Çeyrek</a:t>
                      </a:r>
                    </a:p>
                  </a:txBody>
                  <a:tcPr>
                    <a:solidFill>
                      <a:schemeClr val="accent6">
                        <a:lumMod val="20000"/>
                        <a:lumOff val="80000"/>
                      </a:schemeClr>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1,0</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 (2 Mart</a:t>
                      </a:r>
                      <a:r>
                        <a:rPr lang="tr-TR" sz="2000" baseline="0" dirty="0" smtClean="0">
                          <a:solidFill>
                            <a:schemeClr val="tx1"/>
                          </a:solidFill>
                          <a:latin typeface="Times New Roman" panose="02020603050405020304" pitchFamily="18" charset="0"/>
                          <a:cs typeface="Times New Roman" panose="02020603050405020304" pitchFamily="18" charset="0"/>
                        </a:rPr>
                        <a:t> 2020)</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 xmlns:a16="http://schemas.microsoft.com/office/drawing/2014/main" val="4166805323"/>
                  </a:ext>
                </a:extLst>
              </a:tr>
            </a:tbl>
          </a:graphicData>
        </a:graphic>
      </p:graphicFrame>
    </p:spTree>
    <p:extLst>
      <p:ext uri="{BB962C8B-B14F-4D97-AF65-F5344CB8AC3E}">
        <p14:creationId xmlns:p14="http://schemas.microsoft.com/office/powerpoint/2010/main" val="3057706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6</a:t>
            </a:fld>
            <a:endParaRPr lang="tr-TR" dirty="0"/>
          </a:p>
        </p:txBody>
      </p:sp>
      <p:sp>
        <p:nvSpPr>
          <p:cNvPr id="9" name="Başlık 1"/>
          <p:cNvSpPr>
            <a:spLocks noGrp="1"/>
          </p:cNvSpPr>
          <p:nvPr>
            <p:ph type="title"/>
          </p:nvPr>
        </p:nvSpPr>
        <p:spPr>
          <a:xfrm>
            <a:off x="395536" y="111932"/>
            <a:ext cx="7643192" cy="330640"/>
          </a:xfrm>
        </p:spPr>
        <p:txBody>
          <a:bodyPr>
            <a:normAutofit fontScale="90000"/>
          </a:bodyPr>
          <a:lstStyle/>
          <a:p>
            <a:r>
              <a:rPr lang="tr-TR" sz="2800" b="1" dirty="0" smtClean="0">
                <a:latin typeface="Times New Roman" panose="02020603050405020304" pitchFamily="18" charset="0"/>
                <a:cs typeface="Times New Roman" panose="02020603050405020304" pitchFamily="18" charset="0"/>
              </a:rPr>
              <a:t>Piyasalar</a:t>
            </a:r>
            <a:endParaRPr lang="tr-TR" sz="2800" b="1" dirty="0">
              <a:latin typeface="Times New Roman" panose="02020603050405020304" pitchFamily="18" charset="0"/>
              <a:cs typeface="Times New Roman" panose="0202060305040502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706616658"/>
              </p:ext>
            </p:extLst>
          </p:nvPr>
        </p:nvGraphicFramePr>
        <p:xfrm>
          <a:off x="697230" y="1068515"/>
          <a:ext cx="7723191" cy="4800125"/>
        </p:xfrm>
        <a:graphic>
          <a:graphicData uri="http://schemas.openxmlformats.org/drawingml/2006/table">
            <a:tbl>
              <a:tblPr>
                <a:tableStyleId>{5C22544A-7EE6-4342-B048-85BDC9FD1C3A}</a:tableStyleId>
              </a:tblPr>
              <a:tblGrid>
                <a:gridCol w="3168488">
                  <a:extLst>
                    <a:ext uri="{9D8B030D-6E8A-4147-A177-3AD203B41FA5}">
                      <a16:colId xmlns="" xmlns:a16="http://schemas.microsoft.com/office/drawing/2014/main" val="2535315406"/>
                    </a:ext>
                  </a:extLst>
                </a:gridCol>
                <a:gridCol w="858133">
                  <a:extLst>
                    <a:ext uri="{9D8B030D-6E8A-4147-A177-3AD203B41FA5}">
                      <a16:colId xmlns="" xmlns:a16="http://schemas.microsoft.com/office/drawing/2014/main" val="1800116281"/>
                    </a:ext>
                  </a:extLst>
                </a:gridCol>
                <a:gridCol w="858133">
                  <a:extLst>
                    <a:ext uri="{9D8B030D-6E8A-4147-A177-3AD203B41FA5}">
                      <a16:colId xmlns="" xmlns:a16="http://schemas.microsoft.com/office/drawing/2014/main" val="2829935400"/>
                    </a:ext>
                  </a:extLst>
                </a:gridCol>
                <a:gridCol w="660102">
                  <a:extLst>
                    <a:ext uri="{9D8B030D-6E8A-4147-A177-3AD203B41FA5}">
                      <a16:colId xmlns="" xmlns:a16="http://schemas.microsoft.com/office/drawing/2014/main" val="159457041"/>
                    </a:ext>
                  </a:extLst>
                </a:gridCol>
                <a:gridCol w="792122">
                  <a:extLst>
                    <a:ext uri="{9D8B030D-6E8A-4147-A177-3AD203B41FA5}">
                      <a16:colId xmlns="" xmlns:a16="http://schemas.microsoft.com/office/drawing/2014/main" val="187537680"/>
                    </a:ext>
                  </a:extLst>
                </a:gridCol>
                <a:gridCol w="792122">
                  <a:extLst>
                    <a:ext uri="{9D8B030D-6E8A-4147-A177-3AD203B41FA5}">
                      <a16:colId xmlns="" xmlns:a16="http://schemas.microsoft.com/office/drawing/2014/main" val="3807763449"/>
                    </a:ext>
                  </a:extLst>
                </a:gridCol>
                <a:gridCol w="594091">
                  <a:extLst>
                    <a:ext uri="{9D8B030D-6E8A-4147-A177-3AD203B41FA5}">
                      <a16:colId xmlns="" xmlns:a16="http://schemas.microsoft.com/office/drawing/2014/main" val="4143525902"/>
                    </a:ext>
                  </a:extLst>
                </a:gridCol>
              </a:tblGrid>
              <a:tr h="186282">
                <a:tc gridSpan="7">
                  <a:txBody>
                    <a:bodyPr/>
                    <a:lstStyle/>
                    <a:p>
                      <a:pPr algn="ctr" fontAlgn="ctr"/>
                      <a:r>
                        <a:rPr lang="tr-TR" sz="1200" b="1" u="none" strike="noStrike" dirty="0" smtClean="0">
                          <a:effectLst/>
                          <a:latin typeface="Times New Roman" panose="02020603050405020304" pitchFamily="18" charset="0"/>
                          <a:cs typeface="Times New Roman" panose="02020603050405020304" pitchFamily="18" charset="0"/>
                        </a:rPr>
                        <a:t>Gayri </a:t>
                      </a:r>
                      <a:r>
                        <a:rPr lang="tr-TR" sz="1200" b="1" u="none" strike="noStrike" dirty="0">
                          <a:effectLst/>
                          <a:latin typeface="Times New Roman" panose="02020603050405020304" pitchFamily="18" charset="0"/>
                          <a:cs typeface="Times New Roman" panose="02020603050405020304" pitchFamily="18" charset="0"/>
                        </a:rPr>
                        <a:t>Safi Yurtiçi Hasılanın Dağılımı</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2505196015"/>
                  </a:ext>
                </a:extLst>
              </a:tr>
              <a:tr h="186282">
                <a:tc>
                  <a:txBody>
                    <a:bodyPr/>
                    <a:lstStyle/>
                    <a:p>
                      <a:pPr algn="l" fontAlgn="ctr"/>
                      <a:r>
                        <a:rPr lang="tr-TR" sz="1200" u="none" strike="noStrike" dirty="0">
                          <a:effectLst/>
                          <a:latin typeface="Times New Roman" panose="02020603050405020304" pitchFamily="18" charset="0"/>
                          <a:cs typeface="Times New Roman" panose="02020603050405020304" pitchFamily="18" charset="0"/>
                        </a:rPr>
                        <a:t>Sektörler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ct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2013</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2014</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2015</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2016</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2017</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2018</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 xmlns:a16="http://schemas.microsoft.com/office/drawing/2014/main" val="3906166036"/>
                  </a:ext>
                </a:extLst>
              </a:tr>
              <a:tr h="18628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1. Tarım</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5,3</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5,5</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6,0</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5,6</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4,5</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6,2</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 xmlns:a16="http://schemas.microsoft.com/office/drawing/2014/main" val="867037846"/>
                  </a:ext>
                </a:extLst>
              </a:tr>
              <a:tr h="18628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1.1</a:t>
                      </a:r>
                      <a:r>
                        <a:rPr lang="tr-TR" sz="1200" u="none" strike="noStrike" dirty="0">
                          <a:effectLst/>
                          <a:latin typeface="Times New Roman" panose="02020603050405020304" pitchFamily="18" charset="0"/>
                          <a:cs typeface="Times New Roman" panose="02020603050405020304" pitchFamily="18" charset="0"/>
                        </a:rPr>
                        <a:t>. Bitkisel</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2,3</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2,6</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2,9</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2,7</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1,9</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2,3</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 xmlns:a16="http://schemas.microsoft.com/office/drawing/2014/main" val="4187061473"/>
                  </a:ext>
                </a:extLst>
              </a:tr>
              <a:tr h="18628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1.2</a:t>
                      </a:r>
                      <a:r>
                        <a:rPr lang="tr-TR" sz="1200" u="none" strike="noStrike" dirty="0">
                          <a:effectLst/>
                          <a:latin typeface="Times New Roman" panose="02020603050405020304" pitchFamily="18" charset="0"/>
                          <a:cs typeface="Times New Roman" panose="02020603050405020304" pitchFamily="18" charset="0"/>
                        </a:rPr>
                        <a:t>. Hayvancılık</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2,6</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2,5</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2,8</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2,5</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2,1</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3,5</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 xmlns:a16="http://schemas.microsoft.com/office/drawing/2014/main" val="3177238654"/>
                  </a:ext>
                </a:extLst>
              </a:tr>
              <a:tr h="18628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1.3</a:t>
                      </a:r>
                      <a:r>
                        <a:rPr lang="tr-TR" sz="1200" u="none" strike="noStrike" dirty="0">
                          <a:effectLst/>
                          <a:latin typeface="Times New Roman" panose="02020603050405020304" pitchFamily="18" charset="0"/>
                          <a:cs typeface="Times New Roman" panose="02020603050405020304" pitchFamily="18" charset="0"/>
                        </a:rPr>
                        <a:t>. Ormancılık</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 xmlns:a16="http://schemas.microsoft.com/office/drawing/2014/main" val="2940902972"/>
                  </a:ext>
                </a:extLst>
              </a:tr>
              <a:tr h="18628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1.4</a:t>
                      </a:r>
                      <a:r>
                        <a:rPr lang="tr-TR" sz="1200" u="none" strike="noStrike" dirty="0">
                          <a:effectLst/>
                          <a:latin typeface="Times New Roman" panose="02020603050405020304" pitchFamily="18" charset="0"/>
                          <a:cs typeface="Times New Roman" panose="02020603050405020304" pitchFamily="18" charset="0"/>
                        </a:rPr>
                        <a:t>. Balıkçılık</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0,4</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0,4</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0,3</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0,3</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0,5</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0,4</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 xmlns:a16="http://schemas.microsoft.com/office/drawing/2014/main" val="39192387"/>
                  </a:ext>
                </a:extLst>
              </a:tr>
              <a:tr h="18628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2. Sanayi</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8,4</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8,8</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9,2</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9,2</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9,7</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8,4</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 xmlns:a16="http://schemas.microsoft.com/office/drawing/2014/main" val="1307956865"/>
                  </a:ext>
                </a:extLst>
              </a:tr>
              <a:tr h="18628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2.1</a:t>
                      </a:r>
                      <a:r>
                        <a:rPr lang="tr-TR" sz="1200" u="none" strike="noStrike" dirty="0">
                          <a:effectLst/>
                          <a:latin typeface="Times New Roman" panose="02020603050405020304" pitchFamily="18" charset="0"/>
                          <a:cs typeface="Times New Roman" panose="02020603050405020304" pitchFamily="18" charset="0"/>
                        </a:rPr>
                        <a:t>. </a:t>
                      </a:r>
                      <a:r>
                        <a:rPr lang="tr-TR" sz="1200" u="none" strike="noStrike" dirty="0" err="1">
                          <a:effectLst/>
                          <a:latin typeface="Times New Roman" panose="02020603050405020304" pitchFamily="18" charset="0"/>
                          <a:cs typeface="Times New Roman" panose="02020603050405020304" pitchFamily="18" charset="0"/>
                        </a:rPr>
                        <a:t>Taşocakçılığı</a:t>
                      </a:r>
                      <a:r>
                        <a:rPr lang="tr-TR" sz="1200" u="none" strike="noStrike" dirty="0">
                          <a:effectLst/>
                          <a:latin typeface="Times New Roman" panose="02020603050405020304" pitchFamily="18" charset="0"/>
                          <a:cs typeface="Times New Roman" panose="02020603050405020304" pitchFamily="18" charset="0"/>
                        </a:rPr>
                        <a:t> </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0,6</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0,5</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0,7</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0,7</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0,9</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1,0</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 xmlns:a16="http://schemas.microsoft.com/office/drawing/2014/main" val="4027094714"/>
                  </a:ext>
                </a:extLst>
              </a:tr>
              <a:tr h="18628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2.2</a:t>
                      </a:r>
                      <a:r>
                        <a:rPr lang="tr-TR" sz="1200" u="none" strike="noStrike" dirty="0">
                          <a:effectLst/>
                          <a:latin typeface="Times New Roman" panose="02020603050405020304" pitchFamily="18" charset="0"/>
                          <a:cs typeface="Times New Roman" panose="02020603050405020304" pitchFamily="18" charset="0"/>
                        </a:rPr>
                        <a:t>. İmalat Sanayii</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2,9</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3,1</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3,7</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3,7</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3,3</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3,0</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 xmlns:a16="http://schemas.microsoft.com/office/drawing/2014/main" val="3483539847"/>
                  </a:ext>
                </a:extLst>
              </a:tr>
              <a:tr h="18628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2.3</a:t>
                      </a:r>
                      <a:r>
                        <a:rPr lang="tr-TR" sz="1200" u="none" strike="noStrike" dirty="0">
                          <a:effectLst/>
                          <a:latin typeface="Times New Roman" panose="02020603050405020304" pitchFamily="18" charset="0"/>
                          <a:cs typeface="Times New Roman" panose="02020603050405020304" pitchFamily="18" charset="0"/>
                        </a:rPr>
                        <a:t>. Elektrik-Su</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4,8</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5,1</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4,8</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4,8</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5,5</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4,4</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 xmlns:a16="http://schemas.microsoft.com/office/drawing/2014/main" val="4048534545"/>
                  </a:ext>
                </a:extLst>
              </a:tr>
              <a:tr h="186282">
                <a:tc>
                  <a:txBody>
                    <a:bodyPr/>
                    <a:lstStyle/>
                    <a:p>
                      <a:pPr algn="l" fontAlgn="b"/>
                      <a:r>
                        <a:rPr lang="tr-TR" sz="1200" b="1" u="none" strike="noStrike" dirty="0">
                          <a:effectLst/>
                          <a:latin typeface="Times New Roman" panose="02020603050405020304" pitchFamily="18" charset="0"/>
                          <a:cs typeface="Times New Roman" panose="02020603050405020304" pitchFamily="18" charset="0"/>
                        </a:rPr>
                        <a:t>3. İnşaat</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4,9</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4,2</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4,7</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4,4</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5,8</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5,9</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 xmlns:a16="http://schemas.microsoft.com/office/drawing/2014/main" val="1204693450"/>
                  </a:ext>
                </a:extLst>
              </a:tr>
              <a:tr h="18628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4. Ticaret-Turizm</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20,1</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20,6</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19,7</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19,7</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20,1</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20,8</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 xmlns:a16="http://schemas.microsoft.com/office/drawing/2014/main" val="36621905"/>
                  </a:ext>
                </a:extLst>
              </a:tr>
              <a:tr h="18628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a:t>
                      </a:r>
                      <a:r>
                        <a:rPr lang="es-ES" sz="1200" u="none" strike="noStrike" dirty="0" smtClean="0">
                          <a:effectLst/>
                          <a:latin typeface="Times New Roman" panose="02020603050405020304" pitchFamily="18" charset="0"/>
                          <a:cs typeface="Times New Roman" panose="02020603050405020304" pitchFamily="18" charset="0"/>
                        </a:rPr>
                        <a:t>4.1</a:t>
                      </a:r>
                      <a:r>
                        <a:rPr lang="es-ES" sz="1200" u="none" strike="noStrike" dirty="0">
                          <a:effectLst/>
                          <a:latin typeface="Times New Roman" panose="02020603050405020304" pitchFamily="18" charset="0"/>
                          <a:cs typeface="Times New Roman" panose="02020603050405020304" pitchFamily="18" charset="0"/>
                        </a:rPr>
                        <a:t>. </a:t>
                      </a:r>
                      <a:r>
                        <a:rPr lang="es-ES" sz="1200" u="none" strike="noStrike" dirty="0" err="1">
                          <a:effectLst/>
                          <a:latin typeface="Times New Roman" panose="02020603050405020304" pitchFamily="18" charset="0"/>
                          <a:cs typeface="Times New Roman" panose="02020603050405020304" pitchFamily="18" charset="0"/>
                        </a:rPr>
                        <a:t>Toptan</a:t>
                      </a:r>
                      <a:r>
                        <a:rPr lang="es-ES" sz="1200" u="none" strike="noStrike" dirty="0">
                          <a:effectLst/>
                          <a:latin typeface="Times New Roman" panose="02020603050405020304" pitchFamily="18" charset="0"/>
                          <a:cs typeface="Times New Roman" panose="02020603050405020304" pitchFamily="18" charset="0"/>
                        </a:rPr>
                        <a:t> ve </a:t>
                      </a:r>
                      <a:r>
                        <a:rPr lang="es-ES" sz="1200" u="none" strike="noStrike" dirty="0" err="1">
                          <a:effectLst/>
                          <a:latin typeface="Times New Roman" panose="02020603050405020304" pitchFamily="18" charset="0"/>
                          <a:cs typeface="Times New Roman" panose="02020603050405020304" pitchFamily="18" charset="0"/>
                        </a:rPr>
                        <a:t>Perakende</a:t>
                      </a:r>
                      <a:r>
                        <a:rPr lang="es-ES" sz="1200" u="none" strike="noStrike" dirty="0">
                          <a:effectLst/>
                          <a:latin typeface="Times New Roman" panose="02020603050405020304" pitchFamily="18" charset="0"/>
                          <a:cs typeface="Times New Roman" panose="02020603050405020304" pitchFamily="18" charset="0"/>
                        </a:rPr>
                        <a:t> </a:t>
                      </a:r>
                      <a:r>
                        <a:rPr lang="es-ES" sz="1200" u="none" strike="noStrike" dirty="0" err="1">
                          <a:effectLst/>
                          <a:latin typeface="Times New Roman" panose="02020603050405020304" pitchFamily="18" charset="0"/>
                          <a:cs typeface="Times New Roman" panose="02020603050405020304" pitchFamily="18" charset="0"/>
                        </a:rPr>
                        <a:t>Ticaret</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11,2</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12,3</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10,7</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10,9</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11,1</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11,2</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 xmlns:a16="http://schemas.microsoft.com/office/drawing/2014/main" val="1514992545"/>
                  </a:ext>
                </a:extLst>
              </a:tr>
              <a:tr h="18628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4.2</a:t>
                      </a:r>
                      <a:r>
                        <a:rPr lang="tr-TR" sz="1200" u="none" strike="noStrike" dirty="0">
                          <a:effectLst/>
                          <a:latin typeface="Times New Roman" panose="02020603050405020304" pitchFamily="18" charset="0"/>
                          <a:cs typeface="Times New Roman" panose="02020603050405020304" pitchFamily="18" charset="0"/>
                        </a:rPr>
                        <a:t>. Otelcilik ve Lokantacılık</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8,9</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8,3</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9,0</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8,7</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9,0</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9,6</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 xmlns:a16="http://schemas.microsoft.com/office/drawing/2014/main" val="3240263290"/>
                  </a:ext>
                </a:extLst>
              </a:tr>
              <a:tr h="18628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5. Ulaştırma-Haberleşme</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9,4</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8,9</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8,8</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8,3</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8,0</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7,3</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 xmlns:a16="http://schemas.microsoft.com/office/drawing/2014/main" val="2794176630"/>
                  </a:ext>
                </a:extLst>
              </a:tr>
              <a:tr h="186282">
                <a:tc>
                  <a:txBody>
                    <a:bodyPr/>
                    <a:lstStyle/>
                    <a:p>
                      <a:pPr algn="l" fontAlgn="b"/>
                      <a:r>
                        <a:rPr lang="tr-TR" sz="1200" b="1" u="none" strike="noStrike" dirty="0">
                          <a:effectLst/>
                          <a:latin typeface="Times New Roman" panose="02020603050405020304" pitchFamily="18" charset="0"/>
                          <a:cs typeface="Times New Roman" panose="02020603050405020304" pitchFamily="18" charset="0"/>
                        </a:rPr>
                        <a:t>6. Mali Müesseseler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7,6</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7,2</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7,0</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7,7</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6,9</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8,1</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 xmlns:a16="http://schemas.microsoft.com/office/drawing/2014/main" val="1570087350"/>
                  </a:ext>
                </a:extLst>
              </a:tr>
              <a:tr h="186282">
                <a:tc>
                  <a:txBody>
                    <a:bodyPr/>
                    <a:lstStyle/>
                    <a:p>
                      <a:pPr algn="l" fontAlgn="b"/>
                      <a:r>
                        <a:rPr lang="tr-TR" sz="1200" b="1" u="none" strike="noStrike" dirty="0">
                          <a:effectLst/>
                          <a:latin typeface="Times New Roman" panose="02020603050405020304" pitchFamily="18" charset="0"/>
                          <a:cs typeface="Times New Roman" panose="02020603050405020304" pitchFamily="18" charset="0"/>
                        </a:rPr>
                        <a:t>7. Konut Sahipliği</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4,7</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4,5</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4,4</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4,6</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4,5</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4,9</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 xmlns:a16="http://schemas.microsoft.com/office/drawing/2014/main" val="3486311414"/>
                  </a:ext>
                </a:extLst>
              </a:tr>
              <a:tr h="18628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8. Serbest Meslek ve Hizmetler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11,7</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11,6</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13,9</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14,5</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15,7</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15,8</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 xmlns:a16="http://schemas.microsoft.com/office/drawing/2014/main" val="1003893019"/>
                  </a:ext>
                </a:extLst>
              </a:tr>
              <a:tr h="18628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8.1</a:t>
                      </a:r>
                      <a:r>
                        <a:rPr lang="tr-TR" sz="1200" u="none" strike="noStrike" dirty="0">
                          <a:effectLst/>
                          <a:latin typeface="Times New Roman" panose="02020603050405020304" pitchFamily="18" charset="0"/>
                          <a:cs typeface="Times New Roman" panose="02020603050405020304" pitchFamily="18" charset="0"/>
                        </a:rPr>
                        <a:t>. Serbest Meslekler</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6,2</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6,1</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6,3</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6,3</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6,4</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6,6</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 xmlns:a16="http://schemas.microsoft.com/office/drawing/2014/main" val="1625311570"/>
                  </a:ext>
                </a:extLst>
              </a:tr>
              <a:tr h="18628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8.2</a:t>
                      </a:r>
                      <a:r>
                        <a:rPr lang="tr-TR" sz="1200" u="none" strike="noStrike" dirty="0">
                          <a:effectLst/>
                          <a:latin typeface="Times New Roman" panose="02020603050405020304" pitchFamily="18" charset="0"/>
                          <a:cs typeface="Times New Roman" panose="02020603050405020304" pitchFamily="18" charset="0"/>
                        </a:rPr>
                        <a:t>. Yükseköğretim</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5,6</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5,5</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7,6</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8,2</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9,3</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9,2</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 xmlns:a16="http://schemas.microsoft.com/office/drawing/2014/main" val="637662981"/>
                  </a:ext>
                </a:extLst>
              </a:tr>
              <a:tr h="18628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9. Kamu Hizmetleri</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17,7</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18,1</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16,8</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15,9</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15,1</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13,4</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 xmlns:a16="http://schemas.microsoft.com/office/drawing/2014/main" val="2433819966"/>
                  </a:ext>
                </a:extLst>
              </a:tr>
              <a:tr h="18628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10. İthalat Vergileri</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10,2</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10,6</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9,5</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10,2</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9,7</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9,2</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 xmlns:a16="http://schemas.microsoft.com/office/drawing/2014/main" val="1459037066"/>
                  </a:ext>
                </a:extLst>
              </a:tr>
              <a:tr h="186282">
                <a:tc>
                  <a:txBody>
                    <a:bodyPr/>
                    <a:lstStyle/>
                    <a:p>
                      <a:pPr algn="l" fontAlgn="ctr"/>
                      <a:r>
                        <a:rPr lang="tr-TR" sz="1200" u="none" strike="noStrike" dirty="0">
                          <a:effectLst/>
                          <a:latin typeface="Times New Roman" panose="02020603050405020304" pitchFamily="18" charset="0"/>
                          <a:cs typeface="Times New Roman" panose="02020603050405020304" pitchFamily="18" charset="0"/>
                        </a:rPr>
                        <a:t>GSYİH</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ct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100,0</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ct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100,0</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ct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100,0</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ct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100,0</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ct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100,0</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ct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100,0</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ctr"/>
                </a:tc>
                <a:extLst>
                  <a:ext uri="{0D108BD9-81ED-4DB2-BD59-A6C34878D82A}">
                    <a16:rowId xmlns="" xmlns:a16="http://schemas.microsoft.com/office/drawing/2014/main" val="894991340"/>
                  </a:ext>
                </a:extLst>
              </a:tr>
              <a:tr h="186282">
                <a:tc gridSpan="2">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Kaynak: İstatistik </a:t>
                      </a:r>
                      <a:r>
                        <a:rPr lang="tr-TR" sz="1200" u="none" strike="noStrike" dirty="0" smtClean="0">
                          <a:effectLst/>
                          <a:latin typeface="Times New Roman" panose="02020603050405020304" pitchFamily="18" charset="0"/>
                          <a:cs typeface="Times New Roman" panose="02020603050405020304" pitchFamily="18" charset="0"/>
                        </a:rPr>
                        <a:t>Kurumu</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hMerge="1">
                  <a:txBody>
                    <a:bodyPr/>
                    <a:lstStyle/>
                    <a:p>
                      <a:endParaRPr lang="tr-TR"/>
                    </a:p>
                  </a:txBody>
                  <a:tcPr/>
                </a:tc>
                <a:tc>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l" fontAlgn="b"/>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l" fontAlgn="b"/>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 xmlns:a16="http://schemas.microsoft.com/office/drawing/2014/main" val="1979878800"/>
                  </a:ext>
                </a:extLst>
              </a:tr>
            </a:tbl>
          </a:graphicData>
        </a:graphic>
      </p:graphicFrame>
    </p:spTree>
    <p:extLst>
      <p:ext uri="{BB962C8B-B14F-4D97-AF65-F5344CB8AC3E}">
        <p14:creationId xmlns:p14="http://schemas.microsoft.com/office/powerpoint/2010/main" val="1674454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7</a:t>
            </a:fld>
            <a:endParaRPr lang="tr-TR" dirty="0"/>
          </a:p>
        </p:txBody>
      </p:sp>
      <p:sp>
        <p:nvSpPr>
          <p:cNvPr id="8" name="İçerik Yer Tutucusu 2"/>
          <p:cNvSpPr>
            <a:spLocks noGrp="1"/>
          </p:cNvSpPr>
          <p:nvPr>
            <p:ph idx="1"/>
          </p:nvPr>
        </p:nvSpPr>
        <p:spPr>
          <a:xfrm>
            <a:off x="1043607" y="908720"/>
            <a:ext cx="7801363" cy="4863160"/>
          </a:xfrm>
        </p:spPr>
        <p:txBody>
          <a:bodyPr>
            <a:noAutofit/>
          </a:bodyPr>
          <a:lstStyle/>
          <a:p>
            <a:pPr algn="just" fontAlgn="auto">
              <a:lnSpc>
                <a:spcPct val="150000"/>
              </a:lnSpc>
              <a:spcAft>
                <a:spcPts val="0"/>
              </a:spcAft>
              <a:buFont typeface="Wingdings" panose="05000000000000000000" pitchFamily="2" charset="2"/>
              <a:buChar char="Ø"/>
              <a:defRPr/>
            </a:pPr>
            <a:endParaRPr lang="tr-TR" altLang="tr-TR" sz="1800" b="1" dirty="0" smtClean="0">
              <a:latin typeface="Times New Roman" panose="02020603050405020304" pitchFamily="18" charset="0"/>
              <a:cs typeface="Times New Roman" panose="02020603050405020304" pitchFamily="18" charset="0"/>
            </a:endParaRPr>
          </a:p>
          <a:p>
            <a:pPr algn="just" fontAlgn="auto">
              <a:lnSpc>
                <a:spcPct val="150000"/>
              </a:lnSpc>
              <a:spcAft>
                <a:spcPts val="0"/>
              </a:spcAft>
              <a:buFont typeface="Wingdings" panose="05000000000000000000" pitchFamily="2" charset="2"/>
              <a:buChar char="Ø"/>
              <a:defRPr/>
            </a:pPr>
            <a:r>
              <a:rPr lang="tr-TR" altLang="tr-TR" sz="1800" b="1" dirty="0" smtClean="0">
                <a:latin typeface="Times New Roman" panose="02020603050405020304" pitchFamily="18" charset="0"/>
                <a:cs typeface="Times New Roman" panose="02020603050405020304" pitchFamily="18" charset="0"/>
              </a:rPr>
              <a:t>Piyasa</a:t>
            </a:r>
            <a:r>
              <a:rPr lang="tr-TR" altLang="tr-TR" sz="1800" b="1" dirty="0">
                <a:latin typeface="Times New Roman" panose="02020603050405020304" pitchFamily="18" charset="0"/>
                <a:cs typeface="Times New Roman" panose="02020603050405020304" pitchFamily="18" charset="0"/>
              </a:rPr>
              <a:t>:</a:t>
            </a:r>
            <a:r>
              <a:rPr lang="tr-TR" altLang="tr-TR" sz="1800" dirty="0">
                <a:latin typeface="Times New Roman" panose="02020603050405020304" pitchFamily="18" charset="0"/>
                <a:cs typeface="Times New Roman" panose="02020603050405020304" pitchFamily="18" charset="0"/>
              </a:rPr>
              <a:t> S</a:t>
            </a:r>
            <a:r>
              <a:rPr lang="tr-TR" sz="1800" dirty="0">
                <a:latin typeface="Times New Roman" panose="02020603050405020304" pitchFamily="18" charset="0"/>
                <a:cs typeface="Times New Roman" panose="02020603050405020304" pitchFamily="18" charset="0"/>
              </a:rPr>
              <a:t>atın almak istedikleri mal, hizmet veya </a:t>
            </a:r>
            <a:r>
              <a:rPr lang="tr-TR" sz="1800" dirty="0" smtClean="0">
                <a:latin typeface="Times New Roman" panose="02020603050405020304" pitchFamily="18" charset="0"/>
                <a:cs typeface="Times New Roman" panose="02020603050405020304" pitchFamily="18" charset="0"/>
              </a:rPr>
              <a:t>fonlar </a:t>
            </a:r>
            <a:r>
              <a:rPr lang="tr-TR" sz="1800" dirty="0">
                <a:latin typeface="Times New Roman" panose="02020603050405020304" pitchFamily="18" charset="0"/>
                <a:cs typeface="Times New Roman" panose="02020603050405020304" pitchFamily="18" charset="0"/>
              </a:rPr>
              <a:t>için gereken satın alma gücüne sahip alıcılar ile alıcıların talep ettikleri mal, hizmet veya </a:t>
            </a:r>
            <a:r>
              <a:rPr lang="tr-TR" sz="1800" dirty="0" smtClean="0">
                <a:latin typeface="Times New Roman" panose="02020603050405020304" pitchFamily="18" charset="0"/>
                <a:cs typeface="Times New Roman" panose="02020603050405020304" pitchFamily="18" charset="0"/>
              </a:rPr>
              <a:t>fonlara </a:t>
            </a:r>
            <a:r>
              <a:rPr lang="tr-TR" sz="1800" dirty="0">
                <a:latin typeface="Times New Roman" panose="02020603050405020304" pitchFamily="18" charset="0"/>
                <a:cs typeface="Times New Roman" panose="02020603050405020304" pitchFamily="18" charset="0"/>
              </a:rPr>
              <a:t>sahip olup da bunları satmak isteyen satıcıların amaçlarını gerçekleştirecek şekilde buluşmalarını sağlayan her türlü </a:t>
            </a:r>
            <a:r>
              <a:rPr lang="tr-TR" sz="1800" dirty="0" smtClean="0">
                <a:latin typeface="Times New Roman" panose="02020603050405020304" pitchFamily="18" charset="0"/>
                <a:cs typeface="Times New Roman" panose="02020603050405020304" pitchFamily="18" charset="0"/>
              </a:rPr>
              <a:t>ortamdır.</a:t>
            </a:r>
          </a:p>
          <a:p>
            <a:pPr algn="just" fontAlgn="auto">
              <a:lnSpc>
                <a:spcPct val="150000"/>
              </a:lnSpc>
              <a:spcAft>
                <a:spcPts val="0"/>
              </a:spcAft>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Piyasanın </a:t>
            </a:r>
            <a:r>
              <a:rPr lang="tr-TR" sz="1800" dirty="0">
                <a:latin typeface="Times New Roman" panose="02020603050405020304" pitchFamily="18" charset="0"/>
                <a:cs typeface="Times New Roman" panose="02020603050405020304" pitchFamily="18" charset="0"/>
              </a:rPr>
              <a:t>oluşması için belli bir mekânın olması zorunluluğu </a:t>
            </a:r>
            <a:r>
              <a:rPr lang="tr-TR" sz="1800" dirty="0" smtClean="0">
                <a:latin typeface="Times New Roman" panose="02020603050405020304" pitchFamily="18" charset="0"/>
                <a:cs typeface="Times New Roman" panose="02020603050405020304" pitchFamily="18" charset="0"/>
              </a:rPr>
              <a:t>yoktur.</a:t>
            </a:r>
          </a:p>
          <a:p>
            <a:pPr algn="just" fontAlgn="auto">
              <a:lnSpc>
                <a:spcPct val="150000"/>
              </a:lnSpc>
              <a:spcAft>
                <a:spcPts val="0"/>
              </a:spcAft>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Alıcılar </a:t>
            </a:r>
            <a:r>
              <a:rPr lang="tr-TR" sz="1800" dirty="0">
                <a:latin typeface="Times New Roman" panose="02020603050405020304" pitchFamily="18" charset="0"/>
                <a:cs typeface="Times New Roman" panose="02020603050405020304" pitchFamily="18" charset="0"/>
              </a:rPr>
              <a:t>ve satıcılar amaçlarını gerçekleştirmek için belli bir mekânda karşı karşıya gelebilecekleri gibi, telefon, faks, ATM, internet gibi çok değişik iletişim olanaklarını kullanarak da karşılaşabilirler. </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Piyasalar</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0241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8</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Piyasalar</a:t>
            </a:r>
            <a:endParaRPr lang="tr-TR" sz="2800" b="1" dirty="0">
              <a:latin typeface="Times New Roman" panose="02020603050405020304" pitchFamily="18" charset="0"/>
              <a:cs typeface="Times New Roman" panose="02020603050405020304" pitchFamily="18" charset="0"/>
            </a:endParaRPr>
          </a:p>
        </p:txBody>
      </p:sp>
      <p:sp>
        <p:nvSpPr>
          <p:cNvPr id="7" name="Rectangle 18"/>
          <p:cNvSpPr>
            <a:spLocks noChangeArrowheads="1"/>
          </p:cNvSpPr>
          <p:nvPr/>
        </p:nvSpPr>
        <p:spPr bwMode="auto">
          <a:xfrm>
            <a:off x="2051720" y="1602447"/>
            <a:ext cx="4968875" cy="999968"/>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800" b="1" dirty="0" smtClean="0">
                <a:latin typeface="Times New Roman" panose="02020603050405020304" pitchFamily="18" charset="0"/>
                <a:sym typeface="Wingdings" panose="05000000000000000000" pitchFamily="2" charset="2"/>
              </a:rPr>
              <a:t>Piyasalar</a:t>
            </a:r>
            <a:endParaRPr lang="tr-TR" altLang="tr-TR" sz="2800" b="1" dirty="0">
              <a:latin typeface="Times New Roman" panose="02020603050405020304" pitchFamily="18" charset="0"/>
              <a:sym typeface="Wingdings" panose="05000000000000000000" pitchFamily="2" charset="2"/>
            </a:endParaRPr>
          </a:p>
        </p:txBody>
      </p:sp>
      <p:sp>
        <p:nvSpPr>
          <p:cNvPr id="10" name="Rectangle 19"/>
          <p:cNvSpPr>
            <a:spLocks noChangeArrowheads="1"/>
          </p:cNvSpPr>
          <p:nvPr/>
        </p:nvSpPr>
        <p:spPr bwMode="auto">
          <a:xfrm>
            <a:off x="763561" y="3356992"/>
            <a:ext cx="3517394" cy="548210"/>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000" b="1" dirty="0" smtClean="0">
                <a:latin typeface="Times New Roman" panose="02020603050405020304" pitchFamily="18" charset="0"/>
                <a:sym typeface="Wingdings" panose="05000000000000000000" pitchFamily="2" charset="2"/>
              </a:rPr>
              <a:t>Mal (Reel) Piyasalar</a:t>
            </a:r>
            <a:endParaRPr lang="tr-TR" altLang="tr-TR" sz="2000" b="1" dirty="0">
              <a:latin typeface="Times New Roman" panose="02020603050405020304" pitchFamily="18" charset="0"/>
              <a:sym typeface="Wingdings" panose="05000000000000000000" pitchFamily="2" charset="2"/>
            </a:endParaRPr>
          </a:p>
        </p:txBody>
      </p:sp>
      <p:sp>
        <p:nvSpPr>
          <p:cNvPr id="11" name="Rectangle 19"/>
          <p:cNvSpPr>
            <a:spLocks noChangeArrowheads="1"/>
          </p:cNvSpPr>
          <p:nvPr/>
        </p:nvSpPr>
        <p:spPr bwMode="auto">
          <a:xfrm>
            <a:off x="5049611" y="3396190"/>
            <a:ext cx="3499251" cy="533782"/>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000" b="1" dirty="0" smtClean="0">
                <a:latin typeface="Times New Roman" panose="02020603050405020304" pitchFamily="18" charset="0"/>
                <a:sym typeface="Wingdings" panose="05000000000000000000" pitchFamily="2" charset="2"/>
              </a:rPr>
              <a:t>Finansal (Mali) Piyasalar</a:t>
            </a:r>
            <a:endParaRPr lang="tr-TR" altLang="tr-TR" sz="2000" b="1" dirty="0">
              <a:latin typeface="Times New Roman" panose="02020603050405020304" pitchFamily="18" charset="0"/>
              <a:sym typeface="Wingdings" panose="05000000000000000000" pitchFamily="2" charset="2"/>
            </a:endParaRPr>
          </a:p>
        </p:txBody>
      </p:sp>
      <p:cxnSp>
        <p:nvCxnSpPr>
          <p:cNvPr id="19" name="Düz Ok Bağlayıcısı 18"/>
          <p:cNvCxnSpPr/>
          <p:nvPr/>
        </p:nvCxnSpPr>
        <p:spPr>
          <a:xfrm flipH="1">
            <a:off x="2464616" y="2602415"/>
            <a:ext cx="1764929" cy="398394"/>
          </a:xfrm>
          <a:prstGeom prst="straightConnector1">
            <a:avLst/>
          </a:prstGeom>
          <a:ln>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22" name="Düz Ok Bağlayıcısı 21"/>
          <p:cNvCxnSpPr/>
          <p:nvPr/>
        </p:nvCxnSpPr>
        <p:spPr>
          <a:xfrm>
            <a:off x="4229545" y="2605854"/>
            <a:ext cx="1927550" cy="394955"/>
          </a:xfrm>
          <a:prstGeom prst="straightConnector1">
            <a:avLst/>
          </a:prstGeom>
          <a:ln>
            <a:solidFill>
              <a:srgbClr val="00206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97706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9</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Finansal Piyasalar</a:t>
            </a:r>
            <a:endParaRPr lang="tr-TR" sz="2800" b="1" dirty="0">
              <a:latin typeface="Times New Roman" panose="02020603050405020304" pitchFamily="18" charset="0"/>
              <a:cs typeface="Times New Roman" panose="02020603050405020304" pitchFamily="18" charset="0"/>
            </a:endParaRPr>
          </a:p>
        </p:txBody>
      </p:sp>
      <p:sp>
        <p:nvSpPr>
          <p:cNvPr id="15" name="Rectangle 20"/>
          <p:cNvSpPr>
            <a:spLocks noChangeArrowheads="1"/>
          </p:cNvSpPr>
          <p:nvPr/>
        </p:nvSpPr>
        <p:spPr bwMode="auto">
          <a:xfrm>
            <a:off x="539552" y="966676"/>
            <a:ext cx="1996374" cy="337844"/>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Borç Veren</a:t>
            </a:r>
            <a:endParaRPr lang="tr-TR" altLang="tr-TR" sz="1800" b="1" dirty="0">
              <a:latin typeface="Times New Roman" panose="02020603050405020304" pitchFamily="18" charset="0"/>
              <a:sym typeface="Wingdings" panose="05000000000000000000" pitchFamily="2" charset="2"/>
            </a:endParaRPr>
          </a:p>
        </p:txBody>
      </p:sp>
      <p:sp>
        <p:nvSpPr>
          <p:cNvPr id="16" name="Rectangle 20"/>
          <p:cNvSpPr>
            <a:spLocks noChangeArrowheads="1"/>
          </p:cNvSpPr>
          <p:nvPr/>
        </p:nvSpPr>
        <p:spPr bwMode="auto">
          <a:xfrm>
            <a:off x="5990926" y="966676"/>
            <a:ext cx="1944216" cy="385215"/>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Borç Alan</a:t>
            </a:r>
            <a:endParaRPr lang="tr-TR" altLang="tr-TR" sz="1800" b="1" dirty="0">
              <a:latin typeface="Times New Roman" panose="02020603050405020304" pitchFamily="18" charset="0"/>
              <a:sym typeface="Wingdings" panose="05000000000000000000" pitchFamily="2" charset="2"/>
            </a:endParaRPr>
          </a:p>
        </p:txBody>
      </p:sp>
      <p:pic>
        <p:nvPicPr>
          <p:cNvPr id="1026" name="Picture 2" descr="yatırımcı resm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20" y="2019574"/>
            <a:ext cx="265747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int finansal sistem kodu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5154" y="2137815"/>
            <a:ext cx="2875772" cy="141993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0"/>
          <p:cNvSpPr>
            <a:spLocks noChangeArrowheads="1"/>
          </p:cNvSpPr>
          <p:nvPr/>
        </p:nvSpPr>
        <p:spPr bwMode="auto">
          <a:xfrm>
            <a:off x="3115154" y="3609860"/>
            <a:ext cx="2875772" cy="571693"/>
          </a:xfrm>
          <a:prstGeom prst="rect">
            <a:avLst/>
          </a:prstGeom>
          <a:solidFill>
            <a:schemeClr val="accent6">
              <a:lumMod val="60000"/>
              <a:lumOff val="40000"/>
            </a:schemeClr>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800" b="1" dirty="0" smtClean="0">
                <a:latin typeface="Times New Roman" panose="02020603050405020304" pitchFamily="18" charset="0"/>
                <a:sym typeface="Wingdings" panose="05000000000000000000" pitchFamily="2" charset="2"/>
              </a:rPr>
              <a:t>Finansal Sistem</a:t>
            </a:r>
            <a:endParaRPr lang="tr-TR" altLang="tr-TR" sz="2800" b="1" dirty="0">
              <a:latin typeface="Times New Roman" panose="02020603050405020304" pitchFamily="18" charset="0"/>
              <a:sym typeface="Wingdings" panose="05000000000000000000" pitchFamily="2" charset="2"/>
            </a:endParaRPr>
          </a:p>
        </p:txBody>
      </p:sp>
      <p:sp>
        <p:nvSpPr>
          <p:cNvPr id="13" name="Rectangle 20"/>
          <p:cNvSpPr>
            <a:spLocks noChangeArrowheads="1"/>
          </p:cNvSpPr>
          <p:nvPr/>
        </p:nvSpPr>
        <p:spPr bwMode="auto">
          <a:xfrm>
            <a:off x="395535" y="3932044"/>
            <a:ext cx="2657475" cy="637692"/>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Kaynak Fazlası Olanlar</a:t>
            </a:r>
          </a:p>
          <a:p>
            <a:pPr algn="ct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(Tasarruf Sahipleri)</a:t>
            </a:r>
            <a:endParaRPr lang="tr-TR" altLang="tr-TR" sz="1800" b="1" dirty="0">
              <a:latin typeface="Times New Roman" panose="02020603050405020304" pitchFamily="18" charset="0"/>
              <a:sym typeface="Wingdings" panose="05000000000000000000" pitchFamily="2" charset="2"/>
            </a:endParaRPr>
          </a:p>
        </p:txBody>
      </p:sp>
      <p:sp>
        <p:nvSpPr>
          <p:cNvPr id="14" name="Rectangle 20"/>
          <p:cNvSpPr>
            <a:spLocks noChangeArrowheads="1"/>
          </p:cNvSpPr>
          <p:nvPr/>
        </p:nvSpPr>
        <p:spPr bwMode="auto">
          <a:xfrm>
            <a:off x="413792" y="4737223"/>
            <a:ext cx="2657476" cy="1478312"/>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Bireyler</a:t>
            </a:r>
          </a:p>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Bankalar</a:t>
            </a:r>
          </a:p>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Şirketler</a:t>
            </a:r>
          </a:p>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Kamu</a:t>
            </a:r>
          </a:p>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Yurtdışı</a:t>
            </a:r>
            <a:endParaRPr lang="tr-TR" altLang="tr-TR" sz="1800" b="1" dirty="0">
              <a:latin typeface="Times New Roman" panose="02020603050405020304" pitchFamily="18" charset="0"/>
              <a:sym typeface="Wingdings" panose="05000000000000000000" pitchFamily="2" charset="2"/>
            </a:endParaRPr>
          </a:p>
        </p:txBody>
      </p:sp>
      <p:sp>
        <p:nvSpPr>
          <p:cNvPr id="17" name="Rectangle 20"/>
          <p:cNvSpPr>
            <a:spLocks noChangeArrowheads="1"/>
          </p:cNvSpPr>
          <p:nvPr/>
        </p:nvSpPr>
        <p:spPr bwMode="auto">
          <a:xfrm>
            <a:off x="6053071" y="3961939"/>
            <a:ext cx="2657475" cy="642022"/>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Kaynak Eksiği Olanlar</a:t>
            </a:r>
          </a:p>
          <a:p>
            <a:pPr algn="ct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(Fon İhtiyacı Olanlar)</a:t>
            </a:r>
            <a:endParaRPr lang="tr-TR" altLang="tr-TR" sz="1800" b="1" dirty="0">
              <a:latin typeface="Times New Roman" panose="02020603050405020304" pitchFamily="18" charset="0"/>
              <a:sym typeface="Wingdings" panose="05000000000000000000" pitchFamily="2" charset="2"/>
            </a:endParaRPr>
          </a:p>
        </p:txBody>
      </p:sp>
      <p:sp>
        <p:nvSpPr>
          <p:cNvPr id="18" name="Rectangle 20"/>
          <p:cNvSpPr>
            <a:spLocks noChangeArrowheads="1"/>
          </p:cNvSpPr>
          <p:nvPr/>
        </p:nvSpPr>
        <p:spPr bwMode="auto">
          <a:xfrm>
            <a:off x="6053071" y="4737223"/>
            <a:ext cx="2657476" cy="1478312"/>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Bireyler</a:t>
            </a:r>
          </a:p>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Bankalar</a:t>
            </a:r>
          </a:p>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Şirketler</a:t>
            </a:r>
          </a:p>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Kamu</a:t>
            </a:r>
          </a:p>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Yurtdışı</a:t>
            </a:r>
            <a:endParaRPr lang="tr-TR" altLang="tr-TR" sz="1800" b="1" dirty="0">
              <a:latin typeface="Times New Roman" panose="02020603050405020304" pitchFamily="18" charset="0"/>
              <a:sym typeface="Wingdings" panose="05000000000000000000" pitchFamily="2" charset="2"/>
            </a:endParaRPr>
          </a:p>
        </p:txBody>
      </p:sp>
      <p:sp>
        <p:nvSpPr>
          <p:cNvPr id="3" name="Metin kutusu 2"/>
          <p:cNvSpPr txBox="1"/>
          <p:nvPr/>
        </p:nvSpPr>
        <p:spPr>
          <a:xfrm>
            <a:off x="1977371" y="1304520"/>
            <a:ext cx="2803140" cy="646331"/>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Finansal Araçlara Yatırım Yapar ve Gelir Elde Eder</a:t>
            </a:r>
            <a:endParaRPr lang="tr-TR" dirty="0">
              <a:latin typeface="Times New Roman" panose="02020603050405020304" pitchFamily="18" charset="0"/>
              <a:cs typeface="Times New Roman" panose="02020603050405020304" pitchFamily="18" charset="0"/>
            </a:endParaRPr>
          </a:p>
        </p:txBody>
      </p:sp>
      <p:sp>
        <p:nvSpPr>
          <p:cNvPr id="19" name="Metin kutusu 18"/>
          <p:cNvSpPr txBox="1"/>
          <p:nvPr/>
        </p:nvSpPr>
        <p:spPr>
          <a:xfrm>
            <a:off x="4780511" y="1255753"/>
            <a:ext cx="2803140" cy="646331"/>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Kaynakları Kullanır ve Ödeme Yapar</a:t>
            </a:r>
            <a:endParaRPr lang="tr-TR" dirty="0">
              <a:latin typeface="Times New Roman" panose="02020603050405020304" pitchFamily="18" charset="0"/>
              <a:cs typeface="Times New Roman" panose="02020603050405020304" pitchFamily="18" charset="0"/>
            </a:endParaRPr>
          </a:p>
        </p:txBody>
      </p:sp>
      <p:pic>
        <p:nvPicPr>
          <p:cNvPr id="1030" name="Picture 6" descr="yatırımcı resmi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8330" y="1904624"/>
            <a:ext cx="2386608" cy="1710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8056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25825</TotalTime>
  <Words>4856</Words>
  <Application>Microsoft Office PowerPoint</Application>
  <PresentationFormat>Ekran Gösterisi (4:3)</PresentationFormat>
  <Paragraphs>2278</Paragraphs>
  <Slides>49</Slides>
  <Notes>48</Notes>
  <HiddenSlides>0</HiddenSlides>
  <MMClips>0</MMClips>
  <ScaleCrop>false</ScaleCrop>
  <HeadingPairs>
    <vt:vector size="4" baseType="variant">
      <vt:variant>
        <vt:lpstr>Tema</vt:lpstr>
      </vt:variant>
      <vt:variant>
        <vt:i4>3</vt:i4>
      </vt:variant>
      <vt:variant>
        <vt:lpstr>Slayt Başlıkları</vt:lpstr>
      </vt:variant>
      <vt:variant>
        <vt:i4>49</vt:i4>
      </vt:variant>
    </vt:vector>
  </HeadingPairs>
  <TitlesOfParts>
    <vt:vector size="52" baseType="lpstr">
      <vt:lpstr>ekonomi</vt:lpstr>
      <vt:lpstr>1_Rics</vt:lpstr>
      <vt:lpstr>h.t.</vt:lpstr>
      <vt:lpstr>PowerPoint Sunusu</vt:lpstr>
      <vt:lpstr>Piyasalar</vt:lpstr>
      <vt:lpstr>Piyasalar</vt:lpstr>
      <vt:lpstr>Piyasalar</vt:lpstr>
      <vt:lpstr>Piyasalar</vt:lpstr>
      <vt:lpstr>Piyasalar</vt:lpstr>
      <vt:lpstr>Piyasalar</vt:lpstr>
      <vt:lpstr>Piyasalar</vt:lpstr>
      <vt:lpstr>Finansal Piyasalar</vt:lpstr>
      <vt:lpstr>Finansal Piyasalar</vt:lpstr>
      <vt:lpstr>Finansal Piyasalar</vt:lpstr>
      <vt:lpstr>Para Piyasaları</vt:lpstr>
      <vt:lpstr>Para Piyasaları</vt:lpstr>
      <vt:lpstr>Para Piyasaları</vt:lpstr>
      <vt:lpstr>Para Piyasaları</vt:lpstr>
      <vt:lpstr>Para Piyasaları-Tüketici Kredileri-52 Banka</vt:lpstr>
      <vt:lpstr>Para Piyasaları-Tüketici Kredileri-52 Banka</vt:lpstr>
      <vt:lpstr>Para Piyasaları-Tüketici Kredileri-52 Banka</vt:lpstr>
      <vt:lpstr>Para Piyasaları</vt:lpstr>
      <vt:lpstr>Sermaye Piyasaları</vt:lpstr>
      <vt:lpstr>Sermaye Piyasaları</vt:lpstr>
      <vt:lpstr>Sermaye Piyasaları</vt:lpstr>
      <vt:lpstr>Sermaye Piyasalarının İşlevleri</vt:lpstr>
      <vt:lpstr>Sermaye Piyasaları</vt:lpstr>
      <vt:lpstr>Sermaye Piyasaları</vt:lpstr>
      <vt:lpstr>Sermaye Piyasaları</vt:lpstr>
      <vt:lpstr>Sermaye Piyasaları</vt:lpstr>
      <vt:lpstr>Sermaye Piyasaları</vt:lpstr>
      <vt:lpstr>Sermaye Piyasaları</vt:lpstr>
      <vt:lpstr>Sermaye Piyasaları</vt:lpstr>
      <vt:lpstr>Sermaye Piyasası Araçları</vt:lpstr>
      <vt:lpstr>Sermaye Piyasa Araçlarının Özellikleri</vt:lpstr>
      <vt:lpstr>Sermaye Piyasası Araçları</vt:lpstr>
      <vt:lpstr>Ortaklık Hakkı Sağlayan Sermaye Piyasası Araçları</vt:lpstr>
      <vt:lpstr>Alacak Hakkı Sağlayan Sermaye Piyasası Araçları</vt:lpstr>
      <vt:lpstr>Karma Nitelikteki Sermaye Piyasası Araçları</vt:lpstr>
      <vt:lpstr>Sermaye Piyasası Kurumları</vt:lpstr>
      <vt:lpstr>Borsa İstanbul</vt:lpstr>
      <vt:lpstr>Sermaye Piyasası Verileri</vt:lpstr>
      <vt:lpstr>Sermaye Piyasası Verileri</vt:lpstr>
      <vt:lpstr>Sermaye Piyasası Verileri</vt:lpstr>
      <vt:lpstr>Sermaye Piyasası Verileri</vt:lpstr>
      <vt:lpstr>Sermaye Piyasası Verileri</vt:lpstr>
      <vt:lpstr>Sermaye Piyasası Verileri</vt:lpstr>
      <vt:lpstr>Sermaye Piyasası Verileri</vt:lpstr>
      <vt:lpstr>Sermaye Piyasası Verileri</vt:lpstr>
      <vt:lpstr>Sermaye Piyasası Verileri</vt:lpstr>
      <vt:lpstr>Sermaye Piyasası Verileri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930</cp:revision>
  <cp:lastPrinted>2016-10-24T07:53:35Z</cp:lastPrinted>
  <dcterms:created xsi:type="dcterms:W3CDTF">2016-09-18T09:35:24Z</dcterms:created>
  <dcterms:modified xsi:type="dcterms:W3CDTF">2020-02-26T13:16:53Z</dcterms:modified>
</cp:coreProperties>
</file>