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5" r:id="rId1"/>
  </p:sldMasterIdLst>
  <p:notesMasterIdLst>
    <p:notesMasterId r:id="rId49"/>
  </p:notesMasterIdLst>
  <p:sldIdLst>
    <p:sldId id="256" r:id="rId2"/>
    <p:sldId id="257" r:id="rId3"/>
    <p:sldId id="258" r:id="rId4"/>
    <p:sldId id="259" r:id="rId5"/>
    <p:sldId id="260" r:id="rId6"/>
    <p:sldId id="374" r:id="rId7"/>
    <p:sldId id="261" r:id="rId8"/>
    <p:sldId id="373" r:id="rId9"/>
    <p:sldId id="376" r:id="rId10"/>
    <p:sldId id="377" r:id="rId11"/>
    <p:sldId id="378" r:id="rId12"/>
    <p:sldId id="264" r:id="rId13"/>
    <p:sldId id="305" r:id="rId14"/>
    <p:sldId id="306" r:id="rId15"/>
    <p:sldId id="268" r:id="rId16"/>
    <p:sldId id="269" r:id="rId17"/>
    <p:sldId id="270" r:id="rId18"/>
    <p:sldId id="271" r:id="rId19"/>
    <p:sldId id="379" r:id="rId20"/>
    <p:sldId id="273" r:id="rId21"/>
    <p:sldId id="380" r:id="rId22"/>
    <p:sldId id="319" r:id="rId23"/>
    <p:sldId id="381" r:id="rId24"/>
    <p:sldId id="382" r:id="rId25"/>
    <p:sldId id="383" r:id="rId26"/>
    <p:sldId id="384" r:id="rId27"/>
    <p:sldId id="385" r:id="rId28"/>
    <p:sldId id="386" r:id="rId29"/>
    <p:sldId id="387" r:id="rId30"/>
    <p:sldId id="388" r:id="rId31"/>
    <p:sldId id="389" r:id="rId32"/>
    <p:sldId id="390" r:id="rId33"/>
    <p:sldId id="391" r:id="rId34"/>
    <p:sldId id="308" r:id="rId35"/>
    <p:sldId id="278" r:id="rId36"/>
    <p:sldId id="392" r:id="rId37"/>
    <p:sldId id="393" r:id="rId38"/>
    <p:sldId id="394" r:id="rId39"/>
    <p:sldId id="395" r:id="rId40"/>
    <p:sldId id="396" r:id="rId41"/>
    <p:sldId id="397" r:id="rId42"/>
    <p:sldId id="398" r:id="rId43"/>
    <p:sldId id="399" r:id="rId44"/>
    <p:sldId id="400" r:id="rId45"/>
    <p:sldId id="401" r:id="rId46"/>
    <p:sldId id="299" r:id="rId47"/>
    <p:sldId id="275" r:id="rId4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0E52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Orta Sti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Orta Stil 3 - Vurgu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Orta Stil 3 - 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Orta Stil 3 - 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81" autoAdjust="0"/>
    <p:restoredTop sz="86473" autoAdjust="0"/>
  </p:normalViewPr>
  <p:slideViewPr>
    <p:cSldViewPr>
      <p:cViewPr varScale="1">
        <p:scale>
          <a:sx n="28" d="100"/>
          <a:sy n="28" d="100"/>
        </p:scale>
        <p:origin x="-192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8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FB2AD-2F1C-4FA4-831A-7FF8D91C486E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430EF-ACD2-45AD-9554-A5C401118F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8713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B1C68E-7976-4A04-B716-5CFEEA533084}" type="slidenum">
              <a:rPr lang="tr-TR"/>
              <a:pPr/>
              <a:t>20</a:t>
            </a:fld>
            <a:endParaRPr lang="tr-TR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65A039-32A7-41D2-B3D9-F5B1D1908495}" type="slidenum">
              <a:rPr lang="tr-TR"/>
              <a:pPr/>
              <a:t>22</a:t>
            </a:fld>
            <a:endParaRPr lang="tr-TR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5F99AA-5EB2-4313-8778-BCE88D452112}" type="slidenum">
              <a:rPr lang="tr-TR"/>
              <a:pPr/>
              <a:t>34</a:t>
            </a:fld>
            <a:endParaRPr lang="tr-TR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988D79-BE52-46F3-9612-6EA2E0E7ABDB}" type="slidenum">
              <a:rPr lang="tr-TR"/>
              <a:pPr/>
              <a:t>35</a:t>
            </a:fld>
            <a:endParaRPr lang="tr-TR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42</a:t>
            </a:fld>
            <a:endParaRPr lang="tr-T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43</a:t>
            </a:fld>
            <a:endParaRPr lang="tr-T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45</a:t>
            </a:fld>
            <a:endParaRPr lang="tr-T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5DC311-6160-4635-86B4-510E0A97506D}" type="slidenum">
              <a:rPr lang="tr-TR"/>
              <a:pPr/>
              <a:t>46</a:t>
            </a:fld>
            <a:endParaRPr lang="tr-TR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8D9B49-1996-4917-B367-69B99ED1AD17}" type="slidenum">
              <a:rPr lang="tr-TR"/>
              <a:pPr/>
              <a:t>47</a:t>
            </a:fld>
            <a:endParaRPr lang="tr-TR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430EF-ACD2-45AD-9554-A5C401118FA0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C342A-C4B2-4E8D-A642-1EB9D18CB831}" type="datetimeFigureOut">
              <a:rPr lang="tr-TR" smtClean="0"/>
              <a:pPr/>
              <a:t>30.04.18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B271B-6589-40E5-B8E7-D36ECFB638A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6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475707"/>
          </a:xfrm>
          <a:gradFill>
            <a:gsLst>
              <a:gs pos="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tr-TR" dirty="0" smtClean="0"/>
              <a:t>AĞRILI HASTANIN DEĞERLENDİRMESİ:</a:t>
            </a:r>
            <a:br>
              <a:rPr lang="tr-TR" dirty="0" smtClean="0"/>
            </a:br>
            <a:r>
              <a:rPr lang="tr-TR" dirty="0" smtClean="0"/>
              <a:t>ACİL SERVİSTE AĞRI TEDAVİSİ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6192688" cy="1368152"/>
          </a:xfrm>
          <a:solidFill>
            <a:schemeClr val="accent5">
              <a:lumMod val="20000"/>
              <a:lumOff val="80000"/>
              <a:alpha val="1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Dr G. Enver </a:t>
            </a:r>
            <a:r>
              <a:rPr lang="tr-TR" dirty="0" err="1" smtClean="0">
                <a:solidFill>
                  <a:schemeClr val="tx1"/>
                </a:solidFill>
              </a:rPr>
              <a:t>Özgencil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Ankara Üniversitesi Tıp Fakültesi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Anesteziyoloji ve </a:t>
            </a:r>
            <a:r>
              <a:rPr lang="tr-TR" dirty="0" err="1" smtClean="0">
                <a:solidFill>
                  <a:schemeClr val="tx1"/>
                </a:solidFill>
              </a:rPr>
              <a:t>Reanimasyon</a:t>
            </a:r>
            <a:r>
              <a:rPr lang="tr-TR" dirty="0" smtClean="0">
                <a:solidFill>
                  <a:schemeClr val="tx1"/>
                </a:solidFill>
              </a:rPr>
              <a:t> AD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Algoloji</a:t>
            </a:r>
            <a:r>
              <a:rPr lang="tr-TR" dirty="0" smtClean="0">
                <a:solidFill>
                  <a:schemeClr val="tx1"/>
                </a:solidFill>
              </a:rPr>
              <a:t> BD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Erken ağrı tedavisi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785786" y="1571612"/>
            <a:ext cx="7643866" cy="3071834"/>
          </a:xfrm>
          <a:prstGeom prst="rect">
            <a:avLst/>
          </a:prstGeom>
          <a:solidFill>
            <a:srgbClr val="FF0000">
              <a:alpha val="18000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 smtClean="0"/>
              <a:t>ABDOMİNAL AĞRIDA ERKEN ANALJEZİNİN (MORFİN) TANIYA</a:t>
            </a:r>
          </a:p>
          <a:p>
            <a:pPr algn="ctr"/>
            <a:r>
              <a:rPr lang="tr-TR" sz="2800" dirty="0" smtClean="0"/>
              <a:t>ETKİSİ YOKTUR !</a:t>
            </a:r>
          </a:p>
          <a:p>
            <a:pPr algn="ctr"/>
            <a:endParaRPr lang="tr-TR" sz="2800" dirty="0" smtClean="0"/>
          </a:p>
          <a:p>
            <a:pPr algn="ctr"/>
            <a:r>
              <a:rPr lang="tr-TR" sz="3600" dirty="0" smtClean="0">
                <a:solidFill>
                  <a:srgbClr val="FF0000"/>
                </a:solidFill>
              </a:rPr>
              <a:t>AĞRI TEDAVİSİ GECİKTİRİLMEMELİDİR !!</a:t>
            </a:r>
          </a:p>
          <a:p>
            <a:pPr algn="ctr"/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3643306" y="5286388"/>
            <a:ext cx="5500694" cy="12715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Gallagher</a:t>
            </a:r>
            <a:r>
              <a:rPr lang="tr-TR" dirty="0" smtClean="0"/>
              <a:t> et al. </a:t>
            </a:r>
            <a:r>
              <a:rPr lang="tr-TR" dirty="0" err="1" smtClean="0"/>
              <a:t>Randomized</a:t>
            </a:r>
            <a:r>
              <a:rPr lang="tr-TR" dirty="0" smtClean="0"/>
              <a:t>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trial</a:t>
            </a:r>
            <a:r>
              <a:rPr lang="tr-TR" dirty="0" smtClean="0"/>
              <a:t> of </a:t>
            </a:r>
            <a:r>
              <a:rPr lang="tr-TR" dirty="0" err="1" smtClean="0"/>
              <a:t>morphine</a:t>
            </a:r>
            <a:r>
              <a:rPr lang="tr-TR" dirty="0" smtClean="0"/>
              <a:t> in </a:t>
            </a:r>
            <a:r>
              <a:rPr lang="tr-TR" dirty="0" err="1" smtClean="0"/>
              <a:t>acute</a:t>
            </a:r>
            <a:r>
              <a:rPr lang="tr-TR" dirty="0" smtClean="0"/>
              <a:t> </a:t>
            </a:r>
            <a:r>
              <a:rPr lang="tr-TR" dirty="0" err="1" smtClean="0"/>
              <a:t>abdominal</a:t>
            </a:r>
            <a:r>
              <a:rPr lang="tr-TR" dirty="0" smtClean="0"/>
              <a:t> </a:t>
            </a:r>
            <a:r>
              <a:rPr lang="tr-TR" dirty="0" err="1" smtClean="0"/>
              <a:t>pain</a:t>
            </a:r>
            <a:r>
              <a:rPr lang="tr-TR" dirty="0" smtClean="0"/>
              <a:t>. </a:t>
            </a:r>
            <a:r>
              <a:rPr lang="tr-TR" dirty="0" err="1" smtClean="0"/>
              <a:t>Ann</a:t>
            </a:r>
            <a:r>
              <a:rPr lang="tr-TR" dirty="0" smtClean="0"/>
              <a:t> </a:t>
            </a:r>
            <a:r>
              <a:rPr lang="tr-TR" dirty="0" err="1" smtClean="0"/>
              <a:t>Emerg</a:t>
            </a:r>
            <a:r>
              <a:rPr lang="tr-TR" dirty="0" smtClean="0"/>
              <a:t> </a:t>
            </a:r>
            <a:r>
              <a:rPr lang="tr-TR" dirty="0" err="1" smtClean="0"/>
              <a:t>Med</a:t>
            </a:r>
            <a:r>
              <a:rPr lang="tr-TR" dirty="0" smtClean="0"/>
              <a:t> 2006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Nöropatik</a:t>
            </a:r>
            <a:r>
              <a:rPr lang="tr-TR" dirty="0" smtClean="0"/>
              <a:t> ağrı sorgulaması (DN4)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57625"/>
          </a:xfrm>
        </p:spPr>
        <p:txBody>
          <a:bodyPr/>
          <a:lstStyle/>
          <a:p>
            <a:r>
              <a:rPr lang="tr-TR" dirty="0" smtClean="0"/>
              <a:t>Yanma, soğuma, elektriklenme ?</a:t>
            </a:r>
          </a:p>
          <a:p>
            <a:r>
              <a:rPr lang="tr-TR" dirty="0" smtClean="0"/>
              <a:t>Sızlama, iğnelenme, uyuşma, kaşınma ?</a:t>
            </a:r>
          </a:p>
          <a:p>
            <a:r>
              <a:rPr lang="tr-TR" dirty="0" err="1" smtClean="0"/>
              <a:t>Hipoestezi</a:t>
            </a:r>
            <a:r>
              <a:rPr lang="tr-TR" dirty="0" smtClean="0"/>
              <a:t> (temas ?, iğne ? )</a:t>
            </a:r>
          </a:p>
          <a:p>
            <a:r>
              <a:rPr lang="tr-TR" dirty="0" err="1" smtClean="0"/>
              <a:t>Taktil</a:t>
            </a:r>
            <a:r>
              <a:rPr lang="tr-TR" dirty="0" smtClean="0"/>
              <a:t> </a:t>
            </a:r>
            <a:r>
              <a:rPr lang="tr-TR" dirty="0" err="1" smtClean="0"/>
              <a:t>allodini</a:t>
            </a:r>
            <a:r>
              <a:rPr lang="tr-TR" dirty="0" smtClean="0"/>
              <a:t> (sürtünme, temas) ?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3 Oval"/>
          <p:cNvSpPr/>
          <p:nvPr/>
        </p:nvSpPr>
        <p:spPr>
          <a:xfrm>
            <a:off x="2143108" y="3000372"/>
            <a:ext cx="4071966" cy="25574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 smtClean="0"/>
              <a:t>KAMIŞMA ?</a:t>
            </a:r>
            <a:endParaRPr lang="tr-TR" sz="40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dirty="0" smtClean="0"/>
              <a:t>PATOFİZYOLOJİK AĞRI SÜREÇLERİ 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635896" y="548681"/>
            <a:ext cx="5050904" cy="2808311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Doku travması, </a:t>
            </a:r>
            <a:r>
              <a:rPr lang="tr-TR" dirty="0" err="1" smtClean="0"/>
              <a:t>infeksiyon</a:t>
            </a:r>
            <a:r>
              <a:rPr lang="tr-TR" dirty="0"/>
              <a:t> </a:t>
            </a:r>
            <a:r>
              <a:rPr lang="tr-TR" dirty="0" smtClean="0"/>
              <a:t>vb  ---&gt; </a:t>
            </a:r>
            <a:r>
              <a:rPr lang="tr-TR" dirty="0" err="1" smtClean="0"/>
              <a:t>nosiseptör</a:t>
            </a:r>
            <a:r>
              <a:rPr lang="tr-TR" dirty="0" smtClean="0"/>
              <a:t> duyarlılığı.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err="1" smtClean="0"/>
              <a:t>İnflamasyon</a:t>
            </a:r>
            <a:r>
              <a:rPr lang="tr-TR" dirty="0" smtClean="0"/>
              <a:t> ?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err="1" smtClean="0"/>
              <a:t>Sensitize</a:t>
            </a:r>
            <a:r>
              <a:rPr lang="tr-TR" dirty="0" smtClean="0"/>
              <a:t> edici çorba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Ödem, ateş, kızarıklık.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err="1" smtClean="0"/>
              <a:t>NSAİDs</a:t>
            </a:r>
            <a:r>
              <a:rPr lang="tr-TR" dirty="0" smtClean="0"/>
              <a:t>..</a:t>
            </a:r>
          </a:p>
          <a:p>
            <a:pPr marL="514350" indent="-514350">
              <a:buAutoNum type="arabicPeriod" startAt="2"/>
            </a:pPr>
            <a:r>
              <a:rPr lang="tr-TR" dirty="0" smtClean="0"/>
              <a:t>Normal olan duysal nöronların, aşırı uyarılabilirliği sonucu, sinir </a:t>
            </a:r>
            <a:r>
              <a:rPr lang="tr-TR" dirty="0" err="1" smtClean="0"/>
              <a:t>trasesinde</a:t>
            </a:r>
            <a:r>
              <a:rPr lang="tr-TR" dirty="0" smtClean="0"/>
              <a:t> </a:t>
            </a:r>
            <a:r>
              <a:rPr lang="tr-TR" dirty="0" err="1" smtClean="0"/>
              <a:t>ektopik</a:t>
            </a:r>
            <a:r>
              <a:rPr lang="tr-TR" dirty="0" smtClean="0"/>
              <a:t> deşarjları ile oluşur :</a:t>
            </a:r>
          </a:p>
          <a:p>
            <a:pPr marL="514350" indent="-514350"/>
            <a:r>
              <a:rPr lang="tr-TR" dirty="0" smtClean="0"/>
              <a:t>En sık </a:t>
            </a:r>
            <a:r>
              <a:rPr lang="tr-TR" dirty="0" err="1" smtClean="0"/>
              <a:t>ektopik</a:t>
            </a:r>
            <a:r>
              <a:rPr lang="tr-TR" dirty="0" smtClean="0"/>
              <a:t> deşarj “hasarlı sinir bölgesi” ve ilgili sinirin “DKG” da görülür.</a:t>
            </a:r>
          </a:p>
          <a:p>
            <a:pPr marL="514350" indent="-514350">
              <a:buNone/>
            </a:pPr>
            <a:r>
              <a:rPr lang="tr-TR" dirty="0" smtClean="0"/>
              <a:t>3.	</a:t>
            </a:r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spinalis</a:t>
            </a:r>
            <a:r>
              <a:rPr lang="tr-TR" dirty="0" smtClean="0"/>
              <a:t> ve beyin devrelerinde </a:t>
            </a:r>
            <a:r>
              <a:rPr lang="tr-TR" dirty="0" err="1" smtClean="0"/>
              <a:t>amplifikasyon</a:t>
            </a:r>
            <a:r>
              <a:rPr lang="tr-TR" dirty="0" smtClean="0"/>
              <a:t> artışı: “santral </a:t>
            </a:r>
            <a:r>
              <a:rPr lang="tr-TR" dirty="0" err="1" smtClean="0"/>
              <a:t>sensitizasyon</a:t>
            </a:r>
            <a:r>
              <a:rPr lang="tr-TR" dirty="0" smtClean="0"/>
              <a:t>” dur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tr-TR" sz="1800" dirty="0" err="1" smtClean="0"/>
              <a:t>Periferik</a:t>
            </a:r>
            <a:r>
              <a:rPr lang="tr-TR" sz="1800" dirty="0" smtClean="0"/>
              <a:t> </a:t>
            </a:r>
            <a:r>
              <a:rPr lang="tr-TR" sz="1800" dirty="0" err="1" smtClean="0"/>
              <a:t>sensitizasyon</a:t>
            </a:r>
            <a:endParaRPr lang="tr-TR" sz="1800" dirty="0" smtClean="0"/>
          </a:p>
          <a:p>
            <a:pPr marL="342900" indent="-342900">
              <a:buAutoNum type="arabicPeriod"/>
            </a:pPr>
            <a:endParaRPr lang="tr-TR" sz="1800" dirty="0"/>
          </a:p>
          <a:p>
            <a:pPr marL="342900" indent="-342900">
              <a:buAutoNum type="arabicPeriod"/>
            </a:pPr>
            <a:r>
              <a:rPr lang="tr-TR" sz="1800" dirty="0" err="1" smtClean="0"/>
              <a:t>Patofizyolojik</a:t>
            </a:r>
            <a:r>
              <a:rPr lang="tr-TR" sz="1800" dirty="0" smtClean="0"/>
              <a:t> ağrı (</a:t>
            </a:r>
            <a:r>
              <a:rPr lang="tr-TR" sz="1800" dirty="0" err="1" smtClean="0"/>
              <a:t>Ektopik</a:t>
            </a:r>
            <a:r>
              <a:rPr lang="tr-TR" sz="1800" dirty="0" smtClean="0"/>
              <a:t> ateşlenme)</a:t>
            </a:r>
          </a:p>
          <a:p>
            <a:pPr marL="342900" indent="-342900">
              <a:buAutoNum type="arabicPeriod"/>
            </a:pPr>
            <a:endParaRPr lang="tr-TR" sz="1800" dirty="0"/>
          </a:p>
          <a:p>
            <a:pPr marL="342900" indent="-342900">
              <a:buAutoNum type="arabicPeriod"/>
            </a:pPr>
            <a:r>
              <a:rPr lang="tr-TR" sz="1800" dirty="0" smtClean="0"/>
              <a:t>Santral </a:t>
            </a:r>
            <a:r>
              <a:rPr lang="tr-TR" sz="1800" dirty="0" err="1" smtClean="0"/>
              <a:t>sensitizasyon</a:t>
            </a:r>
            <a:endParaRPr lang="tr-TR" sz="1800" dirty="0"/>
          </a:p>
        </p:txBody>
      </p:sp>
      <p:pic>
        <p:nvPicPr>
          <p:cNvPr id="5" name="Picture 2" descr="http://saglikkaynagim.com/wp-content/uploads/Periferik-Sensitizasy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212976"/>
            <a:ext cx="4286250" cy="3219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Ağrılı hastanın değerlendirilmesi :</a:t>
            </a:r>
            <a:endParaRPr lang="tr-TR" dirty="0"/>
          </a:p>
        </p:txBody>
      </p:sp>
      <p:sp>
        <p:nvSpPr>
          <p:cNvPr id="16" name="1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Anamnez</a:t>
            </a:r>
            <a:r>
              <a:rPr lang="tr-TR" dirty="0" smtClean="0"/>
              <a:t>/Hikaye</a:t>
            </a:r>
          </a:p>
          <a:p>
            <a:r>
              <a:rPr lang="tr-TR" dirty="0" smtClean="0"/>
              <a:t>Ağrı ölçümü (ölçüm yöntemleri)</a:t>
            </a:r>
          </a:p>
          <a:p>
            <a:r>
              <a:rPr lang="tr-TR" dirty="0" smtClean="0"/>
              <a:t>Genel FM</a:t>
            </a:r>
          </a:p>
          <a:p>
            <a:r>
              <a:rPr lang="tr-TR" dirty="0"/>
              <a:t>T</a:t>
            </a:r>
            <a:r>
              <a:rPr lang="tr-TR" dirty="0" smtClean="0"/>
              <a:t>etkikler</a:t>
            </a:r>
          </a:p>
          <a:p>
            <a:r>
              <a:rPr lang="tr-TR" dirty="0" smtClean="0"/>
              <a:t>Plan</a:t>
            </a:r>
          </a:p>
          <a:p>
            <a:r>
              <a:rPr lang="tr-TR" dirty="0" smtClean="0"/>
              <a:t>Tedavi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dirty="0" err="1" smtClean="0"/>
              <a:t>Anamnez</a:t>
            </a:r>
            <a:r>
              <a:rPr lang="tr-TR" dirty="0" smtClean="0"/>
              <a:t>/Hikaye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139952" y="273050"/>
            <a:ext cx="4546848" cy="5853113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eriod"/>
            </a:pPr>
            <a:r>
              <a:rPr lang="tr-TR" sz="2000" dirty="0" smtClean="0"/>
              <a:t>Şikayetiniz nedir ?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smtClean="0"/>
              <a:t>Ucu açık sorular</a:t>
            </a:r>
          </a:p>
          <a:p>
            <a:pPr marL="457200" indent="-457200">
              <a:buAutoNum type="arabicPeriod" startAt="2"/>
            </a:pPr>
            <a:r>
              <a:rPr lang="tr-TR" sz="2000" dirty="0" smtClean="0"/>
              <a:t>Şikayetiniz nasıl başladı ?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smtClean="0"/>
              <a:t>Olay – Ağrı tutarlılığı ?</a:t>
            </a:r>
          </a:p>
          <a:p>
            <a:pPr marL="457200" indent="-457200">
              <a:buAutoNum type="arabicPeriod" startAt="3"/>
            </a:pPr>
            <a:r>
              <a:rPr lang="tr-TR" sz="2000" dirty="0" smtClean="0"/>
              <a:t>Şikayetin başlangıcından beri yaşananlar ?</a:t>
            </a:r>
          </a:p>
          <a:p>
            <a:pPr marL="457200" indent="-457200">
              <a:buAutoNum type="arabicPeriod" startAt="3"/>
            </a:pPr>
            <a:r>
              <a:rPr lang="tr-TR" sz="2000" dirty="0" smtClean="0"/>
              <a:t>Ağrınızı tarif eder misiniz ?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smtClean="0"/>
              <a:t>Ağrının niteliği ? </a:t>
            </a:r>
            <a:r>
              <a:rPr lang="tr-TR" sz="2000" dirty="0" err="1" smtClean="0"/>
              <a:t>Künt</a:t>
            </a:r>
            <a:r>
              <a:rPr lang="tr-TR" sz="2000" dirty="0" smtClean="0"/>
              <a:t>/Keskin</a:t>
            </a:r>
          </a:p>
          <a:p>
            <a:pPr marL="457200" indent="-457200">
              <a:buNone/>
            </a:pPr>
            <a:r>
              <a:rPr lang="tr-TR" sz="2000" dirty="0" smtClean="0"/>
              <a:t>	Ağrı </a:t>
            </a:r>
            <a:r>
              <a:rPr lang="tr-TR" sz="2000" dirty="0" err="1" smtClean="0"/>
              <a:t>mek</a:t>
            </a:r>
            <a:r>
              <a:rPr lang="tr-TR" sz="2000" dirty="0" smtClean="0"/>
              <a:t>. İçin fikir verir</a:t>
            </a:r>
          </a:p>
          <a:p>
            <a:pPr marL="457200" indent="-457200">
              <a:buNone/>
            </a:pPr>
            <a:r>
              <a:rPr lang="tr-TR" sz="2000" dirty="0"/>
              <a:t>	</a:t>
            </a:r>
            <a:r>
              <a:rPr lang="tr-TR" sz="2000" dirty="0" smtClean="0"/>
              <a:t>Yanıcı, karıncalanma, elektriklenme : </a:t>
            </a:r>
            <a:r>
              <a:rPr lang="tr-TR" sz="2000" dirty="0" err="1" smtClean="0"/>
              <a:t>Nöropatik</a:t>
            </a:r>
            <a:r>
              <a:rPr lang="tr-TR" sz="2000" dirty="0" smtClean="0"/>
              <a:t> ?</a:t>
            </a:r>
          </a:p>
          <a:p>
            <a:pPr marL="457200" indent="-457200">
              <a:buNone/>
            </a:pPr>
            <a:r>
              <a:rPr lang="tr-TR" sz="2000" dirty="0"/>
              <a:t>	</a:t>
            </a:r>
            <a:r>
              <a:rPr lang="tr-TR" sz="2000" dirty="0" smtClean="0"/>
              <a:t>Bıçak saplanması, keskin : </a:t>
            </a:r>
            <a:r>
              <a:rPr lang="tr-TR" sz="2000" dirty="0" err="1" smtClean="0"/>
              <a:t>viseral</a:t>
            </a:r>
            <a:r>
              <a:rPr lang="tr-TR" sz="2000" dirty="0" smtClean="0"/>
              <a:t>/somatik?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smtClean="0"/>
              <a:t>Ağrının sıklığı, süresi?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smtClean="0"/>
              <a:t>Ağrı ile ortaya çıkan bulgular: Eşlik eden semptomlar ?</a:t>
            </a:r>
          </a:p>
          <a:p>
            <a:pPr marL="457200" indent="-457200">
              <a:buAutoNum type="arabicPeriod" startAt="5"/>
            </a:pPr>
            <a:r>
              <a:rPr lang="tr-TR" sz="2000" dirty="0" smtClean="0"/>
              <a:t>Ağrınızın şiddeti nedir ?</a:t>
            </a:r>
          </a:p>
          <a:p>
            <a:pPr marL="457200" indent="-457200">
              <a:buAutoNum type="arabicPeriod" startAt="5"/>
            </a:pPr>
            <a:r>
              <a:rPr lang="tr-TR" sz="2000" dirty="0" smtClean="0"/>
              <a:t>Ağrınızın yeri, yayılımı ?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smtClean="0"/>
              <a:t>Lokalize (</a:t>
            </a:r>
            <a:r>
              <a:rPr lang="tr-TR" sz="2000" dirty="0" err="1" smtClean="0"/>
              <a:t>bursit</a:t>
            </a:r>
            <a:r>
              <a:rPr lang="tr-TR" sz="2000" dirty="0" smtClean="0"/>
              <a:t>, </a:t>
            </a:r>
            <a:r>
              <a:rPr lang="tr-TR" sz="2000" dirty="0" err="1" smtClean="0"/>
              <a:t>tendinit</a:t>
            </a:r>
            <a:r>
              <a:rPr lang="tr-TR" sz="2000" dirty="0" smtClean="0"/>
              <a:t> ..)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err="1" smtClean="0"/>
              <a:t>Dermatomal</a:t>
            </a:r>
            <a:r>
              <a:rPr lang="tr-TR" sz="2000" dirty="0" smtClean="0"/>
              <a:t> (</a:t>
            </a:r>
            <a:r>
              <a:rPr lang="tr-TR" sz="2000" dirty="0" err="1" smtClean="0"/>
              <a:t>radikülopati</a:t>
            </a:r>
            <a:r>
              <a:rPr lang="tr-TR" sz="2000" dirty="0" smtClean="0"/>
              <a:t>, PHN)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err="1" smtClean="0"/>
              <a:t>Viseral</a:t>
            </a:r>
            <a:r>
              <a:rPr lang="tr-TR" sz="2000" dirty="0" smtClean="0"/>
              <a:t> (yansıyan ?)</a:t>
            </a:r>
          </a:p>
          <a:p>
            <a:pPr marL="457200" indent="-457200">
              <a:buAutoNum type="arabicPeriod" startAt="7"/>
            </a:pPr>
            <a:r>
              <a:rPr lang="tr-TR" sz="2000" dirty="0" smtClean="0"/>
              <a:t>Başka sağlık sorunlarınız var mı ?</a:t>
            </a:r>
          </a:p>
          <a:p>
            <a:pPr marL="457200" indent="-457200">
              <a:buAutoNum type="arabicPeriod" startAt="7"/>
            </a:pPr>
            <a:r>
              <a:rPr lang="tr-TR" sz="2000" dirty="0" smtClean="0"/>
              <a:t>Bu güne kadar ağrı ile ilgili uygulamalar?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smtClean="0"/>
              <a:t>Hastanın baş etme yöntemleri de sorgulanmalı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tr-TR" sz="2000" dirty="0" smtClean="0"/>
              <a:t>Geçmiş ağrı </a:t>
            </a:r>
            <a:r>
              <a:rPr lang="tr-TR" sz="2000" dirty="0" err="1" smtClean="0"/>
              <a:t>anamnezi</a:t>
            </a:r>
            <a:r>
              <a:rPr lang="tr-TR" sz="2000" dirty="0" smtClean="0"/>
              <a:t> eklenmeli</a:t>
            </a:r>
          </a:p>
          <a:p>
            <a:pPr marL="457200" indent="-457200">
              <a:buAutoNum type="arabicPeriod" startAt="9"/>
            </a:pPr>
            <a:r>
              <a:rPr lang="tr-TR" sz="2000" dirty="0" smtClean="0"/>
              <a:t>Kullanılan ilaçlar?</a:t>
            </a:r>
          </a:p>
          <a:p>
            <a:pPr marL="457200" indent="-457200">
              <a:buAutoNum type="arabicPeriod" startAt="9"/>
            </a:pPr>
            <a:r>
              <a:rPr lang="tr-TR" sz="2000" dirty="0" smtClean="0"/>
              <a:t>Ağrıyı artıran/azaltan etkenler ?</a:t>
            </a:r>
          </a:p>
          <a:p>
            <a:pPr marL="457200" indent="-457200">
              <a:buAutoNum type="arabicPeriod" startAt="9"/>
            </a:pPr>
            <a:r>
              <a:rPr lang="tr-TR" sz="2000" dirty="0" smtClean="0"/>
              <a:t>Ağrınız sizi, sosyal hayatınızı, işinizi nasıl etkiliyor?</a:t>
            </a:r>
          </a:p>
          <a:p>
            <a:pPr marL="457200" indent="-457200">
              <a:buAutoNum type="arabicPeriod" startAt="9"/>
            </a:pPr>
            <a:r>
              <a:rPr lang="tr-TR" sz="2000" dirty="0" smtClean="0"/>
              <a:t>İlaç bağımlılığı, madde kullanımı, herhangi bir psikolojik hikaye var mı ?</a:t>
            </a:r>
          </a:p>
        </p:txBody>
      </p:sp>
      <p:sp>
        <p:nvSpPr>
          <p:cNvPr id="6" name="5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178696" cy="1921891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tr-TR" sz="2000" dirty="0" smtClean="0"/>
              <a:t>Mümkünse aile fertleri olmadan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Konuşma objektif olmalı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Yönlendirici sorular olmamalı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Soru düzeni: 12 ana soru üzerine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Ana şikayet, şikayetin hikayesi, tıbbi öykü, aile </a:t>
            </a:r>
            <a:r>
              <a:rPr lang="tr-TR" sz="2000" dirty="0" err="1" smtClean="0"/>
              <a:t>anamnezi</a:t>
            </a:r>
            <a:r>
              <a:rPr lang="tr-TR" sz="2000" dirty="0" smtClean="0"/>
              <a:t>, sosyal hikaye</a:t>
            </a:r>
          </a:p>
          <a:p>
            <a:pPr>
              <a:buFont typeface="Arial" pitchFamily="34" charset="0"/>
              <a:buChar char="•"/>
            </a:pPr>
            <a:endParaRPr lang="tr-TR" sz="2000" dirty="0" smtClean="0"/>
          </a:p>
        </p:txBody>
      </p:sp>
      <p:sp>
        <p:nvSpPr>
          <p:cNvPr id="8" name="7 Sağ Ok"/>
          <p:cNvSpPr/>
          <p:nvPr/>
        </p:nvSpPr>
        <p:spPr>
          <a:xfrm>
            <a:off x="3131840" y="29443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ğrı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9589" y="1052736"/>
            <a:ext cx="8022852" cy="541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tr-TR" sz="2800" dirty="0" smtClean="0"/>
              <a:t>Ölçüm : Ağrınızın şiddeti nedir ?</a:t>
            </a:r>
            <a:br>
              <a:rPr lang="tr-TR" sz="2800" dirty="0" smtClean="0"/>
            </a:br>
            <a:r>
              <a:rPr lang="tr-TR" sz="2800" dirty="0" smtClean="0"/>
              <a:t>Kabul edebileceğiniz ağrı düzeyi ?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ktivit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538" y="400050"/>
            <a:ext cx="8162925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ktiv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" y="414338"/>
            <a:ext cx="8058150" cy="602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gü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" y="433388"/>
            <a:ext cx="8153400" cy="599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Davranışsal Ağrı Şiddeti Değerlendirmesi</a:t>
            </a:r>
            <a:endParaRPr lang="tr-TR" sz="320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ALGOPLUS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Yüz ifadesi (somurtma, buruşturma, asık)</a:t>
            </a:r>
          </a:p>
          <a:p>
            <a:r>
              <a:rPr lang="tr-TR" dirty="0" smtClean="0"/>
              <a:t>Görünüm (özensiz, ağlama)</a:t>
            </a:r>
          </a:p>
          <a:p>
            <a:r>
              <a:rPr lang="tr-TR" dirty="0" smtClean="0"/>
              <a:t>Yakınma (inleme, bağırma)</a:t>
            </a:r>
          </a:p>
          <a:p>
            <a:r>
              <a:rPr lang="tr-TR" dirty="0" smtClean="0"/>
              <a:t>Vücut </a:t>
            </a:r>
            <a:r>
              <a:rPr lang="tr-TR" dirty="0" err="1" smtClean="0"/>
              <a:t>postürü</a:t>
            </a:r>
            <a:r>
              <a:rPr lang="tr-TR" dirty="0" smtClean="0"/>
              <a:t> (ürkek, tedirgin, tetikte, donuk)</a:t>
            </a:r>
          </a:p>
          <a:p>
            <a:r>
              <a:rPr lang="tr-TR" dirty="0" err="1" smtClean="0"/>
              <a:t>Atipik</a:t>
            </a:r>
            <a:r>
              <a:rPr lang="tr-TR" dirty="0" smtClean="0"/>
              <a:t> davranış (ajitasyon, </a:t>
            </a:r>
            <a:r>
              <a:rPr lang="tr-TR" dirty="0" err="1" smtClean="0"/>
              <a:t>agresivite</a:t>
            </a:r>
            <a:r>
              <a:rPr lang="tr-TR" dirty="0" smtClean="0"/>
              <a:t>, bir şeyi yakalama, kavrama)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Sözel iletişim güçlüğü</a:t>
            </a:r>
          </a:p>
          <a:p>
            <a:r>
              <a:rPr lang="tr-TR" dirty="0" smtClean="0"/>
              <a:t>Yaşlı hastalar</a:t>
            </a:r>
          </a:p>
          <a:p>
            <a:r>
              <a:rPr lang="tr-TR" dirty="0" smtClean="0"/>
              <a:t>5 üzerinden değerlendirilir</a:t>
            </a:r>
          </a:p>
          <a:p>
            <a:r>
              <a:rPr lang="tr-TR" dirty="0" smtClean="0"/>
              <a:t>2 ve üzeri analjezi gereksinimi</a:t>
            </a:r>
          </a:p>
          <a:p>
            <a:r>
              <a:rPr lang="tr-TR" dirty="0" smtClean="0"/>
              <a:t>3 ve üzeri şiddetli ağrı?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3600" dirty="0" smtClean="0"/>
              <a:t>AĞRI NEDİR ?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Acı ?</a:t>
            </a:r>
          </a:p>
          <a:p>
            <a:r>
              <a:rPr lang="tr-TR" dirty="0" smtClean="0"/>
              <a:t>Sancı?</a:t>
            </a:r>
          </a:p>
          <a:p>
            <a:r>
              <a:rPr lang="tr-TR" dirty="0" smtClean="0"/>
              <a:t>“Neşe gibi bir duygu”</a:t>
            </a:r>
          </a:p>
          <a:p>
            <a:r>
              <a:rPr lang="tr-TR" dirty="0" smtClean="0"/>
              <a:t>“Sıcak veya soğuk gibi bir duygu”</a:t>
            </a:r>
          </a:p>
          <a:p>
            <a:r>
              <a:rPr lang="tr-TR" dirty="0" smtClean="0"/>
              <a:t>“Bedene zararlı olanı algılamak”</a:t>
            </a:r>
          </a:p>
          <a:p>
            <a:r>
              <a:rPr lang="tr-TR" dirty="0" smtClean="0"/>
              <a:t>“Ceza – Mükafat” ?</a:t>
            </a:r>
          </a:p>
          <a:p>
            <a:r>
              <a:rPr lang="tr-TR" dirty="0" err="1" smtClean="0"/>
              <a:t>Herşey</a:t>
            </a:r>
            <a:r>
              <a:rPr lang="tr-TR" dirty="0" smtClean="0"/>
              <a:t> bir ağrıdır. Doğum ağrıdır, hastalık ağrıdır. Yaşlılık ağrıdır. Ölüm ağrıdır. Sevdiğinden ayrılmak ağrıdır, nefret bile ağrıdır.</a:t>
            </a:r>
          </a:p>
          <a:p>
            <a:r>
              <a:rPr lang="tr-TR" dirty="0" smtClean="0"/>
              <a:t>AŞK ??*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24979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000" dirty="0" smtClean="0"/>
              <a:t>ARİSTOTALES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/>
              <a:t>DESKARTES</a:t>
            </a:r>
            <a:endParaRPr lang="tr-TR" sz="2000" dirty="0"/>
          </a:p>
          <a:p>
            <a:pPr>
              <a:buFont typeface="Wingdings" pitchFamily="2" charset="2"/>
              <a:buChar char="ü"/>
            </a:pPr>
            <a:r>
              <a:rPr lang="tr-TR" sz="2000" dirty="0" smtClean="0"/>
              <a:t>PASCAL</a:t>
            </a:r>
            <a:endParaRPr lang="tr-TR" sz="2000" dirty="0"/>
          </a:p>
          <a:p>
            <a:pPr>
              <a:buFont typeface="Wingdings" pitchFamily="2" charset="2"/>
              <a:buChar char="ü"/>
            </a:pPr>
            <a:r>
              <a:rPr lang="tr-TR" sz="2000" dirty="0" smtClean="0"/>
              <a:t>İBN-İ SİNA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/>
              <a:t>BUDA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/>
              <a:t>MELZACK</a:t>
            </a:r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683568" y="3645024"/>
            <a:ext cx="2304256" cy="2585323"/>
          </a:xfrm>
          <a:prstGeom prst="rect">
            <a:avLst/>
          </a:prstGeom>
          <a:solidFill>
            <a:srgbClr val="FF0000"/>
          </a:solidFill>
          <a:effectLst>
            <a:outerShdw blurRad="50800" dist="50800" dir="5400000" algn="ctr" rotWithShape="0">
              <a:srgbClr val="FF0000"/>
            </a:outerShdw>
          </a:effectLst>
        </p:spPr>
        <p:txBody>
          <a:bodyPr wrap="square" rtlCol="0">
            <a:spAutoFit/>
          </a:bodyPr>
          <a:lstStyle/>
          <a:p>
            <a:r>
              <a:rPr lang="tr-TR" sz="5400" dirty="0" smtClean="0"/>
              <a:t>PUZZLE OF PAİN </a:t>
            </a:r>
            <a:endParaRPr lang="tr-TR" sz="5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811213" y="2600325"/>
            <a:ext cx="20589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sz="2000" b="1" dirty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AĞRI</a:t>
            </a:r>
          </a:p>
          <a:p>
            <a:pPr algn="ctr">
              <a:defRPr/>
            </a:pPr>
            <a:r>
              <a:rPr lang="tr-TR" sz="2000" b="1" dirty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TEDAVİSİNDE</a:t>
            </a:r>
          </a:p>
          <a:p>
            <a:pPr algn="ctr">
              <a:defRPr/>
            </a:pPr>
            <a:r>
              <a:rPr lang="tr-TR" sz="2000" b="1" dirty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AMAÇ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443413" y="1371600"/>
            <a:ext cx="4243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/>
              <a:t>MAKSİMUM AĞRI KONTROLÜ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4614863" y="2241550"/>
            <a:ext cx="2697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MİNUMUM YAN ETKİ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4486275" y="3929063"/>
            <a:ext cx="3983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YAŞAM KALİTESİNİN ARTMASI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4616450" y="3152775"/>
            <a:ext cx="2522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PSİKOLOJİK İYİLİK</a:t>
            </a:r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 rot="-2519947">
            <a:off x="2895600" y="1955800"/>
            <a:ext cx="1446213" cy="287338"/>
          </a:xfrm>
          <a:prstGeom prst="rightArrow">
            <a:avLst>
              <a:gd name="adj1" fmla="val 50000"/>
              <a:gd name="adj2" fmla="val 125829"/>
            </a:avLst>
          </a:prstGeom>
          <a:gradFill rotWithShape="1">
            <a:gsLst>
              <a:gs pos="0">
                <a:srgbClr val="BBE0E3"/>
              </a:gs>
              <a:gs pos="100000">
                <a:srgbClr val="576869"/>
              </a:gs>
            </a:gsLst>
            <a:lin ang="0" scaled="1"/>
          </a:gra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0968" name="AutoShape 8"/>
          <p:cNvSpPr>
            <a:spLocks noChangeArrowheads="1"/>
          </p:cNvSpPr>
          <p:nvPr/>
        </p:nvSpPr>
        <p:spPr bwMode="auto">
          <a:xfrm rot="-753524">
            <a:off x="3111500" y="2471738"/>
            <a:ext cx="1446213" cy="287337"/>
          </a:xfrm>
          <a:prstGeom prst="rightArrow">
            <a:avLst>
              <a:gd name="adj1" fmla="val 50000"/>
              <a:gd name="adj2" fmla="val 125829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40969" name="AutoShape 9"/>
          <p:cNvSpPr>
            <a:spLocks noChangeArrowheads="1"/>
          </p:cNvSpPr>
          <p:nvPr/>
        </p:nvSpPr>
        <p:spPr bwMode="auto">
          <a:xfrm rot="754096">
            <a:off x="3127375" y="3059113"/>
            <a:ext cx="1446213" cy="287337"/>
          </a:xfrm>
          <a:prstGeom prst="rightArrow">
            <a:avLst>
              <a:gd name="adj1" fmla="val 50000"/>
              <a:gd name="adj2" fmla="val 125829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40970" name="AutoShape 10"/>
          <p:cNvSpPr>
            <a:spLocks noChangeArrowheads="1"/>
          </p:cNvSpPr>
          <p:nvPr/>
        </p:nvSpPr>
        <p:spPr bwMode="auto">
          <a:xfrm rot="2054027">
            <a:off x="2943225" y="3560763"/>
            <a:ext cx="1446213" cy="287337"/>
          </a:xfrm>
          <a:prstGeom prst="rightArrow">
            <a:avLst>
              <a:gd name="adj1" fmla="val 50000"/>
              <a:gd name="adj2" fmla="val 125829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355600" y="4432300"/>
            <a:ext cx="40989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 b="1"/>
              <a:t>. İstirahatte ağrısızlık</a:t>
            </a:r>
          </a:p>
          <a:p>
            <a:endParaRPr lang="tr-TR" sz="2400" b="1"/>
          </a:p>
          <a:p>
            <a:r>
              <a:rPr lang="tr-TR" sz="2400" b="1"/>
              <a:t>. Aktivitede ağrısızlık </a:t>
            </a:r>
          </a:p>
          <a:p>
            <a:endParaRPr lang="tr-TR" sz="2400" b="1"/>
          </a:p>
          <a:p>
            <a:r>
              <a:rPr lang="tr-TR" sz="2400" b="1"/>
              <a:t>. Ağrı ile bölünmeyen uyku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Ağrı tedavisi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614998" cy="4525963"/>
          </a:xfrm>
        </p:spPr>
        <p:txBody>
          <a:bodyPr/>
          <a:lstStyle/>
          <a:p>
            <a:r>
              <a:rPr lang="tr-TR" dirty="0" smtClean="0"/>
              <a:t>Mümkün olduğu kadar erken</a:t>
            </a:r>
          </a:p>
          <a:p>
            <a:r>
              <a:rPr lang="tr-TR" dirty="0" smtClean="0"/>
              <a:t>Ağrı şiddeti</a:t>
            </a:r>
          </a:p>
          <a:p>
            <a:r>
              <a:rPr lang="tr-TR" dirty="0" smtClean="0"/>
              <a:t>Hasta</a:t>
            </a:r>
          </a:p>
          <a:p>
            <a:r>
              <a:rPr lang="tr-TR" dirty="0" smtClean="0"/>
              <a:t>Hastanın patolojisi</a:t>
            </a:r>
          </a:p>
          <a:p>
            <a:r>
              <a:rPr lang="tr-TR" dirty="0" smtClean="0"/>
              <a:t>Lokal özellikler</a:t>
            </a:r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>
            <a:off x="6643702" y="2428868"/>
            <a:ext cx="285752" cy="2357454"/>
          </a:xfrm>
          <a:prstGeom prst="rightBrace">
            <a:avLst/>
          </a:prstGeom>
          <a:ln w="666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7072330" y="3286124"/>
            <a:ext cx="1684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/>
              <a:t>ADAPTE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0E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357290" y="311150"/>
            <a:ext cx="59293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3600" b="1" dirty="0" smtClean="0">
                <a:solidFill>
                  <a:srgbClr val="FF66FF"/>
                </a:solidFill>
              </a:rPr>
              <a:t>Ağrı Şiddeti : WHO </a:t>
            </a:r>
            <a:r>
              <a:rPr lang="tr-TR" sz="3600" b="1" dirty="0">
                <a:solidFill>
                  <a:srgbClr val="FF66FF"/>
                </a:solidFill>
              </a:rPr>
              <a:t>- 1986 </a:t>
            </a: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 flipV="1">
            <a:off x="1143000" y="6173788"/>
            <a:ext cx="2047875" cy="28575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V="1">
            <a:off x="3190875" y="4732338"/>
            <a:ext cx="0" cy="1441450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3190875" y="4732338"/>
            <a:ext cx="2087563" cy="0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V="1">
            <a:off x="5278438" y="3005138"/>
            <a:ext cx="0" cy="1727200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5278438" y="3005138"/>
            <a:ext cx="2232025" cy="0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5351463" y="1860550"/>
            <a:ext cx="2232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600" b="1">
                <a:solidFill>
                  <a:srgbClr val="FFFF66"/>
                </a:solidFill>
              </a:rPr>
              <a:t>KUVVETLİ OPİOİD</a:t>
            </a:r>
          </a:p>
        </p:txBody>
      </p:sp>
      <p:sp>
        <p:nvSpPr>
          <p:cNvPr id="193545" name="Text Box 9"/>
          <p:cNvSpPr txBox="1">
            <a:spLocks noChangeArrowheads="1"/>
          </p:cNvSpPr>
          <p:nvPr/>
        </p:nvSpPr>
        <p:spPr bwMode="auto">
          <a:xfrm>
            <a:off x="5567363" y="2441575"/>
            <a:ext cx="1565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 b="1">
                <a:solidFill>
                  <a:srgbClr val="CCFFFF"/>
                </a:solidFill>
              </a:rPr>
              <a:t> NONOPİOİD</a:t>
            </a:r>
          </a:p>
        </p:txBody>
      </p:sp>
      <p:sp>
        <p:nvSpPr>
          <p:cNvPr id="193546" name="Text Box 10"/>
          <p:cNvSpPr txBox="1">
            <a:spLocks noChangeArrowheads="1"/>
          </p:cNvSpPr>
          <p:nvPr/>
        </p:nvSpPr>
        <p:spPr bwMode="auto">
          <a:xfrm>
            <a:off x="3429000" y="4235450"/>
            <a:ext cx="1565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 b="1">
                <a:solidFill>
                  <a:srgbClr val="CCFFFF"/>
                </a:solidFill>
              </a:rPr>
              <a:t> NONOPİOİD</a:t>
            </a:r>
          </a:p>
        </p:txBody>
      </p:sp>
      <p:sp>
        <p:nvSpPr>
          <p:cNvPr id="193547" name="Text Box 11"/>
          <p:cNvSpPr txBox="1">
            <a:spLocks noChangeArrowheads="1"/>
          </p:cNvSpPr>
          <p:nvPr/>
        </p:nvSpPr>
        <p:spPr bwMode="auto">
          <a:xfrm>
            <a:off x="3983038" y="3927475"/>
            <a:ext cx="32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FF66"/>
                </a:solidFill>
              </a:rPr>
              <a:t>±</a:t>
            </a:r>
            <a:endParaRPr lang="tr-TR">
              <a:solidFill>
                <a:srgbClr val="FFFF66"/>
              </a:solidFill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241675" y="56927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>
              <a:solidFill>
                <a:schemeClr val="tx1"/>
              </a:solidFill>
            </a:endParaRPr>
          </a:p>
        </p:txBody>
      </p:sp>
      <p:sp>
        <p:nvSpPr>
          <p:cNvPr id="193549" name="Text Box 13"/>
          <p:cNvSpPr txBox="1">
            <a:spLocks noChangeArrowheads="1"/>
          </p:cNvSpPr>
          <p:nvPr/>
        </p:nvSpPr>
        <p:spPr bwMode="auto">
          <a:xfrm>
            <a:off x="6070600" y="2154238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FF66"/>
                </a:solidFill>
              </a:rPr>
              <a:t>±</a:t>
            </a:r>
            <a:endParaRPr lang="tr-TR">
              <a:solidFill>
                <a:srgbClr val="FFFF66"/>
              </a:solidFill>
            </a:endParaRPr>
          </a:p>
        </p:txBody>
      </p:sp>
      <p:sp>
        <p:nvSpPr>
          <p:cNvPr id="193550" name="Text Box 14"/>
          <p:cNvSpPr txBox="1">
            <a:spLocks noChangeArrowheads="1"/>
          </p:cNvSpPr>
          <p:nvPr/>
        </p:nvSpPr>
        <p:spPr bwMode="auto">
          <a:xfrm>
            <a:off x="3459163" y="3611563"/>
            <a:ext cx="172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 b="1">
                <a:solidFill>
                  <a:srgbClr val="FFFF66"/>
                </a:solidFill>
              </a:rPr>
              <a:t>ZAYIF OPİOİD</a:t>
            </a:r>
            <a:endParaRPr lang="tr-TR" sz="1600">
              <a:solidFill>
                <a:srgbClr val="FFFF66"/>
              </a:solidFill>
            </a:endParaRPr>
          </a:p>
        </p:txBody>
      </p:sp>
      <p:sp>
        <p:nvSpPr>
          <p:cNvPr id="193551" name="Text Box 15"/>
          <p:cNvSpPr txBox="1">
            <a:spLocks noChangeArrowheads="1"/>
          </p:cNvSpPr>
          <p:nvPr/>
        </p:nvSpPr>
        <p:spPr bwMode="auto">
          <a:xfrm>
            <a:off x="1482725" y="5681663"/>
            <a:ext cx="1565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 b="1">
                <a:solidFill>
                  <a:srgbClr val="CCFFFF"/>
                </a:solidFill>
              </a:rPr>
              <a:t>NONOPİOİD </a:t>
            </a:r>
            <a:endParaRPr lang="tr-TR" sz="1600">
              <a:solidFill>
                <a:srgbClr val="CCFFFF"/>
              </a:solidFill>
            </a:endParaRPr>
          </a:p>
        </p:txBody>
      </p:sp>
      <p:sp>
        <p:nvSpPr>
          <p:cNvPr id="193552" name="Text Box 16"/>
          <p:cNvSpPr txBox="1">
            <a:spLocks noChangeArrowheads="1"/>
          </p:cNvSpPr>
          <p:nvPr/>
        </p:nvSpPr>
        <p:spPr bwMode="auto">
          <a:xfrm>
            <a:off x="1404938" y="6257925"/>
            <a:ext cx="1470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9933"/>
                </a:solidFill>
                <a:cs typeface="Tahoma" pitchFamily="34" charset="0"/>
              </a:rPr>
              <a:t>±</a:t>
            </a:r>
            <a:r>
              <a:rPr lang="tr-TR" sz="1600" b="1">
                <a:solidFill>
                  <a:srgbClr val="FF9933"/>
                </a:solidFill>
                <a:cs typeface="Tahoma" pitchFamily="34" charset="0"/>
              </a:rPr>
              <a:t> ADJUVAN</a:t>
            </a:r>
            <a:endParaRPr lang="en-US" sz="1600" b="1">
              <a:solidFill>
                <a:srgbClr val="FF9933"/>
              </a:solidFill>
              <a:cs typeface="Tahoma" pitchFamily="34" charset="0"/>
            </a:endParaRPr>
          </a:p>
        </p:txBody>
      </p:sp>
      <p:sp>
        <p:nvSpPr>
          <p:cNvPr id="193553" name="Text Box 17"/>
          <p:cNvSpPr txBox="1">
            <a:spLocks noChangeArrowheads="1"/>
          </p:cNvSpPr>
          <p:nvPr/>
        </p:nvSpPr>
        <p:spPr bwMode="auto">
          <a:xfrm>
            <a:off x="3478213" y="4889500"/>
            <a:ext cx="1470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9933"/>
                </a:solidFill>
                <a:cs typeface="Tahoma" pitchFamily="34" charset="0"/>
              </a:rPr>
              <a:t>±</a:t>
            </a:r>
            <a:r>
              <a:rPr lang="tr-TR" sz="1600" b="1">
                <a:solidFill>
                  <a:srgbClr val="FF9933"/>
                </a:solidFill>
                <a:cs typeface="Tahoma" pitchFamily="34" charset="0"/>
              </a:rPr>
              <a:t> ADJUVAN</a:t>
            </a:r>
            <a:endParaRPr lang="en-US" sz="1600" b="1">
              <a:solidFill>
                <a:srgbClr val="FF9933"/>
              </a:solidFill>
              <a:cs typeface="Tahoma" pitchFamily="34" charset="0"/>
            </a:endParaRPr>
          </a:p>
        </p:txBody>
      </p:sp>
      <p:sp>
        <p:nvSpPr>
          <p:cNvPr id="193554" name="Text Box 18"/>
          <p:cNvSpPr txBox="1">
            <a:spLocks noChangeArrowheads="1"/>
          </p:cNvSpPr>
          <p:nvPr/>
        </p:nvSpPr>
        <p:spPr bwMode="auto">
          <a:xfrm>
            <a:off x="5710238" y="3233738"/>
            <a:ext cx="1470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9933"/>
                </a:solidFill>
                <a:cs typeface="Tahoma" pitchFamily="34" charset="0"/>
              </a:rPr>
              <a:t>±</a:t>
            </a:r>
            <a:r>
              <a:rPr lang="tr-TR" sz="1600" b="1">
                <a:solidFill>
                  <a:srgbClr val="FF9933"/>
                </a:solidFill>
                <a:cs typeface="Tahoma" pitchFamily="34" charset="0"/>
              </a:rPr>
              <a:t> ADJUVAN</a:t>
            </a:r>
            <a:endParaRPr lang="en-US" sz="1600" b="1">
              <a:solidFill>
                <a:srgbClr val="FF9933"/>
              </a:solidFill>
              <a:cs typeface="Tahoma" pitchFamily="34" charset="0"/>
            </a:endParaRPr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 flipV="1">
            <a:off x="5257800" y="3001963"/>
            <a:ext cx="0" cy="1727200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5257800" y="3001963"/>
            <a:ext cx="2232025" cy="0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7451725" y="7572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/>
          </a:p>
        </p:txBody>
      </p:sp>
      <p:sp>
        <p:nvSpPr>
          <p:cNvPr id="193558" name="Text Box 22"/>
          <p:cNvSpPr txBox="1">
            <a:spLocks noChangeArrowheads="1"/>
          </p:cNvSpPr>
          <p:nvPr/>
        </p:nvSpPr>
        <p:spPr bwMode="auto">
          <a:xfrm>
            <a:off x="5638800" y="3886200"/>
            <a:ext cx="36576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 b="1" dirty="0">
                <a:solidFill>
                  <a:schemeClr val="bg1"/>
                </a:solidFill>
              </a:rPr>
              <a:t> . Oral/TD tedavi </a:t>
            </a:r>
          </a:p>
          <a:p>
            <a:endParaRPr lang="tr-TR" sz="2000" b="1" dirty="0">
              <a:solidFill>
                <a:schemeClr val="bg1"/>
              </a:solidFill>
            </a:endParaRPr>
          </a:p>
          <a:p>
            <a:r>
              <a:rPr lang="tr-TR" sz="2000" b="1" dirty="0">
                <a:solidFill>
                  <a:schemeClr val="bg1"/>
                </a:solidFill>
              </a:rPr>
              <a:t> . Saate göre tedavi </a:t>
            </a:r>
          </a:p>
          <a:p>
            <a:endParaRPr lang="tr-TR" sz="2000" b="1" dirty="0">
              <a:solidFill>
                <a:schemeClr val="bg1"/>
              </a:solidFill>
            </a:endParaRPr>
          </a:p>
          <a:p>
            <a:r>
              <a:rPr lang="tr-TR" sz="2000" b="1" dirty="0">
                <a:solidFill>
                  <a:schemeClr val="bg1"/>
                </a:solidFill>
              </a:rPr>
              <a:t> . Kişiye özgü tedavi  </a:t>
            </a:r>
            <a:endParaRPr lang="tr-TR" sz="1600" b="1" dirty="0">
              <a:solidFill>
                <a:schemeClr val="bg1"/>
              </a:solidFill>
            </a:endParaRPr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 flipV="1">
            <a:off x="914400" y="1371600"/>
            <a:ext cx="0" cy="464820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1584325" y="1793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>
              <a:solidFill>
                <a:schemeClr val="tx1"/>
              </a:solidFill>
            </a:endParaRP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2895600" y="1266825"/>
            <a:ext cx="23126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chemeClr val="bg1"/>
                </a:solidFill>
              </a:rPr>
              <a:t>BASAMAK PRENSİBİ</a:t>
            </a:r>
          </a:p>
        </p:txBody>
      </p:sp>
      <p:sp>
        <p:nvSpPr>
          <p:cNvPr id="193562" name="Text Box 26"/>
          <p:cNvSpPr txBox="1">
            <a:spLocks noChangeArrowheads="1"/>
          </p:cNvSpPr>
          <p:nvPr/>
        </p:nvSpPr>
        <p:spPr bwMode="auto">
          <a:xfrm>
            <a:off x="974725" y="4841875"/>
            <a:ext cx="10602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</a:rPr>
              <a:t>Hafif ağrı</a:t>
            </a:r>
          </a:p>
        </p:txBody>
      </p:sp>
      <p:sp>
        <p:nvSpPr>
          <p:cNvPr id="193563" name="Text Box 27"/>
          <p:cNvSpPr txBox="1">
            <a:spLocks noChangeArrowheads="1"/>
          </p:cNvSpPr>
          <p:nvPr/>
        </p:nvSpPr>
        <p:spPr bwMode="auto">
          <a:xfrm>
            <a:off x="974725" y="3775075"/>
            <a:ext cx="18584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</a:rPr>
              <a:t>Orta şiddette ağrı</a:t>
            </a:r>
          </a:p>
        </p:txBody>
      </p:sp>
      <p:sp>
        <p:nvSpPr>
          <p:cNvPr id="193564" name="Text Box 28"/>
          <p:cNvSpPr txBox="1">
            <a:spLocks noChangeArrowheads="1"/>
          </p:cNvSpPr>
          <p:nvPr/>
        </p:nvSpPr>
        <p:spPr bwMode="auto">
          <a:xfrm>
            <a:off x="974725" y="2209800"/>
            <a:ext cx="13692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</a:rPr>
              <a:t>Şiddetli ağrı 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514350" y="5957888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>
                <a:solidFill>
                  <a:srgbClr val="CC0000"/>
                </a:solidFill>
              </a:rPr>
              <a:t>0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457200" y="12192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>
                <a:solidFill>
                  <a:srgbClr val="CC0000"/>
                </a:solidFill>
              </a:rPr>
              <a:t>10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457200" y="6248400"/>
            <a:ext cx="663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>
                <a:solidFill>
                  <a:srgbClr val="CC0000"/>
                </a:solidFill>
              </a:rPr>
              <a:t>VAS</a:t>
            </a:r>
          </a:p>
        </p:txBody>
      </p:sp>
      <p:sp>
        <p:nvSpPr>
          <p:cNvPr id="193568" name="Line 32"/>
          <p:cNvSpPr>
            <a:spLocks noChangeShapeType="1"/>
          </p:cNvSpPr>
          <p:nvPr/>
        </p:nvSpPr>
        <p:spPr bwMode="auto">
          <a:xfrm flipV="1">
            <a:off x="914400" y="4648200"/>
            <a:ext cx="0" cy="1371600"/>
          </a:xfrm>
          <a:prstGeom prst="line">
            <a:avLst/>
          </a:prstGeom>
          <a:noFill/>
          <a:ln w="38100">
            <a:solidFill>
              <a:srgbClr val="CC0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93569" name="Line 33"/>
          <p:cNvSpPr>
            <a:spLocks noChangeShapeType="1"/>
          </p:cNvSpPr>
          <p:nvPr/>
        </p:nvSpPr>
        <p:spPr bwMode="auto">
          <a:xfrm flipV="1">
            <a:off x="914400" y="1371600"/>
            <a:ext cx="0" cy="2057400"/>
          </a:xfrm>
          <a:prstGeom prst="line">
            <a:avLst/>
          </a:prstGeom>
          <a:noFill/>
          <a:ln w="38100">
            <a:solidFill>
              <a:srgbClr val="CC0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93570" name="Line 34"/>
          <p:cNvSpPr>
            <a:spLocks noChangeShapeType="1"/>
          </p:cNvSpPr>
          <p:nvPr/>
        </p:nvSpPr>
        <p:spPr bwMode="auto">
          <a:xfrm flipV="1">
            <a:off x="914400" y="3352800"/>
            <a:ext cx="0" cy="1371600"/>
          </a:xfrm>
          <a:prstGeom prst="line">
            <a:avLst/>
          </a:prstGeom>
          <a:noFill/>
          <a:ln w="38100">
            <a:solidFill>
              <a:srgbClr val="CC0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93571" name="AutoShape 35"/>
          <p:cNvSpPr>
            <a:spLocks noChangeArrowheads="1"/>
          </p:cNvSpPr>
          <p:nvPr/>
        </p:nvSpPr>
        <p:spPr bwMode="auto">
          <a:xfrm>
            <a:off x="2743200" y="4267200"/>
            <a:ext cx="533400" cy="533400"/>
          </a:xfrm>
          <a:custGeom>
            <a:avLst/>
            <a:gdLst>
              <a:gd name="T0" fmla="*/ 373528 w 21600"/>
              <a:gd name="T1" fmla="*/ 0 h 21600"/>
              <a:gd name="T2" fmla="*/ 373528 w 21600"/>
              <a:gd name="T3" fmla="*/ 300235 h 21600"/>
              <a:gd name="T4" fmla="*/ 79936 w 21600"/>
              <a:gd name="T5" fmla="*/ 533400 h 21600"/>
              <a:gd name="T6" fmla="*/ 533400 w 21600"/>
              <a:gd name="T7" fmla="*/ 150118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gradFill rotWithShape="1">
            <a:gsLst>
              <a:gs pos="0">
                <a:srgbClr val="CC0000"/>
              </a:gs>
              <a:gs pos="100000">
                <a:srgbClr val="5E0000"/>
              </a:gs>
            </a:gsLst>
            <a:path path="rect">
              <a:fillToRect l="100000" b="100000"/>
            </a:path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3572" name="AutoShape 36"/>
          <p:cNvSpPr>
            <a:spLocks noChangeArrowheads="1"/>
          </p:cNvSpPr>
          <p:nvPr/>
        </p:nvSpPr>
        <p:spPr bwMode="auto">
          <a:xfrm>
            <a:off x="4876800" y="2590800"/>
            <a:ext cx="533400" cy="533400"/>
          </a:xfrm>
          <a:custGeom>
            <a:avLst/>
            <a:gdLst>
              <a:gd name="T0" fmla="*/ 373528 w 21600"/>
              <a:gd name="T1" fmla="*/ 0 h 21600"/>
              <a:gd name="T2" fmla="*/ 373528 w 21600"/>
              <a:gd name="T3" fmla="*/ 300235 h 21600"/>
              <a:gd name="T4" fmla="*/ 79936 w 21600"/>
              <a:gd name="T5" fmla="*/ 533400 h 21600"/>
              <a:gd name="T6" fmla="*/ 533400 w 21600"/>
              <a:gd name="T7" fmla="*/ 150118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gradFill rotWithShape="1">
            <a:gsLst>
              <a:gs pos="0">
                <a:srgbClr val="CC0000"/>
              </a:gs>
              <a:gs pos="100000">
                <a:srgbClr val="5E0000"/>
              </a:gs>
            </a:gsLst>
            <a:path path="rect">
              <a:fillToRect l="100000" b="100000"/>
            </a:path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2346325" y="890588"/>
            <a:ext cx="4594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 b="1">
                <a:solidFill>
                  <a:srgbClr val="FF66FF"/>
                </a:solidFill>
              </a:rPr>
              <a:t>ANALJEZİK KULLANIM İLKELERİ </a:t>
            </a:r>
          </a:p>
        </p:txBody>
      </p:sp>
      <p:sp>
        <p:nvSpPr>
          <p:cNvPr id="193574" name="Text Box 38"/>
          <p:cNvSpPr txBox="1">
            <a:spLocks noChangeArrowheads="1"/>
          </p:cNvSpPr>
          <p:nvPr/>
        </p:nvSpPr>
        <p:spPr bwMode="auto">
          <a:xfrm>
            <a:off x="5737225" y="5667375"/>
            <a:ext cx="28648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</a:rPr>
              <a:t>. Detaylara dikkat</a:t>
            </a:r>
          </a:p>
          <a:p>
            <a:r>
              <a:rPr lang="tr-TR" b="1" dirty="0">
                <a:solidFill>
                  <a:schemeClr val="bg1"/>
                </a:solidFill>
              </a:rPr>
              <a:t>     Yan etki kontrolü</a:t>
            </a:r>
          </a:p>
          <a:p>
            <a:r>
              <a:rPr lang="tr-TR" b="1" dirty="0">
                <a:solidFill>
                  <a:schemeClr val="bg1"/>
                </a:solidFill>
              </a:rPr>
              <a:t>     Hastanın bilgilendirilmesi</a:t>
            </a:r>
          </a:p>
          <a:p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özellikleri</a:t>
            </a: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4040188" cy="639762"/>
          </a:xfrm>
        </p:spPr>
        <p:txBody>
          <a:bodyPr/>
          <a:lstStyle/>
          <a:p>
            <a:r>
              <a:rPr lang="tr-TR" dirty="0" smtClean="0"/>
              <a:t>Yaş 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2"/>
          </p:nvPr>
        </p:nvSpPr>
        <p:spPr>
          <a:xfrm>
            <a:off x="457200" y="1785926"/>
            <a:ext cx="4040188" cy="2786082"/>
          </a:xfrm>
        </p:spPr>
        <p:txBody>
          <a:bodyPr/>
          <a:lstStyle/>
          <a:p>
            <a:r>
              <a:rPr lang="tr-TR" dirty="0" smtClean="0"/>
              <a:t>&gt; 80 Yaş</a:t>
            </a:r>
          </a:p>
          <a:p>
            <a:r>
              <a:rPr lang="tr-TR" dirty="0" err="1" smtClean="0"/>
              <a:t>Komorbid</a:t>
            </a:r>
            <a:r>
              <a:rPr lang="tr-TR" dirty="0" smtClean="0"/>
              <a:t> hastalık &gt; 3</a:t>
            </a:r>
          </a:p>
          <a:p>
            <a:r>
              <a:rPr lang="tr-TR" dirty="0" err="1" smtClean="0"/>
              <a:t>Albumin</a:t>
            </a:r>
            <a:r>
              <a:rPr lang="tr-TR" dirty="0" smtClean="0"/>
              <a:t> &lt; 3 g / 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&gt; 5 ilaç tedavisi</a:t>
            </a:r>
          </a:p>
          <a:p>
            <a:r>
              <a:rPr lang="tr-TR" dirty="0" err="1" smtClean="0"/>
              <a:t>Renal</a:t>
            </a:r>
            <a:r>
              <a:rPr lang="tr-TR" dirty="0" smtClean="0"/>
              <a:t> yetmezlik</a:t>
            </a:r>
          </a:p>
          <a:p>
            <a:r>
              <a:rPr lang="tr-TR" dirty="0" smtClean="0"/>
              <a:t>Sözel iletişim güçlüğü</a:t>
            </a:r>
          </a:p>
          <a:p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Gebelik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Çoğu analjezik </a:t>
            </a:r>
            <a:r>
              <a:rPr lang="tr-TR" dirty="0" err="1" smtClean="0"/>
              <a:t>kontrendike</a:t>
            </a:r>
            <a:endParaRPr lang="tr-TR" dirty="0" smtClean="0"/>
          </a:p>
          <a:p>
            <a:r>
              <a:rPr lang="tr-TR" dirty="0" smtClean="0"/>
              <a:t>Gebelik haftası !</a:t>
            </a:r>
          </a:p>
          <a:p>
            <a:r>
              <a:rPr lang="tr-TR" dirty="0" smtClean="0"/>
              <a:t>PARASETAMOL</a:t>
            </a:r>
          </a:p>
          <a:p>
            <a:r>
              <a:rPr lang="tr-TR" dirty="0" err="1" smtClean="0"/>
              <a:t>Kortikosteroidler</a:t>
            </a:r>
            <a:endParaRPr lang="tr-TR" dirty="0" smtClean="0"/>
          </a:p>
          <a:p>
            <a:r>
              <a:rPr lang="tr-TR" dirty="0" err="1" smtClean="0"/>
              <a:t>Triptanlar</a:t>
            </a:r>
            <a:r>
              <a:rPr lang="tr-TR" dirty="0" smtClean="0"/>
              <a:t> (</a:t>
            </a:r>
            <a:r>
              <a:rPr lang="tr-TR" dirty="0" err="1" smtClean="0"/>
              <a:t>sumatriptan</a:t>
            </a:r>
            <a:r>
              <a:rPr lang="tr-TR" dirty="0" smtClean="0"/>
              <a:t>)</a:t>
            </a:r>
          </a:p>
          <a:p>
            <a:r>
              <a:rPr lang="tr-TR" dirty="0" smtClean="0"/>
              <a:t>Kafein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500034" y="4643446"/>
            <a:ext cx="2340705" cy="646331"/>
          </a:xfrm>
          <a:prstGeom prst="rect">
            <a:avLst/>
          </a:prstGeom>
          <a:solidFill>
            <a:srgbClr val="FF0000">
              <a:alpha val="46000"/>
            </a:srgbClr>
          </a:solidFill>
        </p:spPr>
        <p:txBody>
          <a:bodyPr wrap="none" rtlCol="0">
            <a:spAutoFit/>
          </a:bodyPr>
          <a:lstStyle/>
          <a:p>
            <a:r>
              <a:rPr lang="tr-TR" b="1" dirty="0" smtClean="0"/>
              <a:t>1 – 1.5 mg iv morfin !! </a:t>
            </a:r>
          </a:p>
          <a:p>
            <a:r>
              <a:rPr lang="tr-TR" b="1" dirty="0" smtClean="0"/>
              <a:t>MONİTORİZASYON !!!</a:t>
            </a:r>
            <a:endParaRPr lang="tr-TR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Gebelik ve analjezi</a:t>
            </a:r>
            <a:endParaRPr lang="tr-TR" dirty="0"/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357158" y="1000108"/>
          <a:ext cx="8286807" cy="5231143"/>
        </p:xfrm>
        <a:graphic>
          <a:graphicData uri="http://schemas.openxmlformats.org/drawingml/2006/table">
            <a:tbl>
              <a:tblPr bandRow="1" bandCol="1"/>
              <a:tblGrid>
                <a:gridCol w="1244540"/>
                <a:gridCol w="1502552"/>
                <a:gridCol w="1745390"/>
                <a:gridCol w="1396311"/>
                <a:gridCol w="1199007"/>
                <a:gridCol w="119900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İLAÇ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0-12 GH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13-20 GH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21-36 GH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&gt;37 GH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EMZİRME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Parasetamol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Kodein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YD da çekilme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Morfin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“   “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Tramadol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 (kısa süreli)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+ (kısa süreli)</a:t>
                      </a:r>
                    </a:p>
                    <a:p>
                      <a:pPr algn="ctr"/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+ (kısa süreli)</a:t>
                      </a:r>
                    </a:p>
                    <a:p>
                      <a:pPr algn="ctr"/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Aspirin/</a:t>
                      </a:r>
                      <a:r>
                        <a:rPr lang="tr-TR" sz="1400" dirty="0" err="1" smtClean="0"/>
                        <a:t>NSAİDs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NSAİDs</a:t>
                      </a:r>
                      <a:r>
                        <a:rPr lang="tr-TR" sz="1400" dirty="0" smtClean="0"/>
                        <a:t> 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Antimigren</a:t>
                      </a:r>
                      <a:endParaRPr lang="tr-TR" sz="1400" dirty="0" smtClean="0"/>
                    </a:p>
                    <a:p>
                      <a:pPr algn="ctr"/>
                      <a:r>
                        <a:rPr lang="tr-TR" sz="1400" dirty="0" smtClean="0"/>
                        <a:t>(</a:t>
                      </a:r>
                      <a:r>
                        <a:rPr lang="tr-TR" sz="1400" dirty="0" err="1" smtClean="0"/>
                        <a:t>Sumatriptan</a:t>
                      </a:r>
                      <a:r>
                        <a:rPr lang="tr-TR" sz="1400" dirty="0" smtClean="0"/>
                        <a:t>)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Pizotifen</a:t>
                      </a:r>
                      <a:endParaRPr lang="tr-TR" sz="1400" dirty="0" smtClean="0"/>
                    </a:p>
                    <a:p>
                      <a:pPr algn="ctr"/>
                      <a:r>
                        <a:rPr lang="tr-TR" sz="1400" dirty="0" smtClean="0"/>
                        <a:t>(</a:t>
                      </a:r>
                      <a:r>
                        <a:rPr lang="tr-TR" sz="1400" dirty="0" err="1" smtClean="0"/>
                        <a:t>sanmigran</a:t>
                      </a:r>
                      <a:r>
                        <a:rPr lang="tr-TR" sz="1400" dirty="0" smtClean="0"/>
                        <a:t>)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Nöropati</a:t>
                      </a:r>
                      <a:endParaRPr lang="tr-TR" sz="1400" dirty="0" smtClean="0"/>
                    </a:p>
                    <a:p>
                      <a:pPr algn="ctr"/>
                      <a:r>
                        <a:rPr lang="tr-TR" sz="1400" dirty="0" smtClean="0"/>
                        <a:t>Anti</a:t>
                      </a:r>
                      <a:r>
                        <a:rPr lang="tr-TR" sz="1400" baseline="0" dirty="0" smtClean="0"/>
                        <a:t> </a:t>
                      </a:r>
                      <a:r>
                        <a:rPr lang="tr-TR" sz="1400" baseline="0" dirty="0" err="1" smtClean="0"/>
                        <a:t>Depr</a:t>
                      </a:r>
                      <a:endParaRPr lang="tr-TR" sz="1400" baseline="0" dirty="0" smtClean="0"/>
                    </a:p>
                    <a:p>
                      <a:pPr algn="ctr"/>
                      <a:r>
                        <a:rPr lang="tr-TR" sz="1400" baseline="0" dirty="0" err="1" smtClean="0"/>
                        <a:t>Klorimip</a:t>
                      </a:r>
                      <a:endParaRPr lang="tr-TR" sz="1400" baseline="0" dirty="0" smtClean="0"/>
                    </a:p>
                    <a:p>
                      <a:pPr algn="ctr"/>
                      <a:r>
                        <a:rPr lang="tr-TR" sz="1400" dirty="0" err="1" smtClean="0"/>
                        <a:t>Amitript</a:t>
                      </a:r>
                      <a:endParaRPr lang="tr-TR" sz="1400" dirty="0" smtClean="0"/>
                    </a:p>
                    <a:p>
                      <a:pPr algn="ctr"/>
                      <a:r>
                        <a:rPr lang="tr-TR" sz="1400" dirty="0" err="1" smtClean="0"/>
                        <a:t>İmipramin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Patolojiye adapte analjezi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 migren : </a:t>
            </a:r>
            <a:r>
              <a:rPr lang="tr-TR" dirty="0" err="1" smtClean="0"/>
              <a:t>NSAİDs</a:t>
            </a:r>
            <a:r>
              <a:rPr lang="tr-TR" dirty="0" smtClean="0"/>
              <a:t>, </a:t>
            </a:r>
            <a:r>
              <a:rPr lang="tr-TR" dirty="0" err="1" smtClean="0"/>
              <a:t>Triptanlar</a:t>
            </a:r>
            <a:r>
              <a:rPr lang="tr-TR" dirty="0" smtClean="0"/>
              <a:t>  x </a:t>
            </a:r>
            <a:r>
              <a:rPr lang="tr-TR" dirty="0" err="1" smtClean="0">
                <a:solidFill>
                  <a:srgbClr val="FF0000"/>
                </a:solidFill>
              </a:rPr>
              <a:t>Opioidler</a:t>
            </a:r>
            <a:r>
              <a:rPr lang="tr-TR" dirty="0" smtClean="0">
                <a:solidFill>
                  <a:srgbClr val="180E52"/>
                </a:solidFill>
              </a:rPr>
              <a:t>*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/>
              <a:t>Cluster</a:t>
            </a:r>
            <a:r>
              <a:rPr lang="tr-TR" dirty="0" smtClean="0"/>
              <a:t> : </a:t>
            </a:r>
            <a:r>
              <a:rPr lang="tr-TR" dirty="0" err="1" smtClean="0"/>
              <a:t>Subkutan</a:t>
            </a:r>
            <a:r>
              <a:rPr lang="tr-TR" dirty="0" smtClean="0"/>
              <a:t> </a:t>
            </a:r>
            <a:r>
              <a:rPr lang="tr-TR" dirty="0" err="1" smtClean="0"/>
              <a:t>triptanlar</a:t>
            </a:r>
            <a:r>
              <a:rPr lang="tr-TR" dirty="0" smtClean="0"/>
              <a:t> + oksijen </a:t>
            </a:r>
            <a:r>
              <a:rPr lang="tr-TR" dirty="0" err="1" smtClean="0"/>
              <a:t>inh</a:t>
            </a:r>
            <a:r>
              <a:rPr lang="tr-TR" dirty="0" smtClean="0"/>
              <a:t>.</a:t>
            </a:r>
          </a:p>
          <a:p>
            <a:r>
              <a:rPr lang="tr-TR" dirty="0" smtClean="0"/>
              <a:t>Bilek burkulmaları: </a:t>
            </a:r>
            <a:r>
              <a:rPr lang="tr-TR" dirty="0" err="1" smtClean="0"/>
              <a:t>NSAİDs</a:t>
            </a:r>
            <a:r>
              <a:rPr lang="tr-TR" dirty="0" smtClean="0"/>
              <a:t> + RİCE (rest/</a:t>
            </a:r>
            <a:r>
              <a:rPr lang="tr-TR" dirty="0" err="1" smtClean="0"/>
              <a:t>ice</a:t>
            </a:r>
            <a:r>
              <a:rPr lang="tr-TR" dirty="0" smtClean="0"/>
              <a:t>/</a:t>
            </a:r>
            <a:r>
              <a:rPr lang="tr-TR" dirty="0" err="1" smtClean="0"/>
              <a:t>compression</a:t>
            </a:r>
            <a:r>
              <a:rPr lang="tr-TR" dirty="0" smtClean="0"/>
              <a:t>/</a:t>
            </a:r>
            <a:r>
              <a:rPr lang="tr-TR" dirty="0" err="1" smtClean="0"/>
              <a:t>Elavation</a:t>
            </a:r>
            <a:r>
              <a:rPr lang="tr-TR" dirty="0" smtClean="0"/>
              <a:t>)</a:t>
            </a:r>
          </a:p>
          <a:p>
            <a:r>
              <a:rPr lang="tr-TR" dirty="0" smtClean="0"/>
              <a:t>Travma (uzun kemik </a:t>
            </a:r>
            <a:r>
              <a:rPr lang="tr-TR" dirty="0" err="1" smtClean="0"/>
              <a:t>frk</a:t>
            </a:r>
            <a:r>
              <a:rPr lang="tr-TR" dirty="0" smtClean="0"/>
              <a:t>) : sistemik analjezi + </a:t>
            </a:r>
            <a:r>
              <a:rPr lang="tr-TR" dirty="0" err="1" smtClean="0"/>
              <a:t>locorejyonel</a:t>
            </a:r>
            <a:r>
              <a:rPr lang="tr-TR" dirty="0" smtClean="0"/>
              <a:t> anestezi + </a:t>
            </a:r>
            <a:r>
              <a:rPr lang="tr-TR" dirty="0" err="1" smtClean="0"/>
              <a:t>immobilizasyon</a:t>
            </a:r>
            <a:endParaRPr lang="tr-TR" dirty="0" smtClean="0"/>
          </a:p>
          <a:p>
            <a:r>
              <a:rPr lang="tr-TR" dirty="0" smtClean="0"/>
              <a:t>MI : morfin (+ </a:t>
            </a:r>
            <a:r>
              <a:rPr lang="tr-TR" dirty="0" err="1" smtClean="0"/>
              <a:t>rekanalizasyon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Prosedürel</a:t>
            </a:r>
            <a:r>
              <a:rPr lang="tr-TR" dirty="0" smtClean="0"/>
              <a:t> Analjezi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&gt; %45 acil servis hastaları</a:t>
            </a:r>
          </a:p>
          <a:p>
            <a:r>
              <a:rPr lang="tr-TR" dirty="0" smtClean="0"/>
              <a:t>Orta şiddette ağrılı sık prosedürler :</a:t>
            </a:r>
          </a:p>
          <a:p>
            <a:pPr>
              <a:buNone/>
            </a:pPr>
            <a:r>
              <a:rPr lang="tr-TR" i="1" dirty="0" err="1" smtClean="0"/>
              <a:t>Venöz</a:t>
            </a:r>
            <a:r>
              <a:rPr lang="tr-TR" i="1" dirty="0" smtClean="0"/>
              <a:t> </a:t>
            </a:r>
            <a:r>
              <a:rPr lang="tr-TR" i="1" dirty="0" err="1" smtClean="0"/>
              <a:t>kanülasyonlar</a:t>
            </a:r>
            <a:r>
              <a:rPr lang="tr-TR" i="1" dirty="0" smtClean="0"/>
              <a:t>, </a:t>
            </a:r>
            <a:r>
              <a:rPr lang="tr-TR" i="1" dirty="0" err="1" smtClean="0"/>
              <a:t>nazogastrik</a:t>
            </a:r>
            <a:r>
              <a:rPr lang="tr-TR" i="1" dirty="0" smtClean="0"/>
              <a:t> tüp, mesane</a:t>
            </a:r>
          </a:p>
          <a:p>
            <a:pPr>
              <a:buNone/>
            </a:pPr>
            <a:r>
              <a:rPr lang="tr-TR" i="1" dirty="0" smtClean="0"/>
              <a:t>Sondası</a:t>
            </a:r>
          </a:p>
          <a:p>
            <a:r>
              <a:rPr lang="tr-TR" dirty="0" smtClean="0"/>
              <a:t>Şiddetli ağrılı daha nadir prosedürler :</a:t>
            </a:r>
          </a:p>
          <a:p>
            <a:pPr>
              <a:buNone/>
            </a:pPr>
            <a:r>
              <a:rPr lang="tr-TR" i="1" dirty="0" smtClean="0"/>
              <a:t>Kırık redüksiyonları, </a:t>
            </a:r>
            <a:r>
              <a:rPr lang="tr-TR" i="1" dirty="0" err="1" smtClean="0"/>
              <a:t>kardiyoversiyo</a:t>
            </a:r>
            <a:endParaRPr lang="tr-TR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r>
              <a:rPr lang="tr-TR" sz="2400" dirty="0" err="1" smtClean="0"/>
              <a:t>Prosedürel</a:t>
            </a:r>
            <a:r>
              <a:rPr lang="tr-TR" sz="2400" dirty="0" smtClean="0"/>
              <a:t> analjezi:</a:t>
            </a:r>
            <a:endParaRPr lang="tr-TR" sz="2400" dirty="0"/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534572" y="675049"/>
          <a:ext cx="8243668" cy="5540033"/>
        </p:xfrm>
        <a:graphic>
          <a:graphicData uri="http://schemas.openxmlformats.org/drawingml/2006/table">
            <a:tbl>
              <a:tblPr/>
              <a:tblGrid>
                <a:gridCol w="2278966"/>
                <a:gridCol w="5964702"/>
              </a:tblGrid>
              <a:tr h="9641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Venöz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kanülasyon</a:t>
                      </a:r>
                      <a:endParaRPr lang="tr-TR" sz="1800" dirty="0"/>
                    </a:p>
                  </a:txBody>
                  <a:tcPr anchor="ctr">
                    <a:lnL w="12700" cmpd="sng">
                      <a:solidFill>
                        <a:srgbClr val="180E52"/>
                      </a:solidFill>
                      <a:prstDash val="solid"/>
                    </a:lnL>
                    <a:lnR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180E52"/>
                      </a:solidFill>
                      <a:prstDash val="soli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Anestezik</a:t>
                      </a:r>
                      <a:r>
                        <a:rPr lang="tr-TR" sz="1800" baseline="0" dirty="0" smtClean="0"/>
                        <a:t> krem (90 </a:t>
                      </a:r>
                      <a:r>
                        <a:rPr lang="tr-TR" sz="1800" baseline="0" dirty="0" err="1" smtClean="0"/>
                        <a:t>dk</a:t>
                      </a:r>
                      <a:r>
                        <a:rPr lang="tr-TR" sz="1800" baseline="0" dirty="0" smtClean="0"/>
                        <a:t> önce)</a:t>
                      </a:r>
                    </a:p>
                    <a:p>
                      <a:r>
                        <a:rPr lang="tr-TR" sz="1800" baseline="0" dirty="0" err="1" smtClean="0"/>
                        <a:t>Nitroz</a:t>
                      </a:r>
                      <a:r>
                        <a:rPr lang="tr-TR" sz="1800" baseline="0" dirty="0" smtClean="0"/>
                        <a:t> Oksit</a:t>
                      </a:r>
                    </a:p>
                    <a:p>
                      <a:r>
                        <a:rPr lang="tr-TR" sz="1800" baseline="0" dirty="0" smtClean="0"/>
                        <a:t>Dikkat dağıtma ! *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180E52"/>
                      </a:solidFill>
                      <a:prstDash val="solid"/>
                    </a:lnR>
                    <a:lnT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41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Arteriel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kanülasyon</a:t>
                      </a:r>
                      <a:endParaRPr lang="tr-TR" sz="1800" dirty="0"/>
                    </a:p>
                  </a:txBody>
                  <a:tcPr anchor="ctr">
                    <a:lnL w="12700" cmpd="sng">
                      <a:solidFill>
                        <a:srgbClr val="180E52"/>
                      </a:solidFill>
                      <a:prstDash val="solid"/>
                    </a:lnL>
                    <a:lnR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180E52"/>
                      </a:solidFill>
                      <a:prstDash val="soli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Anestezik</a:t>
                      </a:r>
                      <a:r>
                        <a:rPr lang="tr-TR" sz="1800" baseline="0" dirty="0" smtClean="0"/>
                        <a:t> krem (90 </a:t>
                      </a:r>
                      <a:r>
                        <a:rPr lang="tr-TR" sz="1800" baseline="0" dirty="0" err="1" smtClean="0"/>
                        <a:t>dk</a:t>
                      </a:r>
                      <a:r>
                        <a:rPr lang="tr-TR" sz="1800" baseline="0" dirty="0" smtClean="0"/>
                        <a:t> önce)</a:t>
                      </a:r>
                    </a:p>
                    <a:p>
                      <a:r>
                        <a:rPr lang="tr-TR" sz="1800" baseline="0" dirty="0" err="1" smtClean="0"/>
                        <a:t>Nitroz</a:t>
                      </a:r>
                      <a:r>
                        <a:rPr lang="tr-TR" sz="1800" baseline="0" dirty="0" smtClean="0"/>
                        <a:t> Oksit</a:t>
                      </a:r>
                    </a:p>
                    <a:p>
                      <a:r>
                        <a:rPr lang="tr-TR" sz="1800" dirty="0" err="1" smtClean="0"/>
                        <a:t>Subkutan</a:t>
                      </a:r>
                      <a:r>
                        <a:rPr lang="tr-TR" sz="1800" dirty="0" smtClean="0"/>
                        <a:t> %1 </a:t>
                      </a:r>
                      <a:r>
                        <a:rPr lang="tr-TR" sz="1800" dirty="0" err="1" smtClean="0"/>
                        <a:t>lidokain</a:t>
                      </a:r>
                      <a:endParaRPr lang="tr-TR" sz="1800" dirty="0"/>
                    </a:p>
                  </a:txBody>
                  <a:tcPr anchor="ctr">
                    <a:lnL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180E52"/>
                      </a:solidFill>
                      <a:prstDash val="solid"/>
                    </a:lnR>
                    <a:lnT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53368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Santral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Venöz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Kanülas</a:t>
                      </a:r>
                      <a:r>
                        <a:rPr lang="tr-TR" sz="1800" baseline="0" dirty="0" smtClean="0"/>
                        <a:t>.</a:t>
                      </a:r>
                      <a:endParaRPr lang="tr-TR" sz="1800" dirty="0"/>
                    </a:p>
                  </a:txBody>
                  <a:tcPr anchor="ctr">
                    <a:lnL w="12700" cmpd="sng">
                      <a:solidFill>
                        <a:srgbClr val="180E52"/>
                      </a:solidFill>
                      <a:prstDash val="solid"/>
                    </a:lnL>
                    <a:lnR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180E52"/>
                      </a:solidFill>
                      <a:prstDash val="soli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Anestezik</a:t>
                      </a:r>
                      <a:r>
                        <a:rPr lang="tr-TR" sz="1800" baseline="0" dirty="0" smtClean="0"/>
                        <a:t> krem (90 </a:t>
                      </a:r>
                      <a:r>
                        <a:rPr lang="tr-TR" sz="1800" baseline="0" dirty="0" err="1" smtClean="0"/>
                        <a:t>dk</a:t>
                      </a:r>
                      <a:r>
                        <a:rPr lang="tr-TR" sz="1800" baseline="0" dirty="0" smtClean="0"/>
                        <a:t> önce)</a:t>
                      </a:r>
                    </a:p>
                    <a:p>
                      <a:r>
                        <a:rPr lang="tr-TR" sz="1800" baseline="0" dirty="0" err="1" smtClean="0"/>
                        <a:t>Nitroz</a:t>
                      </a:r>
                      <a:r>
                        <a:rPr lang="tr-TR" sz="1800" baseline="0" dirty="0" smtClean="0"/>
                        <a:t> Oksit</a:t>
                      </a:r>
                    </a:p>
                    <a:p>
                      <a:r>
                        <a:rPr lang="tr-TR" sz="1800" dirty="0" err="1" smtClean="0"/>
                        <a:t>Subkutan</a:t>
                      </a:r>
                      <a:r>
                        <a:rPr lang="tr-TR" sz="1800" dirty="0" smtClean="0"/>
                        <a:t> %1 </a:t>
                      </a:r>
                      <a:r>
                        <a:rPr lang="tr-TR" sz="1800" dirty="0" err="1" smtClean="0"/>
                        <a:t>lidokain</a:t>
                      </a:r>
                      <a:endParaRPr lang="tr-TR" sz="1800" dirty="0" smtClean="0"/>
                    </a:p>
                    <a:p>
                      <a:r>
                        <a:rPr lang="tr-TR" sz="1800" dirty="0" smtClean="0"/>
                        <a:t>USG rehberliğinde</a:t>
                      </a:r>
                      <a:r>
                        <a:rPr lang="tr-TR" sz="1800" baseline="0" dirty="0" smtClean="0"/>
                        <a:t> girişim</a:t>
                      </a:r>
                      <a:endParaRPr lang="tr-TR" sz="1800" dirty="0"/>
                    </a:p>
                  </a:txBody>
                  <a:tcPr anchor="ctr">
                    <a:lnL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180E52"/>
                      </a:solidFill>
                      <a:prstDash val="solid"/>
                    </a:lnR>
                    <a:lnT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41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Lumbar</a:t>
                      </a:r>
                      <a:r>
                        <a:rPr lang="tr-TR" sz="1800" dirty="0" smtClean="0"/>
                        <a:t> Ponksiyon</a:t>
                      </a:r>
                      <a:endParaRPr lang="tr-TR" sz="1800" dirty="0"/>
                    </a:p>
                  </a:txBody>
                  <a:tcPr anchor="ctr">
                    <a:lnL w="12700" cmpd="sng">
                      <a:solidFill>
                        <a:srgbClr val="180E52"/>
                      </a:solidFill>
                      <a:prstDash val="solid"/>
                    </a:lnL>
                    <a:lnR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180E52"/>
                      </a:solidFill>
                      <a:prstDash val="soli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Anestezik</a:t>
                      </a:r>
                      <a:r>
                        <a:rPr lang="tr-TR" sz="1800" baseline="0" dirty="0" smtClean="0"/>
                        <a:t> krem (90 </a:t>
                      </a:r>
                      <a:r>
                        <a:rPr lang="tr-TR" sz="1800" baseline="0" dirty="0" err="1" smtClean="0"/>
                        <a:t>dk</a:t>
                      </a:r>
                      <a:r>
                        <a:rPr lang="tr-TR" sz="1800" baseline="0" dirty="0" smtClean="0"/>
                        <a:t> önce)</a:t>
                      </a:r>
                    </a:p>
                    <a:p>
                      <a:r>
                        <a:rPr lang="tr-TR" sz="1800" baseline="0" dirty="0" err="1" smtClean="0"/>
                        <a:t>Nitroz</a:t>
                      </a:r>
                      <a:r>
                        <a:rPr lang="tr-TR" sz="1800" baseline="0" dirty="0" smtClean="0"/>
                        <a:t> Oksit</a:t>
                      </a:r>
                    </a:p>
                    <a:p>
                      <a:r>
                        <a:rPr lang="tr-TR" sz="1800" dirty="0" err="1" smtClean="0"/>
                        <a:t>Subkutan</a:t>
                      </a:r>
                      <a:r>
                        <a:rPr lang="tr-TR" sz="1800" dirty="0" smtClean="0"/>
                        <a:t> %1 </a:t>
                      </a:r>
                      <a:r>
                        <a:rPr lang="tr-TR" sz="1800" dirty="0" err="1" smtClean="0"/>
                        <a:t>lidokain</a:t>
                      </a:r>
                      <a:endParaRPr lang="tr-TR" sz="1800" dirty="0" smtClean="0"/>
                    </a:p>
                  </a:txBody>
                  <a:tcPr anchor="ctr">
                    <a:lnL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180E52"/>
                      </a:solidFill>
                      <a:prstDash val="solid"/>
                    </a:lnR>
                    <a:lnT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7139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NG sonda takılması</a:t>
                      </a:r>
                      <a:endParaRPr lang="tr-TR" sz="1800" dirty="0"/>
                    </a:p>
                  </a:txBody>
                  <a:tcPr anchor="ctr">
                    <a:lnL w="12700" cmpd="sng">
                      <a:solidFill>
                        <a:srgbClr val="180E52"/>
                      </a:solidFill>
                      <a:prstDash val="solid"/>
                    </a:lnL>
                    <a:lnR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180E52"/>
                      </a:solidFill>
                      <a:prstDash val="soli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Girişimden 5 </a:t>
                      </a:r>
                      <a:r>
                        <a:rPr lang="tr-TR" sz="1800" dirty="0" err="1" smtClean="0"/>
                        <a:t>dk</a:t>
                      </a:r>
                      <a:r>
                        <a:rPr lang="tr-TR" sz="1800" dirty="0" smtClean="0"/>
                        <a:t> önce 5 ml %2 </a:t>
                      </a:r>
                      <a:r>
                        <a:rPr lang="tr-TR" sz="1800" dirty="0" err="1" smtClean="0"/>
                        <a:t>lidokain</a:t>
                      </a:r>
                      <a:r>
                        <a:rPr lang="tr-TR" sz="1800" dirty="0" smtClean="0"/>
                        <a:t> jel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180E52"/>
                      </a:solidFill>
                      <a:prstDash val="solid"/>
                    </a:lnR>
                    <a:lnT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7139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Mesane sonda takılması</a:t>
                      </a:r>
                      <a:endParaRPr lang="tr-TR" sz="1800" dirty="0"/>
                    </a:p>
                  </a:txBody>
                  <a:tcPr anchor="ctr">
                    <a:lnL w="12700" cmpd="sng">
                      <a:solidFill>
                        <a:srgbClr val="180E52"/>
                      </a:solidFill>
                      <a:prstDash val="solid"/>
                    </a:lnL>
                    <a:lnR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180E52"/>
                      </a:solidFill>
                      <a:prstDash val="soli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5 </a:t>
                      </a:r>
                      <a:r>
                        <a:rPr lang="tr-TR" sz="1800" dirty="0" err="1" smtClean="0"/>
                        <a:t>dk</a:t>
                      </a:r>
                      <a:r>
                        <a:rPr lang="tr-TR" sz="1800" dirty="0" smtClean="0"/>
                        <a:t> önce steril 5 ml %2 </a:t>
                      </a:r>
                      <a:r>
                        <a:rPr lang="tr-TR" sz="1800" dirty="0" err="1" smtClean="0"/>
                        <a:t>lidokain</a:t>
                      </a:r>
                      <a:r>
                        <a:rPr lang="tr-TR" sz="1800" baseline="0" dirty="0" smtClean="0"/>
                        <a:t> jel</a:t>
                      </a:r>
                      <a:endParaRPr lang="tr-TR" sz="1800" dirty="0" smtClean="0"/>
                    </a:p>
                  </a:txBody>
                  <a:tcPr anchor="ctr">
                    <a:lnL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180E52"/>
                      </a:solidFill>
                      <a:prstDash val="solid"/>
                    </a:lnR>
                    <a:lnT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675249" y="1849886"/>
          <a:ext cx="7849774" cy="1936304"/>
        </p:xfrm>
        <a:graphic>
          <a:graphicData uri="http://schemas.openxmlformats.org/drawingml/2006/table">
            <a:tbl>
              <a:tblPr/>
              <a:tblGrid>
                <a:gridCol w="2325115"/>
                <a:gridCol w="5524659"/>
              </a:tblGrid>
              <a:tr h="747584">
                <a:tc>
                  <a:txBody>
                    <a:bodyPr/>
                    <a:lstStyle/>
                    <a:p>
                      <a:r>
                        <a:rPr lang="tr-TR" dirty="0" smtClean="0"/>
                        <a:t>Kırık </a:t>
                      </a:r>
                      <a:r>
                        <a:rPr lang="tr-TR" dirty="0" err="1" smtClean="0"/>
                        <a:t>ekstremite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mobilizasyonu</a:t>
                      </a:r>
                      <a:endParaRPr lang="tr-TR" dirty="0"/>
                    </a:p>
                  </a:txBody>
                  <a:tcPr anchor="ctr">
                    <a:lnL w="12700" cmpd="sng">
                      <a:solidFill>
                        <a:srgbClr val="180E52"/>
                      </a:solidFill>
                      <a:prstDash val="solid"/>
                    </a:lnL>
                    <a:lnR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180E52"/>
                      </a:solidFill>
                      <a:prstDash val="soli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Morfin </a:t>
                      </a:r>
                      <a:r>
                        <a:rPr lang="tr-TR" dirty="0" err="1" smtClean="0"/>
                        <a:t>titrasyonu</a:t>
                      </a:r>
                      <a:endParaRPr lang="tr-TR" dirty="0" smtClean="0"/>
                    </a:p>
                    <a:p>
                      <a:r>
                        <a:rPr lang="tr-TR" dirty="0" err="1" smtClean="0"/>
                        <a:t>Mobilizasyondan</a:t>
                      </a:r>
                      <a:r>
                        <a:rPr lang="tr-TR" dirty="0" smtClean="0"/>
                        <a:t> 5 </a:t>
                      </a:r>
                      <a:r>
                        <a:rPr lang="tr-TR" dirty="0" err="1" smtClean="0"/>
                        <a:t>dk</a:t>
                      </a:r>
                      <a:r>
                        <a:rPr lang="tr-TR" dirty="0" smtClean="0"/>
                        <a:t> önce </a:t>
                      </a:r>
                      <a:r>
                        <a:rPr lang="tr-TR" dirty="0" err="1" smtClean="0"/>
                        <a:t>Nitroz</a:t>
                      </a:r>
                      <a:r>
                        <a:rPr lang="tr-TR" dirty="0" smtClean="0"/>
                        <a:t> oksit </a:t>
                      </a:r>
                      <a:r>
                        <a:rPr lang="tr-TR" dirty="0" err="1" smtClean="0"/>
                        <a:t>inh</a:t>
                      </a:r>
                      <a:endParaRPr lang="tr-TR" dirty="0" smtClean="0"/>
                    </a:p>
                    <a:p>
                      <a:r>
                        <a:rPr lang="tr-TR" dirty="0" err="1" smtClean="0"/>
                        <a:t>Lokorejyonel</a:t>
                      </a:r>
                      <a:r>
                        <a:rPr lang="tr-TR" dirty="0" smtClean="0"/>
                        <a:t> anestezi</a:t>
                      </a:r>
                    </a:p>
                    <a:p>
                      <a:r>
                        <a:rPr lang="tr-TR" dirty="0" err="1" smtClean="0"/>
                        <a:t>Sedasyon</a:t>
                      </a:r>
                      <a:r>
                        <a:rPr lang="tr-TR" dirty="0" smtClean="0"/>
                        <a:t>: 0.5</a:t>
                      </a:r>
                      <a:r>
                        <a:rPr lang="tr-TR" baseline="0" dirty="0" smtClean="0"/>
                        <a:t> mg/kg </a:t>
                      </a:r>
                      <a:r>
                        <a:rPr lang="tr-TR" baseline="0" dirty="0" err="1" smtClean="0"/>
                        <a:t>ketamin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180E52"/>
                      </a:solidFill>
                      <a:prstDash val="solid"/>
                    </a:lnR>
                    <a:lnT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7584">
                <a:tc>
                  <a:txBody>
                    <a:bodyPr/>
                    <a:lstStyle/>
                    <a:p>
                      <a:r>
                        <a:rPr lang="tr-TR" dirty="0" smtClean="0"/>
                        <a:t>Yara </a:t>
                      </a:r>
                      <a:r>
                        <a:rPr lang="tr-TR" dirty="0" err="1" smtClean="0"/>
                        <a:t>depritmanı</a:t>
                      </a:r>
                      <a:endParaRPr lang="tr-TR" dirty="0" smtClean="0"/>
                    </a:p>
                    <a:p>
                      <a:r>
                        <a:rPr lang="tr-TR" dirty="0" smtClean="0"/>
                        <a:t>Yara dikilmesi</a:t>
                      </a:r>
                      <a:endParaRPr lang="tr-TR" dirty="0"/>
                    </a:p>
                  </a:txBody>
                  <a:tcPr anchor="ctr">
                    <a:lnL w="12700" cmpd="sng">
                      <a:solidFill>
                        <a:srgbClr val="180E52"/>
                      </a:solidFill>
                      <a:prstDash val="solid"/>
                    </a:lnL>
                    <a:lnR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180E52"/>
                      </a:solidFill>
                      <a:prstDash val="solid"/>
                    </a:lnT>
                    <a:lnB w="12700" cmpd="sng">
                      <a:solidFill>
                        <a:srgbClr val="180E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Nitroz</a:t>
                      </a:r>
                      <a:r>
                        <a:rPr lang="tr-TR" dirty="0" smtClean="0"/>
                        <a:t> oksit</a:t>
                      </a:r>
                    </a:p>
                    <a:p>
                      <a:r>
                        <a:rPr lang="tr-TR" dirty="0" smtClean="0"/>
                        <a:t>Lokal/</a:t>
                      </a:r>
                      <a:r>
                        <a:rPr lang="tr-TR" dirty="0" err="1" smtClean="0"/>
                        <a:t>rejyonel</a:t>
                      </a:r>
                      <a:r>
                        <a:rPr lang="tr-TR" dirty="0" smtClean="0"/>
                        <a:t> anestezi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180E52"/>
                      </a:solidFill>
                      <a:prstDash val="solid"/>
                    </a:lnR>
                    <a:lnT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0E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Prosedürel</a:t>
            </a:r>
            <a:r>
              <a:rPr lang="tr-TR" dirty="0" smtClean="0"/>
              <a:t> analjezi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Lokal Özellikler / İmkanlar </a:t>
            </a:r>
            <a:br>
              <a:rPr lang="tr-TR" dirty="0" smtClean="0"/>
            </a:br>
            <a:r>
              <a:rPr lang="tr-TR" dirty="0" smtClean="0"/>
              <a:t>Analjezi Protokolleri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Eğitimli personel</a:t>
            </a:r>
          </a:p>
          <a:p>
            <a:r>
              <a:rPr lang="tr-TR" dirty="0" smtClean="0"/>
              <a:t>Personel sayısı</a:t>
            </a:r>
          </a:p>
          <a:p>
            <a:r>
              <a:rPr lang="tr-TR" dirty="0" err="1" smtClean="0"/>
              <a:t>Monitorizasyon</a:t>
            </a:r>
            <a:endParaRPr lang="tr-TR" dirty="0" smtClean="0"/>
          </a:p>
          <a:p>
            <a:r>
              <a:rPr lang="tr-TR" dirty="0" err="1" smtClean="0"/>
              <a:t>Monitor</a:t>
            </a:r>
            <a:r>
              <a:rPr lang="tr-TR" dirty="0" smtClean="0"/>
              <a:t> sayısı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Opioid</a:t>
            </a:r>
            <a:r>
              <a:rPr lang="tr-TR" dirty="0" smtClean="0"/>
              <a:t> PE</a:t>
            </a:r>
          </a:p>
          <a:p>
            <a:r>
              <a:rPr lang="tr-TR" dirty="0" err="1" smtClean="0"/>
              <a:t>Respiratuar</a:t>
            </a:r>
            <a:r>
              <a:rPr lang="tr-TR" dirty="0" smtClean="0"/>
              <a:t> hız</a:t>
            </a:r>
          </a:p>
          <a:p>
            <a:r>
              <a:rPr lang="tr-TR" dirty="0" err="1" smtClean="0"/>
              <a:t>Respiratuar</a:t>
            </a:r>
            <a:r>
              <a:rPr lang="tr-TR" dirty="0" smtClean="0"/>
              <a:t> skor (RS)</a:t>
            </a:r>
          </a:p>
          <a:p>
            <a:r>
              <a:rPr lang="tr-TR" dirty="0" err="1" smtClean="0"/>
              <a:t>Sedasyon</a:t>
            </a:r>
            <a:r>
              <a:rPr lang="tr-TR" dirty="0" smtClean="0"/>
              <a:t> düzeyi</a:t>
            </a:r>
          </a:p>
          <a:p>
            <a:r>
              <a:rPr lang="tr-TR" dirty="0" err="1" smtClean="0"/>
              <a:t>Sedasyon</a:t>
            </a:r>
            <a:r>
              <a:rPr lang="tr-TR" dirty="0" smtClean="0"/>
              <a:t> skoru (SS)</a:t>
            </a:r>
          </a:p>
          <a:p>
            <a:r>
              <a:rPr lang="tr-TR" dirty="0" smtClean="0"/>
              <a:t>Yakın gözlem, </a:t>
            </a:r>
            <a:r>
              <a:rPr lang="tr-TR" dirty="0" err="1" smtClean="0"/>
              <a:t>monitorizasyon</a:t>
            </a:r>
            <a:endParaRPr lang="tr-TR" dirty="0" smtClean="0"/>
          </a:p>
          <a:p>
            <a:r>
              <a:rPr lang="tr-TR" dirty="0" smtClean="0"/>
              <a:t>Yan etki değerlendirmesi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AĞRININ KÜLTÜREL BOYUTU</a:t>
            </a: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 err="1" smtClean="0"/>
              <a:t>David</a:t>
            </a:r>
            <a:r>
              <a:rPr lang="tr-TR" dirty="0" smtClean="0"/>
              <a:t>. B. </a:t>
            </a:r>
            <a:r>
              <a:rPr lang="tr-TR" dirty="0" err="1" smtClean="0"/>
              <a:t>Morris</a:t>
            </a:r>
            <a:endParaRPr lang="tr-TR" dirty="0" smtClean="0"/>
          </a:p>
          <a:p>
            <a:r>
              <a:rPr lang="tr-TR" dirty="0" err="1" smtClean="0"/>
              <a:t>Culture</a:t>
            </a:r>
            <a:r>
              <a:rPr lang="tr-TR" dirty="0" smtClean="0"/>
              <a:t> of </a:t>
            </a:r>
            <a:r>
              <a:rPr lang="tr-TR" dirty="0" err="1" smtClean="0"/>
              <a:t>Pain</a:t>
            </a:r>
            <a:r>
              <a:rPr lang="tr-TR" dirty="0" smtClean="0"/>
              <a:t> 1991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851920" y="1124744"/>
            <a:ext cx="4536504" cy="200054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AĞRI ve AŞK </a:t>
            </a:r>
          </a:p>
          <a:p>
            <a:r>
              <a:rPr lang="tr-TR" sz="2800" dirty="0" smtClean="0"/>
              <a:t>KONTROL ALTINA ALINMASI EN ZOR İKİ DUYGU</a:t>
            </a:r>
          </a:p>
          <a:p>
            <a:r>
              <a:rPr lang="tr-TR" sz="4000" dirty="0" smtClean="0"/>
              <a:t> </a:t>
            </a:r>
            <a:endParaRPr lang="tr-TR" sz="4000" dirty="0"/>
          </a:p>
        </p:txBody>
      </p:sp>
      <p:sp>
        <p:nvSpPr>
          <p:cNvPr id="7" name="6 Komut Düğmesi: Yardım">
            <a:hlinkClick r:id="" action="ppaction://noaction" highlightClick="1"/>
          </p:cNvPr>
          <p:cNvSpPr/>
          <p:nvPr/>
        </p:nvSpPr>
        <p:spPr>
          <a:xfrm>
            <a:off x="2267744" y="3212976"/>
            <a:ext cx="4392488" cy="230425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/>
              <a:t>“MUTLU AŞK ”</a:t>
            </a:r>
          </a:p>
          <a:p>
            <a:pPr algn="ctr"/>
            <a:r>
              <a:rPr lang="tr-TR" sz="2800" dirty="0" smtClean="0">
                <a:sym typeface="Wingdings" pitchFamily="2" charset="2"/>
              </a:rPr>
              <a:t></a:t>
            </a:r>
            <a:endParaRPr lang="tr-TR" sz="2800" dirty="0" smtClean="0"/>
          </a:p>
          <a:p>
            <a:pPr algn="ctr"/>
            <a:r>
              <a:rPr lang="tr-TR" sz="2800" dirty="0" smtClean="0"/>
              <a:t>“HALİNDEN MEMNUN AĞRILI KİŞİ”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Opioid</a:t>
            </a:r>
            <a:r>
              <a:rPr lang="tr-TR" dirty="0" smtClean="0"/>
              <a:t> (morfin) kullanımında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Respiratuar</a:t>
            </a:r>
            <a:r>
              <a:rPr lang="tr-TR" dirty="0" smtClean="0"/>
              <a:t> Skor (RS)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R0: Düzenli, RH&gt;10</a:t>
            </a:r>
          </a:p>
          <a:p>
            <a:r>
              <a:rPr lang="tr-TR" dirty="0" smtClean="0"/>
              <a:t>R1: Horlama, RH&gt;10</a:t>
            </a:r>
          </a:p>
          <a:p>
            <a:r>
              <a:rPr lang="tr-TR" dirty="0" smtClean="0"/>
              <a:t>R2: Düzensiz, RH&gt;10</a:t>
            </a:r>
          </a:p>
          <a:p>
            <a:r>
              <a:rPr lang="tr-TR" dirty="0" smtClean="0"/>
              <a:t>R3: Duraksama veya </a:t>
            </a:r>
            <a:r>
              <a:rPr lang="tr-TR" dirty="0" err="1" smtClean="0"/>
              <a:t>apne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RH&gt;15 (1-5 yaş)</a:t>
            </a:r>
          </a:p>
          <a:p>
            <a:r>
              <a:rPr lang="tr-TR" dirty="0" smtClean="0"/>
              <a:t>RH&gt;20 ( 0-1 yaş)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err="1" smtClean="0"/>
              <a:t>Sedasyon</a:t>
            </a:r>
            <a:r>
              <a:rPr lang="tr-TR" dirty="0" smtClean="0"/>
              <a:t> Skoru (SS)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SS0: Uyanık</a:t>
            </a:r>
          </a:p>
          <a:p>
            <a:r>
              <a:rPr lang="tr-TR" dirty="0" smtClean="0"/>
              <a:t>SS1: Kolay uyandırılabilir</a:t>
            </a:r>
          </a:p>
          <a:p>
            <a:r>
              <a:rPr lang="tr-TR" dirty="0" smtClean="0"/>
              <a:t>SS2: Derin uyku, sözel uyandırılabilir</a:t>
            </a:r>
          </a:p>
          <a:p>
            <a:r>
              <a:rPr lang="tr-TR" dirty="0" smtClean="0"/>
              <a:t>SS3: Derin uyku, </a:t>
            </a:r>
            <a:r>
              <a:rPr lang="tr-TR" dirty="0" err="1" smtClean="0"/>
              <a:t>taktil</a:t>
            </a:r>
            <a:r>
              <a:rPr lang="tr-TR" dirty="0" smtClean="0"/>
              <a:t> uyandırılabilir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İV Morfin kullanımında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Titrasyonda</a:t>
            </a:r>
            <a:r>
              <a:rPr lang="tr-TR" dirty="0" smtClean="0"/>
              <a:t> her 5 </a:t>
            </a:r>
            <a:r>
              <a:rPr lang="tr-TR" dirty="0" err="1" smtClean="0"/>
              <a:t>dk</a:t>
            </a:r>
            <a:r>
              <a:rPr lang="tr-TR" dirty="0" smtClean="0"/>
              <a:t> da</a:t>
            </a:r>
          </a:p>
          <a:p>
            <a:r>
              <a:rPr lang="tr-TR" dirty="0" smtClean="0"/>
              <a:t>Kararlı durumda 1-2 s her 15 </a:t>
            </a:r>
            <a:r>
              <a:rPr lang="tr-TR" dirty="0" err="1" smtClean="0"/>
              <a:t>dk</a:t>
            </a:r>
            <a:r>
              <a:rPr lang="tr-TR" dirty="0" smtClean="0"/>
              <a:t> da</a:t>
            </a:r>
          </a:p>
          <a:p>
            <a:r>
              <a:rPr lang="tr-TR" dirty="0" smtClean="0"/>
              <a:t>İdamede her 4 s de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RS, SS, YE ve analjezik etkinlik değerlendirilir.</a:t>
            </a:r>
          </a:p>
          <a:p>
            <a:pPr>
              <a:buFont typeface="Wingdings" pitchFamily="2" charset="2"/>
              <a:buChar char="ü"/>
            </a:pPr>
            <a:r>
              <a:rPr lang="tr-TR" sz="4000" dirty="0" smtClean="0">
                <a:solidFill>
                  <a:srgbClr val="FF0000"/>
                </a:solidFill>
              </a:rPr>
              <a:t>RH&lt;10, SS=3 DİKKAT !!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prensipler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İndüksiyon: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Amaç: Hızlı analjezi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Analjezi sağlanana kadar devam eden faz</a:t>
            </a:r>
          </a:p>
          <a:p>
            <a:r>
              <a:rPr lang="tr-TR" b="1" dirty="0" smtClean="0"/>
              <a:t>İdame: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Analjezinin devamı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Prensipler: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Multi</a:t>
            </a:r>
            <a:r>
              <a:rPr lang="tr-TR" dirty="0" smtClean="0"/>
              <a:t> - </a:t>
            </a:r>
            <a:r>
              <a:rPr lang="tr-TR" dirty="0" err="1" smtClean="0"/>
              <a:t>modalite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NSAİDs</a:t>
            </a:r>
            <a:r>
              <a:rPr lang="tr-TR" dirty="0" smtClean="0"/>
              <a:t> + </a:t>
            </a:r>
            <a:r>
              <a:rPr lang="tr-TR" dirty="0" err="1" smtClean="0"/>
              <a:t>opioid</a:t>
            </a:r>
            <a:endParaRPr lang="tr-TR" dirty="0" smtClean="0"/>
          </a:p>
          <a:p>
            <a:r>
              <a:rPr lang="tr-TR" dirty="0" err="1" smtClean="0"/>
              <a:t>Opioid</a:t>
            </a:r>
            <a:r>
              <a:rPr lang="tr-TR" dirty="0" smtClean="0"/>
              <a:t> tüketimi</a:t>
            </a:r>
          </a:p>
          <a:p>
            <a:r>
              <a:rPr lang="tr-TR" dirty="0" smtClean="0"/>
              <a:t>Yan etki</a:t>
            </a:r>
          </a:p>
          <a:p>
            <a:endParaRPr lang="tr-TR" dirty="0" smtClean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err="1" smtClean="0"/>
              <a:t>Titrasyon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5 </a:t>
            </a:r>
            <a:r>
              <a:rPr lang="tr-TR" dirty="0" err="1" smtClean="0"/>
              <a:t>dk</a:t>
            </a:r>
            <a:r>
              <a:rPr lang="tr-TR" dirty="0" smtClean="0"/>
              <a:t> da bir</a:t>
            </a:r>
          </a:p>
          <a:p>
            <a:r>
              <a:rPr lang="tr-TR" dirty="0" smtClean="0"/>
              <a:t>Tekrarlayan düşük dozlar</a:t>
            </a:r>
          </a:p>
          <a:p>
            <a:r>
              <a:rPr lang="tr-TR" dirty="0" smtClean="0"/>
              <a:t>RS, SS, YE ve analjezi </a:t>
            </a:r>
            <a:r>
              <a:rPr lang="tr-TR" dirty="0" err="1" smtClean="0"/>
              <a:t>değerl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124200" y="457200"/>
            <a:ext cx="3314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AĞRI TEDAVİSİ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683568" y="1700808"/>
            <a:ext cx="45720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000" b="1" dirty="0"/>
              <a:t>FARMAKOLOJİK % 75 -85</a:t>
            </a:r>
          </a:p>
          <a:p>
            <a:pPr eaLnBrk="0" hangingPunct="0">
              <a:spcBef>
                <a:spcPct val="50000"/>
              </a:spcBef>
            </a:pPr>
            <a:r>
              <a:rPr lang="tr-TR" sz="2000" b="1" dirty="0" err="1"/>
              <a:t>Nonopioid</a:t>
            </a:r>
            <a:endParaRPr lang="tr-TR" sz="2000" b="1" dirty="0"/>
          </a:p>
          <a:p>
            <a:pPr eaLnBrk="0" hangingPunct="0">
              <a:spcBef>
                <a:spcPct val="50000"/>
              </a:spcBef>
            </a:pPr>
            <a:r>
              <a:rPr lang="tr-TR" sz="2000" b="1" dirty="0" err="1"/>
              <a:t>Opioid</a:t>
            </a:r>
            <a:endParaRPr lang="tr-TR" sz="2000" b="1" dirty="0"/>
          </a:p>
          <a:p>
            <a:pPr eaLnBrk="0" hangingPunct="0">
              <a:spcBef>
                <a:spcPct val="50000"/>
              </a:spcBef>
            </a:pPr>
            <a:r>
              <a:rPr lang="tr-TR" sz="2000" b="1" dirty="0" err="1"/>
              <a:t>Adjuvan</a:t>
            </a:r>
            <a:endParaRPr lang="tr-TR" sz="2000" b="1" dirty="0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4572000" y="1700213"/>
            <a:ext cx="4141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 b="1" dirty="0"/>
              <a:t>NONFARMAKOLOJİK %15-25</a:t>
            </a: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3294063" y="3368675"/>
            <a:ext cx="3276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b="1" dirty="0"/>
              <a:t>Psikolojik</a:t>
            </a:r>
          </a:p>
          <a:p>
            <a:pPr eaLnBrk="0" hangingPunct="0">
              <a:spcBef>
                <a:spcPct val="50000"/>
              </a:spcBef>
            </a:pPr>
            <a:r>
              <a:rPr lang="tr-TR" b="1" dirty="0"/>
              <a:t>teknikler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894263" y="336867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/>
              <a:t>Diğer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961063" y="3368675"/>
            <a:ext cx="14478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b="1"/>
              <a:t>Anestetik </a:t>
            </a:r>
          </a:p>
          <a:p>
            <a:pPr eaLnBrk="0" hangingPunct="0">
              <a:spcBef>
                <a:spcPct val="50000"/>
              </a:spcBef>
            </a:pPr>
            <a:r>
              <a:rPr lang="tr-TR" b="1"/>
              <a:t>Teknikler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7408863" y="3368675"/>
            <a:ext cx="14478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b="1" dirty="0"/>
              <a:t>Cerrahi</a:t>
            </a:r>
          </a:p>
          <a:p>
            <a:pPr eaLnBrk="0" hangingPunct="0">
              <a:spcBef>
                <a:spcPct val="50000"/>
              </a:spcBef>
            </a:pPr>
            <a:r>
              <a:rPr lang="tr-TR" b="1" dirty="0"/>
              <a:t>teknikler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199063" y="4816475"/>
            <a:ext cx="2057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1600" b="1" dirty="0" err="1"/>
              <a:t>Nöraksial</a:t>
            </a:r>
            <a:r>
              <a:rPr lang="tr-TR" sz="1600" b="1" dirty="0"/>
              <a:t> </a:t>
            </a:r>
            <a:r>
              <a:rPr lang="tr-TR" sz="1600" b="1" dirty="0" err="1"/>
              <a:t>İnfüzyon</a:t>
            </a:r>
            <a:endParaRPr lang="tr-TR" sz="1600" b="1" dirty="0"/>
          </a:p>
          <a:p>
            <a:pPr eaLnBrk="0" hangingPunct="0">
              <a:spcBef>
                <a:spcPct val="50000"/>
              </a:spcBef>
            </a:pPr>
            <a:r>
              <a:rPr lang="tr-TR" sz="1600" b="1" dirty="0"/>
              <a:t>Sinir blokları</a:t>
            </a:r>
          </a:p>
          <a:p>
            <a:pPr eaLnBrk="0" hangingPunct="0">
              <a:spcBef>
                <a:spcPct val="50000"/>
              </a:spcBef>
            </a:pPr>
            <a:r>
              <a:rPr lang="tr-TR" sz="1600" b="1" dirty="0" err="1"/>
              <a:t>Nörostimülasyon</a:t>
            </a:r>
            <a:r>
              <a:rPr lang="tr-TR" sz="1600" b="1" dirty="0"/>
              <a:t> teknikleri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7561263" y="4797425"/>
            <a:ext cx="1524000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1600" b="1" dirty="0" err="1"/>
              <a:t>Nöroliz</a:t>
            </a:r>
            <a:endParaRPr lang="tr-TR" sz="1600" b="1" dirty="0"/>
          </a:p>
          <a:p>
            <a:pPr eaLnBrk="0" hangingPunct="0">
              <a:spcBef>
                <a:spcPct val="50000"/>
              </a:spcBef>
            </a:pPr>
            <a:r>
              <a:rPr lang="tr-TR" sz="1600" b="1" dirty="0" err="1"/>
              <a:t>Kordotomi</a:t>
            </a:r>
            <a:endParaRPr lang="tr-TR" sz="1600" b="1" dirty="0"/>
          </a:p>
          <a:p>
            <a:pPr eaLnBrk="0" hangingPunct="0">
              <a:spcBef>
                <a:spcPct val="50000"/>
              </a:spcBef>
            </a:pPr>
            <a:r>
              <a:rPr lang="tr-TR" sz="1600" b="1" dirty="0" err="1"/>
              <a:t>Myelotomi</a:t>
            </a:r>
            <a:endParaRPr lang="tr-TR" sz="1600" b="1" dirty="0"/>
          </a:p>
          <a:p>
            <a:pPr eaLnBrk="0" hangingPunct="0">
              <a:spcBef>
                <a:spcPct val="50000"/>
              </a:spcBef>
            </a:pPr>
            <a:r>
              <a:rPr lang="tr-TR" sz="1600" b="1" dirty="0" err="1"/>
              <a:t>Talamatomi</a:t>
            </a:r>
            <a:endParaRPr lang="tr-TR" sz="1600" b="1" dirty="0"/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4208463" y="2446338"/>
            <a:ext cx="13570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 b="1"/>
              <a:t>Noninvaziv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6418263" y="2446338"/>
            <a:ext cx="9194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 b="1"/>
              <a:t>İnvaziv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046663" y="2060575"/>
            <a:ext cx="1495425" cy="469900"/>
            <a:chOff x="3179" y="1298"/>
            <a:chExt cx="942" cy="296"/>
          </a:xfrm>
        </p:grpSpPr>
        <p:sp>
          <p:nvSpPr>
            <p:cNvPr id="16409" name="Line 14"/>
            <p:cNvSpPr>
              <a:spLocks noChangeShapeType="1"/>
            </p:cNvSpPr>
            <p:nvPr/>
          </p:nvSpPr>
          <p:spPr bwMode="auto">
            <a:xfrm flipH="1">
              <a:off x="3179" y="1306"/>
              <a:ext cx="288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16410" name="Line 15"/>
            <p:cNvSpPr>
              <a:spLocks noChangeShapeType="1"/>
            </p:cNvSpPr>
            <p:nvPr/>
          </p:nvSpPr>
          <p:spPr bwMode="auto">
            <a:xfrm>
              <a:off x="3833" y="1298"/>
              <a:ext cx="288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tr-TR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067175" y="2924175"/>
            <a:ext cx="1282700" cy="469900"/>
            <a:chOff x="2563" y="1834"/>
            <a:chExt cx="808" cy="296"/>
          </a:xfrm>
        </p:grpSpPr>
        <p:sp>
          <p:nvSpPr>
            <p:cNvPr id="16407" name="Line 17"/>
            <p:cNvSpPr>
              <a:spLocks noChangeShapeType="1"/>
            </p:cNvSpPr>
            <p:nvPr/>
          </p:nvSpPr>
          <p:spPr bwMode="auto">
            <a:xfrm flipH="1">
              <a:off x="2563" y="1842"/>
              <a:ext cx="288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16408" name="Line 18"/>
            <p:cNvSpPr>
              <a:spLocks noChangeShapeType="1"/>
            </p:cNvSpPr>
            <p:nvPr/>
          </p:nvSpPr>
          <p:spPr bwMode="auto">
            <a:xfrm>
              <a:off x="3131" y="1834"/>
              <a:ext cx="24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tr-TR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342063" y="2911475"/>
            <a:ext cx="1295400" cy="533400"/>
            <a:chOff x="3995" y="1834"/>
            <a:chExt cx="816" cy="336"/>
          </a:xfrm>
        </p:grpSpPr>
        <p:sp>
          <p:nvSpPr>
            <p:cNvPr id="16405" name="Line 20"/>
            <p:cNvSpPr>
              <a:spLocks noChangeShapeType="1"/>
            </p:cNvSpPr>
            <p:nvPr/>
          </p:nvSpPr>
          <p:spPr bwMode="auto">
            <a:xfrm>
              <a:off x="4475" y="1834"/>
              <a:ext cx="336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16406" name="Line 21"/>
            <p:cNvSpPr>
              <a:spLocks noChangeShapeType="1"/>
            </p:cNvSpPr>
            <p:nvPr/>
          </p:nvSpPr>
          <p:spPr bwMode="auto">
            <a:xfrm flipH="1">
              <a:off x="3995" y="1834"/>
              <a:ext cx="288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tr-TR"/>
            </a:p>
          </p:txBody>
        </p:sp>
      </p:grpSp>
      <p:sp>
        <p:nvSpPr>
          <p:cNvPr id="45078" name="Line 22"/>
          <p:cNvSpPr>
            <a:spLocks noChangeShapeType="1"/>
          </p:cNvSpPr>
          <p:nvPr/>
        </p:nvSpPr>
        <p:spPr bwMode="auto">
          <a:xfrm flipH="1">
            <a:off x="6084888" y="4206875"/>
            <a:ext cx="333375" cy="517525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tr-TR"/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>
            <a:off x="7812088" y="4221163"/>
            <a:ext cx="130175" cy="519112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tr-TR"/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3429000" y="990600"/>
            <a:ext cx="2514600" cy="685800"/>
            <a:chOff x="2160" y="624"/>
            <a:chExt cx="1584" cy="432"/>
          </a:xfrm>
        </p:grpSpPr>
        <p:sp>
          <p:nvSpPr>
            <p:cNvPr id="16403" name="Line 25"/>
            <p:cNvSpPr>
              <a:spLocks noChangeShapeType="1"/>
            </p:cNvSpPr>
            <p:nvPr/>
          </p:nvSpPr>
          <p:spPr bwMode="auto">
            <a:xfrm flipH="1">
              <a:off x="2160" y="624"/>
              <a:ext cx="336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16404" name="Line 26"/>
            <p:cNvSpPr>
              <a:spLocks noChangeShapeType="1"/>
            </p:cNvSpPr>
            <p:nvPr/>
          </p:nvSpPr>
          <p:spPr bwMode="auto">
            <a:xfrm>
              <a:off x="3456" y="624"/>
              <a:ext cx="288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0E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889125" y="685800"/>
            <a:ext cx="6035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rgbClr val="FF66FF"/>
                </a:solidFill>
              </a:rPr>
              <a:t>SİSTEMİK  FARMAKOLOJİK  TEDAVİ</a:t>
            </a: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 rot="2615891">
            <a:off x="2393950" y="1843088"/>
            <a:ext cx="504825" cy="1295400"/>
          </a:xfrm>
          <a:prstGeom prst="downArrow">
            <a:avLst>
              <a:gd name="adj1" fmla="val 50000"/>
              <a:gd name="adj2" fmla="val 64151"/>
            </a:avLst>
          </a:prstGeom>
          <a:gradFill rotWithShape="1">
            <a:gsLst>
              <a:gs pos="0">
                <a:srgbClr val="5E7676"/>
              </a:gs>
              <a:gs pos="100000">
                <a:srgbClr val="CC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4457700" y="1981200"/>
            <a:ext cx="504825" cy="1223963"/>
          </a:xfrm>
          <a:prstGeom prst="downArrow">
            <a:avLst>
              <a:gd name="adj1" fmla="val 50000"/>
              <a:gd name="adj2" fmla="val 60613"/>
            </a:avLst>
          </a:prstGeom>
          <a:gradFill rotWithShape="1">
            <a:gsLst>
              <a:gs pos="0">
                <a:srgbClr val="5E7676"/>
              </a:gs>
              <a:gs pos="100000">
                <a:srgbClr val="CC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33400" y="3276600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CCFFFF"/>
                </a:solidFill>
              </a:rPr>
              <a:t>NONOPİOİD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168775" y="3352800"/>
            <a:ext cx="1184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FFFF66"/>
                </a:solidFill>
              </a:rPr>
              <a:t>OPİOİD</a:t>
            </a: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 rot="-2101022">
            <a:off x="6797675" y="1839913"/>
            <a:ext cx="465138" cy="1368425"/>
          </a:xfrm>
          <a:prstGeom prst="downArrow">
            <a:avLst>
              <a:gd name="adj1" fmla="val 50000"/>
              <a:gd name="adj2" fmla="val 73549"/>
            </a:avLst>
          </a:prstGeom>
          <a:gradFill rotWithShape="1">
            <a:gsLst>
              <a:gs pos="0">
                <a:srgbClr val="5E7676"/>
              </a:gs>
              <a:gs pos="100000">
                <a:srgbClr val="CC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7062788" y="3276600"/>
            <a:ext cx="1471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 b="1">
                <a:solidFill>
                  <a:srgbClr val="FF9933"/>
                </a:solidFill>
              </a:rPr>
              <a:t>ADJUVAN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539875" y="3673475"/>
            <a:ext cx="114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1400" b="1" dirty="0" err="1">
                <a:solidFill>
                  <a:schemeClr val="bg1"/>
                </a:solidFill>
              </a:rPr>
              <a:t>Nonasid</a:t>
            </a:r>
            <a:r>
              <a:rPr lang="tr-TR" sz="1400" b="1" dirty="0">
                <a:solidFill>
                  <a:schemeClr val="bg1"/>
                </a:solidFill>
              </a:rPr>
              <a:t>  </a:t>
            </a:r>
          </a:p>
          <a:p>
            <a:pPr algn="ctr"/>
            <a:r>
              <a:rPr lang="tr-TR" sz="1400" b="1" dirty="0" err="1">
                <a:solidFill>
                  <a:schemeClr val="bg1"/>
                </a:solidFill>
              </a:rPr>
              <a:t>antipiretik</a:t>
            </a:r>
            <a:r>
              <a:rPr lang="tr-TR" sz="14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76200" y="3657600"/>
            <a:ext cx="12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Asit </a:t>
            </a:r>
          </a:p>
          <a:p>
            <a:pPr algn="ctr"/>
            <a:r>
              <a:rPr lang="tr-TR" sz="1400" b="1" dirty="0" err="1">
                <a:solidFill>
                  <a:schemeClr val="bg1"/>
                </a:solidFill>
              </a:rPr>
              <a:t>antipiretik</a:t>
            </a:r>
            <a:endParaRPr lang="tr-TR" sz="1400" b="1" dirty="0">
              <a:solidFill>
                <a:schemeClr val="bg1"/>
              </a:solidFill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444875" y="3816350"/>
            <a:ext cx="1339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200" b="1">
                <a:solidFill>
                  <a:srgbClr val="FFFF66"/>
                </a:solidFill>
              </a:rPr>
              <a:t>ZAYIF OPİOİD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4892675" y="3816350"/>
            <a:ext cx="1631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200" b="1">
                <a:solidFill>
                  <a:srgbClr val="FFFF66"/>
                </a:solidFill>
              </a:rPr>
              <a:t>KUVVETLİ OPİOİD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3540125" y="4271963"/>
            <a:ext cx="9763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tr-TR" sz="1400" b="1">
                <a:solidFill>
                  <a:srgbClr val="FFFF66"/>
                </a:solidFill>
              </a:rPr>
              <a:t>Tramadol</a:t>
            </a:r>
          </a:p>
          <a:p>
            <a:pPr algn="just"/>
            <a:endParaRPr lang="tr-TR" sz="1400" b="1">
              <a:solidFill>
                <a:srgbClr val="FFFF66"/>
              </a:solidFill>
            </a:endParaRPr>
          </a:p>
          <a:p>
            <a:pPr algn="just"/>
            <a:r>
              <a:rPr lang="tr-TR" sz="1400" b="1">
                <a:solidFill>
                  <a:srgbClr val="FFFF66"/>
                </a:solidFill>
              </a:rPr>
              <a:t>Kodein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5273675" y="4195763"/>
            <a:ext cx="86042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FF66"/>
                </a:solidFill>
              </a:rPr>
              <a:t>Morfin</a:t>
            </a:r>
          </a:p>
          <a:p>
            <a:endParaRPr lang="tr-TR" sz="1400" b="1">
              <a:solidFill>
                <a:srgbClr val="FFFF66"/>
              </a:solidFill>
            </a:endParaRPr>
          </a:p>
          <a:p>
            <a:r>
              <a:rPr lang="tr-TR" sz="1400" b="1">
                <a:solidFill>
                  <a:srgbClr val="FFFF66"/>
                </a:solidFill>
              </a:rPr>
              <a:t>Fentanil</a:t>
            </a:r>
          </a:p>
          <a:p>
            <a:endParaRPr lang="tr-TR" sz="1400" b="1">
              <a:solidFill>
                <a:srgbClr val="FFFF66"/>
              </a:solidFill>
            </a:endParaRPr>
          </a:p>
          <a:p>
            <a:r>
              <a:rPr lang="tr-TR" sz="1400" b="1">
                <a:solidFill>
                  <a:srgbClr val="FFFF66"/>
                </a:solidFill>
              </a:rPr>
              <a:t>Petidin</a:t>
            </a:r>
          </a:p>
        </p:txBody>
      </p:sp>
      <p:sp>
        <p:nvSpPr>
          <p:cNvPr id="25615" name="Text Box 16"/>
          <p:cNvSpPr txBox="1">
            <a:spLocks noChangeArrowheads="1"/>
          </p:cNvSpPr>
          <p:nvPr/>
        </p:nvSpPr>
        <p:spPr bwMode="auto">
          <a:xfrm>
            <a:off x="1616075" y="4394200"/>
            <a:ext cx="11103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 dirty="0" err="1">
                <a:solidFill>
                  <a:schemeClr val="bg1"/>
                </a:solidFill>
              </a:rPr>
              <a:t>Parasetamol</a:t>
            </a:r>
            <a:endParaRPr lang="tr-TR" sz="1400" b="1" dirty="0">
              <a:solidFill>
                <a:schemeClr val="bg1"/>
              </a:solidFill>
            </a:endParaRPr>
          </a:p>
          <a:p>
            <a:r>
              <a:rPr lang="tr-TR" sz="1400" b="1" dirty="0" err="1">
                <a:solidFill>
                  <a:schemeClr val="bg1"/>
                </a:solidFill>
              </a:rPr>
              <a:t>Metamizol</a:t>
            </a:r>
            <a:endParaRPr lang="tr-TR" sz="1400" dirty="0">
              <a:solidFill>
                <a:schemeClr val="bg1"/>
              </a:solidFill>
            </a:endParaRPr>
          </a:p>
        </p:txBody>
      </p:sp>
      <p:sp>
        <p:nvSpPr>
          <p:cNvPr id="25616" name="Line 17"/>
          <p:cNvSpPr>
            <a:spLocks noChangeShapeType="1"/>
          </p:cNvSpPr>
          <p:nvPr/>
        </p:nvSpPr>
        <p:spPr bwMode="auto">
          <a:xfrm>
            <a:off x="304800" y="4267200"/>
            <a:ext cx="990600" cy="0"/>
          </a:xfrm>
          <a:prstGeom prst="line">
            <a:avLst/>
          </a:prstGeom>
          <a:noFill/>
          <a:ln w="9525">
            <a:solidFill>
              <a:srgbClr val="CCFFFF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5617" name="Line 18"/>
          <p:cNvSpPr>
            <a:spLocks noChangeShapeType="1"/>
          </p:cNvSpPr>
          <p:nvPr/>
        </p:nvSpPr>
        <p:spPr bwMode="auto">
          <a:xfrm>
            <a:off x="1676400" y="4267200"/>
            <a:ext cx="990600" cy="0"/>
          </a:xfrm>
          <a:prstGeom prst="line">
            <a:avLst/>
          </a:prstGeom>
          <a:noFill/>
          <a:ln w="9525">
            <a:solidFill>
              <a:srgbClr val="CCFFFF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5618" name="Line 19"/>
          <p:cNvSpPr>
            <a:spLocks noChangeShapeType="1"/>
          </p:cNvSpPr>
          <p:nvPr/>
        </p:nvSpPr>
        <p:spPr bwMode="auto">
          <a:xfrm flipV="1">
            <a:off x="3521075" y="4143375"/>
            <a:ext cx="1143000" cy="1588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5619" name="Line 20"/>
          <p:cNvSpPr>
            <a:spLocks noChangeShapeType="1"/>
          </p:cNvSpPr>
          <p:nvPr/>
        </p:nvSpPr>
        <p:spPr bwMode="auto">
          <a:xfrm flipV="1">
            <a:off x="4968875" y="4143375"/>
            <a:ext cx="1447800" cy="1588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5620" name="Text Box 21"/>
          <p:cNvSpPr txBox="1">
            <a:spLocks noChangeArrowheads="1"/>
          </p:cNvSpPr>
          <p:nvPr/>
        </p:nvSpPr>
        <p:spPr bwMode="auto">
          <a:xfrm>
            <a:off x="7102475" y="3789363"/>
            <a:ext cx="1393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9900"/>
                </a:solidFill>
              </a:rPr>
              <a:t>Antidepressan</a:t>
            </a:r>
            <a:endParaRPr lang="tr-TR" sz="1400" b="1">
              <a:solidFill>
                <a:schemeClr val="tx1"/>
              </a:solidFill>
            </a:endParaRPr>
          </a:p>
        </p:txBody>
      </p:sp>
      <p:sp>
        <p:nvSpPr>
          <p:cNvPr id="25621" name="Text Box 22"/>
          <p:cNvSpPr txBox="1">
            <a:spLocks noChangeArrowheads="1"/>
          </p:cNvSpPr>
          <p:nvPr/>
        </p:nvSpPr>
        <p:spPr bwMode="auto">
          <a:xfrm>
            <a:off x="2884488" y="1225550"/>
            <a:ext cx="37449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600" b="1">
                <a:solidFill>
                  <a:srgbClr val="FF66FF"/>
                </a:solidFill>
              </a:rPr>
              <a:t>ANALJEZİKLER</a:t>
            </a:r>
          </a:p>
        </p:txBody>
      </p:sp>
      <p:sp>
        <p:nvSpPr>
          <p:cNvPr id="25622" name="Text Box 23"/>
          <p:cNvSpPr txBox="1">
            <a:spLocks noChangeArrowheads="1"/>
          </p:cNvSpPr>
          <p:nvPr/>
        </p:nvSpPr>
        <p:spPr bwMode="auto">
          <a:xfrm>
            <a:off x="7086600" y="4130675"/>
            <a:ext cx="1338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9933"/>
                </a:solidFill>
              </a:rPr>
              <a:t>Antikonvülzan</a:t>
            </a:r>
          </a:p>
        </p:txBody>
      </p:sp>
      <p:sp>
        <p:nvSpPr>
          <p:cNvPr id="25623" name="Text Box 27"/>
          <p:cNvSpPr txBox="1">
            <a:spLocks noChangeArrowheads="1"/>
          </p:cNvSpPr>
          <p:nvPr/>
        </p:nvSpPr>
        <p:spPr bwMode="auto">
          <a:xfrm>
            <a:off x="7086600" y="4435475"/>
            <a:ext cx="1060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1400" b="1">
                <a:solidFill>
                  <a:srgbClr val="FF9933"/>
                </a:solidFill>
              </a:rPr>
              <a:t>α</a:t>
            </a:r>
            <a:r>
              <a:rPr lang="tr-TR" sz="1400" b="1" baseline="-25000">
                <a:solidFill>
                  <a:srgbClr val="FF9933"/>
                </a:solidFill>
              </a:rPr>
              <a:t>2</a:t>
            </a:r>
            <a:r>
              <a:rPr lang="tr-TR" sz="1400" b="1">
                <a:solidFill>
                  <a:srgbClr val="FF9933"/>
                </a:solidFill>
              </a:rPr>
              <a:t>-agonist</a:t>
            </a:r>
          </a:p>
        </p:txBody>
      </p:sp>
      <p:sp>
        <p:nvSpPr>
          <p:cNvPr id="25624" name="Text Box 28"/>
          <p:cNvSpPr txBox="1">
            <a:spLocks noChangeArrowheads="1"/>
          </p:cNvSpPr>
          <p:nvPr/>
        </p:nvSpPr>
        <p:spPr bwMode="auto">
          <a:xfrm>
            <a:off x="7086600" y="4740275"/>
            <a:ext cx="1825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9933"/>
                </a:solidFill>
              </a:rPr>
              <a:t>NMDA antagonisti </a:t>
            </a:r>
          </a:p>
        </p:txBody>
      </p:sp>
      <p:sp>
        <p:nvSpPr>
          <p:cNvPr id="25625" name="Text Box 29"/>
          <p:cNvSpPr txBox="1">
            <a:spLocks noChangeArrowheads="1"/>
          </p:cNvSpPr>
          <p:nvPr/>
        </p:nvSpPr>
        <p:spPr bwMode="auto">
          <a:xfrm>
            <a:off x="7086600" y="5045075"/>
            <a:ext cx="568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9933"/>
                </a:solidFill>
              </a:rPr>
              <a:t>LA  </a:t>
            </a:r>
          </a:p>
        </p:txBody>
      </p:sp>
      <p:sp>
        <p:nvSpPr>
          <p:cNvPr id="25626" name="Text Box 30"/>
          <p:cNvSpPr txBox="1">
            <a:spLocks noChangeArrowheads="1"/>
          </p:cNvSpPr>
          <p:nvPr/>
        </p:nvSpPr>
        <p:spPr bwMode="auto">
          <a:xfrm>
            <a:off x="7086600" y="5349875"/>
            <a:ext cx="1452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9933"/>
                </a:solidFill>
              </a:rPr>
              <a:t>Kas gevşetici  </a:t>
            </a:r>
          </a:p>
        </p:txBody>
      </p:sp>
      <p:sp>
        <p:nvSpPr>
          <p:cNvPr id="25627" name="Text Box 31"/>
          <p:cNvSpPr txBox="1">
            <a:spLocks noChangeArrowheads="1"/>
          </p:cNvSpPr>
          <p:nvPr/>
        </p:nvSpPr>
        <p:spPr bwMode="auto">
          <a:xfrm>
            <a:off x="7089775" y="5654675"/>
            <a:ext cx="1825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9933"/>
                </a:solidFill>
              </a:rPr>
              <a:t>Immunsupressivler </a:t>
            </a:r>
          </a:p>
        </p:txBody>
      </p:sp>
      <p:sp>
        <p:nvSpPr>
          <p:cNvPr id="25628" name="Text Box 32"/>
          <p:cNvSpPr txBox="1">
            <a:spLocks noChangeArrowheads="1"/>
          </p:cNvSpPr>
          <p:nvPr/>
        </p:nvSpPr>
        <p:spPr bwMode="auto">
          <a:xfrm>
            <a:off x="7069138" y="5959475"/>
            <a:ext cx="19224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9933"/>
                </a:solidFill>
              </a:rPr>
              <a:t>Ca++ düzenleyiciler </a:t>
            </a:r>
          </a:p>
        </p:txBody>
      </p:sp>
      <p:sp>
        <p:nvSpPr>
          <p:cNvPr id="25629" name="Text Box 37"/>
          <p:cNvSpPr txBox="1">
            <a:spLocks noChangeArrowheads="1"/>
          </p:cNvSpPr>
          <p:nvPr/>
        </p:nvSpPr>
        <p:spPr bwMode="auto">
          <a:xfrm>
            <a:off x="3551238" y="5122863"/>
            <a:ext cx="117633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FF66"/>
                </a:solidFill>
              </a:rPr>
              <a:t>Propoksifen</a:t>
            </a:r>
          </a:p>
          <a:p>
            <a:endParaRPr lang="tr-TR" sz="1400" b="1">
              <a:solidFill>
                <a:srgbClr val="FFFF66"/>
              </a:solidFill>
            </a:endParaRPr>
          </a:p>
          <a:p>
            <a:r>
              <a:rPr lang="tr-TR" sz="1400" b="1">
                <a:solidFill>
                  <a:srgbClr val="FFFF66"/>
                </a:solidFill>
              </a:rPr>
              <a:t>Buprenorfin</a:t>
            </a:r>
          </a:p>
        </p:txBody>
      </p:sp>
      <p:sp>
        <p:nvSpPr>
          <p:cNvPr id="25630" name="Text Box 38"/>
          <p:cNvSpPr txBox="1">
            <a:spLocks noChangeArrowheads="1"/>
          </p:cNvSpPr>
          <p:nvPr/>
        </p:nvSpPr>
        <p:spPr bwMode="auto">
          <a:xfrm>
            <a:off x="5241925" y="5518150"/>
            <a:ext cx="13271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rgbClr val="FFFF66"/>
                </a:solidFill>
              </a:rPr>
              <a:t>Oksikodon</a:t>
            </a:r>
          </a:p>
          <a:p>
            <a:endParaRPr lang="tr-TR" sz="1400" b="1">
              <a:solidFill>
                <a:srgbClr val="FFFF66"/>
              </a:solidFill>
            </a:endParaRPr>
          </a:p>
          <a:p>
            <a:r>
              <a:rPr lang="tr-TR" sz="1400" b="1">
                <a:solidFill>
                  <a:srgbClr val="FFFF66"/>
                </a:solidFill>
              </a:rPr>
              <a:t>Hidromorfon </a:t>
            </a:r>
          </a:p>
          <a:p>
            <a:endParaRPr lang="tr-TR" sz="1400" b="1">
              <a:solidFill>
                <a:srgbClr val="FFFF66"/>
              </a:solidFill>
            </a:endParaRPr>
          </a:p>
          <a:p>
            <a:r>
              <a:rPr lang="tr-TR" sz="1400" b="1">
                <a:solidFill>
                  <a:srgbClr val="FFFF66"/>
                </a:solidFill>
              </a:rPr>
              <a:t>Metadon </a:t>
            </a:r>
          </a:p>
        </p:txBody>
      </p:sp>
      <p:sp>
        <p:nvSpPr>
          <p:cNvPr id="25631" name="Text Box 40"/>
          <p:cNvSpPr txBox="1">
            <a:spLocks noChangeArrowheads="1"/>
          </p:cNvSpPr>
          <p:nvPr/>
        </p:nvSpPr>
        <p:spPr bwMode="auto">
          <a:xfrm>
            <a:off x="180975" y="4343400"/>
            <a:ext cx="119616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 dirty="0">
                <a:solidFill>
                  <a:schemeClr val="bg1"/>
                </a:solidFill>
              </a:rPr>
              <a:t>NONSELEKTİF</a:t>
            </a:r>
          </a:p>
          <a:p>
            <a:r>
              <a:rPr lang="tr-TR" sz="1400" b="1" dirty="0">
                <a:solidFill>
                  <a:schemeClr val="bg1"/>
                </a:solidFill>
              </a:rPr>
              <a:t>  (NSAİİ)</a:t>
            </a:r>
          </a:p>
          <a:p>
            <a:r>
              <a:rPr lang="tr-TR" sz="1400" b="1" dirty="0">
                <a:solidFill>
                  <a:schemeClr val="bg1"/>
                </a:solidFill>
              </a:rPr>
              <a:t> </a:t>
            </a:r>
            <a:r>
              <a:rPr lang="tr-TR" sz="1400" b="1" dirty="0" err="1">
                <a:solidFill>
                  <a:schemeClr val="bg1"/>
                </a:solidFill>
              </a:rPr>
              <a:t>Diklofenak</a:t>
            </a:r>
            <a:endParaRPr lang="tr-TR" sz="1400" b="1" dirty="0">
              <a:solidFill>
                <a:schemeClr val="bg1"/>
              </a:solidFill>
            </a:endParaRPr>
          </a:p>
          <a:p>
            <a:r>
              <a:rPr lang="tr-TR" sz="1400" b="1" dirty="0">
                <a:solidFill>
                  <a:schemeClr val="bg1"/>
                </a:solidFill>
              </a:rPr>
              <a:t> </a:t>
            </a:r>
            <a:r>
              <a:rPr lang="tr-TR" sz="1400" b="1" dirty="0" err="1">
                <a:solidFill>
                  <a:schemeClr val="bg1"/>
                </a:solidFill>
              </a:rPr>
              <a:t>Oksikam</a:t>
            </a:r>
            <a:endParaRPr lang="tr-TR" sz="1400" b="1" dirty="0">
              <a:solidFill>
                <a:schemeClr val="bg1"/>
              </a:solidFill>
            </a:endParaRPr>
          </a:p>
          <a:p>
            <a:r>
              <a:rPr lang="tr-TR" sz="1400" b="1" dirty="0">
                <a:solidFill>
                  <a:schemeClr val="bg1"/>
                </a:solidFill>
              </a:rPr>
              <a:t> </a:t>
            </a:r>
            <a:r>
              <a:rPr lang="tr-TR" sz="1400" b="1" dirty="0" err="1">
                <a:solidFill>
                  <a:schemeClr val="bg1"/>
                </a:solidFill>
              </a:rPr>
              <a:t>Naproksen</a:t>
            </a:r>
            <a:endParaRPr lang="tr-TR" sz="1400" b="1" dirty="0">
              <a:solidFill>
                <a:schemeClr val="bg1"/>
              </a:solidFill>
            </a:endParaRPr>
          </a:p>
          <a:p>
            <a:r>
              <a:rPr lang="tr-TR" sz="1400" b="1" dirty="0">
                <a:solidFill>
                  <a:schemeClr val="bg1"/>
                </a:solidFill>
              </a:rPr>
              <a:t> </a:t>
            </a:r>
            <a:r>
              <a:rPr lang="tr-TR" sz="1400" b="1" dirty="0" err="1">
                <a:solidFill>
                  <a:schemeClr val="bg1"/>
                </a:solidFill>
              </a:rPr>
              <a:t>Ketoprofen</a:t>
            </a:r>
            <a:endParaRPr lang="tr-TR" sz="1400" b="1" dirty="0">
              <a:solidFill>
                <a:schemeClr val="bg1"/>
              </a:solidFill>
            </a:endParaRPr>
          </a:p>
          <a:p>
            <a:endParaRPr lang="tr-TR" sz="1400" b="1" dirty="0">
              <a:solidFill>
                <a:schemeClr val="bg1"/>
              </a:solidFill>
            </a:endParaRPr>
          </a:p>
          <a:p>
            <a:r>
              <a:rPr lang="tr-TR" sz="1400" b="1" dirty="0">
                <a:solidFill>
                  <a:schemeClr val="bg1"/>
                </a:solidFill>
              </a:rPr>
              <a:t>SELEKTİF</a:t>
            </a:r>
          </a:p>
          <a:p>
            <a:r>
              <a:rPr lang="tr-TR" sz="1400" b="1" dirty="0">
                <a:solidFill>
                  <a:schemeClr val="bg1"/>
                </a:solidFill>
              </a:rPr>
              <a:t> </a:t>
            </a:r>
            <a:r>
              <a:rPr lang="tr-TR" sz="1400" b="1" dirty="0" err="1">
                <a:solidFill>
                  <a:schemeClr val="bg1"/>
                </a:solidFill>
              </a:rPr>
              <a:t>Selekoksib</a:t>
            </a:r>
            <a:endParaRPr lang="tr-TR" sz="1400" b="1" dirty="0">
              <a:solidFill>
                <a:schemeClr val="bg1"/>
              </a:solidFill>
            </a:endParaRPr>
          </a:p>
          <a:p>
            <a:r>
              <a:rPr lang="tr-TR" sz="1400" b="1" dirty="0">
                <a:solidFill>
                  <a:schemeClr val="bg1"/>
                </a:solidFill>
              </a:rPr>
              <a:t> </a:t>
            </a:r>
            <a:r>
              <a:rPr lang="tr-TR" sz="1400" b="1" dirty="0" err="1">
                <a:solidFill>
                  <a:schemeClr val="bg1"/>
                </a:solidFill>
              </a:rPr>
              <a:t>Refokoksib</a:t>
            </a:r>
            <a:endParaRPr lang="tr-TR" sz="1400" b="1" dirty="0">
              <a:solidFill>
                <a:schemeClr val="bg1"/>
              </a:solidFill>
            </a:endParaRPr>
          </a:p>
        </p:txBody>
      </p:sp>
      <p:sp>
        <p:nvSpPr>
          <p:cNvPr id="25632" name="Line 41"/>
          <p:cNvSpPr>
            <a:spLocks noChangeShapeType="1"/>
          </p:cNvSpPr>
          <p:nvPr/>
        </p:nvSpPr>
        <p:spPr bwMode="auto">
          <a:xfrm flipV="1">
            <a:off x="7086600" y="3732213"/>
            <a:ext cx="1447800" cy="1587"/>
          </a:xfrm>
          <a:prstGeom prst="line">
            <a:avLst/>
          </a:prstGeom>
          <a:noFill/>
          <a:ln w="9525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 smtClean="0"/>
              <a:t>NONOPİOİDLER: </a:t>
            </a:r>
            <a:br>
              <a:rPr lang="tr-TR" dirty="0" smtClean="0"/>
            </a:br>
            <a:r>
              <a:rPr lang="tr-TR" b="1" i="1" dirty="0" err="1" smtClean="0"/>
              <a:t>Asetominofen</a:t>
            </a:r>
            <a:r>
              <a:rPr lang="tr-TR" b="1" i="1" dirty="0" smtClean="0"/>
              <a:t>-</a:t>
            </a:r>
            <a:r>
              <a:rPr lang="tr-TR" b="1" i="1" dirty="0" err="1" smtClean="0"/>
              <a:t>Parasetamol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WHO basamak 1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Hafif/orta ağrı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Oral </a:t>
            </a:r>
            <a:r>
              <a:rPr lang="tr-TR" dirty="0" err="1" smtClean="0"/>
              <a:t>biyoyararlanım</a:t>
            </a:r>
            <a:r>
              <a:rPr lang="tr-TR" dirty="0" smtClean="0"/>
              <a:t> %80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Etki başlama oral 30 / İV 15 </a:t>
            </a:r>
            <a:r>
              <a:rPr lang="tr-TR" dirty="0" err="1" smtClean="0"/>
              <a:t>dk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Etki süresi 4-6 s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Metabolizma </a:t>
            </a:r>
            <a:r>
              <a:rPr lang="tr-TR" dirty="0" err="1" smtClean="0"/>
              <a:t>hepatik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Eliminasyon </a:t>
            </a:r>
            <a:r>
              <a:rPr lang="tr-TR" dirty="0" err="1" smtClean="0"/>
              <a:t>üriner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Kontrendikasyon</a:t>
            </a:r>
            <a:r>
              <a:rPr lang="tr-TR" dirty="0" smtClean="0"/>
              <a:t>: Akut </a:t>
            </a:r>
            <a:r>
              <a:rPr lang="tr-TR" dirty="0" err="1" smtClean="0"/>
              <a:t>kc</a:t>
            </a:r>
            <a:r>
              <a:rPr lang="tr-TR" dirty="0" smtClean="0"/>
              <a:t> hastalığı ve </a:t>
            </a:r>
            <a:r>
              <a:rPr lang="tr-TR" dirty="0" err="1" smtClean="0"/>
              <a:t>dekompanse</a:t>
            </a:r>
            <a:r>
              <a:rPr lang="tr-TR" dirty="0" smtClean="0"/>
              <a:t> </a:t>
            </a:r>
            <a:r>
              <a:rPr lang="tr-TR" dirty="0" err="1" smtClean="0"/>
              <a:t>kr</a:t>
            </a:r>
            <a:r>
              <a:rPr lang="tr-TR" dirty="0" smtClean="0"/>
              <a:t> </a:t>
            </a:r>
            <a:r>
              <a:rPr lang="tr-TR" dirty="0" err="1" smtClean="0"/>
              <a:t>kc</a:t>
            </a:r>
            <a:r>
              <a:rPr lang="tr-TR" dirty="0" smtClean="0"/>
              <a:t> </a:t>
            </a:r>
            <a:r>
              <a:rPr lang="tr-TR" dirty="0" err="1" smtClean="0"/>
              <a:t>hast</a:t>
            </a:r>
            <a:endParaRPr lang="tr-TR" dirty="0" smtClean="0"/>
          </a:p>
          <a:p>
            <a:r>
              <a:rPr lang="tr-TR" dirty="0" err="1" smtClean="0"/>
              <a:t>Teropatik</a:t>
            </a:r>
            <a:r>
              <a:rPr lang="tr-TR" dirty="0" smtClean="0"/>
              <a:t> indeks geniş</a:t>
            </a:r>
          </a:p>
          <a:p>
            <a:r>
              <a:rPr lang="tr-TR" dirty="0" err="1" smtClean="0"/>
              <a:t>Kc</a:t>
            </a:r>
            <a:r>
              <a:rPr lang="tr-TR" dirty="0" smtClean="0"/>
              <a:t> </a:t>
            </a:r>
            <a:r>
              <a:rPr lang="tr-TR" dirty="0" err="1" smtClean="0"/>
              <a:t>toksititesi</a:t>
            </a:r>
            <a:r>
              <a:rPr lang="tr-TR" dirty="0" smtClean="0"/>
              <a:t> 100-150 mg/kg</a:t>
            </a:r>
          </a:p>
          <a:p>
            <a:r>
              <a:rPr lang="tr-TR" dirty="0" smtClean="0"/>
              <a:t>15 mg/kg 6 s ara ile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tr-TR" dirty="0" err="1" smtClean="0"/>
              <a:t>Nonopioidler</a:t>
            </a:r>
            <a:r>
              <a:rPr lang="tr-TR" dirty="0" smtClean="0"/>
              <a:t>: </a:t>
            </a:r>
            <a:r>
              <a:rPr lang="tr-TR" dirty="0" err="1" smtClean="0"/>
              <a:t>NSAİDs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WHO 1. basamak</a:t>
            </a:r>
          </a:p>
          <a:p>
            <a:r>
              <a:rPr lang="tr-TR" dirty="0" smtClean="0"/>
              <a:t>Zayıf/orta ağrıda tek başına</a:t>
            </a:r>
          </a:p>
          <a:p>
            <a:r>
              <a:rPr lang="tr-TR" dirty="0" smtClean="0"/>
              <a:t>Şiddetli ağrı </a:t>
            </a:r>
            <a:r>
              <a:rPr lang="tr-TR" dirty="0" err="1" smtClean="0"/>
              <a:t>multimodal</a:t>
            </a:r>
            <a:r>
              <a:rPr lang="tr-TR" dirty="0" smtClean="0"/>
              <a:t> analjezi</a:t>
            </a:r>
          </a:p>
          <a:p>
            <a:r>
              <a:rPr lang="tr-TR" dirty="0" smtClean="0"/>
              <a:t>Ciddi YE : GİS kanama ve </a:t>
            </a:r>
            <a:r>
              <a:rPr lang="tr-TR" dirty="0" err="1" smtClean="0"/>
              <a:t>renal</a:t>
            </a:r>
            <a:r>
              <a:rPr lang="tr-TR" dirty="0" smtClean="0"/>
              <a:t> yetmezlik</a:t>
            </a:r>
          </a:p>
          <a:p>
            <a:pPr>
              <a:buFont typeface="Wingdings" pitchFamily="2" charset="2"/>
              <a:buChar char="ü"/>
            </a:pPr>
            <a:r>
              <a:rPr lang="tr-TR" dirty="0" err="1" smtClean="0"/>
              <a:t>Hipovolemi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BY (akut-kronik)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Yaşlı hastalar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&gt;5 gün tedavi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P. </a:t>
            </a:r>
            <a:r>
              <a:rPr lang="tr-TR" dirty="0" err="1" smtClean="0"/>
              <a:t>Ulser</a:t>
            </a:r>
            <a:r>
              <a:rPr lang="tr-TR" dirty="0" smtClean="0"/>
              <a:t> öyküsü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Yüksek doz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Diğer </a:t>
            </a:r>
            <a:r>
              <a:rPr lang="tr-TR" dirty="0" err="1" smtClean="0"/>
              <a:t>NSAİDs</a:t>
            </a:r>
            <a:r>
              <a:rPr lang="tr-TR" dirty="0" smtClean="0"/>
              <a:t> ile kombinasyon (aspirin)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42844" y="357166"/>
          <a:ext cx="8858310" cy="614934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476385"/>
                <a:gridCol w="1476385"/>
                <a:gridCol w="1476385"/>
                <a:gridCol w="1476385"/>
                <a:gridCol w="1476385"/>
                <a:gridCol w="1476385"/>
              </a:tblGrid>
              <a:tr h="57150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NSAİDs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Uygulama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</a:t>
                      </a:r>
                      <a:r>
                        <a:rPr lang="tr-TR" baseline="0" dirty="0" smtClean="0"/>
                        <a:t> Başlama (</a:t>
                      </a:r>
                      <a:r>
                        <a:rPr lang="tr-TR" baseline="0" dirty="0" err="1" smtClean="0"/>
                        <a:t>dk</a:t>
                      </a:r>
                      <a:r>
                        <a:rPr lang="tr-TR" baseline="0" dirty="0" smtClean="0"/>
                        <a:t>)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 Süre (s)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Pozoloji</a:t>
                      </a:r>
                      <a:r>
                        <a:rPr lang="tr-TR" dirty="0" smtClean="0"/>
                        <a:t> (mg)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Pozoloji</a:t>
                      </a:r>
                      <a:r>
                        <a:rPr lang="tr-TR" dirty="0" smtClean="0"/>
                        <a:t> (mg/gün)</a:t>
                      </a:r>
                      <a:endParaRPr lang="tr-TR" dirty="0"/>
                    </a:p>
                  </a:txBody>
                  <a:tcPr anchor="ctr"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Diklofenak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</a:t>
                      </a:r>
                    </a:p>
                    <a:p>
                      <a:r>
                        <a:rPr lang="tr-TR" dirty="0" smtClean="0"/>
                        <a:t>IM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60-120</a:t>
                      </a:r>
                    </a:p>
                    <a:p>
                      <a:r>
                        <a:rPr lang="tr-TR" dirty="0" smtClean="0"/>
                        <a:t>20-30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8-12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Ibuprofen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60-120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6-8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400</a:t>
                      </a:r>
                    </a:p>
                    <a:p>
                      <a:r>
                        <a:rPr lang="tr-TR" dirty="0" smtClean="0"/>
                        <a:t>10 mg/kg</a:t>
                      </a:r>
                    </a:p>
                    <a:p>
                      <a:r>
                        <a:rPr lang="tr-TR" dirty="0" smtClean="0"/>
                        <a:t>(&lt;40 kg)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1200</a:t>
                      </a:r>
                    </a:p>
                    <a:p>
                      <a:r>
                        <a:rPr lang="tr-TR" dirty="0" smtClean="0"/>
                        <a:t>10 mg/kg x 3</a:t>
                      </a:r>
                      <a:endParaRPr lang="tr-TR" dirty="0"/>
                    </a:p>
                  </a:txBody>
                  <a:tcPr anchor="ctr"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Ketoprofen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</a:t>
                      </a:r>
                    </a:p>
                    <a:p>
                      <a:r>
                        <a:rPr lang="tr-TR" dirty="0" smtClean="0"/>
                        <a:t>PO PR</a:t>
                      </a:r>
                    </a:p>
                    <a:p>
                      <a:r>
                        <a:rPr lang="tr-TR" dirty="0" smtClean="0"/>
                        <a:t>IV-IM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60-90</a:t>
                      </a:r>
                    </a:p>
                    <a:p>
                      <a:r>
                        <a:rPr lang="tr-TR" dirty="0" smtClean="0"/>
                        <a:t>60-90</a:t>
                      </a:r>
                    </a:p>
                    <a:p>
                      <a:r>
                        <a:rPr lang="tr-TR" dirty="0" smtClean="0"/>
                        <a:t>20-30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8-12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50-100</a:t>
                      </a:r>
                    </a:p>
                    <a:p>
                      <a:r>
                        <a:rPr lang="tr-TR" dirty="0" smtClean="0"/>
                        <a:t>150</a:t>
                      </a:r>
                    </a:p>
                    <a:p>
                      <a:r>
                        <a:rPr lang="tr-TR" dirty="0" smtClean="0"/>
                        <a:t>100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150-300</a:t>
                      </a:r>
                    </a:p>
                    <a:p>
                      <a:r>
                        <a:rPr lang="tr-TR" dirty="0" smtClean="0"/>
                        <a:t>150-300</a:t>
                      </a:r>
                    </a:p>
                    <a:p>
                      <a:r>
                        <a:rPr lang="tr-TR" dirty="0" smtClean="0"/>
                        <a:t>100-300</a:t>
                      </a:r>
                      <a:endParaRPr lang="tr-TR" dirty="0"/>
                    </a:p>
                  </a:txBody>
                  <a:tcPr anchor="ctr"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Naproxen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</a:t>
                      </a:r>
                    </a:p>
                    <a:p>
                      <a:r>
                        <a:rPr lang="tr-TR" dirty="0" smtClean="0"/>
                        <a:t>PO PR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</a:p>
                    <a:p>
                      <a:r>
                        <a:rPr lang="tr-TR" dirty="0" smtClean="0"/>
                        <a:t>180-240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</a:t>
                      </a:r>
                    </a:p>
                    <a:p>
                      <a:r>
                        <a:rPr lang="tr-TR" dirty="0" smtClean="0"/>
                        <a:t>24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500-550</a:t>
                      </a:r>
                    </a:p>
                    <a:p>
                      <a:r>
                        <a:rPr lang="tr-TR" dirty="0" smtClean="0"/>
                        <a:t>750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Nimesulid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200</a:t>
                      </a:r>
                      <a:endParaRPr lang="tr-TR" dirty="0"/>
                    </a:p>
                  </a:txBody>
                  <a:tcPr anchor="ctr"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Piroxicam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</a:t>
                      </a:r>
                    </a:p>
                    <a:p>
                      <a:r>
                        <a:rPr lang="tr-TR" dirty="0" smtClean="0"/>
                        <a:t>IR</a:t>
                      </a:r>
                    </a:p>
                    <a:p>
                      <a:r>
                        <a:rPr lang="tr-TR" dirty="0" smtClean="0"/>
                        <a:t>IM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90</a:t>
                      </a:r>
                    </a:p>
                    <a:p>
                      <a:r>
                        <a:rPr lang="tr-TR" dirty="0" smtClean="0"/>
                        <a:t>60-90</a:t>
                      </a:r>
                    </a:p>
                    <a:p>
                      <a:r>
                        <a:rPr lang="tr-TR" dirty="0" smtClean="0"/>
                        <a:t>30-60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12-24</a:t>
                      </a:r>
                    </a:p>
                    <a:p>
                      <a:r>
                        <a:rPr lang="tr-TR" dirty="0" smtClean="0"/>
                        <a:t>24</a:t>
                      </a:r>
                    </a:p>
                    <a:p>
                      <a:r>
                        <a:rPr lang="tr-TR" dirty="0" smtClean="0"/>
                        <a:t>12-24</a:t>
                      </a:r>
                    </a:p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10-30</a:t>
                      </a:r>
                    </a:p>
                    <a:p>
                      <a:r>
                        <a:rPr lang="tr-TR" dirty="0" smtClean="0"/>
                        <a:t>20</a:t>
                      </a:r>
                    </a:p>
                    <a:p>
                      <a:r>
                        <a:rPr lang="tr-TR" dirty="0" smtClean="0"/>
                        <a:t>20-40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Tenoxicam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</a:t>
                      </a:r>
                    </a:p>
                    <a:p>
                      <a:r>
                        <a:rPr lang="tr-TR" dirty="0" smtClean="0"/>
                        <a:t>IR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90</a:t>
                      </a:r>
                    </a:p>
                    <a:p>
                      <a:r>
                        <a:rPr lang="tr-TR" dirty="0" smtClean="0"/>
                        <a:t>60-90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24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10-20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10-20</a:t>
                      </a:r>
                    </a:p>
                    <a:p>
                      <a:r>
                        <a:rPr lang="tr-TR" dirty="0" smtClean="0"/>
                        <a:t>20</a:t>
                      </a:r>
                      <a:endParaRPr lang="tr-T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O2 / </a:t>
            </a:r>
            <a:r>
              <a:rPr lang="tr-TR" dirty="0" err="1" smtClean="0"/>
              <a:t>Nitröz</a:t>
            </a:r>
            <a:r>
              <a:rPr lang="tr-TR" dirty="0" smtClean="0"/>
              <a:t> Oksit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Analjezik, </a:t>
            </a:r>
            <a:r>
              <a:rPr lang="tr-TR" dirty="0" err="1" smtClean="0"/>
              <a:t>sedatif</a:t>
            </a:r>
            <a:r>
              <a:rPr lang="tr-TR" dirty="0" smtClean="0"/>
              <a:t>, </a:t>
            </a:r>
            <a:r>
              <a:rPr lang="tr-TR" dirty="0" err="1" smtClean="0"/>
              <a:t>anksiyolitik</a:t>
            </a:r>
            <a:endParaRPr lang="tr-TR" dirty="0" smtClean="0"/>
          </a:p>
          <a:p>
            <a:r>
              <a:rPr lang="tr-TR" dirty="0" smtClean="0"/>
              <a:t>Zayıf/orta </a:t>
            </a:r>
            <a:r>
              <a:rPr lang="tr-TR" dirty="0" err="1" smtClean="0"/>
              <a:t>prodesürel</a:t>
            </a:r>
            <a:r>
              <a:rPr lang="tr-TR" dirty="0" smtClean="0"/>
              <a:t> ağrı</a:t>
            </a:r>
          </a:p>
          <a:p>
            <a:r>
              <a:rPr lang="tr-TR" dirty="0" err="1" smtClean="0"/>
              <a:t>Venöz</a:t>
            </a:r>
            <a:r>
              <a:rPr lang="tr-TR" dirty="0" smtClean="0"/>
              <a:t> </a:t>
            </a:r>
            <a:r>
              <a:rPr lang="tr-TR" dirty="0" err="1" smtClean="0"/>
              <a:t>kanulasyon</a:t>
            </a:r>
            <a:endParaRPr lang="tr-TR" dirty="0" smtClean="0"/>
          </a:p>
          <a:p>
            <a:r>
              <a:rPr lang="tr-TR" dirty="0" err="1" smtClean="0"/>
              <a:t>Komb</a:t>
            </a:r>
            <a:r>
              <a:rPr lang="tr-TR" dirty="0" smtClean="0"/>
              <a:t> /</a:t>
            </a:r>
            <a:r>
              <a:rPr lang="tr-TR" dirty="0" err="1" smtClean="0"/>
              <a:t>multimodal</a:t>
            </a:r>
            <a:r>
              <a:rPr lang="tr-TR" dirty="0" smtClean="0"/>
              <a:t> analjezi (şiddetli ağrı)</a:t>
            </a:r>
          </a:p>
          <a:p>
            <a:r>
              <a:rPr lang="tr-TR" dirty="0" err="1" smtClean="0"/>
              <a:t>Konrendikasyon</a:t>
            </a:r>
            <a:r>
              <a:rPr lang="tr-TR" dirty="0" smtClean="0"/>
              <a:t>: Amfizem, GİS </a:t>
            </a:r>
            <a:r>
              <a:rPr lang="tr-TR" dirty="0" err="1" smtClean="0"/>
              <a:t>oklüzyon</a:t>
            </a:r>
            <a:r>
              <a:rPr lang="tr-TR" dirty="0" smtClean="0"/>
              <a:t>, sinüs </a:t>
            </a:r>
            <a:r>
              <a:rPr lang="tr-TR" dirty="0" err="1" smtClean="0"/>
              <a:t>inflamasyonu</a:t>
            </a:r>
            <a:r>
              <a:rPr lang="tr-TR" dirty="0" smtClean="0"/>
              <a:t>, orta kulak </a:t>
            </a:r>
            <a:r>
              <a:rPr lang="tr-TR" dirty="0" err="1" smtClean="0"/>
              <a:t>infl</a:t>
            </a:r>
            <a:r>
              <a:rPr lang="tr-TR" dirty="0" smtClean="0"/>
              <a:t>, </a:t>
            </a:r>
            <a:r>
              <a:rPr lang="tr-TR" dirty="0" err="1" smtClean="0"/>
              <a:t>pnömotoraks</a:t>
            </a:r>
            <a:r>
              <a:rPr lang="tr-TR" dirty="0" smtClean="0"/>
              <a:t>, ciddi göğüs travması, KİBAS, hava </a:t>
            </a:r>
            <a:r>
              <a:rPr lang="tr-TR" dirty="0" err="1" smtClean="0"/>
              <a:t>embolisi</a:t>
            </a:r>
            <a:r>
              <a:rPr lang="tr-TR" dirty="0" smtClean="0"/>
              <a:t>, vurgun, B12 </a:t>
            </a:r>
            <a:r>
              <a:rPr lang="tr-TR" dirty="0" err="1" smtClean="0"/>
              <a:t>vit</a:t>
            </a:r>
            <a:r>
              <a:rPr lang="tr-TR" dirty="0" smtClean="0"/>
              <a:t> eksikliği.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tr-TR" sz="3200" dirty="0" smtClean="0"/>
              <a:t>AĞRI :</a:t>
            </a:r>
            <a:endParaRPr lang="tr-TR" sz="320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tr-TR" sz="1600" b="1" dirty="0" smtClean="0"/>
              <a:t>IASP</a:t>
            </a:r>
          </a:p>
          <a:p>
            <a:endParaRPr lang="tr-TR" sz="1600" b="1" dirty="0" smtClean="0"/>
          </a:p>
          <a:p>
            <a:endParaRPr lang="tr-TR" sz="1600" b="1" dirty="0"/>
          </a:p>
          <a:p>
            <a:r>
              <a:rPr lang="tr-TR" sz="1600" b="1" dirty="0" err="1" smtClean="0"/>
              <a:t>Herzaman</a:t>
            </a:r>
            <a:r>
              <a:rPr lang="tr-TR" sz="1600" b="1" dirty="0" smtClean="0"/>
              <a:t> öznel</a:t>
            </a:r>
          </a:p>
          <a:p>
            <a:endParaRPr lang="tr-TR" sz="1600" b="1" dirty="0"/>
          </a:p>
          <a:p>
            <a:endParaRPr lang="tr-TR" sz="1600" b="1" dirty="0" smtClean="0"/>
          </a:p>
          <a:p>
            <a:r>
              <a:rPr lang="tr-TR" sz="1600" b="1" dirty="0" smtClean="0"/>
              <a:t>“</a:t>
            </a:r>
            <a:r>
              <a:rPr lang="tr-TR" sz="1600" b="1" dirty="0" err="1" smtClean="0"/>
              <a:t>Nöroanatomik</a:t>
            </a:r>
            <a:r>
              <a:rPr lang="tr-TR" sz="1600" b="1" dirty="0" smtClean="0"/>
              <a:t>, </a:t>
            </a:r>
            <a:r>
              <a:rPr lang="tr-TR" sz="1600" b="1" dirty="0" err="1" smtClean="0"/>
              <a:t>nörofizyolojik</a:t>
            </a:r>
            <a:r>
              <a:rPr lang="tr-TR" sz="1600" b="1" dirty="0" smtClean="0"/>
              <a:t>” (BC)</a:t>
            </a:r>
          </a:p>
          <a:p>
            <a:endParaRPr lang="tr-TR" sz="1600" b="1" dirty="0" smtClean="0"/>
          </a:p>
          <a:p>
            <a:endParaRPr lang="tr-TR" sz="1600" b="1" dirty="0"/>
          </a:p>
          <a:p>
            <a:r>
              <a:rPr lang="tr-TR" sz="1600" b="1" dirty="0" smtClean="0"/>
              <a:t>“Fiziksel, psikolojik, sosyal faktörlerin toplamı”</a:t>
            </a:r>
          </a:p>
          <a:p>
            <a:r>
              <a:rPr lang="tr-TR" sz="1600" b="1" dirty="0" smtClean="0"/>
              <a:t>(</a:t>
            </a:r>
            <a:r>
              <a:rPr lang="tr-TR" sz="1600" b="1" dirty="0" err="1" smtClean="0"/>
              <a:t>Psk</a:t>
            </a:r>
            <a:r>
              <a:rPr lang="tr-TR" sz="1600" b="1" dirty="0" smtClean="0"/>
              <a:t>)</a:t>
            </a:r>
          </a:p>
          <a:p>
            <a:endParaRPr lang="tr-TR" sz="1600" b="1" dirty="0"/>
          </a:p>
          <a:p>
            <a:endParaRPr lang="tr-TR" sz="1600" b="1" dirty="0"/>
          </a:p>
          <a:p>
            <a:endParaRPr lang="tr-TR" sz="1600" b="1" dirty="0"/>
          </a:p>
          <a:p>
            <a:endParaRPr lang="tr-TR" sz="1600" b="1" dirty="0"/>
          </a:p>
        </p:txBody>
      </p:sp>
      <p:sp>
        <p:nvSpPr>
          <p:cNvPr id="6" name="5 Yuvarlatılmış Dikdörtgen"/>
          <p:cNvSpPr/>
          <p:nvPr/>
        </p:nvSpPr>
        <p:spPr>
          <a:xfrm>
            <a:off x="3851920" y="1412776"/>
            <a:ext cx="5040560" cy="3744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/>
              <a:t>‘Gerçek veya potansiyel doku hasarına eşlik eden veya bu hasar ile tanımlanabilen, “</a:t>
            </a:r>
            <a:r>
              <a:rPr lang="tr-TR" sz="2800" i="1" dirty="0" smtClean="0"/>
              <a:t>hoş olmayan</a:t>
            </a:r>
            <a:r>
              <a:rPr lang="tr-TR" sz="2800" dirty="0" smtClean="0"/>
              <a:t>”, duysal ve </a:t>
            </a:r>
            <a:r>
              <a:rPr lang="tr-TR" sz="2800" dirty="0" err="1" smtClean="0"/>
              <a:t>emosyonel</a:t>
            </a:r>
            <a:r>
              <a:rPr lang="tr-TR" sz="2800" dirty="0" smtClean="0"/>
              <a:t> bir deneyimdir’</a:t>
            </a:r>
            <a:endParaRPr lang="tr-TR" sz="2800" dirty="0"/>
          </a:p>
        </p:txBody>
      </p:sp>
      <p:sp>
        <p:nvSpPr>
          <p:cNvPr id="8" name="7 Dikdörtgen"/>
          <p:cNvSpPr/>
          <p:nvPr/>
        </p:nvSpPr>
        <p:spPr>
          <a:xfrm>
            <a:off x="4644008" y="1340768"/>
            <a:ext cx="3816424" cy="20882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u="sng" dirty="0" smtClean="0">
                <a:solidFill>
                  <a:schemeClr val="tx1"/>
                </a:solidFill>
              </a:rPr>
              <a:t>HOŞ OLMAYAN</a:t>
            </a:r>
            <a:endParaRPr lang="tr-TR" sz="3600" u="sng" dirty="0">
              <a:solidFill>
                <a:schemeClr val="tx1"/>
              </a:solidFill>
            </a:endParaRPr>
          </a:p>
        </p:txBody>
      </p:sp>
      <p:sp>
        <p:nvSpPr>
          <p:cNvPr id="7" name="6 Oval"/>
          <p:cNvSpPr/>
          <p:nvPr/>
        </p:nvSpPr>
        <p:spPr>
          <a:xfrm>
            <a:off x="2123728" y="1700808"/>
            <a:ext cx="5256584" cy="40324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 smtClean="0"/>
              <a:t>HASTA NE DİYORSA “O” DUR !</a:t>
            </a:r>
          </a:p>
          <a:p>
            <a:pPr algn="ctr"/>
            <a:r>
              <a:rPr lang="tr-TR" sz="3600" dirty="0" smtClean="0">
                <a:sym typeface="Wingdings" pitchFamily="2" charset="2"/>
              </a:rPr>
              <a:t>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OPİOİDLER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Who</a:t>
            </a:r>
            <a:r>
              <a:rPr lang="tr-TR" dirty="0" smtClean="0"/>
              <a:t> 2-3 basamak</a:t>
            </a:r>
          </a:p>
          <a:p>
            <a:r>
              <a:rPr lang="tr-TR" dirty="0" smtClean="0"/>
              <a:t>Etki başlama ve etki süreleri farklı</a:t>
            </a:r>
          </a:p>
          <a:p>
            <a:r>
              <a:rPr lang="tr-TR" dirty="0" smtClean="0"/>
              <a:t>Ortak özellikler: </a:t>
            </a:r>
            <a:r>
              <a:rPr lang="tr-TR" dirty="0" err="1" smtClean="0"/>
              <a:t>Max</a:t>
            </a:r>
            <a:r>
              <a:rPr lang="tr-TR" dirty="0" smtClean="0"/>
              <a:t> tepe değeri yok</a:t>
            </a:r>
          </a:p>
          <a:p>
            <a:r>
              <a:rPr lang="tr-TR" dirty="0" smtClean="0"/>
              <a:t>Yan etkiler</a:t>
            </a:r>
          </a:p>
          <a:p>
            <a:r>
              <a:rPr lang="tr-TR" dirty="0" smtClean="0"/>
              <a:t>Spesifik antidot : </a:t>
            </a:r>
            <a:r>
              <a:rPr lang="tr-TR" dirty="0" err="1" smtClean="0"/>
              <a:t>Nalokson</a:t>
            </a: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Opioid</a:t>
            </a:r>
            <a:r>
              <a:rPr lang="tr-TR" dirty="0" smtClean="0"/>
              <a:t> Yan Etkiler</a:t>
            </a:r>
            <a:endParaRPr lang="tr-TR" dirty="0"/>
          </a:p>
        </p:txBody>
      </p:sp>
      <p:sp>
        <p:nvSpPr>
          <p:cNvPr id="10" name="9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Sedasyon</a:t>
            </a:r>
            <a:endParaRPr lang="tr-TR" dirty="0" smtClean="0"/>
          </a:p>
          <a:p>
            <a:r>
              <a:rPr lang="tr-TR" dirty="0" smtClean="0"/>
              <a:t>Solunum depresyonu *</a:t>
            </a:r>
          </a:p>
          <a:p>
            <a:r>
              <a:rPr lang="tr-TR" dirty="0" smtClean="0"/>
              <a:t>Bulantı- Kusma *</a:t>
            </a:r>
          </a:p>
          <a:p>
            <a:r>
              <a:rPr lang="tr-TR" dirty="0" err="1" smtClean="0"/>
              <a:t>Konstipasyon</a:t>
            </a:r>
            <a:endParaRPr lang="tr-TR" dirty="0" smtClean="0"/>
          </a:p>
          <a:p>
            <a:r>
              <a:rPr lang="tr-TR" dirty="0" err="1" smtClean="0"/>
              <a:t>Üriner</a:t>
            </a:r>
            <a:r>
              <a:rPr lang="tr-TR" dirty="0" smtClean="0"/>
              <a:t> </a:t>
            </a:r>
            <a:r>
              <a:rPr lang="tr-TR" dirty="0" err="1" smtClean="0"/>
              <a:t>retansiyon</a:t>
            </a:r>
            <a:endParaRPr lang="tr-TR" dirty="0" smtClean="0"/>
          </a:p>
          <a:p>
            <a:r>
              <a:rPr lang="tr-TR" dirty="0" smtClean="0"/>
              <a:t>Kaşıntı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214281" y="214288"/>
          <a:ext cx="8929718" cy="6401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1"/>
                <a:gridCol w="1122587"/>
                <a:gridCol w="1275674"/>
                <a:gridCol w="1275674"/>
                <a:gridCol w="1275674"/>
                <a:gridCol w="1275674"/>
                <a:gridCol w="1275674"/>
              </a:tblGrid>
              <a:tr h="705451">
                <a:tc>
                  <a:txBody>
                    <a:bodyPr/>
                    <a:lstStyle/>
                    <a:p>
                      <a:r>
                        <a:rPr lang="tr-TR" dirty="0" smtClean="0"/>
                        <a:t>OPİOİD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Uyg</a:t>
                      </a:r>
                      <a:r>
                        <a:rPr lang="tr-TR" baseline="0" dirty="0" smtClean="0"/>
                        <a:t> Yolu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 Başlama (</a:t>
                      </a:r>
                      <a:r>
                        <a:rPr lang="tr-TR" dirty="0" err="1" smtClean="0"/>
                        <a:t>dk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</a:t>
                      </a:r>
                      <a:r>
                        <a:rPr lang="tr-TR" baseline="0" dirty="0" smtClean="0"/>
                        <a:t> Süre</a:t>
                      </a:r>
                    </a:p>
                    <a:p>
                      <a:r>
                        <a:rPr lang="tr-TR" baseline="0" dirty="0" smtClean="0"/>
                        <a:t>(s)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Equ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Analj</a:t>
                      </a:r>
                      <a:r>
                        <a:rPr lang="tr-TR" dirty="0" smtClean="0"/>
                        <a:t>/M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Pozoloji</a:t>
                      </a:r>
                      <a:endParaRPr lang="tr-TR" dirty="0" smtClean="0"/>
                    </a:p>
                    <a:p>
                      <a:r>
                        <a:rPr lang="tr-TR" dirty="0" smtClean="0"/>
                        <a:t>(mg/kg)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Pozoloji</a:t>
                      </a:r>
                      <a:endParaRPr lang="tr-TR" dirty="0" smtClean="0"/>
                    </a:p>
                    <a:p>
                      <a:r>
                        <a:rPr lang="tr-TR" dirty="0" smtClean="0"/>
                        <a:t>(gün)</a:t>
                      </a:r>
                      <a:endParaRPr lang="tr-TR" dirty="0"/>
                    </a:p>
                  </a:txBody>
                  <a:tcPr anchor="ctr"/>
                </a:tc>
              </a:tr>
              <a:tr h="705451">
                <a:tc>
                  <a:txBody>
                    <a:bodyPr/>
                    <a:lstStyle/>
                    <a:p>
                      <a:r>
                        <a:rPr lang="tr-TR" dirty="0" smtClean="0"/>
                        <a:t>Morfin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 IR</a:t>
                      </a:r>
                    </a:p>
                    <a:p>
                      <a:r>
                        <a:rPr lang="tr-TR" dirty="0" smtClean="0"/>
                        <a:t>PO PR</a:t>
                      </a:r>
                    </a:p>
                    <a:p>
                      <a:r>
                        <a:rPr lang="tr-TR" dirty="0" smtClean="0"/>
                        <a:t>SC</a:t>
                      </a:r>
                    </a:p>
                    <a:p>
                      <a:r>
                        <a:rPr lang="tr-TR" dirty="0" smtClean="0"/>
                        <a:t>IV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</a:p>
                    <a:p>
                      <a:r>
                        <a:rPr lang="tr-TR" dirty="0" smtClean="0"/>
                        <a:t>60-180</a:t>
                      </a:r>
                    </a:p>
                    <a:p>
                      <a:r>
                        <a:rPr lang="tr-TR" dirty="0" smtClean="0"/>
                        <a:t>5-60</a:t>
                      </a:r>
                    </a:p>
                    <a:p>
                      <a:r>
                        <a:rPr lang="tr-TR" dirty="0" smtClean="0"/>
                        <a:t>5-15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4-6</a:t>
                      </a:r>
                    </a:p>
                    <a:p>
                      <a:r>
                        <a:rPr lang="tr-TR" dirty="0" smtClean="0"/>
                        <a:t>12-24</a:t>
                      </a:r>
                    </a:p>
                    <a:p>
                      <a:r>
                        <a:rPr lang="tr-TR" dirty="0" smtClean="0"/>
                        <a:t>4-6</a:t>
                      </a:r>
                    </a:p>
                    <a:p>
                      <a:r>
                        <a:rPr lang="tr-TR" dirty="0" smtClean="0"/>
                        <a:t>4-6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0.15-0.25</a:t>
                      </a:r>
                    </a:p>
                    <a:p>
                      <a:r>
                        <a:rPr lang="tr-TR" dirty="0" smtClean="0"/>
                        <a:t>0.5-1</a:t>
                      </a:r>
                    </a:p>
                    <a:p>
                      <a:r>
                        <a:rPr lang="tr-TR" dirty="0" smtClean="0"/>
                        <a:t>0.1</a:t>
                      </a:r>
                    </a:p>
                    <a:p>
                      <a:r>
                        <a:rPr lang="tr-TR" dirty="0" smtClean="0"/>
                        <a:t>0.05-0.1 </a:t>
                      </a:r>
                      <a:r>
                        <a:rPr lang="tr-TR" dirty="0" err="1" smtClean="0"/>
                        <a:t>Titrasyon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</a:tr>
              <a:tr h="70545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Petidin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IM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20-60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3-4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0.5-1.5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Max</a:t>
                      </a:r>
                      <a:r>
                        <a:rPr lang="tr-TR" dirty="0" smtClean="0"/>
                        <a:t> 600 mg</a:t>
                      </a:r>
                      <a:endParaRPr lang="tr-TR" dirty="0"/>
                    </a:p>
                  </a:txBody>
                  <a:tcPr anchor="ctr"/>
                </a:tc>
              </a:tr>
              <a:tr h="70545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Alfentanil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IV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0.1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</a:tr>
              <a:tr h="70545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Fentanil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IV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20-30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0.01-0.02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</a:tr>
              <a:tr h="70545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Sufentanil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IV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20-40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0.0015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</a:tr>
              <a:tr h="70545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Oksikodon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 IR</a:t>
                      </a:r>
                    </a:p>
                    <a:p>
                      <a:r>
                        <a:rPr lang="tr-TR" dirty="0" smtClean="0"/>
                        <a:t>PO PR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30-60</a:t>
                      </a:r>
                    </a:p>
                    <a:p>
                      <a:r>
                        <a:rPr lang="tr-TR" dirty="0" smtClean="0"/>
                        <a:t>60-180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4-6</a:t>
                      </a:r>
                    </a:p>
                    <a:p>
                      <a:r>
                        <a:rPr lang="tr-TR" dirty="0" smtClean="0"/>
                        <a:t>12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0.5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0.07-0.12</a:t>
                      </a:r>
                    </a:p>
                    <a:p>
                      <a:r>
                        <a:rPr lang="tr-TR" dirty="0" smtClean="0"/>
                        <a:t>0.25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</a:tr>
              <a:tr h="70545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Hidromorfon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 PR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120-180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1/7.5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0.07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Opioid</a:t>
            </a:r>
            <a:r>
              <a:rPr lang="tr-TR" dirty="0" smtClean="0"/>
              <a:t> YE Tedavi: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Naloxon</a:t>
            </a:r>
            <a:r>
              <a:rPr lang="tr-TR" dirty="0" smtClean="0"/>
              <a:t> : </a:t>
            </a:r>
            <a:r>
              <a:rPr lang="tr-TR" dirty="0" err="1" smtClean="0"/>
              <a:t>Resp</a:t>
            </a:r>
            <a:r>
              <a:rPr lang="tr-TR" dirty="0" smtClean="0"/>
              <a:t> </a:t>
            </a:r>
            <a:r>
              <a:rPr lang="tr-TR" dirty="0" err="1" smtClean="0"/>
              <a:t>depr</a:t>
            </a:r>
            <a:r>
              <a:rPr lang="tr-TR" dirty="0" smtClean="0"/>
              <a:t>, ciddi </a:t>
            </a:r>
            <a:r>
              <a:rPr lang="tr-TR" dirty="0" err="1" smtClean="0"/>
              <a:t>pruritis</a:t>
            </a:r>
            <a:r>
              <a:rPr lang="tr-TR" dirty="0" smtClean="0"/>
              <a:t>, </a:t>
            </a:r>
            <a:r>
              <a:rPr lang="tr-TR" dirty="0" err="1" smtClean="0"/>
              <a:t>üriner</a:t>
            </a:r>
            <a:r>
              <a:rPr lang="tr-TR" dirty="0" smtClean="0"/>
              <a:t> ret</a:t>
            </a:r>
          </a:p>
          <a:p>
            <a:r>
              <a:rPr lang="tr-TR" dirty="0" err="1" smtClean="0"/>
              <a:t>Droperidol</a:t>
            </a:r>
            <a:r>
              <a:rPr lang="tr-TR" dirty="0" smtClean="0"/>
              <a:t>: Bul-Kus, </a:t>
            </a:r>
            <a:r>
              <a:rPr lang="tr-TR" dirty="0" err="1" smtClean="0"/>
              <a:t>pruritis</a:t>
            </a:r>
            <a:endParaRPr lang="tr-TR" dirty="0" smtClean="0"/>
          </a:p>
          <a:p>
            <a:r>
              <a:rPr lang="tr-TR" dirty="0" err="1" smtClean="0"/>
              <a:t>Ondansetron</a:t>
            </a:r>
            <a:r>
              <a:rPr lang="tr-TR" dirty="0" smtClean="0"/>
              <a:t>: Bul-Kus</a:t>
            </a:r>
          </a:p>
          <a:p>
            <a:r>
              <a:rPr lang="tr-TR" dirty="0" err="1" smtClean="0"/>
              <a:t>Nalbufin</a:t>
            </a:r>
            <a:r>
              <a:rPr lang="tr-TR" dirty="0" smtClean="0"/>
              <a:t>: </a:t>
            </a:r>
            <a:r>
              <a:rPr lang="tr-TR" dirty="0" err="1" smtClean="0"/>
              <a:t>üriner</a:t>
            </a:r>
            <a:r>
              <a:rPr lang="tr-TR" dirty="0" smtClean="0"/>
              <a:t> ret, </a:t>
            </a:r>
            <a:r>
              <a:rPr lang="tr-TR" dirty="0" err="1" smtClean="0"/>
              <a:t>pruritis</a:t>
            </a:r>
            <a:endParaRPr lang="tr-TR" dirty="0" smtClean="0"/>
          </a:p>
          <a:p>
            <a:r>
              <a:rPr lang="tr-TR" dirty="0" err="1" smtClean="0"/>
              <a:t>Laktuloz</a:t>
            </a:r>
            <a:r>
              <a:rPr lang="tr-TR" dirty="0" smtClean="0"/>
              <a:t> : </a:t>
            </a:r>
            <a:r>
              <a:rPr lang="tr-TR" dirty="0" err="1" smtClean="0"/>
              <a:t>Konstipasyon</a:t>
            </a:r>
            <a:endParaRPr lang="tr-TR" dirty="0" smtClean="0"/>
          </a:p>
          <a:p>
            <a:r>
              <a:rPr lang="tr-TR" dirty="0" smtClean="0"/>
              <a:t>Oksijen</a:t>
            </a:r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Naloxon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 başlama 30-180 sn</a:t>
            </a:r>
          </a:p>
          <a:p>
            <a:r>
              <a:rPr lang="tr-TR" dirty="0" smtClean="0"/>
              <a:t>Etki süresi &lt; Morfin</a:t>
            </a:r>
          </a:p>
          <a:p>
            <a:r>
              <a:rPr lang="tr-TR" dirty="0" err="1" smtClean="0"/>
              <a:t>Respiratuar</a:t>
            </a:r>
            <a:r>
              <a:rPr lang="tr-TR" dirty="0" smtClean="0"/>
              <a:t> depresyon: 1-2 </a:t>
            </a:r>
            <a:r>
              <a:rPr lang="tr-TR" dirty="0" err="1" smtClean="0"/>
              <a:t>mikrogr</a:t>
            </a:r>
            <a:r>
              <a:rPr lang="tr-TR" dirty="0" smtClean="0"/>
              <a:t> /kg indüksiyon, 1-2 </a:t>
            </a:r>
            <a:r>
              <a:rPr lang="tr-TR" dirty="0" err="1" smtClean="0"/>
              <a:t>mikrogr</a:t>
            </a:r>
            <a:r>
              <a:rPr lang="tr-TR" dirty="0" smtClean="0"/>
              <a:t> /kg/saat </a:t>
            </a:r>
            <a:r>
              <a:rPr lang="tr-TR" dirty="0" err="1" smtClean="0"/>
              <a:t>infüzyon</a:t>
            </a:r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Zayıf </a:t>
            </a:r>
            <a:r>
              <a:rPr lang="tr-TR" dirty="0" err="1" smtClean="0"/>
              <a:t>Opioid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Kodein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Kc</a:t>
            </a:r>
            <a:r>
              <a:rPr lang="tr-TR" dirty="0" smtClean="0"/>
              <a:t> de morfine </a:t>
            </a:r>
            <a:r>
              <a:rPr lang="tr-TR" dirty="0" err="1" smtClean="0"/>
              <a:t>metabolize</a:t>
            </a:r>
            <a:endParaRPr lang="tr-TR" dirty="0" smtClean="0"/>
          </a:p>
          <a:p>
            <a:r>
              <a:rPr lang="tr-TR" dirty="0" smtClean="0"/>
              <a:t>Total dozun %2-10</a:t>
            </a:r>
          </a:p>
          <a:p>
            <a:r>
              <a:rPr lang="tr-TR" dirty="0" smtClean="0"/>
              <a:t>Beyaz ırkta %7, </a:t>
            </a:r>
            <a:r>
              <a:rPr lang="tr-TR" dirty="0" err="1" smtClean="0"/>
              <a:t>asya</a:t>
            </a:r>
            <a:r>
              <a:rPr lang="tr-TR" dirty="0" smtClean="0"/>
              <a:t> ırklarında %15 morfine met bozukluğu</a:t>
            </a:r>
          </a:p>
          <a:p>
            <a:r>
              <a:rPr lang="tr-TR" dirty="0" smtClean="0"/>
              <a:t>Etki başlama 1 s</a:t>
            </a:r>
          </a:p>
          <a:p>
            <a:r>
              <a:rPr lang="tr-TR" dirty="0" smtClean="0"/>
              <a:t>Etki süresi 4-6 s</a:t>
            </a:r>
          </a:p>
          <a:p>
            <a:r>
              <a:rPr lang="tr-TR" dirty="0" smtClean="0"/>
              <a:t>25-60 mg / 6 saat</a:t>
            </a:r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err="1" smtClean="0"/>
              <a:t>Tramadol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err="1" smtClean="0"/>
              <a:t>Seratonin</a:t>
            </a:r>
            <a:r>
              <a:rPr lang="tr-TR" dirty="0" smtClean="0"/>
              <a:t>, NA </a:t>
            </a:r>
            <a:r>
              <a:rPr lang="tr-TR" dirty="0" err="1" smtClean="0"/>
              <a:t>reuptake</a:t>
            </a:r>
            <a:r>
              <a:rPr lang="tr-TR" dirty="0" smtClean="0"/>
              <a:t> </a:t>
            </a:r>
            <a:r>
              <a:rPr lang="tr-TR" dirty="0" err="1" smtClean="0"/>
              <a:t>inh</a:t>
            </a:r>
            <a:endParaRPr lang="tr-TR" dirty="0" smtClean="0"/>
          </a:p>
          <a:p>
            <a:r>
              <a:rPr lang="tr-TR" dirty="0" err="1" smtClean="0"/>
              <a:t>Opioid</a:t>
            </a:r>
            <a:r>
              <a:rPr lang="tr-TR" dirty="0" smtClean="0"/>
              <a:t> </a:t>
            </a:r>
            <a:r>
              <a:rPr lang="tr-TR" dirty="0" err="1" smtClean="0"/>
              <a:t>agonist</a:t>
            </a:r>
            <a:endParaRPr lang="tr-TR" dirty="0" smtClean="0"/>
          </a:p>
          <a:p>
            <a:r>
              <a:rPr lang="tr-TR" dirty="0" smtClean="0"/>
              <a:t>Oral / PE</a:t>
            </a:r>
          </a:p>
          <a:p>
            <a:r>
              <a:rPr lang="tr-TR" dirty="0" smtClean="0"/>
              <a:t>Başlangıç doz 50-100 mg</a:t>
            </a:r>
          </a:p>
          <a:p>
            <a:r>
              <a:rPr lang="tr-TR" dirty="0" smtClean="0"/>
              <a:t>1 saat sonra tekrarı</a:t>
            </a:r>
          </a:p>
          <a:p>
            <a:r>
              <a:rPr lang="tr-TR" dirty="0" smtClean="0"/>
              <a:t>50 mg /4-6 s</a:t>
            </a:r>
          </a:p>
          <a:p>
            <a:r>
              <a:rPr lang="tr-TR" dirty="0" smtClean="0"/>
              <a:t>YE: </a:t>
            </a:r>
            <a:r>
              <a:rPr lang="tr-TR" dirty="0" err="1" smtClean="0"/>
              <a:t>sedasyon</a:t>
            </a:r>
            <a:r>
              <a:rPr lang="tr-TR" dirty="0" smtClean="0"/>
              <a:t>, </a:t>
            </a:r>
            <a:r>
              <a:rPr lang="tr-TR" dirty="0" err="1" smtClean="0"/>
              <a:t>konfüzyon</a:t>
            </a:r>
            <a:r>
              <a:rPr lang="tr-TR" dirty="0" smtClean="0"/>
              <a:t>, baş dönmesi, halüsinasyon, bul-kusma</a:t>
            </a:r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5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57200"/>
            <a:ext cx="8153400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33416"/>
            <a:ext cx="8519864" cy="645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2400" dirty="0" smtClean="0"/>
              <a:t>SINIFLAMA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23928" y="764704"/>
            <a:ext cx="4762872" cy="5361459"/>
          </a:xfrm>
          <a:ln>
            <a:solidFill>
              <a:schemeClr val="tx1">
                <a:alpha val="86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None/>
            </a:pPr>
            <a:r>
              <a:rPr lang="tr-TR" dirty="0" smtClean="0"/>
              <a:t>A.	1. </a:t>
            </a:r>
            <a:r>
              <a:rPr lang="tr-TR" dirty="0" err="1" smtClean="0"/>
              <a:t>Nosiseptif</a:t>
            </a:r>
            <a:endParaRPr lang="tr-TR" dirty="0" smtClean="0"/>
          </a:p>
          <a:p>
            <a:pPr marL="514350" indent="-514350">
              <a:buAutoNum type="alphaLcPeriod"/>
            </a:pPr>
            <a:r>
              <a:rPr lang="tr-TR" dirty="0" smtClean="0"/>
              <a:t>Somatik</a:t>
            </a:r>
          </a:p>
          <a:p>
            <a:pPr marL="514350" indent="-514350">
              <a:buAutoNum type="alphaLcPeriod"/>
            </a:pPr>
            <a:r>
              <a:rPr lang="tr-TR" dirty="0" err="1" smtClean="0"/>
              <a:t>Viseral</a:t>
            </a:r>
            <a:endParaRPr lang="tr-TR" dirty="0" smtClean="0"/>
          </a:p>
          <a:p>
            <a:pPr marL="514350" indent="-514350">
              <a:buNone/>
            </a:pPr>
            <a:r>
              <a:rPr lang="tr-TR" dirty="0" smtClean="0"/>
              <a:t>      	2. </a:t>
            </a:r>
            <a:r>
              <a:rPr lang="tr-TR" dirty="0" err="1" smtClean="0"/>
              <a:t>Nöropatik</a:t>
            </a:r>
            <a:r>
              <a:rPr lang="tr-TR" dirty="0" smtClean="0"/>
              <a:t> (</a:t>
            </a:r>
            <a:r>
              <a:rPr lang="tr-TR" dirty="0" err="1" smtClean="0"/>
              <a:t>Nonnosiseptif</a:t>
            </a:r>
            <a:r>
              <a:rPr lang="tr-TR" dirty="0" smtClean="0"/>
              <a:t>)</a:t>
            </a:r>
          </a:p>
          <a:p>
            <a:pPr marL="514350" indent="-514350">
              <a:buAutoNum type="alphaLcPeriod"/>
            </a:pPr>
            <a:r>
              <a:rPr lang="tr-TR" dirty="0" smtClean="0"/>
              <a:t>Santral</a:t>
            </a:r>
          </a:p>
          <a:p>
            <a:pPr marL="514350" indent="-514350">
              <a:buAutoNum type="alphaLcPeriod"/>
            </a:pPr>
            <a:r>
              <a:rPr lang="tr-TR" dirty="0" err="1" smtClean="0"/>
              <a:t>Periferik</a:t>
            </a:r>
            <a:endParaRPr lang="tr-TR" dirty="0" smtClean="0"/>
          </a:p>
          <a:p>
            <a:pPr marL="514350" indent="-514350">
              <a:buNone/>
            </a:pPr>
            <a:r>
              <a:rPr lang="tr-TR" dirty="0" smtClean="0"/>
              <a:t>	3. </a:t>
            </a:r>
            <a:r>
              <a:rPr lang="tr-TR" dirty="0" err="1" smtClean="0"/>
              <a:t>Psikojenik</a:t>
            </a:r>
            <a:endParaRPr lang="tr-TR" dirty="0" smtClean="0"/>
          </a:p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AutoNum type="alphaUcPeriod" startAt="2"/>
            </a:pPr>
            <a:r>
              <a:rPr lang="tr-TR" dirty="0" smtClean="0"/>
              <a:t>1. Akut</a:t>
            </a:r>
          </a:p>
          <a:p>
            <a:pPr marL="514350" indent="-514350">
              <a:buNone/>
            </a:pPr>
            <a:r>
              <a:rPr lang="tr-TR" dirty="0" smtClean="0"/>
              <a:t>	2. Kronik</a:t>
            </a:r>
          </a:p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AutoNum type="alphaUcPeriod" startAt="3"/>
            </a:pPr>
            <a:r>
              <a:rPr lang="tr-TR" dirty="0" smtClean="0"/>
              <a:t>1. Kanser ağrısı</a:t>
            </a:r>
          </a:p>
          <a:p>
            <a:pPr marL="514350" indent="-514350">
              <a:buNone/>
            </a:pPr>
            <a:r>
              <a:rPr lang="tr-TR" dirty="0" smtClean="0"/>
              <a:t>	2. </a:t>
            </a:r>
            <a:r>
              <a:rPr lang="tr-TR" dirty="0" err="1" smtClean="0"/>
              <a:t>Postherpetik</a:t>
            </a:r>
            <a:r>
              <a:rPr lang="tr-TR" dirty="0" smtClean="0"/>
              <a:t> nevralji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3. Orak </a:t>
            </a:r>
            <a:r>
              <a:rPr lang="tr-TR" dirty="0" err="1" smtClean="0"/>
              <a:t>hc</a:t>
            </a:r>
            <a:r>
              <a:rPr lang="tr-TR" dirty="0" smtClean="0"/>
              <a:t> anemisine bağlı ağrı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4. </a:t>
            </a:r>
            <a:r>
              <a:rPr lang="tr-TR" dirty="0" err="1" smtClean="0"/>
              <a:t>Artrite</a:t>
            </a:r>
            <a:r>
              <a:rPr lang="tr-TR" dirty="0" smtClean="0"/>
              <a:t> bağlı ağrı vb..</a:t>
            </a:r>
          </a:p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AutoNum type="alphaUcPeriod" startAt="4"/>
            </a:pPr>
            <a:r>
              <a:rPr lang="tr-TR" dirty="0" smtClean="0"/>
              <a:t>1. Baş ağrısı</a:t>
            </a:r>
          </a:p>
          <a:p>
            <a:pPr marL="514350" indent="-514350">
              <a:buNone/>
            </a:pPr>
            <a:r>
              <a:rPr lang="tr-TR" dirty="0" smtClean="0"/>
              <a:t>	2. Bel ağrısı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3. </a:t>
            </a:r>
            <a:r>
              <a:rPr lang="tr-TR" dirty="0" err="1" smtClean="0"/>
              <a:t>Pelvik</a:t>
            </a:r>
            <a:r>
              <a:rPr lang="tr-TR" dirty="0" smtClean="0"/>
              <a:t> 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4. </a:t>
            </a:r>
            <a:r>
              <a:rPr lang="tr-TR" dirty="0" err="1" smtClean="0"/>
              <a:t>Torakal</a:t>
            </a:r>
            <a:r>
              <a:rPr lang="tr-TR" dirty="0" smtClean="0"/>
              <a:t> vb..</a:t>
            </a:r>
          </a:p>
          <a:p>
            <a:pPr marL="514350" indent="-514350">
              <a:buNone/>
            </a:pP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178696" cy="4691063"/>
          </a:xfrm>
          <a:solidFill>
            <a:schemeClr val="bg2">
              <a:alpha val="68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tr-TR" sz="1800" dirty="0" err="1" smtClean="0"/>
              <a:t>Nörofizyolojik</a:t>
            </a:r>
            <a:r>
              <a:rPr lang="tr-TR" sz="1800" dirty="0" smtClean="0"/>
              <a:t> mekanizma</a:t>
            </a:r>
          </a:p>
          <a:p>
            <a:pPr marL="342900" indent="-342900"/>
            <a:r>
              <a:rPr lang="tr-TR" sz="1800" dirty="0" smtClean="0"/>
              <a:t>. Fizyolojik</a:t>
            </a:r>
          </a:p>
          <a:p>
            <a:pPr marL="342900" indent="-342900"/>
            <a:r>
              <a:rPr lang="tr-TR" sz="1800" dirty="0" smtClean="0"/>
              <a:t>. </a:t>
            </a:r>
            <a:r>
              <a:rPr lang="tr-TR" sz="1800" dirty="0" err="1" smtClean="0"/>
              <a:t>Patofizyolojik</a:t>
            </a:r>
            <a:endParaRPr lang="tr-TR" sz="1800" dirty="0" smtClean="0"/>
          </a:p>
          <a:p>
            <a:pPr marL="342900" indent="-342900">
              <a:buFont typeface="+mj-lt"/>
              <a:buAutoNum type="alphaUcPeriod"/>
            </a:pPr>
            <a:endParaRPr lang="tr-TR" sz="1800" dirty="0"/>
          </a:p>
          <a:p>
            <a:pPr marL="342900" indent="-342900">
              <a:buFont typeface="+mj-lt"/>
              <a:buAutoNum type="alphaUcPeriod"/>
            </a:pPr>
            <a:r>
              <a:rPr lang="tr-TR" sz="1800" dirty="0" smtClean="0"/>
              <a:t>Süre</a:t>
            </a:r>
          </a:p>
          <a:p>
            <a:pPr marL="342900" indent="-342900">
              <a:buFont typeface="+mj-lt"/>
              <a:buAutoNum type="alphaUcPeriod"/>
            </a:pPr>
            <a:endParaRPr lang="tr-TR" sz="1800" dirty="0"/>
          </a:p>
          <a:p>
            <a:pPr marL="342900" indent="-342900">
              <a:buFont typeface="+mj-lt"/>
              <a:buAutoNum type="alphaUcPeriod"/>
            </a:pPr>
            <a:r>
              <a:rPr lang="tr-TR" sz="1800" dirty="0" err="1" smtClean="0"/>
              <a:t>Etyoloji</a:t>
            </a:r>
            <a:endParaRPr lang="tr-TR" sz="1800" dirty="0" smtClean="0"/>
          </a:p>
          <a:p>
            <a:pPr marL="342900" indent="-342900">
              <a:buFont typeface="+mj-lt"/>
              <a:buAutoNum type="alphaUcPeriod"/>
            </a:pPr>
            <a:endParaRPr lang="tr-TR" sz="1800" dirty="0"/>
          </a:p>
          <a:p>
            <a:pPr marL="342900" indent="-342900">
              <a:buFont typeface="+mj-lt"/>
              <a:buAutoNum type="alphaUcPeriod"/>
            </a:pPr>
            <a:r>
              <a:rPr lang="tr-TR" sz="1800" dirty="0" smtClean="0"/>
              <a:t>Bölgesel (anatomik)</a:t>
            </a:r>
          </a:p>
          <a:p>
            <a:pPr marL="342900" indent="-342900"/>
            <a:endParaRPr lang="tr-TR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Yer Tutucusu"/>
          <p:cNvSpPr>
            <a:spLocks noGrp="1"/>
          </p:cNvSpPr>
          <p:nvPr>
            <p:ph type="body" idx="1"/>
          </p:nvPr>
        </p:nvSpPr>
        <p:spPr>
          <a:xfrm>
            <a:off x="457200" y="642918"/>
            <a:ext cx="4040188" cy="639762"/>
          </a:xfrm>
        </p:spPr>
        <p:txBody>
          <a:bodyPr/>
          <a:lstStyle/>
          <a:p>
            <a:r>
              <a:rPr lang="tr-TR" dirty="0" smtClean="0"/>
              <a:t>Akut ağrı – </a:t>
            </a:r>
            <a:r>
              <a:rPr lang="tr-TR" dirty="0" err="1" smtClean="0"/>
              <a:t>Prosedüral</a:t>
            </a:r>
            <a:r>
              <a:rPr lang="tr-TR" dirty="0" smtClean="0"/>
              <a:t> Ağrı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2"/>
          </p:nvPr>
        </p:nvSpPr>
        <p:spPr>
          <a:xfrm>
            <a:off x="457200" y="1428736"/>
            <a:ext cx="4040188" cy="4714908"/>
          </a:xfrm>
        </p:spPr>
        <p:txBody>
          <a:bodyPr>
            <a:normAutofit/>
          </a:bodyPr>
          <a:lstStyle/>
          <a:p>
            <a:r>
              <a:rPr lang="tr-TR" dirty="0" smtClean="0"/>
              <a:t>%60-80</a:t>
            </a:r>
          </a:p>
          <a:p>
            <a:r>
              <a:rPr lang="tr-TR" dirty="0" smtClean="0"/>
              <a:t>Vücut bütünlüğünün korunmasında</a:t>
            </a:r>
          </a:p>
          <a:p>
            <a:r>
              <a:rPr lang="tr-TR" dirty="0" smtClean="0"/>
              <a:t>Zararlı etkenlerin </a:t>
            </a:r>
            <a:r>
              <a:rPr lang="tr-TR" dirty="0" err="1" smtClean="0"/>
              <a:t>farkedilmesinde</a:t>
            </a:r>
            <a:endParaRPr lang="tr-TR" dirty="0" smtClean="0"/>
          </a:p>
          <a:p>
            <a:r>
              <a:rPr lang="tr-TR" dirty="0" smtClean="0"/>
              <a:t>ALARM MEKANİZMASI</a:t>
            </a:r>
          </a:p>
          <a:p>
            <a:r>
              <a:rPr lang="tr-TR" dirty="0" err="1" smtClean="0"/>
              <a:t>İnflamatuar</a:t>
            </a:r>
            <a:r>
              <a:rPr lang="tr-TR" dirty="0" smtClean="0"/>
              <a:t> </a:t>
            </a:r>
            <a:r>
              <a:rPr lang="tr-TR" dirty="0" err="1" smtClean="0"/>
              <a:t>rxn</a:t>
            </a:r>
            <a:endParaRPr lang="tr-TR" dirty="0" smtClean="0"/>
          </a:p>
          <a:p>
            <a:r>
              <a:rPr lang="tr-TR" dirty="0" smtClean="0"/>
              <a:t>Travma</a:t>
            </a:r>
          </a:p>
          <a:p>
            <a:r>
              <a:rPr lang="tr-TR" dirty="0" err="1" smtClean="0"/>
              <a:t>Viseral</a:t>
            </a:r>
            <a:r>
              <a:rPr lang="tr-TR" dirty="0" smtClean="0"/>
              <a:t> lezyon</a:t>
            </a:r>
          </a:p>
          <a:p>
            <a:r>
              <a:rPr lang="tr-TR" dirty="0" err="1" smtClean="0"/>
              <a:t>Prosedüral</a:t>
            </a:r>
            <a:r>
              <a:rPr lang="tr-TR" dirty="0" smtClean="0"/>
              <a:t> (%47)</a:t>
            </a:r>
            <a:endParaRPr lang="tr-TR" dirty="0"/>
          </a:p>
        </p:txBody>
      </p:sp>
      <p:sp>
        <p:nvSpPr>
          <p:cNvPr id="6" name="5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642918"/>
            <a:ext cx="4041775" cy="639762"/>
          </a:xfrm>
        </p:spPr>
        <p:txBody>
          <a:bodyPr/>
          <a:lstStyle/>
          <a:p>
            <a:r>
              <a:rPr lang="tr-TR" dirty="0" err="1" smtClean="0"/>
              <a:t>Nöropatik</a:t>
            </a:r>
            <a:r>
              <a:rPr lang="tr-TR" dirty="0" smtClean="0"/>
              <a:t> ağrı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sz="quarter" idx="4"/>
          </p:nvPr>
        </p:nvSpPr>
        <p:spPr>
          <a:xfrm>
            <a:off x="4645025" y="1428736"/>
            <a:ext cx="4041775" cy="3951288"/>
          </a:xfrm>
        </p:spPr>
        <p:txBody>
          <a:bodyPr/>
          <a:lstStyle/>
          <a:p>
            <a:r>
              <a:rPr lang="tr-TR" dirty="0" smtClean="0"/>
              <a:t>%20</a:t>
            </a:r>
          </a:p>
          <a:p>
            <a:r>
              <a:rPr lang="tr-TR" dirty="0" smtClean="0"/>
              <a:t>Kendi başına hastalık</a:t>
            </a:r>
          </a:p>
          <a:p>
            <a:r>
              <a:rPr lang="tr-TR" dirty="0" smtClean="0"/>
              <a:t>Özel klinik değerlendirme</a:t>
            </a:r>
          </a:p>
          <a:p>
            <a:r>
              <a:rPr lang="tr-TR" dirty="0" err="1" smtClean="0"/>
              <a:t>Nöropatik</a:t>
            </a:r>
            <a:r>
              <a:rPr lang="tr-TR" dirty="0" smtClean="0"/>
              <a:t> ağrı değerlendirme testleri (DN4)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Nosiseptif</a:t>
            </a:r>
            <a:r>
              <a:rPr lang="tr-TR" dirty="0" smtClean="0"/>
              <a:t> Ağrı</a:t>
            </a:r>
            <a:endParaRPr lang="tr-TR" dirty="0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>Somatik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smtClean="0"/>
              <a:t>Duysal</a:t>
            </a:r>
          </a:p>
          <a:p>
            <a:r>
              <a:rPr lang="tr-TR" smtClean="0"/>
              <a:t>Daha yoğun</a:t>
            </a:r>
          </a:p>
          <a:p>
            <a:r>
              <a:rPr lang="tr-TR" smtClean="0"/>
              <a:t>Acı verici</a:t>
            </a:r>
          </a:p>
          <a:p>
            <a:r>
              <a:rPr lang="tr-TR" smtClean="0"/>
              <a:t>İyi lokalize</a:t>
            </a:r>
            <a:endParaRPr lang="tr-TR" dirty="0"/>
          </a:p>
        </p:txBody>
      </p:sp>
      <p:sp>
        <p:nvSpPr>
          <p:cNvPr id="8" name="7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smtClean="0"/>
              <a:t>Viseral</a:t>
            </a:r>
            <a:endParaRPr lang="tr-TR" dirty="0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smtClean="0"/>
              <a:t>Sempatik</a:t>
            </a:r>
          </a:p>
          <a:p>
            <a:r>
              <a:rPr lang="tr-TR" smtClean="0"/>
              <a:t>Yaygın</a:t>
            </a:r>
          </a:p>
          <a:p>
            <a:r>
              <a:rPr lang="tr-TR" smtClean="0"/>
              <a:t>Zor tanınmalanabilen (kolik)</a:t>
            </a:r>
          </a:p>
          <a:p>
            <a:r>
              <a:rPr lang="tr-TR" smtClean="0"/>
              <a:t>Zor lokalize edilen</a:t>
            </a:r>
            <a:endParaRPr lang="tr-TR" dirty="0"/>
          </a:p>
        </p:txBody>
      </p:sp>
      <p:sp>
        <p:nvSpPr>
          <p:cNvPr id="10" name="9 Metin kutusu"/>
          <p:cNvSpPr txBox="1"/>
          <p:nvPr/>
        </p:nvSpPr>
        <p:spPr>
          <a:xfrm>
            <a:off x="2051720" y="4437112"/>
            <a:ext cx="4472122" cy="923330"/>
          </a:xfrm>
          <a:prstGeom prst="rect">
            <a:avLst/>
          </a:prstGeom>
          <a:solidFill>
            <a:srgbClr val="FFC000">
              <a:alpha val="70000"/>
            </a:srgbClr>
          </a:solidFill>
        </p:spPr>
        <p:txBody>
          <a:bodyPr wrap="none" rtlCol="0">
            <a:spAutoFit/>
          </a:bodyPr>
          <a:lstStyle/>
          <a:p>
            <a:r>
              <a:rPr lang="tr-TR" dirty="0" smtClean="0"/>
              <a:t>SOMATİK veya VİSERAL KATKININ TESPİTİ GÜÇ</a:t>
            </a:r>
          </a:p>
          <a:p>
            <a:endParaRPr lang="tr-TR" dirty="0"/>
          </a:p>
          <a:p>
            <a:r>
              <a:rPr lang="tr-TR" dirty="0" smtClean="0"/>
              <a:t>HER AĞRININ OTONOMİK BİR YAPISI VARDIR</a:t>
            </a:r>
            <a:endParaRPr lang="tr-T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AĞRI EŞİĞİ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Benzer doku hasarlarına verilen ağrı yanıtı oldukça farklı</a:t>
            </a:r>
          </a:p>
          <a:p>
            <a:r>
              <a:rPr lang="tr-TR" dirty="0" smtClean="0"/>
              <a:t>Kişisel hikaye </a:t>
            </a:r>
          </a:p>
          <a:p>
            <a:r>
              <a:rPr lang="tr-TR" dirty="0" smtClean="0"/>
              <a:t>Psikoloji</a:t>
            </a:r>
          </a:p>
          <a:p>
            <a:r>
              <a:rPr lang="tr-TR" dirty="0" smtClean="0"/>
              <a:t>Hastalık özellikleri</a:t>
            </a:r>
          </a:p>
          <a:p>
            <a:r>
              <a:rPr lang="tr-TR" dirty="0" smtClean="0"/>
              <a:t>Kültürel / Dini /Sosyal faktörler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424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/>
          <a:lstStyle/>
          <a:p>
            <a:r>
              <a:rPr lang="tr-TR" dirty="0" smtClean="0"/>
              <a:t>Amaç 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2471742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Ağrının ayırıcı tanısı</a:t>
            </a:r>
          </a:p>
          <a:p>
            <a:r>
              <a:rPr lang="tr-TR" dirty="0" smtClean="0"/>
              <a:t>Hasta / ağrı şiddeti/ patoloji adapte </a:t>
            </a:r>
            <a:r>
              <a:rPr lang="tr-TR" dirty="0" err="1" smtClean="0"/>
              <a:t>tdv</a:t>
            </a:r>
            <a:endParaRPr lang="tr-TR" dirty="0" smtClean="0"/>
          </a:p>
          <a:p>
            <a:r>
              <a:rPr lang="tr-TR" dirty="0" smtClean="0"/>
              <a:t>Düzenli ve sistematik etkinlik değerlendirmesi</a:t>
            </a:r>
          </a:p>
          <a:p>
            <a:r>
              <a:rPr lang="tr-TR" dirty="0" smtClean="0"/>
              <a:t>Tüm </a:t>
            </a:r>
            <a:r>
              <a:rPr lang="tr-TR" dirty="0" err="1" smtClean="0"/>
              <a:t>prosedürel</a:t>
            </a:r>
            <a:r>
              <a:rPr lang="tr-TR" dirty="0" smtClean="0"/>
              <a:t> işlemlerin analjezik planlaması</a:t>
            </a:r>
            <a:endParaRPr lang="tr-TR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1000100" y="3786190"/>
            <a:ext cx="7000924" cy="2143140"/>
          </a:xfrm>
          <a:prstGeom prst="roundRect">
            <a:avLst/>
          </a:prstGeom>
          <a:solidFill>
            <a:srgbClr val="FF0000">
              <a:alpha val="58000"/>
            </a:srgb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 smtClean="0"/>
              <a:t>AĞRI YÖNETİMİNDE DİAGNOSTİK VE TEROPATİK YAKLAŞIMLAR</a:t>
            </a:r>
          </a:p>
          <a:p>
            <a:pPr algn="ctr"/>
            <a:r>
              <a:rPr lang="tr-TR" sz="2800" dirty="0" smtClean="0"/>
              <a:t>AYNI ANDA BAŞLAMALI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1636</TotalTime>
  <Words>2046</Words>
  <Application>Microsoft Macintosh PowerPoint</Application>
  <PresentationFormat>On-screen Show (4:3)</PresentationFormat>
  <Paragraphs>744</Paragraphs>
  <Slides>47</Slides>
  <Notes>47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Ofis Teması</vt:lpstr>
      <vt:lpstr>AĞRILI HASTANIN DEĞERLENDİRMESİ: ACİL SERVİSTE AĞRI TEDAVİSİ</vt:lpstr>
      <vt:lpstr>AĞRI NEDİR ?</vt:lpstr>
      <vt:lpstr>AĞRININ KÜLTÜREL BOYUTU</vt:lpstr>
      <vt:lpstr>AĞRI :</vt:lpstr>
      <vt:lpstr>SINIFLAMA</vt:lpstr>
      <vt:lpstr>PowerPoint Presentation</vt:lpstr>
      <vt:lpstr>Nosiseptif Ağrı</vt:lpstr>
      <vt:lpstr>AĞRI EŞİĞİ ?</vt:lpstr>
      <vt:lpstr>Amaç :</vt:lpstr>
      <vt:lpstr>Erken ağrı tedavisi</vt:lpstr>
      <vt:lpstr>Nöropatik ağrı sorgulaması (DN4)</vt:lpstr>
      <vt:lpstr>PATOFİZYOLOJİK AĞRI SÜREÇLERİ :</vt:lpstr>
      <vt:lpstr>Ağrılı hastanın değerlendirilmesi :</vt:lpstr>
      <vt:lpstr>Anamnez/Hikaye</vt:lpstr>
      <vt:lpstr>Ölçüm : Ağrınızın şiddeti nedir ? Kabul edebileceğiniz ağrı düzeyi ?</vt:lpstr>
      <vt:lpstr>PowerPoint Presentation</vt:lpstr>
      <vt:lpstr>PowerPoint Presentation</vt:lpstr>
      <vt:lpstr>PowerPoint Presentation</vt:lpstr>
      <vt:lpstr>Davranışsal Ağrı Şiddeti Değerlendirmesi</vt:lpstr>
      <vt:lpstr>PowerPoint Presentation</vt:lpstr>
      <vt:lpstr>Ağrı tedavisi</vt:lpstr>
      <vt:lpstr>PowerPoint Presentation</vt:lpstr>
      <vt:lpstr>Hasta özellikleri</vt:lpstr>
      <vt:lpstr>Gebelik ve analjezi</vt:lpstr>
      <vt:lpstr>Patolojiye adapte analjezi</vt:lpstr>
      <vt:lpstr>Prosedürel Analjezi</vt:lpstr>
      <vt:lpstr>Prosedürel analjezi:</vt:lpstr>
      <vt:lpstr>Prosedürel analjezi</vt:lpstr>
      <vt:lpstr>Lokal Özellikler / İmkanlar  Analjezi Protokolleri</vt:lpstr>
      <vt:lpstr>Opioid (morfin) kullanımında</vt:lpstr>
      <vt:lpstr>İV Morfin kullanımında</vt:lpstr>
      <vt:lpstr>Temel prensipler</vt:lpstr>
      <vt:lpstr>Prensipler:</vt:lpstr>
      <vt:lpstr>PowerPoint Presentation</vt:lpstr>
      <vt:lpstr>PowerPoint Presentation</vt:lpstr>
      <vt:lpstr>NONOPİOİDLER:  Asetominofen-Parasetamol</vt:lpstr>
      <vt:lpstr>Nonopioidler: NSAİDs</vt:lpstr>
      <vt:lpstr>PowerPoint Presentation</vt:lpstr>
      <vt:lpstr>O2 / Nitröz Oksit</vt:lpstr>
      <vt:lpstr>OPİOİDLER</vt:lpstr>
      <vt:lpstr>Opioid Yan Etkiler</vt:lpstr>
      <vt:lpstr>PowerPoint Presentation</vt:lpstr>
      <vt:lpstr>Opioid YE Tedavi:</vt:lpstr>
      <vt:lpstr>Naloxon</vt:lpstr>
      <vt:lpstr>Zayıf Opioid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AĞRILI HASTANIN DEĞERLENDİRMESİ AKUT AĞRI-AKUT AĞRI TEDAVİSİ</dc:title>
  <dc:creator>EXPER</dc:creator>
  <cp:lastModifiedBy>Menekse Özçelik</cp:lastModifiedBy>
  <cp:revision>103</cp:revision>
  <dcterms:created xsi:type="dcterms:W3CDTF">2012-09-10T17:19:11Z</dcterms:created>
  <dcterms:modified xsi:type="dcterms:W3CDTF">2018-04-30T20:30:33Z</dcterms:modified>
</cp:coreProperties>
</file>