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5"/>
  </p:notesMasterIdLst>
  <p:sldIdLst>
    <p:sldId id="328" r:id="rId5"/>
    <p:sldId id="263" r:id="rId6"/>
    <p:sldId id="282" r:id="rId7"/>
    <p:sldId id="285" r:id="rId8"/>
    <p:sldId id="289" r:id="rId9"/>
    <p:sldId id="286" r:id="rId10"/>
    <p:sldId id="290" r:id="rId11"/>
    <p:sldId id="287" r:id="rId12"/>
    <p:sldId id="288" r:id="rId13"/>
    <p:sldId id="29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Yorum" id="{D1587F6D-5738-4D5C-AA88-2394E32F6359}">
          <p14:sldIdLst>
            <p14:sldId id="328"/>
            <p14:sldId id="263"/>
            <p14:sldId id="282"/>
            <p14:sldId id="285"/>
            <p14:sldId id="289"/>
            <p14:sldId id="286"/>
            <p14:sldId id="290"/>
            <p14:sldId id="287"/>
            <p14:sldId id="288"/>
            <p14:sldId id="2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99191C-B54F-4829-BCB8-16102C7E72B2}" v="1" dt="2020-05-27T14:29:48.1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5/27/2020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2065D22A-AFCC-4EFF-BCBF-869AD0893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89AE16F-38EE-4BA1-ADA2-A876C4860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</p:spTree>
    <p:extLst>
      <p:ext uri="{BB962C8B-B14F-4D97-AF65-F5344CB8AC3E}">
        <p14:creationId xmlns:p14="http://schemas.microsoft.com/office/powerpoint/2010/main" val="1902957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3CB2F6E0-26C2-4C5F-86C0-E6617B936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i="1" dirty="0">
              <a:solidFill>
                <a:schemeClr val="tx2"/>
              </a:solidFill>
            </a:endParaRPr>
          </a:p>
          <a:p>
            <a:pPr marL="0" lvl="0" indent="0">
              <a:spcBef>
                <a:spcPts val="0"/>
              </a:spcBef>
              <a:buClr>
                <a:srgbClr val="F3A447"/>
              </a:buClr>
              <a:buNone/>
            </a:pPr>
            <a:r>
              <a:rPr lang="tr-TR" b="1" dirty="0">
                <a:solidFill>
                  <a:srgbClr val="FEFAC9"/>
                </a:solidFill>
              </a:rPr>
              <a:t>REALİST TEORİ</a:t>
            </a:r>
          </a:p>
          <a:p>
            <a:endParaRPr lang="tr-TR" i="1" dirty="0">
              <a:solidFill>
                <a:schemeClr val="tx2"/>
              </a:solidFill>
            </a:endParaRPr>
          </a:p>
          <a:p>
            <a:r>
              <a:rPr lang="tr-TR" i="1" dirty="0">
                <a:solidFill>
                  <a:schemeClr val="tx2"/>
                </a:solidFill>
              </a:rPr>
              <a:t>«Gerçek kanun koyucu metnin yazarı değil, yorumcusudur.»</a:t>
            </a:r>
          </a:p>
          <a:p>
            <a:r>
              <a:rPr lang="tr-TR" dirty="0"/>
              <a:t>Hâkim, kanun metnini yorumlayarak onun anlamını belirler.</a:t>
            </a:r>
          </a:p>
          <a:p>
            <a:r>
              <a:rPr lang="tr-TR" dirty="0"/>
              <a:t>Hâkime kanunla verilen yalnızca metindir, norm, hâkimin yorumuyla ortaya çıkar. </a:t>
            </a:r>
          </a:p>
          <a:p>
            <a:r>
              <a:rPr lang="tr-TR" dirty="0"/>
              <a:t>Böylece gerçek kanun koyucu hâkim olur.</a:t>
            </a:r>
          </a:p>
          <a:p>
            <a:endParaRPr lang="tr-TR" i="1" dirty="0"/>
          </a:p>
          <a:p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01006FBF-D54C-44D0-AA53-911DC06A3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 TEORİLERİ</a:t>
            </a:r>
          </a:p>
        </p:txBody>
      </p:sp>
    </p:spTree>
    <p:extLst>
      <p:ext uri="{BB962C8B-B14F-4D97-AF65-F5344CB8AC3E}">
        <p14:creationId xmlns:p14="http://schemas.microsoft.com/office/powerpoint/2010/main" val="261523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I. YORUM ÇEŞİTLERİ</a:t>
            </a:r>
          </a:p>
          <a:p>
            <a:pPr marL="365760" lvl="1" indent="0">
              <a:buNone/>
            </a:pPr>
            <a:r>
              <a:rPr lang="tr-TR" dirty="0"/>
              <a:t>A. Yasama Yorumu</a:t>
            </a:r>
          </a:p>
          <a:p>
            <a:pPr marL="365760" lvl="1" indent="0">
              <a:buNone/>
            </a:pPr>
            <a:r>
              <a:rPr lang="tr-TR" dirty="0"/>
              <a:t>B. Yargısal Yorum</a:t>
            </a:r>
          </a:p>
          <a:p>
            <a:pPr marL="365760" lvl="1" indent="0">
              <a:buNone/>
            </a:pPr>
            <a:r>
              <a:rPr lang="tr-TR" dirty="0"/>
              <a:t>C. Bilimsel Yorum</a:t>
            </a:r>
          </a:p>
          <a:p>
            <a:pPr marL="0" indent="0">
              <a:buNone/>
            </a:pPr>
            <a:r>
              <a:rPr lang="tr-TR" dirty="0"/>
              <a:t>II. YORUM YÖNTEMLERİ</a:t>
            </a:r>
          </a:p>
          <a:p>
            <a:pPr marL="365760" lvl="1" indent="0">
              <a:buNone/>
            </a:pPr>
            <a:r>
              <a:rPr lang="tr-TR" dirty="0"/>
              <a:t>A. Lafzî Yorum Yöntemi</a:t>
            </a:r>
          </a:p>
          <a:p>
            <a:pPr marL="365760" lvl="1" indent="0">
              <a:buNone/>
            </a:pPr>
            <a:r>
              <a:rPr lang="tr-TR" dirty="0"/>
              <a:t>B. Tarihsel Yorum Yöntemi</a:t>
            </a:r>
          </a:p>
          <a:p>
            <a:pPr marL="365760" lvl="1" indent="0">
              <a:buNone/>
            </a:pPr>
            <a:r>
              <a:rPr lang="tr-TR" dirty="0"/>
              <a:t>C. Sistematik Yorum Yöntemi</a:t>
            </a:r>
          </a:p>
          <a:p>
            <a:pPr marL="365760" lvl="1" indent="0">
              <a:buNone/>
            </a:pPr>
            <a:r>
              <a:rPr lang="tr-TR" dirty="0"/>
              <a:t>D. Teolojik Yorum Yöntemi</a:t>
            </a:r>
          </a:p>
          <a:p>
            <a:pPr marL="365760" lvl="1" indent="0">
              <a:buNone/>
            </a:pPr>
            <a:r>
              <a:rPr lang="tr-TR" dirty="0"/>
              <a:t>E. Kavramcı Yorum Yöntemi</a:t>
            </a:r>
          </a:p>
          <a:p>
            <a:pPr marL="365760" lvl="1" indent="0">
              <a:buNone/>
            </a:pPr>
            <a:r>
              <a:rPr lang="tr-TR" dirty="0"/>
              <a:t>F. Menfaatler İçtihadı Yöntemi</a:t>
            </a:r>
          </a:p>
          <a:p>
            <a:pPr marL="0" indent="0">
              <a:buNone/>
            </a:pPr>
            <a:r>
              <a:rPr lang="tr-TR" dirty="0"/>
              <a:t>III. YORUM TEORİLERİ</a:t>
            </a:r>
          </a:p>
          <a:p>
            <a:pPr marL="365760" lvl="1" indent="0">
              <a:buNone/>
            </a:pPr>
            <a:r>
              <a:rPr lang="tr-TR" dirty="0"/>
              <a:t>A. Klasik Yorum Teorisi</a:t>
            </a:r>
          </a:p>
          <a:p>
            <a:pPr marL="365760" lvl="1" indent="0">
              <a:buNone/>
            </a:pPr>
            <a:r>
              <a:rPr lang="tr-TR" dirty="0"/>
              <a:t>B. Realist Yorum Teorisi</a:t>
            </a:r>
          </a:p>
          <a:p>
            <a:pPr marL="365760" lvl="1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4C544C7D-288D-4AEE-A809-A8B082575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514350" indent="-514350">
              <a:buAutoNum type="alphaUcPeriod"/>
            </a:pPr>
            <a:r>
              <a:rPr lang="tr-TR" dirty="0"/>
              <a:t>YASAMA YORUMU</a:t>
            </a:r>
          </a:p>
          <a:p>
            <a:pPr lvl="1"/>
            <a:r>
              <a:rPr lang="tr-TR" dirty="0"/>
              <a:t>Kanun koyucu tarafından yapılan yorumdur.</a:t>
            </a:r>
          </a:p>
          <a:p>
            <a:pPr lvl="1"/>
            <a:r>
              <a:rPr lang="tr-TR" dirty="0"/>
              <a:t>Böyle bir yorum yapılabilmesi için anayasada açıkça yetki verilmiş olmalıdır. </a:t>
            </a:r>
          </a:p>
          <a:p>
            <a:pPr marL="514350" indent="-514350">
              <a:buFont typeface="+mj-lt"/>
              <a:buAutoNum type="alphaUcPeriod"/>
            </a:pPr>
            <a:r>
              <a:rPr lang="tr-TR" dirty="0"/>
              <a:t>YARGISAL YORUM</a:t>
            </a:r>
          </a:p>
          <a:p>
            <a:pPr lvl="1"/>
            <a:r>
              <a:rPr lang="tr-TR" dirty="0">
                <a:solidFill>
                  <a:schemeClr val="tx2"/>
                </a:solidFill>
              </a:rPr>
              <a:t>Mahkemeler tarafından yapılan yorumdur.</a:t>
            </a:r>
          </a:p>
          <a:p>
            <a:pPr lvl="1"/>
            <a:r>
              <a:rPr lang="tr-TR" dirty="0">
                <a:solidFill>
                  <a:schemeClr val="tx2"/>
                </a:solidFill>
              </a:rPr>
              <a:t>Kanunun somut olaya uygulanması için kaçınılmazdır. </a:t>
            </a:r>
            <a:endParaRPr lang="tr-TR" dirty="0"/>
          </a:p>
          <a:p>
            <a:pPr marL="514350" indent="-514350">
              <a:buFont typeface="+mj-lt"/>
              <a:buAutoNum type="alphaUcPeriod"/>
            </a:pPr>
            <a:r>
              <a:rPr lang="tr-TR" dirty="0"/>
              <a:t>BİLİMSEL YORUM</a:t>
            </a:r>
          </a:p>
          <a:p>
            <a:pPr lvl="1"/>
            <a:r>
              <a:rPr lang="tr-TR" dirty="0"/>
              <a:t>Hukuk bilim insanları tarafından yapılan yorumdur.</a:t>
            </a:r>
          </a:p>
          <a:p>
            <a:pPr lvl="1"/>
            <a:r>
              <a:rPr lang="tr-TR" dirty="0"/>
              <a:t>Bağlayıcı değildir.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3045234-AC23-47BF-9141-890E1A8D4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 ÇEŞİTLERİ</a:t>
            </a:r>
          </a:p>
        </p:txBody>
      </p:sp>
    </p:spTree>
    <p:extLst>
      <p:ext uri="{BB962C8B-B14F-4D97-AF65-F5344CB8AC3E}">
        <p14:creationId xmlns:p14="http://schemas.microsoft.com/office/powerpoint/2010/main" val="3948826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91E363-848B-4A0B-A7BE-E3D2FB05B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LAFZİ YORUM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Kanunun sözüne, metnine, bakılarak yapılan yorumdur. </a:t>
            </a:r>
          </a:p>
          <a:p>
            <a:r>
              <a:rPr lang="tr-TR" dirty="0"/>
              <a:t>Kelimelerin sözlük anlamı, cümle içindeki söz dizimi ve noktalama önemlidir.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7F9D7150-8413-4B49-AAC3-EB8251251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 YÖNTEMLERİ</a:t>
            </a:r>
          </a:p>
        </p:txBody>
      </p:sp>
    </p:spTree>
    <p:extLst>
      <p:ext uri="{BB962C8B-B14F-4D97-AF65-F5344CB8AC3E}">
        <p14:creationId xmlns:p14="http://schemas.microsoft.com/office/powerpoint/2010/main" val="2469807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E759F967-052F-4AEA-A778-C7A18FE88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TARİHSEL YORUM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Kanun koyucunun niyeti araştırılarak yapılan yorumdur.</a:t>
            </a:r>
          </a:p>
          <a:p>
            <a:r>
              <a:rPr lang="tr-TR" dirty="0"/>
              <a:t>Kanunun hazırlık çalışmaları, komisyonda ve mecliste yapılan çalışmalar ve gerekçe önemlidir.</a:t>
            </a:r>
          </a:p>
          <a:p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E25185A8-1BF3-47D8-A484-6869DACE0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 YÖNTEMLERİ</a:t>
            </a:r>
          </a:p>
        </p:txBody>
      </p:sp>
    </p:spTree>
    <p:extLst>
      <p:ext uri="{BB962C8B-B14F-4D97-AF65-F5344CB8AC3E}">
        <p14:creationId xmlns:p14="http://schemas.microsoft.com/office/powerpoint/2010/main" val="299638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405717-1D1D-4425-B144-60146C2F6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SİSTEMATİK YORUM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Bir kanun maddesi ile ilgili yorumun, o maddenin kanun içerisindeki yerine bakılarak yapılmasıdır. </a:t>
            </a:r>
          </a:p>
          <a:p>
            <a:r>
              <a:rPr lang="tr-TR" sz="2400" i="1" dirty="0"/>
              <a:t>«Kimse, bütünü okumadan bir parçayı doğru olarak algılayamaz.»</a:t>
            </a:r>
          </a:p>
          <a:p>
            <a:r>
              <a:rPr lang="tr-TR" sz="2400" i="1" dirty="0">
                <a:solidFill>
                  <a:schemeClr val="tx2"/>
                </a:solidFill>
              </a:rPr>
              <a:t>Anayasa m. 160: Sayıştay’ ın yargı organı olduğu sonucuna bu yöntem ile varılmaktadır.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0B9B6122-C3CE-42C7-B7F3-2A423ACB0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 YÖNTEMLERİ</a:t>
            </a:r>
          </a:p>
        </p:txBody>
      </p:sp>
    </p:spTree>
    <p:extLst>
      <p:ext uri="{BB962C8B-B14F-4D97-AF65-F5344CB8AC3E}">
        <p14:creationId xmlns:p14="http://schemas.microsoft.com/office/powerpoint/2010/main" val="432660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B8256176-F2A4-4306-AC05-565492646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TEOLOJİK/AMAÇSAL YORUM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Kanunun amacının, kanun koyucunun düşüncesine göre değil; güncel ihtiyaçlara göre belirlenmesidir.</a:t>
            </a:r>
          </a:p>
          <a:p>
            <a:r>
              <a:rPr lang="tr-TR" dirty="0"/>
              <a:t>Kanun koyucunun öngörmediği bir sonuca yargı organı yorumla ulaşabileceği için kuvvetler ayrılığı ilkesine aykırılık oluşturabilir. </a:t>
            </a:r>
          </a:p>
          <a:p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639400BE-48B2-4E0F-BEE5-3CAA1C446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 YÖNTEMLERİ</a:t>
            </a:r>
          </a:p>
        </p:txBody>
      </p:sp>
    </p:spTree>
    <p:extLst>
      <p:ext uri="{BB962C8B-B14F-4D97-AF65-F5344CB8AC3E}">
        <p14:creationId xmlns:p14="http://schemas.microsoft.com/office/powerpoint/2010/main" val="3973469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624F9C88-51A8-4A1E-94E3-3BE666E0A1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KAVRAMCI YORUM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807EEB-7B45-47B5-A1CE-BE0ED7C955B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Temel hukuk kavramlarından hareketle yapılan yorumdur. </a:t>
            </a:r>
          </a:p>
          <a:p>
            <a:r>
              <a:rPr lang="tr-TR" dirty="0"/>
              <a:t>Hukukta genelleme ve kavramlaştırmaya önem verilir.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E0EA642-5A95-47A7-83ED-95985984E73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/>
              <a:t>Kanun yorumlanırken hukukî uyuşmazlığı yaratan menfaat çatışmasının giderilmesi amacıyla hareket edilir.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ADC7BEDC-6750-429B-82B5-30368F41A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 YÖNTEMLERİ</a:t>
            </a: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B824591A-4FFA-4528-AF30-ECE0F661A23C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tr-TR" dirty="0"/>
              <a:t>MENFAATLER İÇTİHADI</a:t>
            </a:r>
          </a:p>
        </p:txBody>
      </p:sp>
    </p:spTree>
    <p:extLst>
      <p:ext uri="{BB962C8B-B14F-4D97-AF65-F5344CB8AC3E}">
        <p14:creationId xmlns:p14="http://schemas.microsoft.com/office/powerpoint/2010/main" val="4223719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E537C8-C9ED-43DB-820A-18211E548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lvl="0" indent="0">
              <a:spcBef>
                <a:spcPts val="0"/>
              </a:spcBef>
              <a:buClr>
                <a:srgbClr val="F3A447"/>
              </a:buClr>
              <a:buNone/>
            </a:pPr>
            <a:r>
              <a:rPr lang="tr-TR" b="1" dirty="0">
                <a:solidFill>
                  <a:srgbClr val="FEFAC9"/>
                </a:solidFill>
              </a:rPr>
              <a:t>KLASİK TEORİ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r>
              <a:rPr lang="tr-TR" dirty="0"/>
              <a:t>Hâkimin görevi kanunu uygulamaktır. </a:t>
            </a:r>
          </a:p>
          <a:p>
            <a:r>
              <a:rPr lang="tr-TR" dirty="0"/>
              <a:t>Anlam açıksa buna göre uygular.</a:t>
            </a:r>
          </a:p>
          <a:p>
            <a:r>
              <a:rPr lang="tr-TR" dirty="0"/>
              <a:t>Anlam açık değilse yorumla açığa çıkarır ve uygular.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F77763F6-7C5A-4AC9-BC2C-26207B480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 TEORİLERİ</a:t>
            </a:r>
          </a:p>
        </p:txBody>
      </p:sp>
    </p:spTree>
    <p:extLst>
      <p:ext uri="{BB962C8B-B14F-4D97-AF65-F5344CB8AC3E}">
        <p14:creationId xmlns:p14="http://schemas.microsoft.com/office/powerpoint/2010/main" val="822853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8D13AF-19F2-4C47-B7AA-929E3A4E00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53558D-27CC-4784-8D50-C93F660CF9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43A4A4-B255-4BE0-920B-B8989BC26C15}">
  <ds:schemaRefs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560ef61b-03e2-46a8-aeae-79f8a710d1e9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Günü sunusu</Template>
  <TotalTime>0</TotalTime>
  <Words>349</Words>
  <Application>Microsoft Office PowerPoint</Application>
  <PresentationFormat>Ekran Gösterisi (4:3)</PresentationFormat>
  <Paragraphs>75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Calibri</vt:lpstr>
      <vt:lpstr>Constantia</vt:lpstr>
      <vt:lpstr>Wingdings 2</vt:lpstr>
      <vt:lpstr>Kağıt</vt:lpstr>
      <vt:lpstr>Hukuk Başlangıcı</vt:lpstr>
      <vt:lpstr>YORUM</vt:lpstr>
      <vt:lpstr>YORUM ÇEŞİTLERİ</vt:lpstr>
      <vt:lpstr>YORUM YÖNTEMLERİ</vt:lpstr>
      <vt:lpstr>YORUM YÖNTEMLERİ</vt:lpstr>
      <vt:lpstr>YORUM YÖNTEMLERİ</vt:lpstr>
      <vt:lpstr>YORUM YÖNTEMLERİ</vt:lpstr>
      <vt:lpstr>YORUM YÖNTEMLERİ</vt:lpstr>
      <vt:lpstr>YORUM TEORİLERİ</vt:lpstr>
      <vt:lpstr>YORUM TEORİLERİ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2020-04-02T12:05:24Z</dcterms:created>
  <dcterms:modified xsi:type="dcterms:W3CDTF">2020-05-27T14:29:49Z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TC102513359990</vt:lpwstr>
  </property>
  <property fmtid="{D5CDD505-2E9C-101B-9397-08002B2CF9AE}" pid="3" name="ContentTypeId">
    <vt:lpwstr>0x010100C6906DB4C1052743ACE33D6CA7F73AEA</vt:lpwstr>
  </property>
</Properties>
</file>