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31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83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10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45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94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53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14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43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22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50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71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E646-8F99-473A-BC25-89CB93F4D8B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02E4D-9AD3-423A-8E69-406F7FED7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60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35620" y="1371600"/>
            <a:ext cx="10032380" cy="4894446"/>
          </a:xfrm>
        </p:spPr>
        <p:txBody>
          <a:bodyPr/>
          <a:lstStyle/>
          <a:p>
            <a:pPr algn="just"/>
            <a:r>
              <a:rPr lang="tr-TR" b="1" dirty="0" smtClean="0"/>
              <a:t>Araştırma Konusu</a:t>
            </a:r>
          </a:p>
          <a:p>
            <a:pPr algn="just"/>
            <a:r>
              <a:rPr lang="tr-TR" b="1" dirty="0" smtClean="0"/>
              <a:t>Araştırma Sorunsalı </a:t>
            </a:r>
            <a:r>
              <a:rPr lang="tr-TR" dirty="0" smtClean="0"/>
              <a:t>(incelenmek istenen temel ilişki)</a:t>
            </a:r>
          </a:p>
          <a:p>
            <a:pPr algn="just"/>
            <a:r>
              <a:rPr lang="tr-TR" b="1" dirty="0" smtClean="0"/>
              <a:t>Araştırma Soruları </a:t>
            </a:r>
          </a:p>
          <a:p>
            <a:pPr algn="just"/>
            <a:r>
              <a:rPr lang="tr-TR" dirty="0" smtClean="0"/>
              <a:t>Araştırma problemini çözmek üzere düzenlenmiş, araştırma ile aydınlatılmak istenen durumu sorgulayan somut ifadelerdir.</a:t>
            </a:r>
          </a:p>
          <a:p>
            <a:pPr algn="just"/>
            <a:r>
              <a:rPr lang="tr-TR" b="1" dirty="0" smtClean="0"/>
              <a:t>Hipotezler</a:t>
            </a:r>
          </a:p>
          <a:p>
            <a:pPr algn="just"/>
            <a:r>
              <a:rPr lang="tr-TR" dirty="0" smtClean="0"/>
              <a:t>Araştırma sürecinde sınanması düşünülen, denenebilen (doğrulanabilir/ </a:t>
            </a:r>
            <a:r>
              <a:rPr lang="tr-TR" dirty="0" err="1" smtClean="0"/>
              <a:t>yanlışlanabilir</a:t>
            </a:r>
            <a:r>
              <a:rPr lang="tr-TR" dirty="0" smtClean="0"/>
              <a:t>) yargılardır. Araştırmanın olası sonucuna dair yapılan tahminlerin ifadesidir. </a:t>
            </a:r>
            <a:endParaRPr lang="tr-TR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462880"/>
            <a:ext cx="9144000" cy="9087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Araştırmayı Tasarlamak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98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69073" y="1220647"/>
            <a:ext cx="9998927" cy="5524901"/>
          </a:xfrm>
        </p:spPr>
        <p:txBody>
          <a:bodyPr/>
          <a:lstStyle/>
          <a:p>
            <a:pPr algn="just"/>
            <a:r>
              <a:rPr lang="tr-TR" b="1" dirty="0" smtClean="0"/>
              <a:t>Araştırmanın Amacı</a:t>
            </a:r>
          </a:p>
          <a:p>
            <a:pPr algn="just"/>
            <a:r>
              <a:rPr lang="tr-TR" dirty="0" smtClean="0"/>
              <a:t>Araştırma probleminin somutlaştırıldığı, çalışma hedeflerinin ortaya konduğu, çalışmanın neyi araştırmayı planladığı, açık bir biçimde bu bölümde belirtilir.</a:t>
            </a:r>
          </a:p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Araştırmanın Önemi</a:t>
            </a:r>
          </a:p>
          <a:p>
            <a:pPr algn="just"/>
            <a:r>
              <a:rPr lang="tr-TR" dirty="0" smtClean="0"/>
              <a:t>Problem önemli ve araştırmaya değer nitelikte midir? </a:t>
            </a:r>
            <a:endParaRPr lang="tr-TR" dirty="0"/>
          </a:p>
          <a:p>
            <a:pPr algn="just"/>
            <a:r>
              <a:rPr lang="tr-TR" dirty="0" smtClean="0"/>
              <a:t>Problemin çözümü ile sağlanacak yarar nedir? </a:t>
            </a:r>
            <a:endParaRPr lang="tr-TR" dirty="0"/>
          </a:p>
          <a:p>
            <a:pPr algn="just"/>
            <a:r>
              <a:rPr lang="tr-TR" dirty="0" smtClean="0"/>
              <a:t>Bu araştırma sonucunda elde edeceğim cevaplar bu alandaki bilgilerime nasıl bir katkıda bulunur?</a:t>
            </a:r>
          </a:p>
          <a:p>
            <a:pPr algn="just"/>
            <a:r>
              <a:rPr lang="tr-TR" dirty="0" smtClean="0"/>
              <a:t>Araştırma kapsamında toplanan verilerin hangi kuramsal ya da pratik sorunun çözümünde ve nasıl kullanılabileceğinin açıklandığı bölümdür.</a:t>
            </a:r>
            <a:endParaRPr lang="tr-TR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11765" y="311927"/>
            <a:ext cx="9144000" cy="9087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Araştırmayı Tasarlamak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144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92098" y="1254101"/>
            <a:ext cx="9876263" cy="5524901"/>
          </a:xfrm>
        </p:spPr>
        <p:txBody>
          <a:bodyPr/>
          <a:lstStyle/>
          <a:p>
            <a:pPr algn="just"/>
            <a:r>
              <a:rPr lang="tr-TR" b="1" dirty="0" smtClean="0"/>
              <a:t>Araştırma Evreni </a:t>
            </a:r>
          </a:p>
          <a:p>
            <a:pPr algn="just"/>
            <a:r>
              <a:rPr lang="tr-TR" dirty="0"/>
              <a:t>G</a:t>
            </a:r>
            <a:r>
              <a:rPr lang="tr-TR" dirty="0" smtClean="0"/>
              <a:t>özlem ya da inceleme kapsamına giren ve ulaşılmak istenen nesne ya da bireylerin tamamının oluşturduğu büyük gruptur.</a:t>
            </a:r>
          </a:p>
          <a:p>
            <a:pPr algn="just"/>
            <a:endParaRPr lang="tr-TR" dirty="0"/>
          </a:p>
          <a:p>
            <a:pPr algn="just"/>
            <a:r>
              <a:rPr lang="tr-TR" b="1" dirty="0" smtClean="0"/>
              <a:t>Örneklem</a:t>
            </a:r>
          </a:p>
          <a:p>
            <a:pPr algn="just"/>
            <a:r>
              <a:rPr lang="tr-TR" dirty="0" smtClean="0"/>
              <a:t>Hakkında bilgi toplanmak istenen evrenden seçilen onun sınırlı bir parçasıdır.</a:t>
            </a:r>
          </a:p>
          <a:p>
            <a:pPr algn="just"/>
            <a:r>
              <a:rPr lang="tr-TR" dirty="0"/>
              <a:t>E</a:t>
            </a:r>
            <a:r>
              <a:rPr lang="tr-TR" dirty="0" smtClean="0"/>
              <a:t>vrenin özelliklerini belirlemek, tahmin etmek için onu temsil edecek uygun örnekleri seçmeye yönelik süreci ve bu süreçte gerçekleştirilen tüm işlemleri kapsar.</a:t>
            </a:r>
          </a:p>
          <a:p>
            <a:endParaRPr lang="tr-TR" dirty="0"/>
          </a:p>
          <a:p>
            <a:endParaRPr lang="tr-TR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462880"/>
            <a:ext cx="9144000" cy="9087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Araştırmayı Tasarlamak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45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24468" y="1371600"/>
            <a:ext cx="11039708" cy="5006898"/>
          </a:xfrm>
        </p:spPr>
        <p:txBody>
          <a:bodyPr/>
          <a:lstStyle/>
          <a:p>
            <a:pPr algn="just"/>
            <a:r>
              <a:rPr lang="tr-TR" b="1" dirty="0" smtClean="0"/>
              <a:t>Araştırma Yaklaşımı/Deseni</a:t>
            </a:r>
          </a:p>
          <a:p>
            <a:pPr algn="just"/>
            <a:endParaRPr lang="tr-TR" b="1" dirty="0"/>
          </a:p>
          <a:p>
            <a:pPr algn="just"/>
            <a:r>
              <a:rPr lang="tr-TR" dirty="0"/>
              <a:t>Araştırmanın sorularını cevaplamak ya da hipotezlerini test etmek amacıyla araştırmacı tarafından geliştirilen </a:t>
            </a:r>
            <a:r>
              <a:rPr lang="tr-TR" dirty="0" smtClean="0"/>
              <a:t>plan ve genel yaklaşımdır.</a:t>
            </a:r>
          </a:p>
          <a:p>
            <a:pPr algn="just"/>
            <a:endParaRPr lang="tr-TR" dirty="0" smtClean="0"/>
          </a:p>
          <a:p>
            <a:pPr algn="l"/>
            <a:r>
              <a:rPr lang="tr-TR" dirty="0"/>
              <a:t>Araştırma deseni, araştırmanın yaklaşımını belirleyen ve </a:t>
            </a:r>
            <a:r>
              <a:rPr lang="tr-TR" dirty="0" smtClean="0"/>
              <a:t>çeşitli aşamalarının </a:t>
            </a:r>
            <a:r>
              <a:rPr lang="tr-TR" dirty="0"/>
              <a:t>bu yaklaşım çerçevesinde tutarlı olmasına rehberlik eden </a:t>
            </a:r>
            <a:r>
              <a:rPr lang="tr-TR" dirty="0" smtClean="0"/>
              <a:t>bir </a:t>
            </a:r>
            <a:r>
              <a:rPr lang="tr-TR" dirty="0"/>
              <a:t>strateji </a:t>
            </a:r>
            <a:r>
              <a:rPr lang="tr-TR" dirty="0" smtClean="0"/>
              <a:t>olarak tanımlanabilir</a:t>
            </a:r>
            <a:r>
              <a:rPr lang="tr-TR" dirty="0"/>
              <a:t>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Araştırmanın </a:t>
            </a:r>
            <a:r>
              <a:rPr lang="tr-TR" dirty="0"/>
              <a:t>planlanmasından yürütülmesine ve sonuçlandırılmasına </a:t>
            </a:r>
            <a:r>
              <a:rPr lang="tr-TR" dirty="0" smtClean="0"/>
              <a:t>kadarki </a:t>
            </a:r>
            <a:r>
              <a:rPr lang="tr-TR" dirty="0"/>
              <a:t>süreçlerin bir sistematik içinde, niteliği, sınırları ve </a:t>
            </a:r>
            <a:r>
              <a:rPr lang="tr-TR" dirty="0" smtClean="0"/>
              <a:t>aşamaları belirlenmiş </a:t>
            </a:r>
            <a:r>
              <a:rPr lang="tr-TR" dirty="0"/>
              <a:t>bir şekilde yapılandırılmasını işaret eder.</a:t>
            </a:r>
            <a:endParaRPr lang="tr-TR" b="1" dirty="0"/>
          </a:p>
          <a:p>
            <a:pPr algn="just"/>
            <a:endParaRPr lang="tr-TR" dirty="0"/>
          </a:p>
          <a:p>
            <a:pPr algn="just"/>
            <a:endParaRPr lang="tr-TR" b="1" dirty="0" smtClean="0"/>
          </a:p>
          <a:p>
            <a:pPr algn="just"/>
            <a:endParaRPr lang="tr-TR" dirty="0"/>
          </a:p>
          <a:p>
            <a:endParaRPr lang="tr-TR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462880"/>
            <a:ext cx="9144000" cy="9087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Araştırmayı Tasarlamak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7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24468" y="1371600"/>
            <a:ext cx="11039708" cy="5006898"/>
          </a:xfrm>
        </p:spPr>
        <p:txBody>
          <a:bodyPr/>
          <a:lstStyle/>
          <a:p>
            <a:pPr algn="just"/>
            <a:endParaRPr lang="tr-TR" b="1" dirty="0" smtClean="0"/>
          </a:p>
          <a:p>
            <a:pPr algn="just"/>
            <a:endParaRPr lang="tr-TR" b="1" dirty="0"/>
          </a:p>
          <a:p>
            <a:pPr algn="just"/>
            <a:endParaRPr lang="tr-TR" b="1" smtClean="0"/>
          </a:p>
          <a:p>
            <a:pPr algn="just"/>
            <a:r>
              <a:rPr lang="tr-TR" b="1" smtClean="0"/>
              <a:t>Örnek </a:t>
            </a:r>
            <a:r>
              <a:rPr lang="tr-TR" b="1" dirty="0" smtClean="0"/>
              <a:t>araştırma tasarımlarının incelenmesi </a:t>
            </a:r>
            <a:r>
              <a:rPr lang="tr-TR" b="1" smtClean="0"/>
              <a:t>ve çözümlenmesi</a:t>
            </a:r>
            <a:endParaRPr lang="tr-TR" dirty="0"/>
          </a:p>
          <a:p>
            <a:pPr algn="just"/>
            <a:endParaRPr lang="tr-TR" b="1" dirty="0" smtClean="0"/>
          </a:p>
          <a:p>
            <a:pPr algn="just"/>
            <a:endParaRPr lang="tr-TR" dirty="0"/>
          </a:p>
          <a:p>
            <a:endParaRPr lang="tr-TR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462880"/>
            <a:ext cx="9144000" cy="9087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Araştırmayı Tasarlamak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56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254</Words>
  <Application>Microsoft Office PowerPoint</Application>
  <PresentationFormat>Geniş ekran</PresentationFormat>
  <Paragraphs>39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2020-01-31T22:26:25Z</dcterms:created>
  <dcterms:modified xsi:type="dcterms:W3CDTF">2020-01-31T22:28:23Z</dcterms:modified>
</cp:coreProperties>
</file>