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78" r:id="rId3"/>
    <p:sldId id="300" r:id="rId4"/>
    <p:sldId id="329" r:id="rId5"/>
    <p:sldId id="328" r:id="rId6"/>
    <p:sldId id="330" r:id="rId7"/>
    <p:sldId id="331" r:id="rId8"/>
    <p:sldId id="294" r:id="rId9"/>
    <p:sldId id="295" r:id="rId10"/>
    <p:sldId id="332" r:id="rId11"/>
    <p:sldId id="333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56" autoAdjust="0"/>
    <p:restoredTop sz="94660"/>
  </p:normalViewPr>
  <p:slideViewPr>
    <p:cSldViewPr snapToGrid="0">
      <p:cViewPr varScale="1">
        <p:scale>
          <a:sx n="68" d="100"/>
          <a:sy n="68" d="100"/>
        </p:scale>
        <p:origin x="-81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D5959A9-29BB-4FF4-93D8-1DA30A683ADC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C45E4E-6AA5-4D82-843F-852F4B205350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="" xmlns:p14="http://schemas.microsoft.com/office/powerpoint/2010/main" val="33106403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914400" y="2130428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219D-21E4-477E-B804-1CE156B92698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F99-B501-42A8-B16D-9CD59C1B6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219D-21E4-477E-B804-1CE156B92698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F99-B501-42A8-B16D-9CD59C1B6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11785600" y="274641"/>
            <a:ext cx="36576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812800" y="274641"/>
            <a:ext cx="107696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219D-21E4-477E-B804-1CE156B92698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F99-B501-42A8-B16D-9CD59C1B6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219D-21E4-477E-B804-1CE156B92698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F99-B501-42A8-B16D-9CD59C1B6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963084" y="4406903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219D-21E4-477E-B804-1CE156B92698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F99-B501-42A8-B16D-9CD59C1B6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8128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8229600" y="1600203"/>
            <a:ext cx="7213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219D-21E4-477E-B804-1CE156B92698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F99-B501-42A8-B16D-9CD59C1B6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6193369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6193369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219D-21E4-477E-B804-1CE156B92698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F99-B501-42A8-B16D-9CD59C1B6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219D-21E4-477E-B804-1CE156B92698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F99-B501-42A8-B16D-9CD59C1B6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219D-21E4-477E-B804-1CE156B92698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F99-B501-42A8-B16D-9CD59C1B6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2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609602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219D-21E4-477E-B804-1CE156B92698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F99-B501-42A8-B16D-9CD59C1B6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E219D-21E4-477E-B804-1CE156B92698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FBFF99-B501-42A8-B16D-9CD59C1B6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609600" y="1600203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609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3E219D-21E4-477E-B804-1CE156B92698}" type="datetimeFigureOut">
              <a:rPr lang="tr-TR" smtClean="0"/>
              <a:pPr/>
              <a:t>15.05.2020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4165600" y="6356353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737600" y="6356353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FBFF99-B501-42A8-B16D-9CD59C1B6CE5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cn.org/professionals/physician_gls/pdf/esophageal.pdf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nccn.org/professionals/physician_gls/pdf/esophageal.pdf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4800" b="1" dirty="0" smtClean="0"/>
              <a:t>ÖZEFAGUS KANSERİ</a:t>
            </a:r>
            <a:endParaRPr lang="tr-TR" sz="4800" b="1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136570"/>
            <a:ext cx="9144000" cy="1121229"/>
          </a:xfrm>
        </p:spPr>
        <p:txBody>
          <a:bodyPr/>
          <a:lstStyle/>
          <a:p>
            <a:endParaRPr lang="tr-TR" b="1" dirty="0"/>
          </a:p>
        </p:txBody>
      </p:sp>
    </p:spTree>
    <p:extLst>
      <p:ext uri="{BB962C8B-B14F-4D97-AF65-F5344CB8AC3E}">
        <p14:creationId xmlns="" xmlns:p14="http://schemas.microsoft.com/office/powerpoint/2010/main" val="129926014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393896"/>
            <a:ext cx="10972800" cy="84406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>Radyoterapi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2 Metin kutusu"/>
          <p:cNvSpPr txBox="1"/>
          <p:nvPr/>
        </p:nvSpPr>
        <p:spPr>
          <a:xfrm>
            <a:off x="1139483" y="1885071"/>
            <a:ext cx="99880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sp>
        <p:nvSpPr>
          <p:cNvPr id="4" name="3 Metin kutusu"/>
          <p:cNvSpPr txBox="1"/>
          <p:nvPr/>
        </p:nvSpPr>
        <p:spPr>
          <a:xfrm>
            <a:off x="1237956" y="2067951"/>
            <a:ext cx="10086535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tr-TR" sz="2400" dirty="0" smtClean="0"/>
              <a:t>Hasta kollar yukarda sırtüstü pozisyonda </a:t>
            </a:r>
            <a:r>
              <a:rPr lang="tr-TR" sz="2400" dirty="0" err="1" smtClean="0"/>
              <a:t>simüle</a:t>
            </a:r>
            <a:r>
              <a:rPr lang="tr-TR" sz="2400" dirty="0" smtClean="0"/>
              <a:t> edilir</a:t>
            </a:r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Vakum yatak, alfa </a:t>
            </a:r>
            <a:r>
              <a:rPr lang="tr-TR" sz="2400" dirty="0" err="1" smtClean="0"/>
              <a:t>kradle</a:t>
            </a:r>
            <a:r>
              <a:rPr lang="tr-TR" sz="2400" dirty="0" smtClean="0"/>
              <a:t> veya akciğer bordu kullanılır.</a:t>
            </a:r>
          </a:p>
          <a:p>
            <a:pPr>
              <a:buFont typeface="Arial" pitchFamily="34" charset="0"/>
              <a:buChar char="•"/>
            </a:pPr>
            <a:r>
              <a:rPr lang="tr-TR" sz="2400" dirty="0" err="1" smtClean="0"/>
              <a:t>Özefagustaki</a:t>
            </a:r>
            <a:r>
              <a:rPr lang="tr-TR" sz="2400" dirty="0" smtClean="0"/>
              <a:t> </a:t>
            </a:r>
            <a:r>
              <a:rPr lang="tr-TR" sz="2400" dirty="0" err="1" smtClean="0"/>
              <a:t>tm</a:t>
            </a:r>
            <a:r>
              <a:rPr lang="tr-TR" sz="2400" dirty="0" smtClean="0"/>
              <a:t> sınırlarını belirlemek için oral kontrast madde kullanılır.</a:t>
            </a:r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Hedef hacim </a:t>
            </a:r>
            <a:r>
              <a:rPr lang="tr-TR" sz="2400" dirty="0" err="1" smtClean="0"/>
              <a:t>primer</a:t>
            </a:r>
            <a:r>
              <a:rPr lang="tr-TR" sz="2400" dirty="0" smtClean="0"/>
              <a:t> </a:t>
            </a:r>
            <a:r>
              <a:rPr lang="tr-TR" sz="2400" dirty="0" err="1" smtClean="0"/>
              <a:t>tm</a:t>
            </a:r>
            <a:r>
              <a:rPr lang="tr-TR" sz="2400" dirty="0" smtClean="0"/>
              <a:t>  alt ve üstten +4-5 cm ve  </a:t>
            </a:r>
            <a:r>
              <a:rPr lang="tr-TR" sz="2400" dirty="0" err="1" smtClean="0"/>
              <a:t>radialden</a:t>
            </a:r>
            <a:r>
              <a:rPr lang="tr-TR" sz="2400" dirty="0" smtClean="0"/>
              <a:t> 2-2.5 </a:t>
            </a:r>
            <a:r>
              <a:rPr lang="tr-TR" sz="2400" dirty="0" err="1" smtClean="0"/>
              <a:t>cmlik</a:t>
            </a:r>
            <a:r>
              <a:rPr lang="tr-TR" sz="2400" dirty="0" smtClean="0"/>
              <a:t> alanı ve bölgesel lenf </a:t>
            </a:r>
            <a:r>
              <a:rPr lang="tr-TR" sz="2400" dirty="0" err="1" smtClean="0"/>
              <a:t>nodlarını</a:t>
            </a:r>
            <a:r>
              <a:rPr lang="tr-TR" sz="2400" dirty="0" smtClean="0"/>
              <a:t> içerir.</a:t>
            </a:r>
          </a:p>
          <a:p>
            <a:pPr>
              <a:buFont typeface="Arial" pitchFamily="34" charset="0"/>
              <a:buChar char="•"/>
            </a:pPr>
            <a:r>
              <a:rPr lang="tr-TR" sz="2400" dirty="0" smtClean="0"/>
              <a:t>Bölgesel lenf </a:t>
            </a:r>
            <a:r>
              <a:rPr lang="tr-TR" sz="2400" dirty="0" err="1" smtClean="0"/>
              <a:t>nodları</a:t>
            </a:r>
            <a:r>
              <a:rPr lang="tr-TR" sz="2400" dirty="0" smtClean="0"/>
              <a:t>:</a:t>
            </a:r>
          </a:p>
          <a:p>
            <a:pPr marL="0" lvl="2">
              <a:buFont typeface="Arial" pitchFamily="34" charset="0"/>
              <a:buChar char="•"/>
            </a:pPr>
            <a:r>
              <a:rPr lang="tr-TR" sz="2400" dirty="0" err="1" smtClean="0"/>
              <a:t>Servikal</a:t>
            </a:r>
            <a:r>
              <a:rPr lang="tr-TR" sz="2400" dirty="0" smtClean="0"/>
              <a:t> </a:t>
            </a:r>
            <a:r>
              <a:rPr lang="tr-TR" sz="2400" dirty="0" err="1" smtClean="0"/>
              <a:t>özefagus</a:t>
            </a:r>
            <a:r>
              <a:rPr lang="tr-TR" sz="2400" dirty="0" smtClean="0"/>
              <a:t>: SCF ve üst </a:t>
            </a:r>
            <a:r>
              <a:rPr lang="tr-TR" sz="2400" dirty="0" err="1" smtClean="0"/>
              <a:t>servikal</a:t>
            </a:r>
            <a:r>
              <a:rPr lang="tr-TR" sz="2400" dirty="0" smtClean="0"/>
              <a:t> </a:t>
            </a:r>
          </a:p>
          <a:p>
            <a:pPr marL="0" lvl="2">
              <a:buFont typeface="Arial" pitchFamily="34" charset="0"/>
              <a:buChar char="•"/>
            </a:pPr>
            <a:r>
              <a:rPr lang="tr-TR" sz="2400" dirty="0" err="1" smtClean="0"/>
              <a:t>Proksimal</a:t>
            </a:r>
            <a:r>
              <a:rPr lang="tr-TR" sz="2400" dirty="0" smtClean="0"/>
              <a:t> 1/3: SCF ve </a:t>
            </a:r>
            <a:r>
              <a:rPr lang="tr-TR" sz="2400" dirty="0" err="1" smtClean="0"/>
              <a:t>paraözefageal</a:t>
            </a:r>
            <a:r>
              <a:rPr lang="tr-TR" sz="2400" dirty="0" smtClean="0"/>
              <a:t> LN</a:t>
            </a:r>
          </a:p>
          <a:p>
            <a:pPr marL="0" lvl="2">
              <a:buFont typeface="Arial" pitchFamily="34" charset="0"/>
              <a:buChar char="•"/>
            </a:pPr>
            <a:r>
              <a:rPr lang="tr-TR" sz="2400" dirty="0" smtClean="0"/>
              <a:t>Orta 1/3:: </a:t>
            </a:r>
            <a:r>
              <a:rPr lang="tr-TR" sz="2400" dirty="0" err="1" smtClean="0"/>
              <a:t>paraözefageal</a:t>
            </a:r>
            <a:r>
              <a:rPr lang="tr-TR" sz="2400" dirty="0" smtClean="0"/>
              <a:t> </a:t>
            </a:r>
            <a:r>
              <a:rPr lang="tr-TR" sz="2400" dirty="0" smtClean="0"/>
              <a:t>LN,üst </a:t>
            </a:r>
            <a:r>
              <a:rPr lang="tr-TR" sz="2400" dirty="0" err="1" smtClean="0"/>
              <a:t>mediasten</a:t>
            </a:r>
            <a:endParaRPr lang="tr-TR" sz="2400" dirty="0" smtClean="0"/>
          </a:p>
          <a:p>
            <a:pPr marL="0" lvl="2">
              <a:buFont typeface="Arial" pitchFamily="34" charset="0"/>
              <a:buChar char="•"/>
            </a:pPr>
            <a:r>
              <a:rPr lang="tr-TR" sz="2400" dirty="0" smtClean="0"/>
              <a:t>Alt 1/3: </a:t>
            </a:r>
            <a:r>
              <a:rPr lang="tr-TR" sz="2400" dirty="0" err="1" smtClean="0"/>
              <a:t>paraözefageal</a:t>
            </a:r>
            <a:r>
              <a:rPr lang="tr-TR" sz="2400" dirty="0" smtClean="0"/>
              <a:t> LN, küçük </a:t>
            </a:r>
            <a:r>
              <a:rPr lang="tr-TR" sz="2400" dirty="0" err="1" smtClean="0"/>
              <a:t>kurvatur</a:t>
            </a:r>
            <a:r>
              <a:rPr lang="tr-TR" sz="2400" dirty="0" smtClean="0"/>
              <a:t>, </a:t>
            </a:r>
            <a:r>
              <a:rPr lang="tr-TR" sz="2400" dirty="0" err="1" smtClean="0"/>
              <a:t>çölyak</a:t>
            </a:r>
            <a:r>
              <a:rPr lang="tr-TR" sz="2400" dirty="0" smtClean="0"/>
              <a:t> aks, </a:t>
            </a:r>
            <a:r>
              <a:rPr lang="tr-TR" sz="2400" dirty="0" err="1" smtClean="0"/>
              <a:t>splenik</a:t>
            </a:r>
            <a:r>
              <a:rPr lang="tr-TR" sz="2400" dirty="0" smtClean="0"/>
              <a:t> LN</a:t>
            </a:r>
          </a:p>
          <a:p>
            <a:pPr marL="0" lvl="2">
              <a:buFont typeface="Arial" pitchFamily="34" charset="0"/>
              <a:buChar char="•"/>
            </a:pPr>
            <a:endParaRPr lang="tr-TR" sz="2400" dirty="0" smtClean="0"/>
          </a:p>
          <a:p>
            <a:pPr marL="0" lvl="2">
              <a:buFont typeface="Arial" pitchFamily="34" charset="0"/>
              <a:buChar char="•"/>
            </a:pPr>
            <a:r>
              <a:rPr lang="tr-TR" sz="2400" dirty="0" smtClean="0"/>
              <a:t>RT Doz: 41.4- 50.4 </a:t>
            </a:r>
            <a:r>
              <a:rPr lang="tr-TR" sz="2400" dirty="0" err="1" smtClean="0"/>
              <a:t>Gy</a:t>
            </a:r>
            <a:r>
              <a:rPr lang="tr-TR" sz="2400" dirty="0" smtClean="0"/>
              <a:t> ( Eş zamanlı KT protokolüne göre)</a:t>
            </a:r>
          </a:p>
          <a:p>
            <a:pPr>
              <a:buFont typeface="Arial" pitchFamily="34" charset="0"/>
              <a:buChar char="•"/>
            </a:pPr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609600" y="1012874"/>
            <a:ext cx="10972800" cy="1012874"/>
          </a:xfrm>
        </p:spPr>
        <p:txBody>
          <a:bodyPr>
            <a:normAutofit/>
          </a:bodyPr>
          <a:lstStyle/>
          <a:p>
            <a:r>
              <a:rPr lang="tr-TR" dirty="0" smtClean="0"/>
              <a:t>Komplikasyonlar</a:t>
            </a:r>
            <a:endParaRPr lang="tr-TR" dirty="0"/>
          </a:p>
        </p:txBody>
      </p:sp>
      <p:sp>
        <p:nvSpPr>
          <p:cNvPr id="3" name="2 Metin kutusu"/>
          <p:cNvSpPr txBox="1"/>
          <p:nvPr/>
        </p:nvSpPr>
        <p:spPr>
          <a:xfrm>
            <a:off x="1955409" y="2349305"/>
            <a:ext cx="68087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400" dirty="0" smtClean="0"/>
              <a:t>AKUT: Kilo kaybı, </a:t>
            </a:r>
            <a:r>
              <a:rPr lang="tr-TR" sz="2400" dirty="0" err="1" smtClean="0"/>
              <a:t>özefajit</a:t>
            </a:r>
            <a:r>
              <a:rPr lang="tr-TR" sz="2400" dirty="0" smtClean="0"/>
              <a:t>, halsizlik ve </a:t>
            </a:r>
            <a:r>
              <a:rPr lang="tr-TR" sz="2400" dirty="0" err="1" smtClean="0"/>
              <a:t>anoreksi</a:t>
            </a:r>
            <a:endParaRPr lang="tr-TR" sz="2400" dirty="0" smtClean="0"/>
          </a:p>
          <a:p>
            <a:endParaRPr lang="tr-TR" sz="2400" dirty="0" smtClean="0"/>
          </a:p>
          <a:p>
            <a:endParaRPr lang="tr-TR" sz="2400" dirty="0" smtClean="0"/>
          </a:p>
          <a:p>
            <a:r>
              <a:rPr lang="tr-TR" sz="2400" dirty="0" smtClean="0"/>
              <a:t>KRONİK: Radyasyon </a:t>
            </a:r>
            <a:r>
              <a:rPr lang="tr-TR" sz="2400" dirty="0" err="1" smtClean="0"/>
              <a:t>Pnömonisi</a:t>
            </a:r>
            <a:r>
              <a:rPr lang="tr-TR" sz="2400" dirty="0" smtClean="0"/>
              <a:t>, akciğer </a:t>
            </a:r>
            <a:r>
              <a:rPr lang="tr-TR" sz="2400" dirty="0" err="1" smtClean="0"/>
              <a:t>fibrozisi</a:t>
            </a:r>
            <a:r>
              <a:rPr lang="tr-TR" sz="2400" dirty="0" smtClean="0"/>
              <a:t>, </a:t>
            </a:r>
            <a:r>
              <a:rPr lang="tr-TR" sz="2400" dirty="0" err="1" smtClean="0"/>
              <a:t>özefageal</a:t>
            </a:r>
            <a:r>
              <a:rPr lang="tr-TR" sz="2400" dirty="0" smtClean="0"/>
              <a:t> darlık, fistül, </a:t>
            </a:r>
            <a:r>
              <a:rPr lang="tr-TR" sz="2400" dirty="0" err="1" smtClean="0"/>
              <a:t>perikardit</a:t>
            </a:r>
            <a:r>
              <a:rPr lang="tr-TR" sz="2400" dirty="0" smtClean="0"/>
              <a:t>, KAH, </a:t>
            </a:r>
            <a:endParaRPr lang="tr-TR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Anatomi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07721" y="1986320"/>
            <a:ext cx="10546079" cy="411404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50000"/>
              </a:lnSpc>
            </a:pPr>
            <a:endParaRPr lang="tr-TR" dirty="0" smtClean="0"/>
          </a:p>
          <a:p>
            <a:pPr>
              <a:lnSpc>
                <a:spcPct val="150000"/>
              </a:lnSpc>
            </a:pPr>
            <a:r>
              <a:rPr lang="tr-TR" dirty="0" smtClean="0"/>
              <a:t>İnce </a:t>
            </a:r>
            <a:r>
              <a:rPr lang="tr-TR" dirty="0"/>
              <a:t>duvarlı, tüp şeklinde, 25 cm </a:t>
            </a:r>
            <a:r>
              <a:rPr lang="tr-TR" dirty="0" smtClean="0"/>
              <a:t>uzunluğunda ve çok katlı </a:t>
            </a:r>
            <a:r>
              <a:rPr lang="tr-TR" dirty="0" err="1" smtClean="0"/>
              <a:t>skuamöz</a:t>
            </a:r>
            <a:r>
              <a:rPr lang="tr-TR" dirty="0" smtClean="0"/>
              <a:t> </a:t>
            </a:r>
            <a:r>
              <a:rPr lang="tr-TR" dirty="0" err="1" smtClean="0"/>
              <a:t>epitel</a:t>
            </a:r>
            <a:r>
              <a:rPr lang="tr-TR" dirty="0" smtClean="0"/>
              <a:t> ile kaplıdır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err="1"/>
              <a:t>Krikoid</a:t>
            </a:r>
            <a:r>
              <a:rPr lang="tr-TR" dirty="0"/>
              <a:t> </a:t>
            </a:r>
            <a:r>
              <a:rPr lang="tr-TR" dirty="0" err="1"/>
              <a:t>kartilajdan</a:t>
            </a:r>
            <a:r>
              <a:rPr lang="tr-TR" dirty="0"/>
              <a:t> GEJ’ a kadar </a:t>
            </a:r>
            <a:r>
              <a:rPr lang="tr-TR" dirty="0" smtClean="0"/>
              <a:t>uzanır.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dirty="0" smtClean="0"/>
              <a:t>Son </a:t>
            </a:r>
            <a:r>
              <a:rPr lang="tr-TR" dirty="0"/>
              <a:t>5-10 cm </a:t>
            </a:r>
            <a:r>
              <a:rPr lang="tr-TR" dirty="0" err="1"/>
              <a:t>lik</a:t>
            </a:r>
            <a:r>
              <a:rPr lang="tr-TR" dirty="0"/>
              <a:t> bölgede </a:t>
            </a:r>
            <a:r>
              <a:rPr lang="tr-TR" b="1" dirty="0" err="1"/>
              <a:t>glandüler</a:t>
            </a:r>
            <a:r>
              <a:rPr lang="tr-TR" b="1" dirty="0"/>
              <a:t> yapılar </a:t>
            </a:r>
            <a:r>
              <a:rPr lang="tr-TR" dirty="0" smtClean="0"/>
              <a:t>bulunabilir.</a:t>
            </a:r>
          </a:p>
          <a:p>
            <a:pPr>
              <a:lnSpc>
                <a:spcPct val="150000"/>
              </a:lnSpc>
            </a:pPr>
            <a:r>
              <a:rPr lang="tr-TR" dirty="0" smtClean="0"/>
              <a:t>Z-</a:t>
            </a:r>
            <a:r>
              <a:rPr lang="tr-TR" dirty="0" err="1" smtClean="0"/>
              <a:t>line</a:t>
            </a:r>
            <a:r>
              <a:rPr lang="tr-TR" dirty="0"/>
              <a:t>: endoskopik olarak görüntülenebilen </a:t>
            </a:r>
            <a:r>
              <a:rPr lang="tr-TR" dirty="0" err="1"/>
              <a:t>skuamöz</a:t>
            </a:r>
            <a:r>
              <a:rPr lang="tr-TR" dirty="0"/>
              <a:t> ve </a:t>
            </a:r>
            <a:r>
              <a:rPr lang="tr-TR" dirty="0" err="1"/>
              <a:t>glandüler</a:t>
            </a:r>
            <a:r>
              <a:rPr lang="tr-TR" dirty="0"/>
              <a:t> </a:t>
            </a:r>
            <a:r>
              <a:rPr lang="tr-TR" dirty="0" err="1"/>
              <a:t>epitelin</a:t>
            </a:r>
            <a:r>
              <a:rPr lang="tr-TR" dirty="0"/>
              <a:t> birleşim bölgesi </a:t>
            </a:r>
          </a:p>
          <a:p>
            <a:pPr>
              <a:lnSpc>
                <a:spcPct val="150000"/>
              </a:lnSpc>
            </a:pPr>
            <a:r>
              <a:rPr lang="tr-TR" dirty="0" err="1"/>
              <a:t>Barrett’s</a:t>
            </a:r>
            <a:r>
              <a:rPr lang="tr-TR" dirty="0"/>
              <a:t> </a:t>
            </a:r>
            <a:r>
              <a:rPr lang="tr-TR" dirty="0" err="1"/>
              <a:t>özefagusu</a:t>
            </a:r>
            <a:r>
              <a:rPr lang="tr-TR" dirty="0"/>
              <a:t>: çok katlı </a:t>
            </a:r>
            <a:r>
              <a:rPr lang="tr-TR" dirty="0" err="1"/>
              <a:t>sküamöz</a:t>
            </a:r>
            <a:r>
              <a:rPr lang="tr-TR" dirty="0"/>
              <a:t> </a:t>
            </a:r>
            <a:r>
              <a:rPr lang="tr-TR" dirty="0" err="1"/>
              <a:t>epitelin</a:t>
            </a:r>
            <a:r>
              <a:rPr lang="tr-TR" dirty="0"/>
              <a:t> yerini </a:t>
            </a:r>
            <a:r>
              <a:rPr lang="tr-TR" dirty="0" err="1"/>
              <a:t>kolumnar</a:t>
            </a:r>
            <a:r>
              <a:rPr lang="tr-TR" dirty="0"/>
              <a:t> </a:t>
            </a:r>
            <a:r>
              <a:rPr lang="tr-TR" dirty="0" err="1"/>
              <a:t>epitelin</a:t>
            </a:r>
            <a:r>
              <a:rPr lang="tr-TR" dirty="0"/>
              <a:t> alması</a:t>
            </a:r>
          </a:p>
          <a:p>
            <a:pPr lvl="1">
              <a:lnSpc>
                <a:spcPct val="150000"/>
              </a:lnSpc>
            </a:pPr>
            <a:r>
              <a:rPr lang="tr-TR" dirty="0"/>
              <a:t>Alt 5-10 cm. </a:t>
            </a:r>
            <a:r>
              <a:rPr lang="tr-TR" dirty="0" err="1"/>
              <a:t>lik</a:t>
            </a:r>
            <a:r>
              <a:rPr lang="tr-TR" dirty="0"/>
              <a:t> bölgede gözlenir </a:t>
            </a:r>
            <a:r>
              <a:rPr lang="tr-TR" dirty="0" smtClean="0"/>
              <a:t>, </a:t>
            </a:r>
          </a:p>
          <a:p>
            <a:pPr lvl="1">
              <a:lnSpc>
                <a:spcPct val="150000"/>
              </a:lnSpc>
            </a:pPr>
            <a:endParaRPr lang="tr-TR" dirty="0"/>
          </a:p>
          <a:p>
            <a:pPr>
              <a:lnSpc>
                <a:spcPct val="150000"/>
              </a:lnSpc>
            </a:pP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2060748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Anatomi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2185850"/>
            <a:ext cx="10515600" cy="3999204"/>
          </a:xfrm>
        </p:spPr>
        <p:txBody>
          <a:bodyPr>
            <a:normAutofit fontScale="70000" lnSpcReduction="2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tr-TR" dirty="0"/>
              <a:t>AJCC </a:t>
            </a:r>
            <a:r>
              <a:rPr lang="tr-TR" dirty="0" err="1"/>
              <a:t>evrelemesinde</a:t>
            </a:r>
            <a:endParaRPr lang="tr-TR" dirty="0"/>
          </a:p>
          <a:p>
            <a:pPr>
              <a:lnSpc>
                <a:spcPct val="150000"/>
              </a:lnSpc>
            </a:pPr>
            <a:r>
              <a:rPr lang="tr-TR" sz="3600" b="1" dirty="0"/>
              <a:t>1. </a:t>
            </a:r>
            <a:r>
              <a:rPr lang="tr-TR" sz="3600" b="1" dirty="0" err="1"/>
              <a:t>servikal</a:t>
            </a:r>
            <a:r>
              <a:rPr lang="tr-TR" sz="3600" b="1" dirty="0"/>
              <a:t> </a:t>
            </a:r>
            <a:r>
              <a:rPr lang="tr-TR" sz="3600" b="1" dirty="0" smtClean="0"/>
              <a:t>:</a:t>
            </a:r>
            <a:r>
              <a:rPr lang="tr-TR" sz="3600" dirty="0" smtClean="0"/>
              <a:t>( </a:t>
            </a:r>
            <a:r>
              <a:rPr lang="tr-TR" sz="3600" dirty="0" err="1" smtClean="0"/>
              <a:t>krikoid</a:t>
            </a:r>
            <a:r>
              <a:rPr lang="tr-TR" sz="3600" dirty="0" smtClean="0"/>
              <a:t> kıkırdaktan </a:t>
            </a:r>
            <a:r>
              <a:rPr lang="tr-TR" sz="3600" dirty="0" err="1" smtClean="0"/>
              <a:t>toraks</a:t>
            </a:r>
            <a:r>
              <a:rPr lang="tr-TR" sz="3600" dirty="0" smtClean="0"/>
              <a:t> girişine kadar )</a:t>
            </a:r>
            <a:r>
              <a:rPr lang="tr-TR" dirty="0" smtClean="0"/>
              <a:t>(C7- </a:t>
            </a:r>
            <a:r>
              <a:rPr lang="tr-TR" dirty="0"/>
              <a:t>T3) (15. -20. cm)</a:t>
            </a:r>
          </a:p>
          <a:p>
            <a:pPr>
              <a:lnSpc>
                <a:spcPct val="150000"/>
              </a:lnSpc>
            </a:pPr>
            <a:r>
              <a:rPr lang="tr-TR" sz="3600" b="1" dirty="0"/>
              <a:t>2. üst </a:t>
            </a:r>
            <a:r>
              <a:rPr lang="tr-TR" sz="3600" b="1" dirty="0" err="1"/>
              <a:t>torasik</a:t>
            </a:r>
            <a:r>
              <a:rPr lang="tr-TR" sz="3600" b="1" dirty="0"/>
              <a:t> </a:t>
            </a:r>
            <a:r>
              <a:rPr lang="tr-TR" sz="3600" b="1" dirty="0" smtClean="0"/>
              <a:t>: </a:t>
            </a:r>
            <a:r>
              <a:rPr lang="tr-TR" dirty="0" smtClean="0"/>
              <a:t>(</a:t>
            </a:r>
            <a:r>
              <a:rPr lang="tr-TR" dirty="0" err="1"/>
              <a:t>Torasik</a:t>
            </a:r>
            <a:r>
              <a:rPr lang="tr-TR" dirty="0"/>
              <a:t> inlet- </a:t>
            </a:r>
            <a:r>
              <a:rPr lang="tr-TR" dirty="0" err="1"/>
              <a:t>azigosun</a:t>
            </a:r>
            <a:r>
              <a:rPr lang="tr-TR" dirty="0"/>
              <a:t> alt sınırı) (20.-25. cm)</a:t>
            </a:r>
          </a:p>
          <a:p>
            <a:pPr>
              <a:lnSpc>
                <a:spcPct val="150000"/>
              </a:lnSpc>
            </a:pPr>
            <a:r>
              <a:rPr lang="tr-TR" sz="3600" b="1" dirty="0"/>
              <a:t>3. orta </a:t>
            </a:r>
            <a:r>
              <a:rPr lang="tr-TR" sz="3600" b="1" dirty="0" err="1"/>
              <a:t>torasik</a:t>
            </a:r>
            <a:r>
              <a:rPr lang="tr-TR" sz="3600" b="1" dirty="0"/>
              <a:t> </a:t>
            </a:r>
            <a:r>
              <a:rPr lang="tr-TR" sz="3600" b="1" dirty="0" smtClean="0"/>
              <a:t>: </a:t>
            </a:r>
            <a:r>
              <a:rPr lang="tr-TR" dirty="0" smtClean="0"/>
              <a:t>(</a:t>
            </a:r>
            <a:r>
              <a:rPr lang="tr-TR" dirty="0" err="1"/>
              <a:t>Azigos</a:t>
            </a:r>
            <a:r>
              <a:rPr lang="tr-TR" dirty="0"/>
              <a:t>- </a:t>
            </a:r>
            <a:r>
              <a:rPr lang="tr-TR" dirty="0" err="1"/>
              <a:t>inf</a:t>
            </a:r>
            <a:r>
              <a:rPr lang="tr-TR" dirty="0"/>
              <a:t>. </a:t>
            </a:r>
            <a:r>
              <a:rPr lang="tr-TR" dirty="0" err="1"/>
              <a:t>Pulmoner</a:t>
            </a:r>
            <a:r>
              <a:rPr lang="tr-TR" dirty="0"/>
              <a:t> </a:t>
            </a:r>
            <a:r>
              <a:rPr lang="tr-TR" dirty="0" err="1"/>
              <a:t>ven</a:t>
            </a:r>
            <a:r>
              <a:rPr lang="tr-TR" dirty="0"/>
              <a:t>) (25.-30. cm)</a:t>
            </a:r>
          </a:p>
          <a:p>
            <a:pPr>
              <a:lnSpc>
                <a:spcPct val="150000"/>
              </a:lnSpc>
            </a:pPr>
            <a:r>
              <a:rPr lang="tr-TR" sz="3600" b="1" dirty="0"/>
              <a:t>4. alt </a:t>
            </a:r>
            <a:r>
              <a:rPr lang="tr-TR" sz="3600" b="1" dirty="0" err="1"/>
              <a:t>torasik</a:t>
            </a:r>
            <a:r>
              <a:rPr lang="tr-TR" sz="3600" b="1" dirty="0"/>
              <a:t> </a:t>
            </a:r>
            <a:r>
              <a:rPr lang="tr-TR" sz="3600" b="1" dirty="0" smtClean="0"/>
              <a:t>: </a:t>
            </a:r>
            <a:r>
              <a:rPr lang="tr-TR" dirty="0" smtClean="0"/>
              <a:t>(</a:t>
            </a:r>
            <a:r>
              <a:rPr lang="tr-TR" dirty="0"/>
              <a:t>30.-40. cm) (GEJ dahil)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tr-TR" dirty="0"/>
              <a:t>Endoskopide karina</a:t>
            </a:r>
            <a:r>
              <a:rPr lang="en-US" dirty="0"/>
              <a:t>∼25 cm </a:t>
            </a:r>
            <a:r>
              <a:rPr lang="tr-TR" dirty="0"/>
              <a:t>de, GEJ </a:t>
            </a:r>
            <a:r>
              <a:rPr lang="en-US" dirty="0"/>
              <a:t>∼40 cm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800117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Tanı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Öykü (</a:t>
            </a:r>
            <a:r>
              <a:rPr lang="tr-TR" dirty="0" err="1" smtClean="0"/>
              <a:t>Odinofaji</a:t>
            </a:r>
            <a:r>
              <a:rPr lang="tr-TR" dirty="0" smtClean="0"/>
              <a:t>, öksürük, ses kısıklığı, kilo kaybı, GÖRH hikayesi) ve FM </a:t>
            </a:r>
          </a:p>
          <a:p>
            <a:r>
              <a:rPr lang="tr-TR" dirty="0" err="1" smtClean="0"/>
              <a:t>Lab</a:t>
            </a:r>
            <a:r>
              <a:rPr lang="tr-TR" dirty="0" smtClean="0"/>
              <a:t>: Tam Kan Sayımı, Biyokimya</a:t>
            </a:r>
          </a:p>
          <a:p>
            <a:r>
              <a:rPr lang="tr-TR" dirty="0" smtClean="0"/>
              <a:t>Üst GİS Endoskopi: Direk bakı ve </a:t>
            </a:r>
            <a:r>
              <a:rPr lang="tr-TR" dirty="0" err="1" smtClean="0"/>
              <a:t>bx</a:t>
            </a:r>
            <a:r>
              <a:rPr lang="tr-TR" dirty="0" smtClean="0"/>
              <a:t> almaya izin verir</a:t>
            </a:r>
          </a:p>
          <a:p>
            <a:r>
              <a:rPr lang="tr-TR" dirty="0" smtClean="0"/>
              <a:t>EUS: </a:t>
            </a:r>
            <a:r>
              <a:rPr lang="tr-TR" dirty="0" err="1" smtClean="0"/>
              <a:t>Endosonografik</a:t>
            </a:r>
            <a:r>
              <a:rPr lang="tr-TR" dirty="0" smtClean="0"/>
              <a:t> USG: </a:t>
            </a:r>
            <a:r>
              <a:rPr lang="tr-TR" dirty="0" err="1" smtClean="0"/>
              <a:t>Penetrasyon</a:t>
            </a:r>
            <a:r>
              <a:rPr lang="tr-TR" dirty="0" smtClean="0"/>
              <a:t> derinliği ve LN tutulumunu değerlendirir.</a:t>
            </a:r>
          </a:p>
          <a:p>
            <a:r>
              <a:rPr lang="tr-TR" dirty="0" smtClean="0"/>
              <a:t>PETBT, MRG</a:t>
            </a:r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Evreleme</a:t>
            </a:r>
            <a:endParaRPr lang="tr-TR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45588" y="1209822"/>
            <a:ext cx="10410092" cy="50221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Metin kutusu"/>
          <p:cNvSpPr txBox="1"/>
          <p:nvPr/>
        </p:nvSpPr>
        <p:spPr>
          <a:xfrm>
            <a:off x="4065562" y="6231988"/>
            <a:ext cx="70057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hlinkClick r:id="rId3"/>
              </a:rPr>
              <a:t>https://www.nccn.org/professionals/physician_gls/pdf/esophageal.pdf</a:t>
            </a: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 smtClean="0"/>
              <a:t>Evreleme</a:t>
            </a:r>
            <a:endParaRPr lang="tr-TR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195755" y="1192236"/>
            <a:ext cx="9270608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4 Metin kutusu"/>
          <p:cNvSpPr txBox="1"/>
          <p:nvPr/>
        </p:nvSpPr>
        <p:spPr>
          <a:xfrm>
            <a:off x="2926080" y="6020972"/>
            <a:ext cx="697757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>
                <a:hlinkClick r:id="rId3"/>
              </a:rPr>
              <a:t>https://www.nccn.org/professionals/physician_gls/pdf/esophageal.pdf</a:t>
            </a:r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Tedavi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1"/>
            <a:r>
              <a:rPr lang="tr-TR" dirty="0" smtClean="0"/>
              <a:t>Evre I-III </a:t>
            </a:r>
            <a:r>
              <a:rPr lang="tr-TR" dirty="0" err="1" smtClean="0"/>
              <a:t>Rezeke</a:t>
            </a:r>
            <a:r>
              <a:rPr lang="tr-TR" dirty="0" smtClean="0"/>
              <a:t> edilebilir - Medikal durumu uygun:</a:t>
            </a:r>
          </a:p>
          <a:p>
            <a:pPr lvl="2"/>
            <a:r>
              <a:rPr lang="tr-TR" dirty="0" err="1" smtClean="0"/>
              <a:t>Preop</a:t>
            </a:r>
            <a:r>
              <a:rPr lang="tr-TR" dirty="0" smtClean="0"/>
              <a:t> KRT (41.4 </a:t>
            </a:r>
            <a:r>
              <a:rPr lang="tr-TR" dirty="0" err="1" smtClean="0"/>
              <a:t>Gy</a:t>
            </a:r>
            <a:r>
              <a:rPr lang="tr-TR" dirty="0" smtClean="0"/>
              <a:t>/50.4 </a:t>
            </a:r>
            <a:r>
              <a:rPr lang="tr-TR" dirty="0" err="1" smtClean="0"/>
              <a:t>Gy</a:t>
            </a:r>
            <a:r>
              <a:rPr lang="tr-TR" dirty="0" smtClean="0"/>
              <a:t> ile eş zamanlı KT) takiben Cerrahi</a:t>
            </a:r>
          </a:p>
          <a:p>
            <a:pPr lvl="2"/>
            <a:r>
              <a:rPr lang="tr-TR" dirty="0" err="1" smtClean="0"/>
              <a:t>Küratif</a:t>
            </a:r>
            <a:r>
              <a:rPr lang="tr-TR" dirty="0" smtClean="0"/>
              <a:t> KRT (50.4 </a:t>
            </a:r>
            <a:r>
              <a:rPr lang="tr-TR" dirty="0" err="1" smtClean="0"/>
              <a:t>Gy</a:t>
            </a:r>
            <a:r>
              <a:rPr lang="tr-TR" dirty="0" smtClean="0"/>
              <a:t> ile eş zamanlı </a:t>
            </a:r>
            <a:r>
              <a:rPr lang="tr-TR" dirty="0" err="1" smtClean="0"/>
              <a:t>sisplatin</a:t>
            </a:r>
            <a:r>
              <a:rPr lang="tr-TR" dirty="0" smtClean="0"/>
              <a:t> 5FU)</a:t>
            </a:r>
          </a:p>
          <a:p>
            <a:pPr lvl="1"/>
            <a:r>
              <a:rPr lang="tr-TR" dirty="0" smtClean="0"/>
              <a:t>Evre I-III </a:t>
            </a:r>
            <a:r>
              <a:rPr lang="tr-TR" dirty="0" err="1" smtClean="0"/>
              <a:t>İnoperabl</a:t>
            </a:r>
            <a:r>
              <a:rPr lang="tr-TR" dirty="0" smtClean="0"/>
              <a:t>: </a:t>
            </a:r>
          </a:p>
          <a:p>
            <a:pPr lvl="1"/>
            <a:r>
              <a:rPr lang="tr-TR" dirty="0" err="1" smtClean="0"/>
              <a:t>Küratif</a:t>
            </a:r>
            <a:r>
              <a:rPr lang="tr-TR" dirty="0" smtClean="0"/>
              <a:t> KRT (</a:t>
            </a:r>
            <a:r>
              <a:rPr lang="tr-TR" sz="2400" dirty="0" smtClean="0"/>
              <a:t>50.4 </a:t>
            </a:r>
            <a:r>
              <a:rPr lang="tr-TR" sz="2400" dirty="0" err="1" smtClean="0"/>
              <a:t>Gy</a:t>
            </a:r>
            <a:r>
              <a:rPr lang="tr-TR" sz="2400" dirty="0" smtClean="0"/>
              <a:t> ile eş zamanlı </a:t>
            </a:r>
            <a:r>
              <a:rPr lang="tr-TR" sz="2400" dirty="0" err="1" smtClean="0"/>
              <a:t>sisplatin</a:t>
            </a:r>
            <a:r>
              <a:rPr lang="tr-TR" sz="2400" dirty="0" smtClean="0"/>
              <a:t> 5FU</a:t>
            </a:r>
            <a:r>
              <a:rPr lang="tr-TR" dirty="0" smtClean="0"/>
              <a:t>)</a:t>
            </a:r>
          </a:p>
          <a:p>
            <a:pPr lvl="1"/>
            <a:endParaRPr lang="tr-TR" dirty="0" smtClean="0"/>
          </a:p>
          <a:p>
            <a:pPr lvl="1"/>
            <a:r>
              <a:rPr lang="tr-TR" dirty="0" smtClean="0"/>
              <a:t>Evre IV:  </a:t>
            </a:r>
            <a:r>
              <a:rPr lang="tr-TR" sz="2400" dirty="0" smtClean="0"/>
              <a:t>Sadece KT, Sadece RT veya KRT (</a:t>
            </a:r>
            <a:r>
              <a:rPr lang="tr-TR" sz="2400" dirty="0" err="1" smtClean="0"/>
              <a:t>Toksisite</a:t>
            </a:r>
            <a:r>
              <a:rPr lang="tr-TR" sz="2400" dirty="0" smtClean="0"/>
              <a:t> nedeni ile hasta bazında) veya destek tedavi</a:t>
            </a:r>
          </a:p>
          <a:p>
            <a:pPr lvl="2"/>
            <a:r>
              <a:rPr lang="tr-TR" dirty="0" err="1" smtClean="0"/>
              <a:t>Obstruksiyon</a:t>
            </a:r>
            <a:r>
              <a:rPr lang="tr-TR" dirty="0" smtClean="0"/>
              <a:t>: </a:t>
            </a:r>
            <a:r>
              <a:rPr lang="tr-TR" sz="2000" dirty="0" err="1" smtClean="0"/>
              <a:t>stent</a:t>
            </a:r>
            <a:r>
              <a:rPr lang="tr-TR" sz="2000" dirty="0" smtClean="0"/>
              <a:t>,lazer,RT</a:t>
            </a:r>
          </a:p>
          <a:p>
            <a:pPr lvl="2"/>
            <a:r>
              <a:rPr lang="tr-TR" dirty="0" smtClean="0"/>
              <a:t>Ağrı: </a:t>
            </a:r>
            <a:r>
              <a:rPr lang="tr-TR" sz="2000" dirty="0" err="1" smtClean="0"/>
              <a:t>Medikasyon</a:t>
            </a:r>
            <a:r>
              <a:rPr lang="tr-TR" sz="2000" dirty="0" smtClean="0"/>
              <a:t> +/- RT</a:t>
            </a:r>
            <a:endParaRPr lang="tr-TR" sz="2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34122" y="0"/>
            <a:ext cx="10039350" cy="598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Metin kutusu"/>
          <p:cNvSpPr txBox="1"/>
          <p:nvPr/>
        </p:nvSpPr>
        <p:spPr>
          <a:xfrm>
            <a:off x="8750104" y="6006905"/>
            <a:ext cx="250404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 smtClean="0"/>
              <a:t>Naruke</a:t>
            </a:r>
            <a:r>
              <a:rPr lang="tr-TR" dirty="0" smtClean="0"/>
              <a:t> T, 1978</a:t>
            </a:r>
          </a:p>
          <a:p>
            <a:r>
              <a:rPr lang="tr-TR" dirty="0" err="1" smtClean="0"/>
              <a:t>Mountain</a:t>
            </a:r>
            <a:r>
              <a:rPr lang="tr-TR" dirty="0" smtClean="0"/>
              <a:t> CF, 1997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38870099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8699" y="0"/>
            <a:ext cx="10810875" cy="6362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Metin kutusu"/>
          <p:cNvSpPr txBox="1"/>
          <p:nvPr/>
        </p:nvSpPr>
        <p:spPr>
          <a:xfrm>
            <a:off x="7301132" y="6386732"/>
            <a:ext cx="178659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Kim TJ, 2009</a:t>
            </a:r>
          </a:p>
          <a:p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="" xmlns:p14="http://schemas.microsoft.com/office/powerpoint/2010/main" val="9282553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1685</TotalTime>
  <Words>431</Words>
  <Application>Microsoft Office PowerPoint</Application>
  <PresentationFormat>Özel</PresentationFormat>
  <Paragraphs>58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2" baseType="lpstr">
      <vt:lpstr>Ofis Teması</vt:lpstr>
      <vt:lpstr>ÖZEFAGUS KANSERİ</vt:lpstr>
      <vt:lpstr>Anatomi</vt:lpstr>
      <vt:lpstr>Anatomi</vt:lpstr>
      <vt:lpstr>Tanı</vt:lpstr>
      <vt:lpstr>Evreleme</vt:lpstr>
      <vt:lpstr>Evreleme</vt:lpstr>
      <vt:lpstr>Tedavi</vt:lpstr>
      <vt:lpstr>Slayt 8</vt:lpstr>
      <vt:lpstr>Slayt 9</vt:lpstr>
      <vt:lpstr> Radyoterapi </vt:lpstr>
      <vt:lpstr>Komplikasyonlar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ÖZEFAGUS KANSERLERİNDE RADYOTERAPİ YAKLAŞIMLARI</dc:title>
  <dc:creator>lenovo</dc:creator>
  <cp:lastModifiedBy>DR.SUMERYA</cp:lastModifiedBy>
  <cp:revision>98</cp:revision>
  <dcterms:created xsi:type="dcterms:W3CDTF">2017-02-27T17:38:12Z</dcterms:created>
  <dcterms:modified xsi:type="dcterms:W3CDTF">2020-05-15T15:06:54Z</dcterms:modified>
</cp:coreProperties>
</file>